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D06205-85F3-5EB4-DD13-62FDA0D23B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4ACC49F-1273-726C-15C3-37383A0AFE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786BAC1-DD8C-CB82-5EE0-A4896A886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1C12A80-8ACF-4668-F6EB-07499AE32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8E536CB-5423-C523-F840-83E0A2DE5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3125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E8DAE9-D1CB-1C0D-F0C4-878166EB9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9E3579B-EBC0-3231-117D-A2F366E1C9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D73ADCE-47BE-09B4-1641-B46FF6496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F79EFB6-597A-B4CD-B700-F9B8DF133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C65F9B3-8195-2BD4-73AB-236906BBF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3783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E22E200-6857-0400-4B26-56971EFE8F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B61C784-E626-1036-1A8D-7F838F0F00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8B43D29-8380-B7DF-D756-59DCD6EFF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08D8A7C-CEBA-CF13-4D31-00B91A604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C9E7EB8-6171-416B-9E64-BD5533881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540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A2BA03-BC0B-7874-3617-A99F97F3B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C3A250-079C-B171-45BB-3C25508AD0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F8CFCCA-FA27-4C8E-D2D4-67BB34613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E439EF0-CB11-B081-1744-1DFD0AC43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F6CFAD6-A141-48F1-7315-5FBD76C96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0777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AA9753-7820-92E5-4306-79C00010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D8B811D-56CD-63C2-34C5-FF3C545AE4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5B74E07-0369-F609-27FB-537D1925C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7175EB3-3F96-B6C2-3A73-84D06B2EE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23F8AD1-53D3-AD1D-8419-2E8E15999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6090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A1F844-73C4-B1FA-C2D2-DA68C8236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02838E-5958-7E98-585B-B1BFB2DD65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AC018C6-67A6-79DB-37FF-72D93AA73A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E0EA917-C8C2-6EFE-2075-3A645FE69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0614C34-09BB-519C-9595-FAEF660F1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C33803B-4027-5727-DA32-8042DCC18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3627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93D21C-CAD2-2B3E-0013-29E4E81E0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36CEE18-2035-CCFE-7698-C01A03EABF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E5794EF-2BE8-144C-A41C-39A0C1486E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77AD6C5-A00F-0263-D68A-D38741D06F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42377E6-81FF-E007-C0BD-ADF39FCF71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C6C8425-3A1B-0C16-DECF-5051ED40E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46481CA-CEB0-8800-69B9-EBD43E6CA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3E186A4-E74D-A2FB-336F-CFD864E97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4440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23FD8A-9063-ECEE-DA78-1E46578FB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16A6259-88A9-6FAA-0F61-B0F605BE1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010CBB3-F73D-0A39-3181-26BDB8BDD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58C0266-3D01-02A9-C998-EDA57484D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6480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ECD4A4B-779D-0DFD-1C26-58AA0E985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41E98BB-CE7E-2B38-EC5D-E1E2ECE5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F3383D0-672F-479C-81EC-9DAB9B2D7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8499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8E1471-FBBD-D246-4219-34E9FD7D8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746964-B1AB-31F2-E2D5-9D6141162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779E2D9-258F-D381-B296-9F67ACEEB8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D2B5180-E829-53C3-FB25-A72EF5117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28B92F2-7940-3088-09AD-B3FF84A9D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EC74B42-CBBC-274E-FA00-F79334A34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3327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9E17CD-93A4-D1EE-8D6D-E3B3DBB21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6E46178-BF11-AE6D-F2B5-94D95332AD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A4EBD7C-E17A-BBF0-393A-330A8762F7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529EAE0-B43E-0400-C0DD-EE47F0011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0C6D3A4-AEC5-2D60-2A13-03E4C78C1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C75D7AB-3111-46A0-87B9-4A64BF151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356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5DCA653-AE9A-64EC-8F6B-3DE82ABB8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53DC6D1-7BC6-D04B-5DED-4B44D59EDC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E8FC43E-69AB-7D8A-AD0F-00B9EA9D3A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3E1C3-B0B4-42B8-B807-75F97498CB0C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D632E55-93D9-7398-D499-5696928B90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DC5FCAE-EE95-278A-F7FC-A0707F316D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4636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socha, umění&#10;&#10;Popis byl vytvořen automaticky">
            <a:extLst>
              <a:ext uri="{FF2B5EF4-FFF2-40B4-BE49-F238E27FC236}">
                <a16:creationId xmlns:a16="http://schemas.microsoft.com/office/drawing/2014/main" id="{03045BCE-E2F6-3898-AF18-881C34CCD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6857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A6265412-B459-4CE3-AA75-70ED929E33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0437" y="4513055"/>
            <a:ext cx="4171509" cy="1655762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19.09.2023</a:t>
            </a:r>
          </a:p>
          <a:p>
            <a:r>
              <a:rPr lang="en-GB" dirty="0"/>
              <a:t>GLCb2028 Artificial Intelligence in Political Science and Security Studies</a:t>
            </a:r>
            <a:endParaRPr lang="cs-CZ" dirty="0"/>
          </a:p>
          <a:p>
            <a:r>
              <a:rPr lang="cs-CZ" dirty="0"/>
              <a:t>Jan KLEINER</a:t>
            </a:r>
          </a:p>
          <a:p>
            <a:r>
              <a:rPr lang="cs-CZ" dirty="0"/>
              <a:t>jkleiner@mail.muni.cz</a:t>
            </a:r>
            <a:endParaRPr lang="en-GB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65E6429-D8A6-7768-0997-F361B71D2C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860" y="2143547"/>
            <a:ext cx="4550664" cy="1053842"/>
          </a:xfrm>
        </p:spPr>
        <p:txBody>
          <a:bodyPr>
            <a:noAutofit/>
          </a:bodyPr>
          <a:lstStyle/>
          <a:p>
            <a:r>
              <a:rPr lang="cs-CZ" sz="5400" dirty="0" err="1">
                <a:latin typeface="+mn-lt"/>
              </a:rPr>
              <a:t>Introduction</a:t>
            </a:r>
            <a:endParaRPr lang="en-GB" sz="3600" dirty="0">
              <a:latin typeface="+mn-lt"/>
            </a:endParaRPr>
          </a:p>
        </p:txBody>
      </p:sp>
      <p:pic>
        <p:nvPicPr>
          <p:cNvPr id="17" name="Obrázek 16" descr="Obsah obrázku text, Písmo, Grafika, snímek obrazovky&#10;&#10;Popis byl vytvořen automaticky">
            <a:extLst>
              <a:ext uri="{FF2B5EF4-FFF2-40B4-BE49-F238E27FC236}">
                <a16:creationId xmlns:a16="http://schemas.microsoft.com/office/drawing/2014/main" id="{53DFED69-B3F8-1B0A-1FCE-6286521DC5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047" y="145612"/>
            <a:ext cx="2631953" cy="174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991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11" name="Obrázek 10" descr="Obsah obrázku text, Písmo, Grafika, snímek obrazovky&#10;&#10;Popis byl vytvořen automaticky">
            <a:extLst>
              <a:ext uri="{FF2B5EF4-FFF2-40B4-BE49-F238E27FC236}">
                <a16:creationId xmlns:a16="http://schemas.microsoft.com/office/drawing/2014/main" id="{74FFA771-3280-E4A5-DC79-CF92A8FFD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4791"/>
            <a:ext cx="1751405" cy="1163209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BFFB5B6E-33AD-7622-655C-5BAA39B6C722}"/>
              </a:ext>
            </a:extLst>
          </p:cNvPr>
          <p:cNvSpPr txBox="1">
            <a:spLocks/>
          </p:cNvSpPr>
          <p:nvPr/>
        </p:nvSpPr>
        <p:spPr>
          <a:xfrm>
            <a:off x="672189" y="809735"/>
            <a:ext cx="5423811" cy="699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200" b="1" dirty="0"/>
              <a:t>Learning </a:t>
            </a:r>
            <a:r>
              <a:rPr lang="cs-CZ" sz="3200" b="1" dirty="0" err="1"/>
              <a:t>goals</a:t>
            </a:r>
            <a:r>
              <a:rPr lang="cs-CZ" sz="3200" b="1" dirty="0"/>
              <a:t> and </a:t>
            </a:r>
            <a:r>
              <a:rPr lang="cs-CZ" sz="3200" b="1" dirty="0" err="1"/>
              <a:t>outcomes</a:t>
            </a:r>
            <a:endParaRPr lang="en-GB" sz="3200" b="1" dirty="0"/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B92A0DE5-1AFD-2CA0-850E-FA2E17FEB78E}"/>
              </a:ext>
            </a:extLst>
          </p:cNvPr>
          <p:cNvSpPr txBox="1">
            <a:spLocks/>
          </p:cNvSpPr>
          <p:nvPr/>
        </p:nvSpPr>
        <p:spPr>
          <a:xfrm>
            <a:off x="672188" y="1619470"/>
            <a:ext cx="6268108" cy="38029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/>
              <a:t>AI </a:t>
            </a:r>
            <a:r>
              <a:rPr lang="cs-CZ" sz="2000" dirty="0" err="1"/>
              <a:t>basics</a:t>
            </a:r>
            <a:r>
              <a:rPr lang="cs-CZ" sz="2000" dirty="0"/>
              <a:t>, </a:t>
            </a:r>
            <a:r>
              <a:rPr lang="cs-CZ" sz="2000" dirty="0" err="1"/>
              <a:t>ethics</a:t>
            </a:r>
            <a:r>
              <a:rPr lang="cs-CZ" sz="2000" dirty="0"/>
              <a:t> and </a:t>
            </a:r>
            <a:r>
              <a:rPr lang="cs-CZ" sz="2000" dirty="0" err="1"/>
              <a:t>moral</a:t>
            </a:r>
            <a:r>
              <a:rPr lang="cs-CZ" sz="2000" dirty="0"/>
              <a:t> </a:t>
            </a:r>
            <a:r>
              <a:rPr lang="cs-CZ" sz="2000" dirty="0" err="1"/>
              <a:t>principles</a:t>
            </a:r>
            <a:r>
              <a:rPr lang="cs-CZ" sz="2000" dirty="0"/>
              <a:t>.</a:t>
            </a:r>
          </a:p>
          <a:p>
            <a:r>
              <a:rPr lang="cs-CZ" sz="2000" dirty="0"/>
              <a:t>AI </a:t>
            </a:r>
            <a:r>
              <a:rPr lang="cs-CZ" sz="2000" dirty="0" err="1"/>
              <a:t>societal</a:t>
            </a:r>
            <a:r>
              <a:rPr lang="cs-CZ" sz="2000" dirty="0"/>
              <a:t> </a:t>
            </a:r>
            <a:r>
              <a:rPr lang="cs-CZ" sz="2000" dirty="0" err="1"/>
              <a:t>impacts</a:t>
            </a:r>
            <a:r>
              <a:rPr lang="cs-CZ" sz="2000" dirty="0"/>
              <a:t> and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debate</a:t>
            </a:r>
            <a:r>
              <a:rPr lang="cs-CZ" sz="2000" dirty="0"/>
              <a:t>.</a:t>
            </a:r>
          </a:p>
          <a:p>
            <a:r>
              <a:rPr lang="cs-CZ" sz="2000" dirty="0" err="1"/>
              <a:t>Regulatory</a:t>
            </a:r>
            <a:r>
              <a:rPr lang="cs-CZ" sz="2000" dirty="0"/>
              <a:t> </a:t>
            </a:r>
            <a:r>
              <a:rPr lang="cs-CZ" sz="2000" dirty="0" err="1"/>
              <a:t>approaches</a:t>
            </a:r>
            <a:r>
              <a:rPr lang="cs-CZ" sz="2000" dirty="0"/>
              <a:t>.</a:t>
            </a:r>
          </a:p>
          <a:p>
            <a:r>
              <a:rPr lang="cs-CZ" sz="2000" dirty="0" err="1"/>
              <a:t>Academic</a:t>
            </a:r>
            <a:r>
              <a:rPr lang="cs-CZ" sz="2000" dirty="0"/>
              <a:t> </a:t>
            </a:r>
            <a:r>
              <a:rPr lang="cs-CZ" sz="2000" dirty="0" err="1"/>
              <a:t>ethics</a:t>
            </a:r>
            <a:r>
              <a:rPr lang="cs-CZ" sz="2000" dirty="0"/>
              <a:t> </a:t>
            </a:r>
            <a:r>
              <a:rPr lang="cs-CZ" sz="2000" dirty="0" err="1"/>
              <a:t>concerning</a:t>
            </a:r>
            <a:r>
              <a:rPr lang="cs-CZ" sz="2000" dirty="0"/>
              <a:t> AI ´s use.</a:t>
            </a:r>
          </a:p>
          <a:p>
            <a:r>
              <a:rPr lang="cs-CZ" sz="2000" dirty="0" err="1"/>
              <a:t>Academic</a:t>
            </a:r>
            <a:r>
              <a:rPr lang="cs-CZ" sz="2000" dirty="0"/>
              <a:t> AI </a:t>
            </a:r>
            <a:r>
              <a:rPr lang="cs-CZ" sz="2000" dirty="0" err="1"/>
              <a:t>toolbox</a:t>
            </a:r>
            <a:r>
              <a:rPr lang="cs-CZ" sz="2000" dirty="0"/>
              <a:t>.</a:t>
            </a:r>
          </a:p>
          <a:p>
            <a:r>
              <a:rPr lang="cs-CZ" sz="2000" dirty="0"/>
              <a:t>NLP (Mgr. Burda).</a:t>
            </a:r>
          </a:p>
          <a:p>
            <a:r>
              <a:rPr lang="cs-CZ" sz="2000" dirty="0" err="1"/>
              <a:t>Security</a:t>
            </a:r>
            <a:r>
              <a:rPr lang="cs-CZ" sz="2000" dirty="0"/>
              <a:t> and </a:t>
            </a:r>
            <a:r>
              <a:rPr lang="cs-CZ" sz="2000" dirty="0" err="1"/>
              <a:t>PolSci</a:t>
            </a:r>
            <a:r>
              <a:rPr lang="cs-CZ" sz="2000" dirty="0"/>
              <a:t> </a:t>
            </a:r>
            <a:r>
              <a:rPr lang="cs-CZ" sz="2000" dirty="0" err="1"/>
              <a:t>applications</a:t>
            </a:r>
            <a:r>
              <a:rPr lang="cs-CZ" sz="2000" dirty="0"/>
              <a:t>.</a:t>
            </a:r>
          </a:p>
          <a:p>
            <a:r>
              <a:rPr lang="cs-CZ" sz="2000" dirty="0" err="1"/>
              <a:t>Sims</a:t>
            </a:r>
            <a:r>
              <a:rPr lang="cs-CZ" sz="2000" dirty="0"/>
              <a:t> and </a:t>
            </a:r>
            <a:r>
              <a:rPr lang="cs-CZ" sz="2000" dirty="0" err="1"/>
              <a:t>wargame</a:t>
            </a:r>
            <a:r>
              <a:rPr lang="cs-CZ" sz="2000" dirty="0"/>
              <a:t>.</a:t>
            </a:r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084568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 flipH="1">
            <a:off x="1" y="0"/>
            <a:ext cx="12192000" cy="6858001"/>
          </a:xfrm>
          <a:prstGeom prst="rect">
            <a:avLst/>
          </a:prstGeom>
        </p:spPr>
      </p:pic>
      <p:pic>
        <p:nvPicPr>
          <p:cNvPr id="10" name="Obrázek 9" descr="Obsah obrázku text, Písmo, Grafika, snímek obrazovky&#10;&#10;Popis byl vytvořen automaticky">
            <a:extLst>
              <a:ext uri="{FF2B5EF4-FFF2-40B4-BE49-F238E27FC236}">
                <a16:creationId xmlns:a16="http://schemas.microsoft.com/office/drawing/2014/main" id="{333A6A84-CD6F-8BF4-EFC0-78D88772FB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595" y="5694791"/>
            <a:ext cx="1751405" cy="1163209"/>
          </a:xfrm>
          <a:prstGeom prst="rect">
            <a:avLst/>
          </a:prstGeom>
        </p:spPr>
      </p:pic>
      <p:sp>
        <p:nvSpPr>
          <p:cNvPr id="2" name="Podnadpis 2">
            <a:extLst>
              <a:ext uri="{FF2B5EF4-FFF2-40B4-BE49-F238E27FC236}">
                <a16:creationId xmlns:a16="http://schemas.microsoft.com/office/drawing/2014/main" id="{0E88B360-3B9E-D138-5A63-45DFD2AF6D01}"/>
              </a:ext>
            </a:extLst>
          </p:cNvPr>
          <p:cNvSpPr txBox="1">
            <a:spLocks/>
          </p:cNvSpPr>
          <p:nvPr/>
        </p:nvSpPr>
        <p:spPr>
          <a:xfrm>
            <a:off x="4841853" y="535415"/>
            <a:ext cx="5423811" cy="699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200" b="1" dirty="0" err="1"/>
              <a:t>Tools</a:t>
            </a:r>
            <a:r>
              <a:rPr lang="cs-CZ" sz="3200" b="1" dirty="0"/>
              <a:t> </a:t>
            </a:r>
            <a:r>
              <a:rPr lang="cs-CZ" sz="3200" b="1" dirty="0" err="1"/>
              <a:t>of</a:t>
            </a:r>
            <a:r>
              <a:rPr lang="cs-CZ" sz="3200" b="1" dirty="0"/>
              <a:t> </a:t>
            </a:r>
            <a:r>
              <a:rPr lang="cs-CZ" sz="3200" b="1" dirty="0" err="1"/>
              <a:t>the</a:t>
            </a:r>
            <a:r>
              <a:rPr lang="cs-CZ" sz="3200" b="1" dirty="0"/>
              <a:t> </a:t>
            </a:r>
            <a:r>
              <a:rPr lang="cs-CZ" sz="3200" b="1" dirty="0" err="1"/>
              <a:t>trade</a:t>
            </a:r>
            <a:endParaRPr lang="en-GB" sz="32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0C13B5-4FC1-25AB-B255-3BB944417320}"/>
              </a:ext>
            </a:extLst>
          </p:cNvPr>
          <p:cNvSpPr txBox="1">
            <a:spLocks/>
          </p:cNvSpPr>
          <p:nvPr/>
        </p:nvSpPr>
        <p:spPr>
          <a:xfrm>
            <a:off x="5062010" y="1527539"/>
            <a:ext cx="6268108" cy="38029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 err="1"/>
              <a:t>Gamification</a:t>
            </a:r>
            <a:r>
              <a:rPr lang="cs-CZ" sz="2000" dirty="0"/>
              <a:t> (</a:t>
            </a:r>
            <a:r>
              <a:rPr lang="cs-CZ" sz="2000" dirty="0" err="1"/>
              <a:t>improves</a:t>
            </a:r>
            <a:r>
              <a:rPr lang="cs-CZ" sz="2000" dirty="0"/>
              <a:t> </a:t>
            </a:r>
            <a:r>
              <a:rPr lang="cs-CZ" sz="2000" dirty="0" err="1"/>
              <a:t>motivation</a:t>
            </a:r>
            <a:r>
              <a:rPr lang="cs-CZ" sz="2000" dirty="0"/>
              <a:t>, </a:t>
            </a:r>
            <a:r>
              <a:rPr lang="cs-CZ" sz="2000" dirty="0" err="1"/>
              <a:t>engagement</a:t>
            </a:r>
            <a:r>
              <a:rPr lang="cs-CZ" sz="2000" dirty="0"/>
              <a:t>, </a:t>
            </a:r>
            <a:r>
              <a:rPr lang="cs-CZ" sz="2000" dirty="0" err="1"/>
              <a:t>lerning</a:t>
            </a:r>
            <a:r>
              <a:rPr lang="cs-CZ" sz="2000" dirty="0"/>
              <a:t> performance).</a:t>
            </a:r>
          </a:p>
          <a:p>
            <a:r>
              <a:rPr lang="cs-CZ" sz="2000" dirty="0" err="1"/>
              <a:t>LLMs</a:t>
            </a:r>
            <a:r>
              <a:rPr lang="cs-CZ" sz="2000" dirty="0"/>
              <a:t> – </a:t>
            </a:r>
            <a:r>
              <a:rPr lang="cs-CZ" sz="2000" dirty="0" err="1"/>
              <a:t>ChatGPT</a:t>
            </a:r>
            <a:r>
              <a:rPr lang="cs-CZ" sz="2000" dirty="0"/>
              <a:t>, Bard, Claude.</a:t>
            </a:r>
          </a:p>
          <a:p>
            <a:r>
              <a:rPr lang="cs-CZ" sz="2000" dirty="0" err="1"/>
              <a:t>Other</a:t>
            </a:r>
            <a:r>
              <a:rPr lang="cs-CZ" sz="2000" dirty="0"/>
              <a:t> </a:t>
            </a:r>
            <a:r>
              <a:rPr lang="cs-CZ" sz="2000" dirty="0" err="1"/>
              <a:t>apps</a:t>
            </a:r>
            <a:r>
              <a:rPr lang="cs-CZ" sz="2000" dirty="0"/>
              <a:t> </a:t>
            </a:r>
            <a:r>
              <a:rPr lang="cs-CZ" sz="2000" dirty="0" err="1"/>
              <a:t>like</a:t>
            </a:r>
            <a:r>
              <a:rPr lang="cs-CZ" sz="2000" dirty="0"/>
              <a:t> </a:t>
            </a:r>
            <a:r>
              <a:rPr lang="cs-CZ" sz="2000" dirty="0" err="1"/>
              <a:t>SciSpace</a:t>
            </a:r>
            <a:r>
              <a:rPr lang="cs-CZ" sz="2000" dirty="0"/>
              <a:t>, </a:t>
            </a:r>
            <a:r>
              <a:rPr lang="cs-CZ" sz="2000" dirty="0" err="1"/>
              <a:t>Consensus</a:t>
            </a:r>
            <a:r>
              <a:rPr lang="cs-CZ" sz="2000" dirty="0"/>
              <a:t> </a:t>
            </a:r>
            <a:r>
              <a:rPr lang="cs-CZ" sz="2000" dirty="0" err="1"/>
              <a:t>etc</a:t>
            </a:r>
            <a:r>
              <a:rPr lang="cs-CZ" sz="2000" dirty="0"/>
              <a:t>.</a:t>
            </a:r>
          </a:p>
          <a:p>
            <a:r>
              <a:rPr lang="cs-CZ" sz="2000" dirty="0" err="1">
                <a:sym typeface="Wingdings" panose="05000000000000000000" pitchFamily="2" charset="2"/>
              </a:rPr>
              <a:t>Cautious</a:t>
            </a:r>
            <a:r>
              <a:rPr lang="cs-CZ" sz="2000" dirty="0">
                <a:sym typeface="Wingdings" panose="05000000000000000000" pitchFamily="2" charset="2"/>
              </a:rPr>
              <a:t> </a:t>
            </a:r>
            <a:r>
              <a:rPr lang="cs-CZ" sz="2000" dirty="0" err="1">
                <a:sym typeface="Wingdings" panose="05000000000000000000" pitchFamily="2" charset="2"/>
              </a:rPr>
              <a:t>optimism</a:t>
            </a:r>
            <a:r>
              <a:rPr lang="cs-CZ" sz="2000" dirty="0">
                <a:sym typeface="Wingdings" panose="05000000000000000000" pitchFamily="2" charset="2"/>
              </a:rPr>
              <a:t> </a:t>
            </a:r>
            <a:r>
              <a:rPr lang="cs-CZ" sz="2000" dirty="0" err="1">
                <a:sym typeface="Wingdings" panose="05000000000000000000" pitchFamily="2" charset="2"/>
              </a:rPr>
              <a:t>due</a:t>
            </a:r>
            <a:r>
              <a:rPr lang="cs-CZ" sz="2000" dirty="0">
                <a:sym typeface="Wingdings" panose="05000000000000000000" pitchFamily="2" charset="2"/>
              </a:rPr>
              <a:t> to Beta </a:t>
            </a:r>
            <a:r>
              <a:rPr lang="cs-CZ" sz="2000" dirty="0" err="1">
                <a:sym typeface="Wingdings" panose="05000000000000000000" pitchFamily="2" charset="2"/>
              </a:rPr>
              <a:t>versions</a:t>
            </a:r>
            <a:r>
              <a:rPr lang="cs-CZ" sz="2000" dirty="0">
                <a:sym typeface="Wingdings" panose="05000000000000000000" pitchFamily="2" charset="2"/>
              </a:rPr>
              <a:t>.</a:t>
            </a:r>
          </a:p>
          <a:p>
            <a:r>
              <a:rPr lang="cs-CZ" sz="2000" dirty="0" err="1">
                <a:sym typeface="Wingdings" panose="05000000000000000000" pitchFamily="2" charset="2"/>
              </a:rPr>
              <a:t>Have</a:t>
            </a:r>
            <a:r>
              <a:rPr lang="cs-CZ" sz="2000" dirty="0">
                <a:sym typeface="Wingdings" panose="05000000000000000000" pitchFamily="2" charset="2"/>
              </a:rPr>
              <a:t> </a:t>
            </a:r>
            <a:r>
              <a:rPr lang="cs-CZ" sz="2000" dirty="0" err="1">
                <a:sym typeface="Wingdings" panose="05000000000000000000" pitchFamily="2" charset="2"/>
              </a:rPr>
              <a:t>laptops</a:t>
            </a:r>
            <a:r>
              <a:rPr lang="cs-CZ" sz="2000" dirty="0">
                <a:sym typeface="Wingdings" panose="05000000000000000000" pitchFamily="2" charset="2"/>
              </a:rPr>
              <a:t> </a:t>
            </a:r>
            <a:r>
              <a:rPr lang="cs-CZ" sz="2000" dirty="0" err="1">
                <a:sym typeface="Wingdings" panose="05000000000000000000" pitchFamily="2" charset="2"/>
              </a:rPr>
              <a:t>with</a:t>
            </a:r>
            <a:r>
              <a:rPr lang="cs-CZ" sz="2000" dirty="0">
                <a:sym typeface="Wingdings" panose="05000000000000000000" pitchFamily="2" charset="2"/>
              </a:rPr>
              <a:t> </a:t>
            </a:r>
            <a:r>
              <a:rPr lang="cs-CZ" sz="2000" dirty="0" err="1">
                <a:sym typeface="Wingdings" panose="05000000000000000000" pitchFamily="2" charset="2"/>
              </a:rPr>
              <a:t>you</a:t>
            </a:r>
            <a:r>
              <a:rPr lang="cs-CZ" sz="2000" dirty="0">
                <a:sym typeface="Wingdings" panose="05000000000000000000" pitchFamily="2" charset="2"/>
              </a:rPr>
              <a:t> </a:t>
            </a:r>
            <a:r>
              <a:rPr lang="cs-CZ" sz="2000" dirty="0" err="1">
                <a:sym typeface="Wingdings" panose="05000000000000000000" pitchFamily="2" charset="2"/>
              </a:rPr>
              <a:t>during</a:t>
            </a:r>
            <a:r>
              <a:rPr lang="cs-CZ" sz="2000" dirty="0">
                <a:sym typeface="Wingdings" panose="05000000000000000000" pitchFamily="2" charset="2"/>
              </a:rPr>
              <a:t> </a:t>
            </a:r>
            <a:r>
              <a:rPr lang="cs-CZ" sz="2000" dirty="0" err="1">
                <a:sym typeface="Wingdings" panose="05000000000000000000" pitchFamily="2" charset="2"/>
              </a:rPr>
              <a:t>classes</a:t>
            </a:r>
            <a:r>
              <a:rPr lang="cs-CZ" sz="2000" dirty="0">
                <a:sym typeface="Wingdings" panose="05000000000000000000" pitchFamily="2" charset="2"/>
              </a:rPr>
              <a:t>.</a:t>
            </a:r>
          </a:p>
          <a:p>
            <a:r>
              <a:rPr lang="cs-CZ" sz="2000" dirty="0" err="1">
                <a:sym typeface="Wingdings" panose="05000000000000000000" pitchFamily="2" charset="2"/>
              </a:rPr>
              <a:t>Discussions</a:t>
            </a:r>
            <a:r>
              <a:rPr lang="cs-CZ" sz="2000" dirty="0">
                <a:sym typeface="Wingdings" panose="05000000000000000000" pitchFamily="2" charset="2"/>
              </a:rPr>
              <a:t> – </a:t>
            </a:r>
            <a:r>
              <a:rPr lang="cs-CZ" sz="2000" dirty="0" err="1">
                <a:sym typeface="Wingdings" panose="05000000000000000000" pitchFamily="2" charset="2"/>
              </a:rPr>
              <a:t>we</a:t>
            </a:r>
            <a:r>
              <a:rPr lang="cs-CZ" sz="2000" dirty="0">
                <a:sym typeface="Wingdings" panose="05000000000000000000" pitchFamily="2" charset="2"/>
              </a:rPr>
              <a:t> are </a:t>
            </a:r>
            <a:r>
              <a:rPr lang="cs-CZ" sz="2000" dirty="0" err="1">
                <a:sym typeface="Wingdings" panose="05000000000000000000" pitchFamily="2" charset="2"/>
              </a:rPr>
              <a:t>all</a:t>
            </a:r>
            <a:r>
              <a:rPr lang="cs-CZ" sz="2000" dirty="0">
                <a:sym typeface="Wingdings" panose="05000000000000000000" pitchFamily="2" charset="2"/>
              </a:rPr>
              <a:t> </a:t>
            </a:r>
            <a:r>
              <a:rPr lang="cs-CZ" sz="2000" dirty="0" err="1">
                <a:sym typeface="Wingdings" panose="05000000000000000000" pitchFamily="2" charset="2"/>
              </a:rPr>
              <a:t>students</a:t>
            </a:r>
            <a:r>
              <a:rPr lang="cs-CZ" sz="2000" dirty="0">
                <a:sym typeface="Wingdings" panose="05000000000000000000" pitchFamily="2" charset="2"/>
              </a:rPr>
              <a:t> </a:t>
            </a:r>
            <a:r>
              <a:rPr lang="cs-CZ" sz="2000" dirty="0" err="1">
                <a:sym typeface="Wingdings" panose="05000000000000000000" pitchFamily="2" charset="2"/>
              </a:rPr>
              <a:t>due</a:t>
            </a:r>
            <a:r>
              <a:rPr lang="cs-CZ" sz="2000" dirty="0">
                <a:sym typeface="Wingdings" panose="05000000000000000000" pitchFamily="2" charset="2"/>
              </a:rPr>
              <a:t> to </a:t>
            </a:r>
            <a:r>
              <a:rPr lang="cs-CZ" sz="2000" dirty="0" err="1">
                <a:sym typeface="Wingdings" panose="05000000000000000000" pitchFamily="2" charset="2"/>
              </a:rPr>
              <a:t>the</a:t>
            </a:r>
            <a:r>
              <a:rPr lang="cs-CZ" sz="2000" dirty="0">
                <a:sym typeface="Wingdings" panose="05000000000000000000" pitchFamily="2" charset="2"/>
              </a:rPr>
              <a:t> </a:t>
            </a:r>
            <a:r>
              <a:rPr lang="cs-CZ" sz="2000" dirty="0" err="1">
                <a:sym typeface="Wingdings" panose="05000000000000000000" pitchFamily="2" charset="2"/>
              </a:rPr>
              <a:t>AI´s</a:t>
            </a:r>
            <a:r>
              <a:rPr lang="cs-CZ" sz="2000" dirty="0">
                <a:sym typeface="Wingdings" panose="05000000000000000000" pitchFamily="2" charset="2"/>
              </a:rPr>
              <a:t> rapid development  </a:t>
            </a:r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926226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11" name="Obrázek 10" descr="Obsah obrázku text, Písmo, Grafika, snímek obrazovky&#10;&#10;Popis byl vytvořen automaticky">
            <a:extLst>
              <a:ext uri="{FF2B5EF4-FFF2-40B4-BE49-F238E27FC236}">
                <a16:creationId xmlns:a16="http://schemas.microsoft.com/office/drawing/2014/main" id="{74FFA771-3280-E4A5-DC79-CF92A8FFD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4791"/>
            <a:ext cx="1751405" cy="1163209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BFFB5B6E-33AD-7622-655C-5BAA39B6C722}"/>
              </a:ext>
            </a:extLst>
          </p:cNvPr>
          <p:cNvSpPr txBox="1">
            <a:spLocks/>
          </p:cNvSpPr>
          <p:nvPr/>
        </p:nvSpPr>
        <p:spPr>
          <a:xfrm>
            <a:off x="672189" y="809735"/>
            <a:ext cx="5423811" cy="699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200" b="1" dirty="0" err="1"/>
              <a:t>Grade´s</a:t>
            </a:r>
            <a:r>
              <a:rPr lang="cs-CZ" sz="3200" b="1" dirty="0"/>
              <a:t> </a:t>
            </a:r>
            <a:r>
              <a:rPr lang="cs-CZ" sz="3200" b="1" dirty="0" err="1"/>
              <a:t>components</a:t>
            </a:r>
            <a:endParaRPr lang="en-GB" sz="3200" b="1" dirty="0"/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B92A0DE5-1AFD-2CA0-850E-FA2E17FEB78E}"/>
              </a:ext>
            </a:extLst>
          </p:cNvPr>
          <p:cNvSpPr txBox="1">
            <a:spLocks/>
          </p:cNvSpPr>
          <p:nvPr/>
        </p:nvSpPr>
        <p:spPr>
          <a:xfrm>
            <a:off x="672188" y="1619470"/>
            <a:ext cx="6268108" cy="380292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 err="1"/>
              <a:t>Physical</a:t>
            </a:r>
            <a:r>
              <a:rPr lang="cs-CZ" sz="2000" dirty="0"/>
              <a:t> </a:t>
            </a:r>
            <a:r>
              <a:rPr lang="cs-CZ" sz="2000" dirty="0" err="1"/>
              <a:t>attandence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5 </a:t>
            </a:r>
            <a:r>
              <a:rPr lang="cs-CZ" sz="2000" dirty="0" err="1"/>
              <a:t>seminars</a:t>
            </a:r>
            <a:endParaRPr lang="cs-CZ" sz="2000" dirty="0"/>
          </a:p>
          <a:p>
            <a:pPr lvl="1"/>
            <a:r>
              <a:rPr lang="cs-CZ" sz="1600" dirty="0"/>
              <a:t>17. 10. – AI </a:t>
            </a:r>
            <a:r>
              <a:rPr lang="cs-CZ" sz="1600" dirty="0" err="1"/>
              <a:t>toolbox</a:t>
            </a:r>
            <a:r>
              <a:rPr lang="cs-CZ" sz="1600" dirty="0"/>
              <a:t> </a:t>
            </a:r>
            <a:r>
              <a:rPr lang="cs-CZ" sz="1600" dirty="0" err="1"/>
              <a:t>building</a:t>
            </a:r>
            <a:endParaRPr lang="cs-CZ" sz="1600" dirty="0"/>
          </a:p>
          <a:p>
            <a:pPr lvl="1"/>
            <a:r>
              <a:rPr lang="cs-CZ" sz="1600" dirty="0"/>
              <a:t>7. 11. – </a:t>
            </a:r>
            <a:r>
              <a:rPr lang="cs-CZ" sz="1600" dirty="0" err="1"/>
              <a:t>Policy</a:t>
            </a:r>
            <a:r>
              <a:rPr lang="cs-CZ" sz="1600" dirty="0"/>
              <a:t> </a:t>
            </a:r>
            <a:r>
              <a:rPr lang="cs-CZ" sz="1600" dirty="0" err="1"/>
              <a:t>Intelligence</a:t>
            </a:r>
            <a:r>
              <a:rPr lang="cs-CZ" sz="1600" dirty="0"/>
              <a:t> </a:t>
            </a:r>
            <a:r>
              <a:rPr lang="cs-CZ" sz="1600" dirty="0" err="1"/>
              <a:t>lab</a:t>
            </a:r>
            <a:endParaRPr lang="cs-CZ" sz="1600" dirty="0"/>
          </a:p>
          <a:p>
            <a:pPr lvl="1"/>
            <a:r>
              <a:rPr lang="cs-CZ" sz="1600" dirty="0"/>
              <a:t>14. 11. - </a:t>
            </a:r>
            <a:r>
              <a:rPr lang="cs-CZ" sz="1600" dirty="0" err="1"/>
              <a:t>Wargame</a:t>
            </a:r>
            <a:endParaRPr lang="cs-CZ" sz="1600" dirty="0"/>
          </a:p>
          <a:p>
            <a:pPr lvl="1"/>
            <a:r>
              <a:rPr lang="cs-CZ" sz="1600" dirty="0"/>
              <a:t>12. 12. – </a:t>
            </a:r>
            <a:r>
              <a:rPr lang="cs-CZ" sz="1600" dirty="0" err="1"/>
              <a:t>Work</a:t>
            </a:r>
            <a:r>
              <a:rPr lang="cs-CZ" sz="1600" dirty="0"/>
              <a:t>-in-</a:t>
            </a:r>
            <a:r>
              <a:rPr lang="cs-CZ" sz="1600" dirty="0" err="1"/>
              <a:t>progress</a:t>
            </a:r>
            <a:r>
              <a:rPr lang="cs-CZ" sz="1600" dirty="0"/>
              <a:t> </a:t>
            </a:r>
            <a:r>
              <a:rPr lang="cs-CZ" sz="1600" dirty="0" err="1"/>
              <a:t>presentations</a:t>
            </a:r>
            <a:r>
              <a:rPr lang="cs-CZ" sz="1600" dirty="0"/>
              <a:t> </a:t>
            </a:r>
            <a:r>
              <a:rPr lang="cs-CZ" sz="1600" dirty="0">
                <a:sym typeface="Wingdings" panose="05000000000000000000" pitchFamily="2" charset="2"/>
              </a:rPr>
              <a:t> feedback</a:t>
            </a:r>
            <a:endParaRPr lang="cs-CZ" sz="1600" dirty="0"/>
          </a:p>
          <a:p>
            <a:pPr lvl="1"/>
            <a:r>
              <a:rPr lang="cs-CZ" sz="1600" dirty="0"/>
              <a:t>19. 12. – </a:t>
            </a:r>
            <a:r>
              <a:rPr lang="cs-CZ" sz="1600" dirty="0" err="1"/>
              <a:t>Final</a:t>
            </a:r>
            <a:r>
              <a:rPr lang="cs-CZ" sz="1600" dirty="0"/>
              <a:t> </a:t>
            </a:r>
            <a:r>
              <a:rPr lang="cs-CZ" sz="1600" dirty="0" err="1"/>
              <a:t>presentations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capstone</a:t>
            </a:r>
            <a:r>
              <a:rPr lang="cs-CZ" sz="1600" dirty="0"/>
              <a:t> </a:t>
            </a:r>
            <a:r>
              <a:rPr lang="cs-CZ" sz="1600" dirty="0" err="1"/>
              <a:t>project</a:t>
            </a:r>
            <a:r>
              <a:rPr lang="cs-CZ" sz="1600" dirty="0"/>
              <a:t> (</a:t>
            </a:r>
            <a:r>
              <a:rPr lang="cs-CZ" sz="1600" dirty="0" err="1"/>
              <a:t>the</a:t>
            </a:r>
            <a:r>
              <a:rPr lang="cs-CZ" sz="1600" dirty="0"/>
              <a:t> end + </a:t>
            </a:r>
            <a:r>
              <a:rPr lang="cs-CZ" sz="1600" dirty="0" err="1"/>
              <a:t>final</a:t>
            </a:r>
            <a:r>
              <a:rPr lang="cs-CZ" sz="1600" dirty="0"/>
              <a:t> grade)</a:t>
            </a:r>
            <a:endParaRPr lang="cs-CZ" sz="2000" dirty="0"/>
          </a:p>
          <a:p>
            <a:r>
              <a:rPr lang="cs-CZ" sz="2000" dirty="0" err="1"/>
              <a:t>Active</a:t>
            </a:r>
            <a:r>
              <a:rPr lang="cs-CZ" sz="2000" dirty="0"/>
              <a:t> </a:t>
            </a:r>
            <a:r>
              <a:rPr lang="cs-CZ" sz="2000" dirty="0" err="1"/>
              <a:t>participation</a:t>
            </a:r>
            <a:r>
              <a:rPr lang="cs-CZ" sz="2000" dirty="0"/>
              <a:t> – </a:t>
            </a:r>
            <a:r>
              <a:rPr lang="cs-CZ" sz="2000" dirty="0" err="1"/>
              <a:t>discussion</a:t>
            </a:r>
            <a:r>
              <a:rPr lang="cs-CZ" sz="2000" dirty="0"/>
              <a:t>, </a:t>
            </a:r>
            <a:r>
              <a:rPr lang="cs-CZ" sz="2000" dirty="0" err="1"/>
              <a:t>pre</a:t>
            </a:r>
            <a:r>
              <a:rPr lang="cs-CZ" sz="2000" dirty="0"/>
              <a:t>/post </a:t>
            </a:r>
            <a:r>
              <a:rPr lang="cs-CZ" sz="2000" dirty="0" err="1"/>
              <a:t>class</a:t>
            </a:r>
            <a:r>
              <a:rPr lang="cs-CZ" sz="2000" dirty="0"/>
              <a:t> </a:t>
            </a:r>
            <a:r>
              <a:rPr lang="cs-CZ" sz="2000" dirty="0" err="1"/>
              <a:t>assignments</a:t>
            </a:r>
            <a:r>
              <a:rPr lang="cs-CZ" sz="2000" dirty="0"/>
              <a:t> </a:t>
            </a:r>
            <a:r>
              <a:rPr lang="cs-CZ" sz="2000" dirty="0">
                <a:sym typeface="Wingdings" panose="05000000000000000000" pitchFamily="2" charset="2"/>
              </a:rPr>
              <a:t> </a:t>
            </a:r>
            <a:r>
              <a:rPr lang="cs-CZ" sz="2000" dirty="0" err="1">
                <a:sym typeface="Wingdings" panose="05000000000000000000" pitchFamily="2" charset="2"/>
              </a:rPr>
              <a:t>you</a:t>
            </a:r>
            <a:r>
              <a:rPr lang="cs-CZ" sz="2000" dirty="0">
                <a:sym typeface="Wingdings" panose="05000000000000000000" pitchFamily="2" charset="2"/>
              </a:rPr>
              <a:t> </a:t>
            </a:r>
            <a:r>
              <a:rPr lang="cs-CZ" sz="2000" dirty="0" err="1">
                <a:sym typeface="Wingdings" panose="05000000000000000000" pitchFamily="2" charset="2"/>
              </a:rPr>
              <a:t>will</a:t>
            </a:r>
            <a:r>
              <a:rPr lang="cs-CZ" sz="2000" dirty="0">
                <a:sym typeface="Wingdings" panose="05000000000000000000" pitchFamily="2" charset="2"/>
              </a:rPr>
              <a:t> </a:t>
            </a:r>
            <a:r>
              <a:rPr lang="cs-CZ" sz="2000" dirty="0" err="1">
                <a:sym typeface="Wingdings" panose="05000000000000000000" pitchFamily="2" charset="2"/>
              </a:rPr>
              <a:t>need</a:t>
            </a:r>
            <a:r>
              <a:rPr lang="cs-CZ" sz="2000" dirty="0">
                <a:sym typeface="Wingdings" panose="05000000000000000000" pitchFamily="2" charset="2"/>
              </a:rPr>
              <a:t> </a:t>
            </a:r>
            <a:r>
              <a:rPr lang="cs-CZ" sz="2000" dirty="0" err="1">
                <a:sym typeface="Wingdings" panose="05000000000000000000" pitchFamily="2" charset="2"/>
              </a:rPr>
              <a:t>literature</a:t>
            </a:r>
            <a:r>
              <a:rPr lang="cs-CZ" sz="2000" dirty="0">
                <a:sym typeface="Wingdings" panose="05000000000000000000" pitchFamily="2" charset="2"/>
              </a:rPr>
              <a:t>  study </a:t>
            </a:r>
            <a:r>
              <a:rPr lang="cs-CZ" sz="2000" dirty="0" err="1">
                <a:sym typeface="Wingdings" panose="05000000000000000000" pitchFamily="2" charset="2"/>
              </a:rPr>
              <a:t>continuously</a:t>
            </a:r>
            <a:r>
              <a:rPr lang="cs-CZ" sz="2000" dirty="0">
                <a:sym typeface="Wingdings" panose="05000000000000000000" pitchFamily="2" charset="2"/>
              </a:rPr>
              <a:t>!</a:t>
            </a:r>
          </a:p>
          <a:p>
            <a:r>
              <a:rPr lang="cs-CZ" sz="2000" dirty="0" err="1">
                <a:sym typeface="Wingdings" panose="05000000000000000000" pitchFamily="2" charset="2"/>
              </a:rPr>
              <a:t>The</a:t>
            </a:r>
            <a:r>
              <a:rPr lang="cs-CZ" sz="2000" dirty="0">
                <a:sym typeface="Wingdings" panose="05000000000000000000" pitchFamily="2" charset="2"/>
              </a:rPr>
              <a:t> </a:t>
            </a:r>
            <a:r>
              <a:rPr lang="cs-CZ" sz="2000" dirty="0" err="1">
                <a:sym typeface="Wingdings" panose="05000000000000000000" pitchFamily="2" charset="2"/>
              </a:rPr>
              <a:t>capstone</a:t>
            </a:r>
            <a:r>
              <a:rPr lang="cs-CZ" sz="2000" dirty="0">
                <a:sym typeface="Wingdings" panose="05000000000000000000" pitchFamily="2" charset="2"/>
              </a:rPr>
              <a:t> </a:t>
            </a:r>
            <a:r>
              <a:rPr lang="cs-CZ" sz="2000" dirty="0" err="1">
                <a:sym typeface="Wingdings" panose="05000000000000000000" pitchFamily="2" charset="2"/>
              </a:rPr>
              <a:t>project</a:t>
            </a:r>
            <a:r>
              <a:rPr lang="cs-CZ" sz="2000" dirty="0">
                <a:sym typeface="Wingdings" panose="05000000000000000000" pitchFamily="2" charset="2"/>
              </a:rPr>
              <a:t> – </a:t>
            </a:r>
            <a:r>
              <a:rPr lang="cs-CZ" sz="2000" dirty="0" err="1">
                <a:sym typeface="Wingdings" panose="05000000000000000000" pitchFamily="2" charset="2"/>
              </a:rPr>
              <a:t>research</a:t>
            </a:r>
            <a:r>
              <a:rPr lang="cs-CZ" sz="2000" dirty="0">
                <a:sym typeface="Wingdings" panose="05000000000000000000" pitchFamily="2" charset="2"/>
              </a:rPr>
              <a:t> report + </a:t>
            </a:r>
            <a:r>
              <a:rPr lang="cs-CZ" sz="2000" dirty="0" err="1">
                <a:sym typeface="Wingdings" panose="05000000000000000000" pitchFamily="2" charset="2"/>
              </a:rPr>
              <a:t>presentation</a:t>
            </a:r>
            <a:endParaRPr lang="cs-CZ" sz="2000" dirty="0">
              <a:sym typeface="Wingdings" panose="05000000000000000000" pitchFamily="2" charset="2"/>
            </a:endParaRPr>
          </a:p>
          <a:p>
            <a:pPr lvl="1"/>
            <a:r>
              <a:rPr lang="cs-CZ" sz="1200" dirty="0" err="1">
                <a:sym typeface="Wingdings" panose="05000000000000000000" pitchFamily="2" charset="2"/>
              </a:rPr>
              <a:t>Author</a:t>
            </a:r>
            <a:r>
              <a:rPr lang="cs-CZ" sz="1200" dirty="0">
                <a:sym typeface="Wingdings" panose="05000000000000000000" pitchFamily="2" charset="2"/>
              </a:rPr>
              <a:t> Teams (</a:t>
            </a:r>
            <a:r>
              <a:rPr lang="cs-CZ" sz="1200" dirty="0" err="1">
                <a:sym typeface="Wingdings" panose="05000000000000000000" pitchFamily="2" charset="2"/>
              </a:rPr>
              <a:t>will</a:t>
            </a:r>
            <a:r>
              <a:rPr lang="cs-CZ" sz="1200" dirty="0">
                <a:sym typeface="Wingdings" panose="05000000000000000000" pitchFamily="2" charset="2"/>
              </a:rPr>
              <a:t> </a:t>
            </a:r>
            <a:r>
              <a:rPr lang="cs-CZ" sz="1200" dirty="0" err="1">
                <a:sym typeface="Wingdings" panose="05000000000000000000" pitchFamily="2" charset="2"/>
              </a:rPr>
              <a:t>be</a:t>
            </a:r>
            <a:r>
              <a:rPr lang="cs-CZ" sz="1200" dirty="0">
                <a:sym typeface="Wingdings" panose="05000000000000000000" pitchFamily="2" charset="2"/>
              </a:rPr>
              <a:t> </a:t>
            </a:r>
            <a:r>
              <a:rPr lang="cs-CZ" sz="1200" dirty="0" err="1">
                <a:sym typeface="Wingdings" panose="05000000000000000000" pitchFamily="2" charset="2"/>
              </a:rPr>
              <a:t>determined</a:t>
            </a:r>
            <a:r>
              <a:rPr lang="cs-CZ" sz="1200" dirty="0">
                <a:sym typeface="Wingdings" panose="05000000000000000000" pitchFamily="2" charset="2"/>
              </a:rPr>
              <a:t> by </a:t>
            </a:r>
            <a:r>
              <a:rPr lang="cs-CZ" sz="1200" dirty="0" err="1">
                <a:sym typeface="Wingdings" panose="05000000000000000000" pitchFamily="2" charset="2"/>
              </a:rPr>
              <a:t>the</a:t>
            </a:r>
            <a:r>
              <a:rPr lang="cs-CZ" sz="1200" dirty="0">
                <a:sym typeface="Wingdings" panose="05000000000000000000" pitchFamily="2" charset="2"/>
              </a:rPr>
              <a:t> </a:t>
            </a:r>
            <a:r>
              <a:rPr lang="cs-CZ" sz="1200" dirty="0" err="1">
                <a:sym typeface="Wingdings" panose="05000000000000000000" pitchFamily="2" charset="2"/>
              </a:rPr>
              <a:t>teacher</a:t>
            </a:r>
            <a:r>
              <a:rPr lang="cs-CZ" sz="1200" dirty="0">
                <a:sym typeface="Wingdings" panose="05000000000000000000" pitchFamily="2" charset="2"/>
              </a:rPr>
              <a:t> and </a:t>
            </a:r>
            <a:r>
              <a:rPr lang="cs-CZ" sz="1200" dirty="0" err="1">
                <a:sym typeface="Wingdings" panose="05000000000000000000" pitchFamily="2" charset="2"/>
              </a:rPr>
              <a:t>students</a:t>
            </a:r>
            <a:r>
              <a:rPr lang="cs-CZ" sz="1200" dirty="0">
                <a:sym typeface="Wingdings" panose="05000000000000000000" pitchFamily="2" charset="2"/>
              </a:rPr>
              <a:t> on 28th </a:t>
            </a:r>
            <a:r>
              <a:rPr lang="cs-CZ" sz="1200" dirty="0" err="1">
                <a:sym typeface="Wingdings" panose="05000000000000000000" pitchFamily="2" charset="2"/>
              </a:rPr>
              <a:t>November</a:t>
            </a:r>
            <a:r>
              <a:rPr lang="cs-CZ" sz="1200" dirty="0">
                <a:sym typeface="Wingdings" panose="05000000000000000000" pitchFamily="2" charset="2"/>
              </a:rPr>
              <a:t>)</a:t>
            </a:r>
          </a:p>
          <a:p>
            <a:pPr lvl="1"/>
            <a:r>
              <a:rPr lang="cs-CZ" sz="1200" dirty="0">
                <a:sym typeface="Wingdings" panose="05000000000000000000" pitchFamily="2" charset="2"/>
              </a:rPr>
              <a:t>Sim/</a:t>
            </a:r>
            <a:r>
              <a:rPr lang="cs-CZ" sz="1200" dirty="0" err="1">
                <a:sym typeface="Wingdings" panose="05000000000000000000" pitchFamily="2" charset="2"/>
              </a:rPr>
              <a:t>wargame</a:t>
            </a:r>
            <a:r>
              <a:rPr lang="cs-CZ" sz="1200" dirty="0">
                <a:sym typeface="Wingdings" panose="05000000000000000000" pitchFamily="2" charset="2"/>
              </a:rPr>
              <a:t>/</a:t>
            </a:r>
            <a:r>
              <a:rPr lang="cs-CZ" sz="1200" dirty="0" err="1">
                <a:sym typeface="Wingdings" panose="05000000000000000000" pitchFamily="2" charset="2"/>
              </a:rPr>
              <a:t>policy</a:t>
            </a:r>
            <a:r>
              <a:rPr lang="cs-CZ" sz="1200" dirty="0">
                <a:sym typeface="Wingdings" panose="05000000000000000000" pitchFamily="2" charset="2"/>
              </a:rPr>
              <a:t> </a:t>
            </a:r>
            <a:r>
              <a:rPr lang="cs-CZ" sz="1200" dirty="0" err="1">
                <a:sym typeface="Wingdings" panose="05000000000000000000" pitchFamily="2" charset="2"/>
              </a:rPr>
              <a:t>assessment</a:t>
            </a:r>
            <a:r>
              <a:rPr lang="cs-CZ" sz="1200" dirty="0">
                <a:sym typeface="Wingdings" panose="05000000000000000000" pitchFamily="2" charset="2"/>
              </a:rPr>
              <a:t>/</a:t>
            </a:r>
            <a:r>
              <a:rPr lang="cs-CZ" sz="1200" dirty="0" err="1">
                <a:sym typeface="Wingdings" panose="05000000000000000000" pitchFamily="2" charset="2"/>
              </a:rPr>
              <a:t>strategy</a:t>
            </a:r>
            <a:r>
              <a:rPr lang="cs-CZ" sz="1200" dirty="0">
                <a:sym typeface="Wingdings" panose="05000000000000000000" pitchFamily="2" charset="2"/>
              </a:rPr>
              <a:t> </a:t>
            </a:r>
            <a:r>
              <a:rPr lang="cs-CZ" sz="1200" dirty="0" err="1">
                <a:sym typeface="Wingdings" panose="05000000000000000000" pitchFamily="2" charset="2"/>
              </a:rPr>
              <a:t>creation</a:t>
            </a:r>
            <a:r>
              <a:rPr lang="cs-CZ" sz="1200" dirty="0">
                <a:sym typeface="Wingdings" panose="05000000000000000000" pitchFamily="2" charset="2"/>
              </a:rPr>
              <a:t> </a:t>
            </a:r>
            <a:r>
              <a:rPr lang="cs-CZ" sz="1200" dirty="0" err="1">
                <a:sym typeface="Wingdings" panose="05000000000000000000" pitchFamily="2" charset="2"/>
              </a:rPr>
              <a:t>etc</a:t>
            </a:r>
            <a:r>
              <a:rPr lang="cs-CZ" sz="1200" dirty="0">
                <a:sym typeface="Wingdings" panose="05000000000000000000" pitchFamily="2" charset="2"/>
              </a:rPr>
              <a:t>.</a:t>
            </a:r>
          </a:p>
          <a:p>
            <a:pPr lvl="1"/>
            <a:r>
              <a:rPr lang="cs-CZ" sz="1200" dirty="0">
                <a:sym typeface="Wingdings" panose="05000000000000000000" pitchFamily="2" charset="2"/>
              </a:rPr>
              <a:t>No </a:t>
            </a:r>
            <a:r>
              <a:rPr lang="cs-CZ" sz="1200" dirty="0" err="1">
                <a:sym typeface="Wingdings" panose="05000000000000000000" pitchFamily="2" charset="2"/>
              </a:rPr>
              <a:t>formal</a:t>
            </a:r>
            <a:r>
              <a:rPr lang="cs-CZ" sz="1200" dirty="0">
                <a:sym typeface="Wingdings" panose="05000000000000000000" pitchFamily="2" charset="2"/>
              </a:rPr>
              <a:t> </a:t>
            </a:r>
            <a:r>
              <a:rPr lang="cs-CZ" sz="1200" dirty="0" err="1">
                <a:sym typeface="Wingdings" panose="05000000000000000000" pitchFamily="2" charset="2"/>
              </a:rPr>
              <a:t>requirements</a:t>
            </a:r>
            <a:r>
              <a:rPr lang="cs-CZ" sz="1200" dirty="0">
                <a:sym typeface="Wingdings" panose="05000000000000000000" pitchFamily="2" charset="2"/>
              </a:rPr>
              <a:t>  maximum flexibility, but </a:t>
            </a:r>
            <a:r>
              <a:rPr lang="cs-CZ" sz="1200" dirty="0" err="1">
                <a:sym typeface="Wingdings" panose="05000000000000000000" pitchFamily="2" charset="2"/>
              </a:rPr>
              <a:t>also</a:t>
            </a:r>
            <a:r>
              <a:rPr lang="cs-CZ" sz="1200" dirty="0">
                <a:sym typeface="Wingdings" panose="05000000000000000000" pitchFamily="2" charset="2"/>
              </a:rPr>
              <a:t> </a:t>
            </a:r>
            <a:r>
              <a:rPr lang="cs-CZ" sz="1200" dirty="0" err="1">
                <a:sym typeface="Wingdings" panose="05000000000000000000" pitchFamily="2" charset="2"/>
              </a:rPr>
              <a:t>responsibility</a:t>
            </a:r>
            <a:r>
              <a:rPr lang="cs-CZ" sz="1200" dirty="0">
                <a:sym typeface="Wingdings" panose="05000000000000000000" pitchFamily="2" charset="2"/>
              </a:rPr>
              <a:t>! </a:t>
            </a:r>
            <a:endParaRPr lang="cs-CZ" sz="1200" dirty="0"/>
          </a:p>
          <a:p>
            <a:pPr lvl="1"/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7652383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 flipH="1">
            <a:off x="1" y="0"/>
            <a:ext cx="12192000" cy="6858001"/>
          </a:xfrm>
          <a:prstGeom prst="rect">
            <a:avLst/>
          </a:prstGeom>
        </p:spPr>
      </p:pic>
      <p:pic>
        <p:nvPicPr>
          <p:cNvPr id="10" name="Obrázek 9" descr="Obsah obrázku text, Písmo, Grafika, snímek obrazovky&#10;&#10;Popis byl vytvořen automaticky">
            <a:extLst>
              <a:ext uri="{FF2B5EF4-FFF2-40B4-BE49-F238E27FC236}">
                <a16:creationId xmlns:a16="http://schemas.microsoft.com/office/drawing/2014/main" id="{333A6A84-CD6F-8BF4-EFC0-78D88772FB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595" y="5694791"/>
            <a:ext cx="1751405" cy="1163209"/>
          </a:xfrm>
          <a:prstGeom prst="rect">
            <a:avLst/>
          </a:prstGeom>
        </p:spPr>
      </p:pic>
      <p:sp>
        <p:nvSpPr>
          <p:cNvPr id="2" name="Podnadpis 2">
            <a:extLst>
              <a:ext uri="{FF2B5EF4-FFF2-40B4-BE49-F238E27FC236}">
                <a16:creationId xmlns:a16="http://schemas.microsoft.com/office/drawing/2014/main" id="{0E88B360-3B9E-D138-5A63-45DFD2AF6D01}"/>
              </a:ext>
            </a:extLst>
          </p:cNvPr>
          <p:cNvSpPr txBox="1">
            <a:spLocks/>
          </p:cNvSpPr>
          <p:nvPr/>
        </p:nvSpPr>
        <p:spPr>
          <a:xfrm>
            <a:off x="4841853" y="535415"/>
            <a:ext cx="5423811" cy="699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200" b="1" dirty="0" err="1"/>
              <a:t>How</a:t>
            </a:r>
            <a:r>
              <a:rPr lang="cs-CZ" sz="3200" b="1" dirty="0"/>
              <a:t> to </a:t>
            </a:r>
            <a:r>
              <a:rPr lang="cs-CZ" sz="3200" b="1" dirty="0" err="1"/>
              <a:t>fail</a:t>
            </a:r>
            <a:r>
              <a:rPr lang="cs-CZ" sz="3200" b="1" dirty="0"/>
              <a:t>?</a:t>
            </a:r>
            <a:endParaRPr lang="en-GB" sz="32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0C13B5-4FC1-25AB-B255-3BB944417320}"/>
              </a:ext>
            </a:extLst>
          </p:cNvPr>
          <p:cNvSpPr txBox="1">
            <a:spLocks/>
          </p:cNvSpPr>
          <p:nvPr/>
        </p:nvSpPr>
        <p:spPr>
          <a:xfrm>
            <a:off x="5062010" y="1527539"/>
            <a:ext cx="6268108" cy="38029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/>
              <a:t>Skip </a:t>
            </a:r>
            <a:r>
              <a:rPr lang="cs-CZ" sz="2000" dirty="0" err="1"/>
              <a:t>mandatory</a:t>
            </a:r>
            <a:r>
              <a:rPr lang="cs-CZ" sz="2000" dirty="0"/>
              <a:t> </a:t>
            </a:r>
            <a:r>
              <a:rPr lang="cs-CZ" sz="2000" dirty="0" err="1"/>
              <a:t>seminars</a:t>
            </a:r>
            <a:r>
              <a:rPr lang="cs-CZ" sz="2000" dirty="0"/>
              <a:t> </a:t>
            </a:r>
            <a:r>
              <a:rPr lang="cs-CZ" sz="2000" dirty="0" err="1"/>
              <a:t>without</a:t>
            </a:r>
            <a:r>
              <a:rPr lang="cs-CZ" sz="2000" dirty="0"/>
              <a:t> </a:t>
            </a:r>
            <a:r>
              <a:rPr lang="cs-CZ" sz="2000" dirty="0" err="1"/>
              <a:t>an</a:t>
            </a:r>
            <a:r>
              <a:rPr lang="cs-CZ" sz="2000" dirty="0"/>
              <a:t> </a:t>
            </a:r>
            <a:r>
              <a:rPr lang="cs-CZ" sz="2000" dirty="0" err="1"/>
              <a:t>official</a:t>
            </a:r>
            <a:r>
              <a:rPr lang="cs-CZ" sz="2000" dirty="0"/>
              <a:t> </a:t>
            </a:r>
            <a:r>
              <a:rPr lang="cs-CZ" sz="2000" dirty="0" err="1"/>
              <a:t>note</a:t>
            </a:r>
            <a:r>
              <a:rPr lang="cs-CZ" sz="2000" dirty="0"/>
              <a:t>.</a:t>
            </a:r>
          </a:p>
          <a:p>
            <a:r>
              <a:rPr lang="cs-CZ" sz="2000" b="1" dirty="0" err="1"/>
              <a:t>Plagiarism</a:t>
            </a:r>
            <a:r>
              <a:rPr lang="cs-CZ" sz="2000" b="1" dirty="0"/>
              <a:t> and </a:t>
            </a:r>
            <a:r>
              <a:rPr lang="cs-CZ" sz="2000" b="1" dirty="0" err="1"/>
              <a:t>unethical</a:t>
            </a:r>
            <a:r>
              <a:rPr lang="cs-CZ" sz="2000" b="1" dirty="0"/>
              <a:t> use </a:t>
            </a:r>
            <a:r>
              <a:rPr lang="cs-CZ" sz="2000" b="1" dirty="0" err="1"/>
              <a:t>of</a:t>
            </a:r>
            <a:r>
              <a:rPr lang="cs-CZ" sz="2000" b="1" dirty="0"/>
              <a:t> a </a:t>
            </a:r>
            <a:r>
              <a:rPr lang="cs-CZ" sz="2000" b="1" dirty="0" err="1"/>
              <a:t>generative</a:t>
            </a:r>
            <a:r>
              <a:rPr lang="cs-CZ" sz="2000" b="1" dirty="0"/>
              <a:t> AI.</a:t>
            </a:r>
          </a:p>
          <a:p>
            <a:r>
              <a:rPr lang="cs-CZ" sz="2000" dirty="0" err="1"/>
              <a:t>Sloppy</a:t>
            </a:r>
            <a:r>
              <a:rPr lang="cs-CZ" sz="2000" dirty="0"/>
              <a:t> </a:t>
            </a:r>
            <a:r>
              <a:rPr lang="cs-CZ" sz="2000" dirty="0" err="1"/>
              <a:t>research</a:t>
            </a:r>
            <a:r>
              <a:rPr lang="cs-CZ" sz="2000" dirty="0"/>
              <a:t> report </a:t>
            </a:r>
            <a:r>
              <a:rPr lang="cs-CZ" sz="2000" dirty="0" err="1"/>
              <a:t>or</a:t>
            </a:r>
            <a:r>
              <a:rPr lang="cs-CZ" sz="2000" dirty="0"/>
              <a:t> </a:t>
            </a:r>
            <a:r>
              <a:rPr lang="cs-CZ" sz="2000" dirty="0" err="1"/>
              <a:t>presentation</a:t>
            </a:r>
            <a:r>
              <a:rPr lang="cs-CZ" sz="2000" dirty="0"/>
              <a:t>.</a:t>
            </a:r>
          </a:p>
          <a:p>
            <a:r>
              <a:rPr lang="cs-CZ" sz="2000" dirty="0"/>
              <a:t>No </a:t>
            </a:r>
            <a:r>
              <a:rPr lang="cs-CZ" sz="2000" dirty="0" err="1"/>
              <a:t>contribution</a:t>
            </a:r>
            <a:r>
              <a:rPr lang="cs-CZ" sz="2000" dirty="0"/>
              <a:t> </a:t>
            </a:r>
            <a:r>
              <a:rPr lang="cs-CZ" sz="2000" dirty="0" err="1"/>
              <a:t>within</a:t>
            </a:r>
            <a:r>
              <a:rPr lang="cs-CZ" sz="2000" dirty="0"/>
              <a:t> </a:t>
            </a:r>
            <a:r>
              <a:rPr lang="cs-CZ" sz="2000" dirty="0" err="1"/>
              <a:t>author</a:t>
            </a:r>
            <a:r>
              <a:rPr lang="cs-CZ" sz="2000" dirty="0"/>
              <a:t> </a:t>
            </a:r>
            <a:r>
              <a:rPr lang="cs-CZ" sz="2000" dirty="0" err="1"/>
              <a:t>teams</a:t>
            </a:r>
            <a:r>
              <a:rPr lang="cs-CZ" sz="2000" dirty="0"/>
              <a:t>.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852349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11" name="Obrázek 10" descr="Obsah obrázku text, Písmo, Grafika, snímek obrazovky&#10;&#10;Popis byl vytvořen automaticky">
            <a:extLst>
              <a:ext uri="{FF2B5EF4-FFF2-40B4-BE49-F238E27FC236}">
                <a16:creationId xmlns:a16="http://schemas.microsoft.com/office/drawing/2014/main" id="{74FFA771-3280-E4A5-DC79-CF92A8FFD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4791"/>
            <a:ext cx="1751405" cy="1163209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BFFB5B6E-33AD-7622-655C-5BAA39B6C722}"/>
              </a:ext>
            </a:extLst>
          </p:cNvPr>
          <p:cNvSpPr txBox="1">
            <a:spLocks/>
          </p:cNvSpPr>
          <p:nvPr/>
        </p:nvSpPr>
        <p:spPr>
          <a:xfrm>
            <a:off x="672189" y="809735"/>
            <a:ext cx="5423811" cy="699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200" b="1" dirty="0" err="1"/>
              <a:t>How</a:t>
            </a:r>
            <a:r>
              <a:rPr lang="cs-CZ" sz="3200" b="1" dirty="0"/>
              <a:t> to </a:t>
            </a:r>
            <a:r>
              <a:rPr lang="cs-CZ" sz="3200" b="1" dirty="0" err="1"/>
              <a:t>shine</a:t>
            </a:r>
            <a:r>
              <a:rPr lang="cs-CZ" sz="3200" b="1" dirty="0"/>
              <a:t>?</a:t>
            </a:r>
            <a:endParaRPr lang="en-GB" sz="3200" b="1" dirty="0"/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B92A0DE5-1AFD-2CA0-850E-FA2E17FEB78E}"/>
              </a:ext>
            </a:extLst>
          </p:cNvPr>
          <p:cNvSpPr txBox="1">
            <a:spLocks/>
          </p:cNvSpPr>
          <p:nvPr/>
        </p:nvSpPr>
        <p:spPr>
          <a:xfrm>
            <a:off x="672188" y="1619470"/>
            <a:ext cx="6268108" cy="38029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GB" sz="1600" dirty="0"/>
          </a:p>
        </p:txBody>
      </p:sp>
      <p:sp>
        <p:nvSpPr>
          <p:cNvPr id="2" name="Podnadpis 2">
            <a:extLst>
              <a:ext uri="{FF2B5EF4-FFF2-40B4-BE49-F238E27FC236}">
                <a16:creationId xmlns:a16="http://schemas.microsoft.com/office/drawing/2014/main" id="{27966FB6-E588-6B7C-B9E6-87A4285902E3}"/>
              </a:ext>
            </a:extLst>
          </p:cNvPr>
          <p:cNvSpPr txBox="1">
            <a:spLocks/>
          </p:cNvSpPr>
          <p:nvPr/>
        </p:nvSpPr>
        <p:spPr>
          <a:xfrm>
            <a:off x="875702" y="1619469"/>
            <a:ext cx="6268108" cy="38029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 err="1"/>
              <a:t>Active</a:t>
            </a:r>
            <a:r>
              <a:rPr lang="cs-CZ" sz="2000" dirty="0"/>
              <a:t> </a:t>
            </a:r>
            <a:r>
              <a:rPr lang="cs-CZ" sz="2000" dirty="0" err="1"/>
              <a:t>participation</a:t>
            </a:r>
            <a:r>
              <a:rPr lang="cs-CZ" sz="2000" dirty="0"/>
              <a:t>, </a:t>
            </a:r>
            <a:r>
              <a:rPr lang="cs-CZ" sz="2000" dirty="0" err="1"/>
              <a:t>discussions</a:t>
            </a:r>
            <a:r>
              <a:rPr lang="cs-CZ" sz="2000" dirty="0"/>
              <a:t> and </a:t>
            </a:r>
            <a:r>
              <a:rPr lang="cs-CZ" sz="2000" dirty="0" err="1"/>
              <a:t>friendly</a:t>
            </a:r>
            <a:r>
              <a:rPr lang="cs-CZ" sz="2000" dirty="0"/>
              <a:t> </a:t>
            </a:r>
            <a:r>
              <a:rPr lang="cs-CZ" sz="2000" dirty="0" err="1"/>
              <a:t>debates</a:t>
            </a:r>
            <a:r>
              <a:rPr lang="cs-CZ" sz="2000" dirty="0"/>
              <a:t>.</a:t>
            </a:r>
          </a:p>
          <a:p>
            <a:r>
              <a:rPr lang="cs-CZ" sz="2000" dirty="0" err="1"/>
              <a:t>Bring</a:t>
            </a:r>
            <a:r>
              <a:rPr lang="cs-CZ" sz="2000" dirty="0"/>
              <a:t> </a:t>
            </a:r>
            <a:r>
              <a:rPr lang="cs-CZ" sz="2000" dirty="0" err="1"/>
              <a:t>knowledge</a:t>
            </a:r>
            <a:r>
              <a:rPr lang="cs-CZ" sz="2000" dirty="0"/>
              <a:t> </a:t>
            </a:r>
            <a:r>
              <a:rPr lang="cs-CZ" sz="2000" dirty="0" err="1"/>
              <a:t>from</a:t>
            </a:r>
            <a:r>
              <a:rPr lang="cs-CZ" sz="2000" dirty="0"/>
              <a:t> </a:t>
            </a:r>
            <a:r>
              <a:rPr lang="cs-CZ" sz="2000" dirty="0" err="1"/>
              <a:t>other</a:t>
            </a:r>
            <a:r>
              <a:rPr lang="cs-CZ" sz="2000" dirty="0"/>
              <a:t> </a:t>
            </a:r>
            <a:r>
              <a:rPr lang="cs-CZ" sz="2000" dirty="0" err="1"/>
              <a:t>courses</a:t>
            </a:r>
            <a:r>
              <a:rPr lang="cs-CZ" sz="2000" dirty="0"/>
              <a:t> and </a:t>
            </a:r>
            <a:r>
              <a:rPr lang="cs-CZ" sz="2000" dirty="0" err="1"/>
              <a:t>streamline</a:t>
            </a:r>
            <a:r>
              <a:rPr lang="cs-CZ" sz="2000" dirty="0"/>
              <a:t> </a:t>
            </a:r>
            <a:r>
              <a:rPr lang="cs-CZ" sz="2000" dirty="0" err="1"/>
              <a:t>it</a:t>
            </a:r>
            <a:r>
              <a:rPr lang="cs-CZ" sz="2000" dirty="0"/>
              <a:t> </a:t>
            </a:r>
            <a:r>
              <a:rPr lang="cs-CZ" sz="2000" dirty="0" err="1"/>
              <a:t>with</a:t>
            </a:r>
            <a:r>
              <a:rPr lang="cs-CZ" sz="2000" dirty="0"/>
              <a:t> AI (</a:t>
            </a:r>
            <a:r>
              <a:rPr lang="cs-CZ" sz="2000" dirty="0" err="1"/>
              <a:t>theoretical</a:t>
            </a:r>
            <a:r>
              <a:rPr lang="cs-CZ" sz="2000" dirty="0"/>
              <a:t> </a:t>
            </a:r>
            <a:r>
              <a:rPr lang="cs-CZ" sz="2000" dirty="0" err="1"/>
              <a:t>concepts</a:t>
            </a:r>
            <a:r>
              <a:rPr lang="cs-CZ" sz="2000" dirty="0"/>
              <a:t>, </a:t>
            </a:r>
            <a:r>
              <a:rPr lang="cs-CZ" sz="2000" dirty="0" err="1"/>
              <a:t>literature</a:t>
            </a:r>
            <a:r>
              <a:rPr lang="cs-CZ" sz="2000" dirty="0"/>
              <a:t>, </a:t>
            </a:r>
            <a:r>
              <a:rPr lang="cs-CZ" sz="2000" dirty="0" err="1"/>
              <a:t>ethical</a:t>
            </a:r>
            <a:r>
              <a:rPr lang="cs-CZ" sz="2000" dirty="0"/>
              <a:t> </a:t>
            </a:r>
            <a:r>
              <a:rPr lang="cs-CZ" sz="2000" dirty="0" err="1"/>
              <a:t>principles</a:t>
            </a:r>
            <a:r>
              <a:rPr lang="cs-CZ" sz="2000" dirty="0"/>
              <a:t>, </a:t>
            </a:r>
            <a:r>
              <a:rPr lang="cs-CZ" sz="2000" dirty="0" err="1"/>
              <a:t>philosophical</a:t>
            </a:r>
            <a:r>
              <a:rPr lang="cs-CZ" sz="2000" dirty="0"/>
              <a:t> </a:t>
            </a:r>
            <a:r>
              <a:rPr lang="cs-CZ" sz="2000" dirty="0" err="1"/>
              <a:t>phenomena</a:t>
            </a:r>
            <a:r>
              <a:rPr lang="cs-CZ" sz="2000" dirty="0"/>
              <a:t> </a:t>
            </a:r>
            <a:r>
              <a:rPr lang="cs-CZ" sz="2000" dirty="0" err="1"/>
              <a:t>etc</a:t>
            </a:r>
            <a:r>
              <a:rPr lang="cs-CZ" sz="2000" dirty="0"/>
              <a:t>.).</a:t>
            </a:r>
          </a:p>
          <a:p>
            <a:r>
              <a:rPr lang="cs-CZ" sz="2000" dirty="0" err="1"/>
              <a:t>Actively</a:t>
            </a:r>
            <a:r>
              <a:rPr lang="cs-CZ" sz="2000" dirty="0"/>
              <a:t> </a:t>
            </a:r>
            <a:r>
              <a:rPr lang="cs-CZ" sz="2000" dirty="0" err="1"/>
              <a:t>work</a:t>
            </a:r>
            <a:r>
              <a:rPr lang="cs-CZ" sz="2000" dirty="0"/>
              <a:t> </a:t>
            </a:r>
            <a:r>
              <a:rPr lang="cs-CZ" sz="2000" dirty="0" err="1"/>
              <a:t>within</a:t>
            </a:r>
            <a:r>
              <a:rPr lang="cs-CZ" sz="2000" dirty="0"/>
              <a:t> </a:t>
            </a:r>
            <a:r>
              <a:rPr lang="cs-CZ" sz="2000" dirty="0" err="1"/>
              <a:t>classes</a:t>
            </a:r>
            <a:r>
              <a:rPr lang="cs-CZ" sz="2000" dirty="0"/>
              <a:t> (</a:t>
            </a:r>
            <a:r>
              <a:rPr lang="cs-CZ" sz="2000" dirty="0" err="1"/>
              <a:t>esp</a:t>
            </a:r>
            <a:r>
              <a:rPr lang="cs-CZ" sz="2000" dirty="0"/>
              <a:t>. on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capstone</a:t>
            </a:r>
            <a:r>
              <a:rPr lang="cs-CZ" sz="2000" dirty="0"/>
              <a:t> </a:t>
            </a:r>
            <a:r>
              <a:rPr lang="cs-CZ" sz="2000" dirty="0" err="1"/>
              <a:t>project</a:t>
            </a:r>
            <a:r>
              <a:rPr lang="cs-CZ" sz="2000" dirty="0"/>
              <a:t>), </a:t>
            </a:r>
            <a:r>
              <a:rPr lang="cs-CZ" sz="2000" dirty="0" err="1"/>
              <a:t>consult</a:t>
            </a:r>
            <a:r>
              <a:rPr lang="cs-CZ" sz="2000" dirty="0"/>
              <a:t> </a:t>
            </a:r>
            <a:r>
              <a:rPr lang="cs-CZ" sz="2000" dirty="0" err="1"/>
              <a:t>your</a:t>
            </a:r>
            <a:r>
              <a:rPr lang="cs-CZ" sz="2000" dirty="0"/>
              <a:t> </a:t>
            </a:r>
            <a:r>
              <a:rPr lang="cs-CZ" sz="2000" dirty="0" err="1"/>
              <a:t>work</a:t>
            </a:r>
            <a:r>
              <a:rPr lang="cs-CZ" sz="2000" dirty="0"/>
              <a:t> </a:t>
            </a:r>
            <a:r>
              <a:rPr lang="cs-CZ" sz="2000" dirty="0" err="1"/>
              <a:t>regularly</a:t>
            </a:r>
            <a:r>
              <a:rPr lang="cs-CZ" sz="2000" dirty="0"/>
              <a:t>, and </a:t>
            </a:r>
            <a:r>
              <a:rPr lang="cs-CZ" sz="2000" dirty="0" err="1"/>
              <a:t>be</a:t>
            </a:r>
            <a:r>
              <a:rPr lang="cs-CZ" sz="2000" dirty="0"/>
              <a:t> </a:t>
            </a:r>
            <a:r>
              <a:rPr lang="cs-CZ" sz="2000" dirty="0" err="1"/>
              <a:t>passionate</a:t>
            </a:r>
            <a:r>
              <a:rPr lang="cs-CZ" sz="2000" dirty="0"/>
              <a:t> (and </a:t>
            </a:r>
            <a:r>
              <a:rPr lang="cs-CZ" sz="2000" dirty="0" err="1"/>
              <a:t>cautious</a:t>
            </a:r>
            <a:r>
              <a:rPr lang="cs-CZ" sz="2000" dirty="0"/>
              <a:t> </a:t>
            </a:r>
            <a:r>
              <a:rPr lang="cs-CZ" sz="2000" dirty="0" err="1"/>
              <a:t>at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same</a:t>
            </a:r>
            <a:r>
              <a:rPr lang="cs-CZ" sz="2000" dirty="0"/>
              <a:t> </a:t>
            </a:r>
            <a:r>
              <a:rPr lang="cs-CZ" sz="2000" dirty="0" err="1"/>
              <a:t>time</a:t>
            </a:r>
            <a:r>
              <a:rPr lang="cs-CZ" sz="2000" dirty="0"/>
              <a:t>) </a:t>
            </a:r>
            <a:r>
              <a:rPr lang="cs-CZ" sz="2000" dirty="0" err="1"/>
              <a:t>about</a:t>
            </a:r>
            <a:r>
              <a:rPr lang="cs-CZ" sz="2000" dirty="0"/>
              <a:t> </a:t>
            </a:r>
            <a:r>
              <a:rPr lang="cs-CZ" sz="2000" dirty="0" err="1"/>
              <a:t>AI´s</a:t>
            </a:r>
            <a:r>
              <a:rPr lang="cs-CZ" sz="2000" dirty="0"/>
              <a:t> </a:t>
            </a:r>
            <a:r>
              <a:rPr lang="cs-CZ" sz="2000" dirty="0" err="1"/>
              <a:t>possibilities</a:t>
            </a:r>
            <a:r>
              <a:rPr lang="cs-CZ" sz="2000" dirty="0"/>
              <a:t>.</a:t>
            </a:r>
          </a:p>
          <a:p>
            <a:r>
              <a:rPr lang="cs-CZ" sz="2000" dirty="0" err="1"/>
              <a:t>Be</a:t>
            </a:r>
            <a:r>
              <a:rPr lang="cs-CZ" sz="2000" dirty="0"/>
              <a:t> </a:t>
            </a:r>
            <a:r>
              <a:rPr lang="cs-CZ" sz="2000" dirty="0" err="1"/>
              <a:t>innovative</a:t>
            </a:r>
            <a:r>
              <a:rPr lang="cs-CZ" sz="2000" dirty="0"/>
              <a:t> (</a:t>
            </a:r>
            <a:r>
              <a:rPr lang="cs-CZ" sz="2000" dirty="0" err="1"/>
              <a:t>within</a:t>
            </a:r>
            <a:r>
              <a:rPr lang="cs-CZ" sz="2000" dirty="0"/>
              <a:t> basic </a:t>
            </a:r>
            <a:r>
              <a:rPr lang="cs-CZ" sz="2000" dirty="0" err="1"/>
              <a:t>academic</a:t>
            </a:r>
            <a:r>
              <a:rPr lang="cs-CZ" sz="2000" dirty="0"/>
              <a:t> </a:t>
            </a:r>
            <a:r>
              <a:rPr lang="cs-CZ" sz="2000" dirty="0" err="1"/>
              <a:t>ethical</a:t>
            </a:r>
            <a:r>
              <a:rPr lang="cs-CZ" sz="2000" dirty="0"/>
              <a:t> </a:t>
            </a:r>
            <a:r>
              <a:rPr lang="cs-CZ" sz="2000" dirty="0" err="1"/>
              <a:t>guidelines</a:t>
            </a:r>
            <a:r>
              <a:rPr lang="cs-CZ" sz="2000" dirty="0"/>
              <a:t>).</a:t>
            </a:r>
          </a:p>
          <a:p>
            <a:r>
              <a:rPr lang="cs-CZ" sz="2000" dirty="0">
                <a:sym typeface="Wingdings" panose="05000000000000000000" pitchFamily="2" charset="2"/>
              </a:rPr>
              <a:t> A++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21271864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364</Words>
  <Application>Microsoft Office PowerPoint</Application>
  <PresentationFormat>Širokoúhlá obrazovka</PresentationFormat>
  <Paragraphs>44</Paragraphs>
  <Slides>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Motiv Office</vt:lpstr>
      <vt:lpstr>Introduction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Jan Kleiner</dc:creator>
  <cp:lastModifiedBy>Jan Kleiner</cp:lastModifiedBy>
  <cp:revision>9</cp:revision>
  <dcterms:created xsi:type="dcterms:W3CDTF">2023-09-12T09:14:36Z</dcterms:created>
  <dcterms:modified xsi:type="dcterms:W3CDTF">2023-09-18T07:35:56Z</dcterms:modified>
</cp:coreProperties>
</file>