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98" r:id="rId4"/>
    <p:sldId id="299" r:id="rId5"/>
    <p:sldId id="300" r:id="rId6"/>
    <p:sldId id="302" r:id="rId7"/>
    <p:sldId id="301" r:id="rId8"/>
    <p:sldId id="303" r:id="rId9"/>
    <p:sldId id="304" r:id="rId10"/>
    <p:sldId id="306" r:id="rId11"/>
    <p:sldId id="305" r:id="rId12"/>
    <p:sldId id="308" r:id="rId13"/>
    <p:sldId id="309" r:id="rId14"/>
    <p:sldId id="310" r:id="rId15"/>
    <p:sldId id="311" r:id="rId16"/>
    <p:sldId id="307" r:id="rId17"/>
    <p:sldId id="312" r:id="rId18"/>
    <p:sldId id="259" r:id="rId19"/>
    <p:sldId id="28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6" autoAdjust="0"/>
    <p:restoredTop sz="90456" autoAdjust="0"/>
  </p:normalViewPr>
  <p:slideViewPr>
    <p:cSldViewPr snapToGrid="0">
      <p:cViewPr varScale="1">
        <p:scale>
          <a:sx n="57" d="100"/>
          <a:sy n="57" d="100"/>
        </p:scale>
        <p:origin x="10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7035F-D7CD-4FE3-8C1D-4E739FC2BB8E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20A402-D324-4472-BE8B-FE8FCE699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37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50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321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63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151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12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42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D06205-85F3-5EB4-DD13-62FDA0D23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4ACC49F-1273-726C-15C3-37383A0AFE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86BAC1-DD8C-CB82-5EE0-A4896A886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C12A80-8ACF-4668-F6EB-07499AE32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8E536CB-5423-C523-F840-83E0A2DE5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125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E8DAE9-D1CB-1C0D-F0C4-878166EB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9E3579B-EBC0-3231-117D-A2F366E1C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D73ADCE-47BE-09B4-1641-B46FF6496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F79EFB6-597A-B4CD-B700-F9B8DF133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C65F9B3-8195-2BD4-73AB-236906BBF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783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E22E200-6857-0400-4B26-56971EFE8F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B61C784-E626-1036-1A8D-7F838F0F0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8B43D29-8380-B7DF-D756-59DCD6EFF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08D8A7C-CEBA-CF13-4D31-00B91A604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C9E7EB8-6171-416B-9E64-BD5533881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40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A2BA03-BC0B-7874-3617-A99F97F3B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C3A250-079C-B171-45BB-3C25508AD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8CFCCA-FA27-4C8E-D2D4-67BB34613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439EF0-CB11-B081-1744-1DFD0AC43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F6CFAD6-A141-48F1-7315-5FBD76C96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777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AA9753-7820-92E5-4306-79C00010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D8B811D-56CD-63C2-34C5-FF3C545AE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5B74E07-0369-F609-27FB-537D1925C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7175EB3-3F96-B6C2-3A73-84D06B2EE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23F8AD1-53D3-AD1D-8419-2E8E15999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090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A1F844-73C4-B1FA-C2D2-DA68C8236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02838E-5958-7E98-585B-B1BFB2DD65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AC018C6-67A6-79DB-37FF-72D93AA73A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E0EA917-C8C2-6EFE-2075-3A645FE69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0614C34-09BB-519C-9595-FAEF660F1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C33803B-4027-5727-DA32-8042DCC18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3627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93D21C-CAD2-2B3E-0013-29E4E81E0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6CEE18-2035-CCFE-7698-C01A03EAB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E5794EF-2BE8-144C-A41C-39A0C1486E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77AD6C5-A00F-0263-D68A-D38741D06F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42377E6-81FF-E007-C0BD-ADF39FCF71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C6C8425-3A1B-0C16-DECF-5051ED40E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46481CA-CEB0-8800-69B9-EBD43E6CA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3E186A4-E74D-A2FB-336F-CFD864E97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440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23FD8A-9063-ECEE-DA78-1E46578FB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16A6259-88A9-6FAA-0F61-B0F605BE1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010CBB3-F73D-0A39-3181-26BDB8BDD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58C0266-3D01-02A9-C998-EDA57484D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480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ECD4A4B-779D-0DFD-1C26-58AA0E985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41E98BB-CE7E-2B38-EC5D-E1E2ECE5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F3383D0-672F-479C-81EC-9DAB9B2D7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499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8E1471-FBBD-D246-4219-34E9FD7D8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746964-B1AB-31F2-E2D5-9D6141162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779E2D9-258F-D381-B296-9F67ACEEB8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D2B5180-E829-53C3-FB25-A72EF5117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28B92F2-7940-3088-09AD-B3FF84A9D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EC74B42-CBBC-274E-FA00-F79334A34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327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9E17CD-93A4-D1EE-8D6D-E3B3DBB21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6E46178-BF11-AE6D-F2B5-94D95332AD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A4EBD7C-E17A-BBF0-393A-330A8762F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529EAE0-B43E-0400-C0DD-EE47F0011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0C6D3A4-AEC5-2D60-2A13-03E4C78C1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C75D7AB-3111-46A0-87B9-4A64BF151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356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5DCA653-AE9A-64EC-8F6B-3DE82ABB8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53DC6D1-7BC6-D04B-5DED-4B44D59ED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E8FC43E-69AB-7D8A-AD0F-00B9EA9D3A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3E1C3-B0B4-42B8-B807-75F97498CB0C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632E55-93D9-7398-D499-5696928B90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C5FCAE-EE95-278A-F7FC-A0707F316D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63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socha, umění&#10;&#10;Popis byl vytvořen automaticky">
            <a:extLst>
              <a:ext uri="{FF2B5EF4-FFF2-40B4-BE49-F238E27FC236}">
                <a16:creationId xmlns:a16="http://schemas.microsoft.com/office/drawing/2014/main" id="{03045BCE-E2F6-3898-AF18-881C34CCD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A6265412-B459-4CE3-AA75-70ED929E33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437" y="4513054"/>
            <a:ext cx="4363488" cy="1906795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7.11.2023</a:t>
            </a:r>
          </a:p>
          <a:p>
            <a:r>
              <a:rPr lang="en-GB" b="1" dirty="0"/>
              <a:t>GLCb2028</a:t>
            </a:r>
            <a:r>
              <a:rPr lang="en-GB" dirty="0"/>
              <a:t> Artificial Intelligence in Political Science and Security Studies</a:t>
            </a:r>
            <a:endParaRPr lang="cs-CZ" dirty="0"/>
          </a:p>
          <a:p>
            <a:r>
              <a:rPr lang="cs-CZ" dirty="0"/>
              <a:t>Jan </a:t>
            </a:r>
            <a:r>
              <a:rPr lang="cs-CZ" b="1" dirty="0"/>
              <a:t>KLEINER</a:t>
            </a:r>
          </a:p>
          <a:p>
            <a:r>
              <a:rPr lang="cs-CZ" b="1" dirty="0"/>
              <a:t>jkleiner@mail.muni.cz</a:t>
            </a:r>
            <a:endParaRPr lang="en-GB" b="1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65E6429-D8A6-7768-0997-F361B71D2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261" y="2273694"/>
            <a:ext cx="4550664" cy="1053842"/>
          </a:xfrm>
        </p:spPr>
        <p:txBody>
          <a:bodyPr>
            <a:noAutofit/>
          </a:bodyPr>
          <a:lstStyle/>
          <a:p>
            <a:r>
              <a:rPr lang="cs-CZ" sz="4800" dirty="0" err="1">
                <a:latin typeface="+mn-lt"/>
              </a:rPr>
              <a:t>Policy</a:t>
            </a:r>
            <a:r>
              <a:rPr lang="cs-CZ" sz="4800" dirty="0">
                <a:latin typeface="+mn-lt"/>
              </a:rPr>
              <a:t> </a:t>
            </a:r>
            <a:r>
              <a:rPr lang="cs-CZ" sz="4800" dirty="0" err="1">
                <a:latin typeface="+mn-lt"/>
              </a:rPr>
              <a:t>Intelligence</a:t>
            </a:r>
            <a:endParaRPr lang="en-GB" sz="3200" dirty="0">
              <a:latin typeface="+mn-lt"/>
            </a:endParaRPr>
          </a:p>
        </p:txBody>
      </p:sp>
      <p:pic>
        <p:nvPicPr>
          <p:cNvPr id="17" name="Obrázek 16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53DFED69-B3F8-1B0A-1FCE-6286521DC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7" y="145612"/>
            <a:ext cx="2631953" cy="174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91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socha, umění&#10;&#10;Popis byl vytvořen automaticky">
            <a:extLst>
              <a:ext uri="{FF2B5EF4-FFF2-40B4-BE49-F238E27FC236}">
                <a16:creationId xmlns:a16="http://schemas.microsoft.com/office/drawing/2014/main" id="{03045BCE-E2F6-3898-AF18-881C34CCD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65E6429-D8A6-7768-0997-F361B71D2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595" y="1252397"/>
            <a:ext cx="4550664" cy="1053842"/>
          </a:xfrm>
        </p:spPr>
        <p:txBody>
          <a:bodyPr>
            <a:noAutofit/>
          </a:bodyPr>
          <a:lstStyle/>
          <a:p>
            <a:pPr algn="l"/>
            <a:r>
              <a:rPr lang="cs-CZ" sz="5400" dirty="0" err="1">
                <a:latin typeface="+mn-lt"/>
              </a:rPr>
              <a:t>Contrarian</a:t>
            </a:r>
            <a:r>
              <a:rPr lang="cs-CZ" sz="5400" dirty="0">
                <a:latin typeface="+mn-lt"/>
              </a:rPr>
              <a:t> </a:t>
            </a:r>
            <a:r>
              <a:rPr lang="cs-CZ" sz="5400" dirty="0" err="1">
                <a:latin typeface="+mn-lt"/>
              </a:rPr>
              <a:t>techniques</a:t>
            </a:r>
            <a:r>
              <a:rPr lang="cs-CZ" sz="5400" dirty="0">
                <a:latin typeface="+mn-lt"/>
              </a:rPr>
              <a:t>:</a:t>
            </a:r>
            <a:endParaRPr lang="en-US" sz="3600" dirty="0">
              <a:latin typeface="+mn-lt"/>
            </a:endParaRPr>
          </a:p>
        </p:txBody>
      </p:sp>
      <p:pic>
        <p:nvPicPr>
          <p:cNvPr id="17" name="Obrázek 16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53DFED69-B3F8-1B0A-1FCE-6286521DC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7" y="145612"/>
            <a:ext cx="2631953" cy="174803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6570DBF-86AC-C111-98EA-55DC29BF52C0}"/>
              </a:ext>
            </a:extLst>
          </p:cNvPr>
          <p:cNvSpPr txBox="1"/>
          <p:nvPr/>
        </p:nvSpPr>
        <p:spPr>
          <a:xfrm>
            <a:off x="463446" y="2567605"/>
            <a:ext cx="374056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400" b="1" i="0" u="none" strike="noStrike" baseline="0" dirty="0" err="1">
                <a:solidFill>
                  <a:srgbClr val="000000"/>
                </a:solidFill>
                <a:latin typeface="Swis721 BT"/>
              </a:rPr>
              <a:t>Devil’s</a:t>
            </a:r>
            <a:r>
              <a:rPr lang="cs-CZ" sz="2400" b="1" i="0" u="none" strike="noStrike" baseline="0" dirty="0">
                <a:solidFill>
                  <a:srgbClr val="000000"/>
                </a:solidFill>
                <a:latin typeface="Swis721 BT"/>
              </a:rPr>
              <a:t> </a:t>
            </a:r>
            <a:r>
              <a:rPr lang="cs-CZ" sz="2400" b="1" i="0" u="none" strike="noStrike" baseline="0" dirty="0" err="1">
                <a:solidFill>
                  <a:srgbClr val="000000"/>
                </a:solidFill>
                <a:latin typeface="Swis721 BT"/>
              </a:rPr>
              <a:t>Advocacy</a:t>
            </a:r>
            <a:endParaRPr lang="cs-CZ" sz="2400" b="1" i="0" u="none" strike="noStrike" baseline="0" dirty="0">
              <a:solidFill>
                <a:srgbClr val="000000"/>
              </a:solidFill>
              <a:latin typeface="Swis721 B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b="1" i="0" u="none" strike="noStrike" baseline="0" dirty="0">
                <a:solidFill>
                  <a:srgbClr val="000000"/>
                </a:solidFill>
                <a:latin typeface="Swis721 BT"/>
              </a:rPr>
              <a:t>Team A/Team B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400" b="1" i="0" u="none" strike="noStrike" baseline="0" dirty="0" err="1">
                <a:solidFill>
                  <a:srgbClr val="000000"/>
                </a:solidFill>
                <a:latin typeface="Swis721 BT"/>
              </a:rPr>
              <a:t>High-Impact</a:t>
            </a:r>
            <a:r>
              <a:rPr lang="cs-CZ" sz="2400" b="1" i="0" u="none" strike="noStrike" baseline="0" dirty="0">
                <a:solidFill>
                  <a:srgbClr val="000000"/>
                </a:solidFill>
                <a:latin typeface="Swis721 BT"/>
              </a:rPr>
              <a:t>/</a:t>
            </a:r>
            <a:r>
              <a:rPr lang="cs-CZ" sz="2400" b="1" i="0" u="none" strike="noStrike" baseline="0" dirty="0" err="1">
                <a:solidFill>
                  <a:srgbClr val="000000"/>
                </a:solidFill>
                <a:latin typeface="Swis721 BT"/>
              </a:rPr>
              <a:t>Low</a:t>
            </a:r>
            <a:r>
              <a:rPr lang="cs-CZ" sz="2400" b="1" i="0" u="none" strike="noStrike" baseline="0" dirty="0">
                <a:solidFill>
                  <a:srgbClr val="000000"/>
                </a:solidFill>
                <a:latin typeface="Swis721 BT"/>
              </a:rPr>
              <a:t>-Probability </a:t>
            </a:r>
            <a:r>
              <a:rPr lang="cs-CZ" sz="2400" b="1" i="0" u="none" strike="noStrike" baseline="0" dirty="0" err="1">
                <a:solidFill>
                  <a:srgbClr val="000000"/>
                </a:solidFill>
                <a:latin typeface="Swis721 BT"/>
              </a:rPr>
              <a:t>Analysis</a:t>
            </a:r>
            <a:endParaRPr lang="cs-CZ" sz="2400" b="1" i="0" u="none" strike="noStrike" baseline="0" dirty="0">
              <a:solidFill>
                <a:srgbClr val="000000"/>
              </a:solidFill>
              <a:latin typeface="Swis721 B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400" b="1" i="0" u="none" strike="noStrike" baseline="0" dirty="0">
                <a:solidFill>
                  <a:srgbClr val="000000"/>
                </a:solidFill>
                <a:latin typeface="Swis721 BT"/>
              </a:rPr>
              <a:t>“</a:t>
            </a:r>
            <a:r>
              <a:rPr lang="cs-CZ" sz="2400" b="1" i="0" u="none" strike="noStrike" baseline="0" dirty="0" err="1">
                <a:solidFill>
                  <a:srgbClr val="000000"/>
                </a:solidFill>
                <a:latin typeface="Swis721 BT"/>
              </a:rPr>
              <a:t>What</a:t>
            </a:r>
            <a:r>
              <a:rPr lang="cs-CZ" sz="2400" b="1" i="0" u="none" strike="noStrike" baseline="0" dirty="0">
                <a:solidFill>
                  <a:srgbClr val="000000"/>
                </a:solidFill>
                <a:latin typeface="Swis721 BT"/>
              </a:rPr>
              <a:t> </a:t>
            </a:r>
            <a:r>
              <a:rPr lang="cs-CZ" sz="2400" b="1" i="0" u="none" strike="noStrike" baseline="0" dirty="0" err="1">
                <a:solidFill>
                  <a:srgbClr val="000000"/>
                </a:solidFill>
                <a:latin typeface="Swis721 BT"/>
              </a:rPr>
              <a:t>If</a:t>
            </a:r>
            <a:r>
              <a:rPr lang="cs-CZ" sz="2400" b="1" i="0" u="none" strike="noStrike" baseline="0" dirty="0">
                <a:solidFill>
                  <a:srgbClr val="000000"/>
                </a:solidFill>
                <a:latin typeface="Swis721 BT"/>
              </a:rPr>
              <a:t>?” </a:t>
            </a:r>
            <a:r>
              <a:rPr lang="cs-CZ" sz="2400" b="1" i="0" u="none" strike="noStrike" baseline="0" dirty="0" err="1">
                <a:solidFill>
                  <a:srgbClr val="000000"/>
                </a:solidFill>
                <a:latin typeface="Swis721 BT"/>
              </a:rPr>
              <a:t>Analysis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10298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4183931" y="268157"/>
            <a:ext cx="6922684" cy="1248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4800" dirty="0" err="1"/>
              <a:t>Devil´s</a:t>
            </a:r>
            <a:r>
              <a:rPr lang="cs-CZ" sz="4800" dirty="0"/>
              <a:t> </a:t>
            </a:r>
            <a:r>
              <a:rPr lang="cs-CZ" sz="4800" dirty="0" err="1"/>
              <a:t>Advocacy</a:t>
            </a:r>
            <a:endParaRPr lang="en-US" sz="3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C13B5-4FC1-25AB-B255-3BB944417320}"/>
              </a:ext>
            </a:extLst>
          </p:cNvPr>
          <p:cNvSpPr txBox="1">
            <a:spLocks/>
          </p:cNvSpPr>
          <p:nvPr/>
        </p:nvSpPr>
        <p:spPr>
          <a:xfrm>
            <a:off x="5062010" y="1527538"/>
            <a:ext cx="6450052" cy="4795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ym typeface="Wingdings" panose="05000000000000000000" pitchFamily="2" charset="2"/>
            </a:endParaRP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5517D952-D890-FC35-2FBE-465F74FF7843}"/>
              </a:ext>
            </a:extLst>
          </p:cNvPr>
          <p:cNvSpPr txBox="1">
            <a:spLocks/>
          </p:cNvSpPr>
          <p:nvPr/>
        </p:nvSpPr>
        <p:spPr>
          <a:xfrm>
            <a:off x="4615127" y="1635040"/>
            <a:ext cx="7240889" cy="4687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AE7AD32-177B-A0C0-81E4-43E943F9C87A}"/>
              </a:ext>
            </a:extLst>
          </p:cNvPr>
          <p:cNvSpPr txBox="1"/>
          <p:nvPr/>
        </p:nvSpPr>
        <p:spPr>
          <a:xfrm>
            <a:off x="4634727" y="1527538"/>
            <a:ext cx="6877335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i="0" u="none" strike="noStrike" baseline="0" dirty="0">
                <a:solidFill>
                  <a:srgbClr val="000000"/>
                </a:solidFill>
              </a:rPr>
              <a:t>„</a:t>
            </a:r>
            <a:r>
              <a:rPr lang="en-GB" sz="2000" b="0" i="1" u="none" strike="noStrike" baseline="0" dirty="0">
                <a:solidFill>
                  <a:srgbClr val="000000"/>
                </a:solidFill>
              </a:rPr>
              <a:t>Challenging a single, strongly held view or consensus by building the best possible case for an alternative explanation.</a:t>
            </a:r>
            <a:r>
              <a:rPr lang="cs-CZ" sz="2000" b="0" i="1" u="none" strike="noStrike" baseline="0" dirty="0">
                <a:solidFill>
                  <a:srgbClr val="000000"/>
                </a:solidFill>
              </a:rPr>
              <a:t>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i="1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b="0" i="1" u="none" strike="noStrike" baseline="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0" i="0" u="none" strike="noStrike" baseline="0" dirty="0" err="1">
                <a:solidFill>
                  <a:srgbClr val="000000"/>
                </a:solidFill>
              </a:rPr>
              <a:t>Identifying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cs-CZ" sz="2000" b="0" i="0" u="none" strike="noStrike" baseline="0" dirty="0" err="1">
                <a:solidFill>
                  <a:srgbClr val="000000"/>
                </a:solidFill>
              </a:rPr>
              <a:t>faulty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cs-CZ" sz="2000" b="0" i="0" u="none" strike="noStrike" baseline="0" dirty="0" err="1">
                <a:solidFill>
                  <a:srgbClr val="000000"/>
                </a:solidFill>
              </a:rPr>
              <a:t>logic</a:t>
            </a:r>
            <a:r>
              <a:rPr lang="cs-CZ" sz="2000" dirty="0">
                <a:solidFill>
                  <a:srgbClr val="000000"/>
                </a:solidFill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0000"/>
                </a:solidFill>
              </a:rPr>
              <a:t>Challenging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key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assumptions</a:t>
            </a:r>
            <a:r>
              <a:rPr lang="cs-CZ" sz="2000" dirty="0">
                <a:solidFill>
                  <a:srgbClr val="000000"/>
                </a:solidFill>
              </a:rPr>
              <a:t> – </a:t>
            </a:r>
            <a:r>
              <a:rPr lang="cs-CZ" sz="2000" dirty="0" err="1">
                <a:solidFill>
                  <a:srgbClr val="000000"/>
                </a:solidFill>
              </a:rPr>
              <a:t>can</a:t>
            </a:r>
            <a:r>
              <a:rPr lang="cs-CZ" sz="2000" dirty="0">
                <a:solidFill>
                  <a:srgbClr val="000000"/>
                </a:solidFill>
              </a:rPr>
              <a:t> make </a:t>
            </a:r>
            <a:r>
              <a:rPr lang="cs-CZ" sz="2000" dirty="0" err="1">
                <a:solidFill>
                  <a:srgbClr val="000000"/>
                </a:solidFill>
              </a:rPr>
              <a:t>them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stronger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through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discussion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or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can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discard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them</a:t>
            </a:r>
            <a:r>
              <a:rPr lang="cs-CZ" sz="2000" dirty="0">
                <a:solidFill>
                  <a:srgbClr val="000000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0000"/>
                </a:solidFill>
              </a:rPr>
              <a:t>Identification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of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alternative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explanations</a:t>
            </a:r>
            <a:r>
              <a:rPr lang="cs-CZ" sz="2000" dirty="0">
                <a:solidFill>
                  <a:srgbClr val="000000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0" i="0" u="none" strike="noStrike" baseline="0" dirty="0" err="1">
                <a:solidFill>
                  <a:srgbClr val="000000"/>
                </a:solidFill>
              </a:rPr>
              <a:t>World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cs-CZ" sz="2000" b="0" i="0" u="none" strike="noStrike" baseline="0" dirty="0" err="1">
                <a:solidFill>
                  <a:srgbClr val="000000"/>
                </a:solidFill>
              </a:rPr>
              <a:t>War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 Z.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0" i="0" u="none" strike="noStrike" baseline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202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39166"/>
            <a:ext cx="6639880" cy="669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 err="1"/>
              <a:t>Devil´s</a:t>
            </a:r>
            <a:r>
              <a:rPr lang="cs-CZ" sz="3200" b="1" dirty="0"/>
              <a:t> </a:t>
            </a:r>
            <a:r>
              <a:rPr lang="cs-CZ" sz="3200" b="1" dirty="0" err="1"/>
              <a:t>Advocacy</a:t>
            </a:r>
            <a:r>
              <a:rPr lang="cs-CZ" sz="3200" b="1" dirty="0"/>
              <a:t> </a:t>
            </a:r>
            <a:r>
              <a:rPr lang="cs-CZ" sz="3200" b="1" dirty="0" err="1"/>
              <a:t>Steps</a:t>
            </a:r>
            <a:r>
              <a:rPr lang="cs-CZ" sz="3200" b="1" dirty="0"/>
              <a:t>:</a:t>
            </a:r>
            <a:endParaRPr lang="en-US" sz="3200" b="1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6620710" cy="4524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1243937-DF8B-A2D4-FC8B-3FC94F88B571}"/>
              </a:ext>
            </a:extLst>
          </p:cNvPr>
          <p:cNvSpPr txBox="1"/>
          <p:nvPr/>
        </p:nvSpPr>
        <p:spPr>
          <a:xfrm>
            <a:off x="1009857" y="1771517"/>
            <a:ext cx="663988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baseline="0" dirty="0">
                <a:solidFill>
                  <a:srgbClr val="000000"/>
                </a:solidFill>
                <a:latin typeface="Swis721 BT"/>
              </a:rPr>
              <a:t>• Outline the 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Swis721 BT"/>
              </a:rPr>
              <a:t>mainline judgment 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Swis721 BT"/>
              </a:rPr>
              <a:t>and key assumptions and characterize the 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Swis721 BT"/>
              </a:rPr>
              <a:t>evidence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Swis721 BT"/>
              </a:rPr>
              <a:t> supporting that current analytic view. </a:t>
            </a:r>
            <a:endParaRPr lang="cs-CZ" sz="1800" b="0" i="0" u="none" strike="noStrike" baseline="0" dirty="0">
              <a:solidFill>
                <a:srgbClr val="000000"/>
              </a:solidFill>
              <a:latin typeface="Swis721 BT"/>
            </a:endParaRPr>
          </a:p>
          <a:p>
            <a:endParaRPr lang="en-GB" sz="1800" b="0" i="0" u="none" strike="noStrike" baseline="0" dirty="0">
              <a:solidFill>
                <a:srgbClr val="000000"/>
              </a:solidFill>
              <a:latin typeface="Swis721 BT"/>
            </a:endParaRPr>
          </a:p>
          <a:p>
            <a:r>
              <a:rPr lang="en-GB" sz="1800" b="0" i="0" u="none" strike="noStrike" baseline="0" dirty="0">
                <a:solidFill>
                  <a:srgbClr val="000000"/>
                </a:solidFill>
                <a:latin typeface="Swis721 BT"/>
              </a:rPr>
              <a:t>• Select 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Swis721 BT"/>
              </a:rPr>
              <a:t>one or more assumptions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Swis721 BT"/>
              </a:rPr>
              <a:t>—stated </a:t>
            </a:r>
          </a:p>
          <a:p>
            <a:pPr marR="770"/>
            <a:r>
              <a:rPr lang="en-GB" sz="1800" b="0" i="0" u="none" strike="noStrike" baseline="0" dirty="0">
                <a:solidFill>
                  <a:srgbClr val="000000"/>
                </a:solidFill>
                <a:latin typeface="Swis721 BT"/>
              </a:rPr>
              <a:t>or not—that appear the most susceptible to challenge. </a:t>
            </a:r>
            <a:endParaRPr lang="cs-CZ" sz="1800" b="0" i="0" u="none" strike="noStrike" baseline="0" dirty="0">
              <a:solidFill>
                <a:srgbClr val="000000"/>
              </a:solidFill>
              <a:latin typeface="Swis721 BT"/>
            </a:endParaRPr>
          </a:p>
          <a:p>
            <a:pPr marR="770"/>
            <a:endParaRPr lang="en-GB" sz="1800" b="0" i="0" u="none" strike="noStrike" baseline="0" dirty="0">
              <a:solidFill>
                <a:srgbClr val="000000"/>
              </a:solidFill>
              <a:latin typeface="Swis721 BT"/>
            </a:endParaRPr>
          </a:p>
          <a:p>
            <a:r>
              <a:rPr lang="en-GB" sz="1800" b="0" i="0" u="none" strike="noStrike" baseline="0" dirty="0">
                <a:solidFill>
                  <a:srgbClr val="000000"/>
                </a:solidFill>
                <a:latin typeface="Swis721 BT"/>
              </a:rPr>
              <a:t>• Review the information used to determine </a:t>
            </a:r>
          </a:p>
          <a:p>
            <a:pPr marR="770"/>
            <a:r>
              <a:rPr lang="en-GB" sz="1800" b="0" i="0" u="none" strike="noStrike" baseline="0" dirty="0">
                <a:solidFill>
                  <a:srgbClr val="000000"/>
                </a:solidFill>
                <a:latin typeface="Swis721 BT"/>
              </a:rPr>
              <a:t>whether any is of questionable validity, whether deception is possibly indicated, or whether major 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Swis721 BT"/>
              </a:rPr>
              <a:t>gaps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Swis721 BT"/>
              </a:rPr>
              <a:t> exist. </a:t>
            </a:r>
            <a:endParaRPr lang="cs-CZ" sz="1800" b="0" i="0" u="none" strike="noStrike" baseline="0" dirty="0">
              <a:solidFill>
                <a:srgbClr val="000000"/>
              </a:solidFill>
              <a:latin typeface="Swis721 BT"/>
            </a:endParaRPr>
          </a:p>
          <a:p>
            <a:pPr marR="770"/>
            <a:endParaRPr lang="cs-CZ" sz="1800" b="0" i="0" u="none" strike="noStrike" baseline="0" dirty="0">
              <a:solidFill>
                <a:srgbClr val="000000"/>
              </a:solidFill>
              <a:latin typeface="Swis721 BT"/>
            </a:endParaRPr>
          </a:p>
          <a:p>
            <a:pPr marR="3070"/>
            <a:r>
              <a:rPr lang="en-GB" sz="1800" b="0" i="0" u="none" strike="noStrike" baseline="0" dirty="0">
                <a:solidFill>
                  <a:srgbClr val="000000"/>
                </a:solidFill>
                <a:latin typeface="Swis721 BT"/>
              </a:rPr>
              <a:t>• Highlight the 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Swis721 BT"/>
              </a:rPr>
              <a:t>evidence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Swis721 BT"/>
              </a:rPr>
              <a:t> that could support an alternative hypothesis or 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Swis721 BT"/>
              </a:rPr>
              <a:t>contradicts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Swis721 BT"/>
              </a:rPr>
              <a:t> the current thinking. </a:t>
            </a:r>
            <a:endParaRPr lang="cs-CZ" sz="1800" b="0" i="0" u="none" strike="noStrike" baseline="0" dirty="0">
              <a:solidFill>
                <a:srgbClr val="000000"/>
              </a:solidFill>
              <a:latin typeface="Swis721 BT"/>
            </a:endParaRPr>
          </a:p>
          <a:p>
            <a:pPr marR="3070"/>
            <a:endParaRPr lang="en-GB" sz="1800" b="0" i="0" u="none" strike="noStrike" baseline="0" dirty="0">
              <a:solidFill>
                <a:srgbClr val="000000"/>
              </a:solidFill>
              <a:latin typeface="Swis721 BT"/>
            </a:endParaRPr>
          </a:p>
          <a:p>
            <a:r>
              <a:rPr lang="en-GB" sz="1800" b="0" i="0" u="none" strike="noStrike" baseline="0" dirty="0">
                <a:solidFill>
                  <a:srgbClr val="000000"/>
                </a:solidFill>
                <a:latin typeface="Swis721 BT"/>
              </a:rPr>
              <a:t>• Present the findings that 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Swis721 BT"/>
              </a:rPr>
              <a:t>demonstrate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Swis721 BT"/>
              </a:rPr>
              <a:t> there are 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Swis721 BT"/>
              </a:rPr>
              <a:t>f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Swis721 BT"/>
              </a:rPr>
              <a:t>l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Swis721 BT"/>
              </a:rPr>
              <a:t>awed assumptions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Swis721 BT"/>
              </a:rPr>
              <a:t>, poor quality evidence, or 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Swis721 BT"/>
              </a:rPr>
              <a:t>possible deception 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Swis721 BT"/>
              </a:rPr>
              <a:t>at work.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53271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4183931" y="268157"/>
            <a:ext cx="6922684" cy="1248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4800" dirty="0"/>
              <a:t>A/B </a:t>
            </a:r>
            <a:r>
              <a:rPr lang="cs-CZ" sz="4800" dirty="0" err="1"/>
              <a:t>Teaming</a:t>
            </a:r>
            <a:endParaRPr lang="en-US" sz="3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C13B5-4FC1-25AB-B255-3BB944417320}"/>
              </a:ext>
            </a:extLst>
          </p:cNvPr>
          <p:cNvSpPr txBox="1">
            <a:spLocks/>
          </p:cNvSpPr>
          <p:nvPr/>
        </p:nvSpPr>
        <p:spPr>
          <a:xfrm>
            <a:off x="5062010" y="1527538"/>
            <a:ext cx="6450052" cy="4795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ym typeface="Wingdings" panose="05000000000000000000" pitchFamily="2" charset="2"/>
            </a:endParaRP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5517D952-D890-FC35-2FBE-465F74FF7843}"/>
              </a:ext>
            </a:extLst>
          </p:cNvPr>
          <p:cNvSpPr txBox="1">
            <a:spLocks/>
          </p:cNvSpPr>
          <p:nvPr/>
        </p:nvSpPr>
        <p:spPr>
          <a:xfrm>
            <a:off x="4615127" y="1635040"/>
            <a:ext cx="7240889" cy="4687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AE7AD32-177B-A0C0-81E4-43E943F9C87A}"/>
              </a:ext>
            </a:extLst>
          </p:cNvPr>
          <p:cNvSpPr txBox="1"/>
          <p:nvPr/>
        </p:nvSpPr>
        <p:spPr>
          <a:xfrm>
            <a:off x="4634727" y="1527538"/>
            <a:ext cx="687733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0" i="1" u="none" strike="noStrike" baseline="0" dirty="0">
                <a:solidFill>
                  <a:srgbClr val="000000"/>
                </a:solidFill>
              </a:rPr>
              <a:t>„</a:t>
            </a:r>
            <a:r>
              <a:rPr lang="en-GB" sz="2000" b="0" i="1" u="none" strike="noStrike" baseline="0" dirty="0">
                <a:solidFill>
                  <a:srgbClr val="000000"/>
                </a:solidFill>
              </a:rPr>
              <a:t>Use of separate analytic teams that contrast two (or more) strongly held views or competing hypotheses.</a:t>
            </a:r>
            <a:r>
              <a:rPr lang="cs-CZ" sz="2000" b="0" i="1" u="none" strike="noStrike" baseline="0" dirty="0">
                <a:solidFill>
                  <a:srgbClr val="000000"/>
                </a:solidFill>
              </a:rPr>
              <a:t>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i="1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0000"/>
                </a:solidFill>
              </a:rPr>
              <a:t>Methods</a:t>
            </a:r>
            <a:r>
              <a:rPr lang="cs-CZ" sz="2000" dirty="0">
                <a:solidFill>
                  <a:srgbClr val="000000"/>
                </a:solidFill>
              </a:rPr>
              <a:t>: </a:t>
            </a:r>
            <a:r>
              <a:rPr lang="cs-CZ" sz="2000" dirty="0" err="1">
                <a:solidFill>
                  <a:srgbClr val="000000"/>
                </a:solidFill>
              </a:rPr>
              <a:t>Analysis</a:t>
            </a:r>
            <a:r>
              <a:rPr lang="cs-CZ" sz="2000" dirty="0">
                <a:solidFill>
                  <a:srgbClr val="000000"/>
                </a:solidFill>
              </a:rPr>
              <a:t> and </a:t>
            </a:r>
            <a:r>
              <a:rPr lang="cs-CZ" sz="2000" dirty="0" err="1">
                <a:solidFill>
                  <a:srgbClr val="000000"/>
                </a:solidFill>
              </a:rPr>
              <a:t>debate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phase</a:t>
            </a:r>
            <a:r>
              <a:rPr lang="cs-CZ" sz="2000" dirty="0">
                <a:solidFill>
                  <a:srgbClr val="000000"/>
                </a:solidFill>
              </a:rPr>
              <a:t> – </a:t>
            </a:r>
            <a:r>
              <a:rPr lang="cs-CZ" sz="2000" dirty="0" err="1">
                <a:solidFill>
                  <a:srgbClr val="000000"/>
                </a:solidFill>
              </a:rPr>
              <a:t>contrarian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oppinions</a:t>
            </a:r>
            <a:r>
              <a:rPr lang="cs-CZ" sz="2000" dirty="0">
                <a:solidFill>
                  <a:srgbClr val="000000"/>
                </a:solidFill>
              </a:rPr>
              <a:t> and </a:t>
            </a:r>
            <a:r>
              <a:rPr lang="cs-CZ" sz="2000" dirty="0" err="1">
                <a:solidFill>
                  <a:srgbClr val="000000"/>
                </a:solidFill>
              </a:rPr>
              <a:t>discussion</a:t>
            </a:r>
            <a:r>
              <a:rPr lang="cs-CZ" sz="2000" dirty="0">
                <a:solidFill>
                  <a:srgbClr val="000000"/>
                </a:solidFill>
              </a:rPr>
              <a:t> (</a:t>
            </a:r>
            <a:r>
              <a:rPr lang="cs-CZ" sz="2000" dirty="0" err="1">
                <a:solidFill>
                  <a:srgbClr val="000000"/>
                </a:solidFill>
              </a:rPr>
              <a:t>moderated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or</a:t>
            </a:r>
            <a:r>
              <a:rPr lang="cs-CZ" sz="2000" dirty="0">
                <a:solidFill>
                  <a:srgbClr val="000000"/>
                </a:solidFill>
              </a:rPr>
              <a:t> not).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0" i="0" u="none" strike="noStrike" baseline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866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39166"/>
            <a:ext cx="6639880" cy="669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 err="1"/>
              <a:t>High</a:t>
            </a:r>
            <a:r>
              <a:rPr lang="cs-CZ" sz="3200" b="1" dirty="0"/>
              <a:t> </a:t>
            </a:r>
            <a:r>
              <a:rPr lang="cs-CZ" sz="3200" b="1" dirty="0" err="1"/>
              <a:t>Impact</a:t>
            </a:r>
            <a:r>
              <a:rPr lang="cs-CZ" sz="3200" b="1" dirty="0"/>
              <a:t>/</a:t>
            </a:r>
            <a:r>
              <a:rPr lang="cs-CZ" sz="3200" b="1" dirty="0" err="1"/>
              <a:t>Low</a:t>
            </a:r>
            <a:r>
              <a:rPr lang="cs-CZ" sz="3200" b="1" dirty="0"/>
              <a:t> Probability</a:t>
            </a:r>
            <a:endParaRPr lang="en-US" sz="3200" b="1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6620710" cy="4524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1243937-DF8B-A2D4-FC8B-3FC94F88B571}"/>
              </a:ext>
            </a:extLst>
          </p:cNvPr>
          <p:cNvSpPr txBox="1"/>
          <p:nvPr/>
        </p:nvSpPr>
        <p:spPr>
          <a:xfrm>
            <a:off x="965253" y="1619470"/>
            <a:ext cx="663988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„</a:t>
            </a:r>
            <a:r>
              <a:rPr lang="en-GB" sz="2000" b="0" i="1" u="none" strike="noStrike" baseline="0" dirty="0">
                <a:solidFill>
                  <a:srgbClr val="000000"/>
                </a:solidFill>
              </a:rPr>
              <a:t>Highlights a seemingly unlikely event that would have major policy consequences if it happened.</a:t>
            </a:r>
            <a:r>
              <a:rPr lang="cs-CZ" sz="2000" b="0" i="1" u="none" strike="noStrike" baseline="0" dirty="0">
                <a:solidFill>
                  <a:srgbClr val="000000"/>
                </a:solidFill>
              </a:rPr>
              <a:t>“</a:t>
            </a:r>
          </a:p>
          <a:p>
            <a:endParaRPr lang="cs-CZ" sz="2000" i="1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0000"/>
                </a:solidFill>
              </a:rPr>
              <a:t>Allows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for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capturing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unlikely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scenario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with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factors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at</a:t>
            </a:r>
            <a:r>
              <a:rPr lang="cs-CZ" sz="2000" dirty="0">
                <a:solidFill>
                  <a:srgbClr val="000000"/>
                </a:solidFill>
              </a:rPr>
              <a:t> play </a:t>
            </a:r>
            <a:r>
              <a:rPr lang="cs-CZ" sz="2000" dirty="0" err="1">
                <a:solidFill>
                  <a:srgbClr val="000000"/>
                </a:solidFill>
              </a:rPr>
              <a:t>that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can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have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devastating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impact</a:t>
            </a:r>
            <a:r>
              <a:rPr lang="cs-CZ" sz="2000" dirty="0">
                <a:solidFill>
                  <a:srgbClr val="000000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0000"/>
                </a:solidFill>
              </a:rPr>
              <a:t>Preparing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for</a:t>
            </a:r>
            <a:r>
              <a:rPr lang="cs-CZ" sz="2000" dirty="0">
                <a:solidFill>
                  <a:srgbClr val="000000"/>
                </a:solidFill>
              </a:rPr>
              <a:t> a </a:t>
            </a:r>
            <a:r>
              <a:rPr lang="cs-CZ" sz="2000" dirty="0" err="1">
                <a:solidFill>
                  <a:srgbClr val="000000"/>
                </a:solidFill>
              </a:rPr>
              <a:t>black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swan</a:t>
            </a:r>
            <a:r>
              <a:rPr lang="cs-CZ" sz="2000" dirty="0">
                <a:solidFill>
                  <a:srgbClr val="000000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000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B82094D-FD84-4C0F-721D-7FEA9A2A8EFA}"/>
              </a:ext>
            </a:extLst>
          </p:cNvPr>
          <p:cNvSpPr txBox="1"/>
          <p:nvPr/>
        </p:nvSpPr>
        <p:spPr>
          <a:xfrm>
            <a:off x="965253" y="4592199"/>
            <a:ext cx="62056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i="1" u="none" strike="noStrike" baseline="0" dirty="0">
                <a:solidFill>
                  <a:srgbClr val="000000"/>
                </a:solidFill>
                <a:latin typeface="Swis721 BT"/>
              </a:rPr>
              <a:t>„</a:t>
            </a:r>
            <a:r>
              <a:rPr lang="en-GB" sz="1800" b="0" i="1" u="none" strike="noStrike" baseline="0" dirty="0">
                <a:solidFill>
                  <a:srgbClr val="000000"/>
                </a:solidFill>
                <a:latin typeface="Swis721 BT"/>
              </a:rPr>
              <a:t>Assumes that an event has occurred with potential (negative or positive) impact and explains how it might come about.</a:t>
            </a:r>
            <a:r>
              <a:rPr lang="cs-CZ" sz="1800" b="0" i="1" u="none" strike="noStrike" baseline="0" dirty="0">
                <a:solidFill>
                  <a:srgbClr val="000000"/>
                </a:solidFill>
                <a:latin typeface="Swis721 BT"/>
              </a:rPr>
              <a:t>“</a:t>
            </a:r>
            <a:endParaRPr lang="cs-CZ" dirty="0"/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0C82BFA5-CF57-BD4F-B733-F9AC89B8BE90}"/>
              </a:ext>
            </a:extLst>
          </p:cNvPr>
          <p:cNvSpPr txBox="1">
            <a:spLocks/>
          </p:cNvSpPr>
          <p:nvPr/>
        </p:nvSpPr>
        <p:spPr>
          <a:xfrm>
            <a:off x="672189" y="4000889"/>
            <a:ext cx="6639880" cy="669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 err="1"/>
              <a:t>What</a:t>
            </a:r>
            <a:r>
              <a:rPr lang="cs-CZ" sz="3200" b="1" dirty="0"/>
              <a:t> </a:t>
            </a:r>
            <a:r>
              <a:rPr lang="cs-CZ" sz="3200" b="1" dirty="0" err="1"/>
              <a:t>if</a:t>
            </a:r>
            <a:r>
              <a:rPr lang="cs-CZ" sz="3200" b="1" dirty="0"/>
              <a:t> </a:t>
            </a:r>
            <a:r>
              <a:rPr lang="cs-CZ" sz="3200" b="1" dirty="0" err="1"/>
              <a:t>analysis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152106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4183931" y="268157"/>
            <a:ext cx="6922684" cy="1248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4800" b="1" dirty="0"/>
              <a:t>HILP </a:t>
            </a:r>
            <a:r>
              <a:rPr lang="cs-CZ" sz="4800" b="1" dirty="0" err="1"/>
              <a:t>method</a:t>
            </a:r>
            <a:r>
              <a:rPr lang="cs-CZ" sz="4800" b="1" dirty="0"/>
              <a:t>:</a:t>
            </a:r>
            <a:endParaRPr lang="en-US" sz="3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C13B5-4FC1-25AB-B255-3BB944417320}"/>
              </a:ext>
            </a:extLst>
          </p:cNvPr>
          <p:cNvSpPr txBox="1">
            <a:spLocks/>
          </p:cNvSpPr>
          <p:nvPr/>
        </p:nvSpPr>
        <p:spPr>
          <a:xfrm>
            <a:off x="5062010" y="1527538"/>
            <a:ext cx="6450052" cy="4795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ym typeface="Wingdings" panose="05000000000000000000" pitchFamily="2" charset="2"/>
            </a:endParaRP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5517D952-D890-FC35-2FBE-465F74FF7843}"/>
              </a:ext>
            </a:extLst>
          </p:cNvPr>
          <p:cNvSpPr txBox="1">
            <a:spLocks/>
          </p:cNvSpPr>
          <p:nvPr/>
        </p:nvSpPr>
        <p:spPr>
          <a:xfrm>
            <a:off x="4615127" y="1635040"/>
            <a:ext cx="7240889" cy="4687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AE7AD32-177B-A0C0-81E4-43E943F9C87A}"/>
              </a:ext>
            </a:extLst>
          </p:cNvPr>
          <p:cNvSpPr txBox="1"/>
          <p:nvPr/>
        </p:nvSpPr>
        <p:spPr>
          <a:xfrm>
            <a:off x="4634727" y="1527538"/>
            <a:ext cx="687733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sz="2000" b="1" u="sng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Define</a:t>
            </a:r>
            <a:r>
              <a:rPr lang="en-GB" sz="2000" dirty="0"/>
              <a:t> the high-impact outcome </a:t>
            </a:r>
            <a:r>
              <a:rPr lang="cs-CZ" sz="2000" dirty="0" err="1"/>
              <a:t>first</a:t>
            </a:r>
            <a:r>
              <a:rPr lang="cs-CZ" sz="2000" dirty="0"/>
              <a:t> (</a:t>
            </a:r>
            <a:r>
              <a:rPr lang="cs-CZ" sz="2000" dirty="0" err="1"/>
              <a:t>justification</a:t>
            </a:r>
            <a:r>
              <a:rPr lang="cs-CZ" sz="2000" dirty="0"/>
              <a:t>).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Devise one or more </a:t>
            </a:r>
            <a:r>
              <a:rPr lang="en-GB" sz="2000" b="1" dirty="0"/>
              <a:t>plausible explanations </a:t>
            </a:r>
            <a:r>
              <a:rPr lang="en-GB" sz="2000" dirty="0"/>
              <a:t>for or “pathways” to the low probability outcome. 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I</a:t>
            </a:r>
            <a:r>
              <a:rPr lang="en-GB" sz="2000" dirty="0" err="1"/>
              <a:t>nsert</a:t>
            </a:r>
            <a:r>
              <a:rPr lang="en-GB" sz="2000" dirty="0"/>
              <a:t> possible </a:t>
            </a:r>
            <a:r>
              <a:rPr lang="en-GB" sz="2000" b="1" dirty="0"/>
              <a:t>triggers or changes </a:t>
            </a:r>
            <a:r>
              <a:rPr lang="en-GB" sz="2000" dirty="0"/>
              <a:t>in momentum if appropriate</a:t>
            </a:r>
            <a:r>
              <a:rPr lang="cs-CZ" sz="2000" dirty="0"/>
              <a:t> (</a:t>
            </a:r>
            <a:r>
              <a:rPr lang="cs-CZ" sz="2000" dirty="0" err="1"/>
              <a:t>e.g</a:t>
            </a:r>
            <a:r>
              <a:rPr lang="cs-CZ" sz="2000" dirty="0"/>
              <a:t>., </a:t>
            </a:r>
            <a:r>
              <a:rPr lang="en-GB" sz="2000" dirty="0"/>
              <a:t>natural disasters</a:t>
            </a:r>
            <a:r>
              <a:rPr lang="cs-CZ" sz="2000" dirty="0"/>
              <a:t>).</a:t>
            </a:r>
            <a:r>
              <a:rPr lang="en-GB" sz="2000" dirty="0"/>
              <a:t> 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Brainstorm</a:t>
            </a:r>
            <a:r>
              <a:rPr lang="en-GB" sz="2000" dirty="0"/>
              <a:t> plausible but unpredictable triggers of sudden change.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Identify for each pathway a set of </a:t>
            </a:r>
            <a:r>
              <a:rPr lang="en-GB" sz="2000" b="1" dirty="0"/>
              <a:t>indicators</a:t>
            </a:r>
            <a:r>
              <a:rPr lang="en-GB" sz="2000" dirty="0"/>
              <a:t> or “observables” that would help you anticipate</a:t>
            </a:r>
            <a:r>
              <a:rPr lang="cs-CZ" sz="2000" dirty="0"/>
              <a:t>.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Identify </a:t>
            </a:r>
            <a:r>
              <a:rPr lang="en-GB" sz="2000" b="1" dirty="0"/>
              <a:t>factors</a:t>
            </a:r>
            <a:r>
              <a:rPr lang="en-GB" sz="2000" dirty="0"/>
              <a:t> that would </a:t>
            </a:r>
            <a:r>
              <a:rPr lang="cs-CZ" sz="2000" b="1" dirty="0" err="1"/>
              <a:t>prevent</a:t>
            </a:r>
            <a:r>
              <a:rPr lang="cs-CZ" sz="2000" dirty="0"/>
              <a:t> such </a:t>
            </a:r>
            <a:r>
              <a:rPr lang="cs-CZ" sz="2000" dirty="0" err="1"/>
              <a:t>scenario</a:t>
            </a:r>
            <a:r>
              <a:rPr lang="cs-CZ" sz="2000" dirty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05247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socha, umění&#10;&#10;Popis byl vytvořen automaticky">
            <a:extLst>
              <a:ext uri="{FF2B5EF4-FFF2-40B4-BE49-F238E27FC236}">
                <a16:creationId xmlns:a16="http://schemas.microsoft.com/office/drawing/2014/main" id="{03045BCE-E2F6-3898-AF18-881C34CCD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65E6429-D8A6-7768-0997-F361B71D2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595" y="1252397"/>
            <a:ext cx="4550664" cy="1053842"/>
          </a:xfrm>
        </p:spPr>
        <p:txBody>
          <a:bodyPr>
            <a:noAutofit/>
          </a:bodyPr>
          <a:lstStyle/>
          <a:p>
            <a:pPr algn="l"/>
            <a:r>
              <a:rPr lang="cs-CZ" sz="3600" dirty="0" err="1">
                <a:latin typeface="+mn-lt"/>
              </a:rPr>
              <a:t>Imaginative</a:t>
            </a:r>
            <a:r>
              <a:rPr lang="cs-CZ" sz="3600" dirty="0">
                <a:latin typeface="+mn-lt"/>
              </a:rPr>
              <a:t> </a:t>
            </a:r>
            <a:r>
              <a:rPr lang="cs-CZ" sz="3600" dirty="0" err="1">
                <a:latin typeface="+mn-lt"/>
              </a:rPr>
              <a:t>techniques</a:t>
            </a:r>
            <a:r>
              <a:rPr lang="cs-CZ" sz="3600" dirty="0">
                <a:latin typeface="+mn-lt"/>
              </a:rPr>
              <a:t>:</a:t>
            </a:r>
            <a:endParaRPr lang="en-US" sz="3600" dirty="0">
              <a:latin typeface="+mn-lt"/>
            </a:endParaRPr>
          </a:p>
        </p:txBody>
      </p:sp>
      <p:pic>
        <p:nvPicPr>
          <p:cNvPr id="17" name="Obrázek 16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53DFED69-B3F8-1B0A-1FCE-6286521DC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7" y="145612"/>
            <a:ext cx="2631953" cy="174803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6570DBF-86AC-C111-98EA-55DC29BF52C0}"/>
              </a:ext>
            </a:extLst>
          </p:cNvPr>
          <p:cNvSpPr txBox="1"/>
          <p:nvPr/>
        </p:nvSpPr>
        <p:spPr>
          <a:xfrm>
            <a:off x="463446" y="2567605"/>
            <a:ext cx="374056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dirty="0"/>
              <a:t>Brainstorming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dirty="0" err="1"/>
              <a:t>Outside</a:t>
            </a:r>
            <a:r>
              <a:rPr lang="cs-CZ" sz="2400" dirty="0"/>
              <a:t>-in </a:t>
            </a:r>
            <a:r>
              <a:rPr lang="cs-CZ" sz="2400" dirty="0" err="1"/>
              <a:t>thinking</a:t>
            </a:r>
            <a:endParaRPr lang="cs-CZ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b="1" dirty="0" err="1"/>
              <a:t>Red</a:t>
            </a:r>
            <a:r>
              <a:rPr lang="cs-CZ" sz="2400" b="1" dirty="0"/>
              <a:t> Team </a:t>
            </a:r>
            <a:r>
              <a:rPr lang="cs-CZ" sz="2400" b="1" dirty="0" err="1"/>
              <a:t>Analysis</a:t>
            </a:r>
            <a:endParaRPr lang="cs-CZ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err="1"/>
              <a:t>Alternative</a:t>
            </a:r>
            <a:r>
              <a:rPr lang="cs-CZ" sz="2400" dirty="0"/>
              <a:t> Futures </a:t>
            </a:r>
            <a:r>
              <a:rPr lang="cs-CZ" sz="2400" dirty="0" err="1"/>
              <a:t>Analysis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5937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39166"/>
            <a:ext cx="6639880" cy="669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 err="1"/>
              <a:t>Red</a:t>
            </a:r>
            <a:r>
              <a:rPr lang="cs-CZ" sz="3200" b="1" dirty="0"/>
              <a:t> team </a:t>
            </a:r>
            <a:r>
              <a:rPr lang="cs-CZ" sz="3200" b="1" dirty="0" err="1"/>
              <a:t>analysis</a:t>
            </a:r>
            <a:endParaRPr lang="en-US" sz="3200" b="1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6620710" cy="4524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1243937-DF8B-A2D4-FC8B-3FC94F88B571}"/>
              </a:ext>
            </a:extLst>
          </p:cNvPr>
          <p:cNvSpPr txBox="1"/>
          <p:nvPr/>
        </p:nvSpPr>
        <p:spPr>
          <a:xfrm>
            <a:off x="965253" y="1619470"/>
            <a:ext cx="6639880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i="1" u="none" strike="noStrike" baseline="0" dirty="0">
                <a:solidFill>
                  <a:srgbClr val="000000"/>
                </a:solidFill>
                <a:latin typeface="Swis721 BT"/>
              </a:rPr>
              <a:t>„</a:t>
            </a:r>
            <a:r>
              <a:rPr lang="en-GB" sz="1800" b="0" i="1" u="none" strike="noStrike" baseline="0" dirty="0">
                <a:solidFill>
                  <a:srgbClr val="000000"/>
                </a:solidFill>
                <a:latin typeface="Swis721 BT"/>
              </a:rPr>
              <a:t>Models the </a:t>
            </a:r>
            <a:r>
              <a:rPr lang="en-GB" sz="1800" b="0" i="1" u="none" strike="noStrike" baseline="0" dirty="0" err="1">
                <a:solidFill>
                  <a:srgbClr val="000000"/>
                </a:solidFill>
                <a:latin typeface="Swis721 BT"/>
              </a:rPr>
              <a:t>behavior</a:t>
            </a:r>
            <a:r>
              <a:rPr lang="en-GB" sz="1800" b="0" i="1" u="none" strike="noStrike" baseline="0" dirty="0">
                <a:solidFill>
                  <a:srgbClr val="000000"/>
                </a:solidFill>
                <a:latin typeface="Swis721 BT"/>
              </a:rPr>
              <a:t> of an individual or group by trying to replicate how an adversary would think about an issue.</a:t>
            </a:r>
            <a:r>
              <a:rPr lang="cs-CZ" sz="1800" b="0" i="1" u="none" strike="noStrike" baseline="0" dirty="0">
                <a:solidFill>
                  <a:srgbClr val="000000"/>
                </a:solidFill>
                <a:latin typeface="Swis721 BT"/>
              </a:rPr>
              <a:t>“</a:t>
            </a:r>
          </a:p>
          <a:p>
            <a:endParaRPr lang="cs-CZ" i="1" dirty="0">
              <a:solidFill>
                <a:srgbClr val="000000"/>
              </a:solidFill>
              <a:latin typeface="Swis721 B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0000"/>
                </a:solidFill>
                <a:latin typeface="Swis721 BT"/>
              </a:rPr>
              <a:t>Mitigates</a:t>
            </a:r>
            <a:r>
              <a:rPr lang="cs-CZ" sz="2000" dirty="0">
                <a:solidFill>
                  <a:srgbClr val="000000"/>
                </a:solidFill>
                <a:latin typeface="Swis721 BT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Swis721 BT"/>
              </a:rPr>
              <a:t>the</a:t>
            </a:r>
            <a:r>
              <a:rPr lang="cs-CZ" sz="2000" dirty="0">
                <a:solidFill>
                  <a:srgbClr val="000000"/>
                </a:solidFill>
                <a:latin typeface="Swis721 BT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Swis721 BT"/>
              </a:rPr>
              <a:t>mirror</a:t>
            </a:r>
            <a:r>
              <a:rPr lang="cs-CZ" sz="2000" dirty="0">
                <a:solidFill>
                  <a:srgbClr val="000000"/>
                </a:solidFill>
                <a:latin typeface="Swis721 BT"/>
              </a:rPr>
              <a:t>-image </a:t>
            </a:r>
            <a:r>
              <a:rPr lang="cs-CZ" sz="2000" dirty="0" err="1">
                <a:solidFill>
                  <a:srgbClr val="000000"/>
                </a:solidFill>
                <a:latin typeface="Swis721 BT"/>
              </a:rPr>
              <a:t>bias</a:t>
            </a:r>
            <a:r>
              <a:rPr lang="cs-CZ" sz="2000" dirty="0">
                <a:solidFill>
                  <a:srgbClr val="000000"/>
                </a:solidFill>
                <a:latin typeface="Swis721 BT"/>
              </a:rPr>
              <a:t> (</a:t>
            </a:r>
            <a:r>
              <a:rPr lang="cs-CZ" sz="2000" dirty="0" err="1">
                <a:solidFill>
                  <a:srgbClr val="000000"/>
                </a:solidFill>
                <a:latin typeface="Swis721 BT"/>
              </a:rPr>
              <a:t>methods</a:t>
            </a:r>
            <a:r>
              <a:rPr lang="cs-CZ" sz="2000" dirty="0">
                <a:solidFill>
                  <a:srgbClr val="000000"/>
                </a:solidFill>
                <a:latin typeface="Swis721 BT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Swis721 BT"/>
              </a:rPr>
              <a:t>puts</a:t>
            </a:r>
            <a:r>
              <a:rPr lang="cs-CZ" sz="2000" dirty="0">
                <a:solidFill>
                  <a:srgbClr val="000000"/>
                </a:solidFill>
                <a:latin typeface="Swis721 BT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Swis721 BT"/>
              </a:rPr>
              <a:t>analysts</a:t>
            </a:r>
            <a:r>
              <a:rPr lang="cs-CZ" sz="2000" dirty="0">
                <a:solidFill>
                  <a:srgbClr val="000000"/>
                </a:solidFill>
                <a:latin typeface="Swis721 BT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Swis721 BT"/>
              </a:rPr>
              <a:t>into</a:t>
            </a:r>
            <a:r>
              <a:rPr lang="cs-CZ" sz="2000" dirty="0">
                <a:solidFill>
                  <a:srgbClr val="000000"/>
                </a:solidFill>
                <a:latin typeface="Swis721 BT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Swis721 BT"/>
              </a:rPr>
              <a:t>the</a:t>
            </a:r>
            <a:r>
              <a:rPr lang="cs-CZ" sz="2000" dirty="0">
                <a:solidFill>
                  <a:srgbClr val="000000"/>
                </a:solidFill>
                <a:latin typeface="Swis721 BT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Swis721 BT"/>
              </a:rPr>
              <a:t>shoes</a:t>
            </a:r>
            <a:r>
              <a:rPr lang="cs-CZ" sz="2000" dirty="0">
                <a:solidFill>
                  <a:srgbClr val="000000"/>
                </a:solidFill>
                <a:latin typeface="Swis721 BT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Swis721 BT"/>
              </a:rPr>
              <a:t>of</a:t>
            </a:r>
            <a:r>
              <a:rPr lang="cs-CZ" sz="2000" dirty="0">
                <a:solidFill>
                  <a:srgbClr val="000000"/>
                </a:solidFill>
                <a:latin typeface="Swis721 BT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Swis721 BT"/>
              </a:rPr>
              <a:t>the</a:t>
            </a:r>
            <a:r>
              <a:rPr lang="cs-CZ" sz="2000" dirty="0">
                <a:solidFill>
                  <a:srgbClr val="000000"/>
                </a:solidFill>
                <a:latin typeface="Swis721 BT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Swis721 BT"/>
              </a:rPr>
              <a:t>adversary</a:t>
            </a:r>
            <a:r>
              <a:rPr lang="cs-CZ" sz="2000" dirty="0">
                <a:solidFill>
                  <a:srgbClr val="000000"/>
                </a:solidFill>
                <a:latin typeface="Swis721 BT"/>
              </a:rPr>
              <a:t>).</a:t>
            </a:r>
          </a:p>
          <a:p>
            <a:endParaRPr lang="cs-CZ" sz="1800" b="0" i="0" u="none" strike="noStrike" baseline="0" dirty="0">
              <a:solidFill>
                <a:srgbClr val="000000"/>
              </a:solidFill>
              <a:latin typeface="Swis721 BT"/>
            </a:endParaRPr>
          </a:p>
          <a:p>
            <a:r>
              <a:rPr lang="cs-CZ" b="1" u="sng" dirty="0" err="1">
                <a:solidFill>
                  <a:srgbClr val="000000"/>
                </a:solidFill>
                <a:latin typeface="Swis721 BT"/>
              </a:rPr>
              <a:t>The</a:t>
            </a:r>
            <a:r>
              <a:rPr lang="cs-CZ" b="1" u="sng" dirty="0">
                <a:solidFill>
                  <a:srgbClr val="000000"/>
                </a:solidFill>
                <a:latin typeface="Swis721 BT"/>
              </a:rPr>
              <a:t> </a:t>
            </a:r>
            <a:r>
              <a:rPr lang="cs-CZ" b="1" u="sng" dirty="0" err="1">
                <a:solidFill>
                  <a:srgbClr val="000000"/>
                </a:solidFill>
                <a:latin typeface="Swis721 BT"/>
              </a:rPr>
              <a:t>method</a:t>
            </a:r>
            <a:r>
              <a:rPr lang="cs-CZ" b="1" u="sng" dirty="0">
                <a:solidFill>
                  <a:srgbClr val="000000"/>
                </a:solidFill>
                <a:latin typeface="Swis721 BT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i="0" u="none" strike="noStrike" baseline="0" dirty="0">
                <a:solidFill>
                  <a:srgbClr val="000000"/>
                </a:solidFill>
                <a:latin typeface="Swis721 BT"/>
              </a:rPr>
              <a:t>Put themselves in the 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Swis721 BT"/>
              </a:rPr>
              <a:t>adversary’s circumstances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Swis721 B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i="0" u="none" strike="noStrike" baseline="0" dirty="0">
                <a:solidFill>
                  <a:srgbClr val="000000"/>
                </a:solidFill>
                <a:latin typeface="Swis721 BT"/>
              </a:rPr>
              <a:t>Develop a set of “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Swis721 BT"/>
              </a:rPr>
              <a:t>first-person” questions 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Swis721 BT"/>
              </a:rPr>
              <a:t>that the adversary would ask, such as: “How would I perceive incoming information; what would be my personal concerns; or to whom would I look for an opinion?” </a:t>
            </a:r>
            <a:endParaRPr lang="cs-CZ" sz="1800" b="0" i="0" u="none" strike="noStrike" baseline="0" dirty="0">
              <a:solidFill>
                <a:srgbClr val="000000"/>
              </a:solidFill>
              <a:latin typeface="Swis721 B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i="0" u="none" strike="noStrike" baseline="0" dirty="0">
                <a:solidFill>
                  <a:srgbClr val="000000"/>
                </a:solidFill>
                <a:latin typeface="Swis721 BT"/>
              </a:rPr>
              <a:t>Draft a set of policy papers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Swis721 BT"/>
              </a:rPr>
              <a:t>or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Swis721 BT"/>
              </a:rPr>
              <a:t>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Swis721 BT"/>
              </a:rPr>
              <a:t>other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Swis721 BT"/>
              </a:rPr>
              <a:t>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Swis721 BT"/>
              </a:rPr>
              <a:t>simulated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Swis721 BT"/>
              </a:rPr>
              <a:t>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Swis721 BT"/>
              </a:rPr>
              <a:t>documents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Swis721 BT"/>
              </a:rPr>
              <a:t> 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Swis721 BT"/>
              </a:rPr>
              <a:t>in which the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Swis721 BT"/>
              </a:rPr>
              <a:t>adversary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Swis721 BT"/>
              </a:rPr>
              <a:t> makes </a:t>
            </a:r>
            <a:r>
              <a:rPr lang="en-GB" sz="1800" b="0" i="0" u="none" strike="noStrike" baseline="0" dirty="0" err="1">
                <a:solidFill>
                  <a:srgbClr val="000000"/>
                </a:solidFill>
                <a:latin typeface="Swis721 BT"/>
              </a:rPr>
              <a:t>specifc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Swis721 BT"/>
              </a:rPr>
              <a:t> decisions, proposes recommendations, or lays out courses of actions. </a:t>
            </a:r>
            <a:endParaRPr lang="cs-CZ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73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544C93-E5FA-5B88-939C-7250528F4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References</a:t>
            </a:r>
            <a:r>
              <a:rPr lang="cs-CZ" dirty="0"/>
              <a:t> I</a:t>
            </a:r>
            <a:br>
              <a:rPr lang="cs-CZ" dirty="0"/>
            </a:b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EA8685-657A-1A35-CF7A-3B6645738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7920789" cy="508490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GB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Johnson, L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GB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K.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GB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ed.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(2006).</a:t>
            </a:r>
            <a:r>
              <a:rPr lang="en-GB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Handbook of intelligence studies. London: Routledge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GB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Center</a:t>
            </a:r>
            <a:r>
              <a:rPr lang="en-GB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for the Study of Intelligence (U.S.). (2009). A tradecraft primer: Structured analytic techniques for improving intelligence analysis. U.S. Central Intelligence Agency, </a:t>
            </a:r>
            <a:r>
              <a:rPr lang="en-GB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Center</a:t>
            </a:r>
            <a:r>
              <a:rPr lang="en-GB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for the Study of Intelligence.</a:t>
            </a:r>
            <a:endParaRPr lang="cs-CZ" sz="16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Claude. (2023, </a:t>
            </a:r>
            <a:r>
              <a:rPr lang="cs-CZ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November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6). </a:t>
            </a:r>
            <a:r>
              <a:rPr lang="en-GB" sz="1600" i="1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Give me examples of areas in which forecasting and intelligence studies techniques can be beneficial beyond security</a:t>
            </a:r>
            <a:r>
              <a:rPr lang="cs-CZ" sz="1600" i="1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GB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Here are some examples of how forecasting and intelligence studies techniques could provide value beyond security:</a:t>
            </a:r>
          </a:p>
          <a:p>
            <a:pPr lvl="1">
              <a:lnSpc>
                <a:spcPct val="170000"/>
              </a:lnSpc>
              <a:spcBef>
                <a:spcPts val="0"/>
              </a:spcBef>
            </a:pPr>
            <a:r>
              <a:rPr lang="en-GB" sz="12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Business - Forecasting sales, market trends, new product adoption, competitor moves. Competitive intelligence.</a:t>
            </a:r>
          </a:p>
          <a:p>
            <a:pPr lvl="1">
              <a:lnSpc>
                <a:spcPct val="170000"/>
              </a:lnSpc>
              <a:spcBef>
                <a:spcPts val="0"/>
              </a:spcBef>
            </a:pPr>
            <a:r>
              <a:rPr lang="en-GB" sz="12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Economics - Forecasting economic growth, inflation, unemployment, recessions. Monitoring systemic risks.</a:t>
            </a:r>
          </a:p>
          <a:p>
            <a:pPr lvl="1">
              <a:lnSpc>
                <a:spcPct val="170000"/>
              </a:lnSpc>
              <a:spcBef>
                <a:spcPts val="0"/>
              </a:spcBef>
            </a:pPr>
            <a:r>
              <a:rPr lang="en-GB" sz="12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Science/Technology - Anticipating new innovations and diffusion patterns. Technology forecasting.</a:t>
            </a:r>
          </a:p>
          <a:p>
            <a:pPr lvl="1">
              <a:lnSpc>
                <a:spcPct val="170000"/>
              </a:lnSpc>
              <a:spcBef>
                <a:spcPts val="0"/>
              </a:spcBef>
            </a:pPr>
            <a:r>
              <a:rPr lang="en-GB" sz="12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Public Health - Disease outbreak </a:t>
            </a:r>
            <a:r>
              <a:rPr lang="en-GB" sz="12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modeling</a:t>
            </a:r>
            <a:r>
              <a:rPr lang="en-GB" sz="12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surveillance. Tracking population health patterns.</a:t>
            </a:r>
          </a:p>
          <a:p>
            <a:pPr lvl="1">
              <a:lnSpc>
                <a:spcPct val="170000"/>
              </a:lnSpc>
              <a:spcBef>
                <a:spcPts val="0"/>
              </a:spcBef>
            </a:pPr>
            <a:r>
              <a:rPr lang="en-GB" sz="12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Climate/Environment - Projecting impacts of climate change. </a:t>
            </a:r>
            <a:r>
              <a:rPr lang="en-GB" sz="12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Modeling</a:t>
            </a:r>
            <a:r>
              <a:rPr lang="en-GB" sz="12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environmental risks/catastrophes.</a:t>
            </a:r>
          </a:p>
          <a:p>
            <a:pPr lvl="1">
              <a:lnSpc>
                <a:spcPct val="170000"/>
              </a:lnSpc>
              <a:spcBef>
                <a:spcPts val="0"/>
              </a:spcBef>
            </a:pPr>
            <a:r>
              <a:rPr lang="en-GB" sz="12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Politics - Election forecasting models. Predicting political instability and regime changes.</a:t>
            </a:r>
          </a:p>
          <a:p>
            <a:pPr lvl="1">
              <a:lnSpc>
                <a:spcPct val="170000"/>
              </a:lnSpc>
              <a:spcBef>
                <a:spcPts val="0"/>
              </a:spcBef>
            </a:pPr>
            <a:r>
              <a:rPr lang="en-GB" sz="12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Humanitarian - Early warning models for famine, natural disasters, refugee flows.</a:t>
            </a:r>
          </a:p>
          <a:p>
            <a:pPr lvl="1">
              <a:lnSpc>
                <a:spcPct val="170000"/>
              </a:lnSpc>
              <a:spcBef>
                <a:spcPts val="0"/>
              </a:spcBef>
            </a:pPr>
            <a:r>
              <a:rPr lang="en-GB" sz="12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Crime - Statistical crime prediction models. Pattern analysis of criminal networks.</a:t>
            </a:r>
          </a:p>
          <a:p>
            <a:pPr lvl="1">
              <a:lnSpc>
                <a:spcPct val="170000"/>
              </a:lnSpc>
              <a:spcBef>
                <a:spcPts val="0"/>
              </a:spcBef>
            </a:pPr>
            <a:r>
              <a:rPr lang="en-GB" sz="12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Education - Projecting future skills demands. Monitoring student outcomes.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GB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key is applying intelligence techniques like data gathering, rigorous analysis, </a:t>
            </a:r>
            <a:r>
              <a:rPr lang="en-GB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modeling</a:t>
            </a:r>
            <a:r>
              <a:rPr lang="en-GB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tradecraft to create actionable foresight in new domains. This can improve planning and risk management beyond traditional security realms.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Retrived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from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[https://claude.ai/chat/b5ca606a-860c-150-8d1e-dc933d13a01a]</a:t>
            </a:r>
            <a:endParaRPr lang="cs-CZ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FEF31296-994C-FC44-352A-578A9947C1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7" t="28534" r="46076" b="18384"/>
          <a:stretch/>
        </p:blipFill>
        <p:spPr>
          <a:xfrm>
            <a:off x="8758989" y="-1"/>
            <a:ext cx="343301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011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socha, umění&#10;&#10;Popis byl vytvořen automaticky">
            <a:extLst>
              <a:ext uri="{FF2B5EF4-FFF2-40B4-BE49-F238E27FC236}">
                <a16:creationId xmlns:a16="http://schemas.microsoft.com/office/drawing/2014/main" id="{03045BCE-E2F6-3898-AF18-881C34CCD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A6265412-B459-4CE3-AA75-70ED929E33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437" y="4513055"/>
            <a:ext cx="4171509" cy="1655762"/>
          </a:xfrm>
        </p:spPr>
        <p:txBody>
          <a:bodyPr>
            <a:normAutofit/>
          </a:bodyPr>
          <a:lstStyle/>
          <a:p>
            <a:r>
              <a:rPr lang="en-US" dirty="0"/>
              <a:t>Questions?</a:t>
            </a:r>
          </a:p>
          <a:p>
            <a:r>
              <a:rPr lang="en-US" dirty="0"/>
              <a:t>Jan KLEINER</a:t>
            </a:r>
          </a:p>
          <a:p>
            <a:r>
              <a:rPr lang="en-US" dirty="0"/>
              <a:t>jkleiner@mail.muni.cz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65E6429-D8A6-7768-0997-F361B71D2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859" y="2344945"/>
            <a:ext cx="4550664" cy="1053842"/>
          </a:xfrm>
        </p:spPr>
        <p:txBody>
          <a:bodyPr>
            <a:noAutofit/>
          </a:bodyPr>
          <a:lstStyle/>
          <a:p>
            <a:r>
              <a:rPr lang="en-US" sz="5400" dirty="0">
                <a:latin typeface="+mn-lt"/>
              </a:rPr>
              <a:t>Thank you for your attention.</a:t>
            </a:r>
            <a:endParaRPr lang="en-US" sz="3600" dirty="0">
              <a:latin typeface="+mn-lt"/>
            </a:endParaRPr>
          </a:p>
        </p:txBody>
      </p:sp>
      <p:pic>
        <p:nvPicPr>
          <p:cNvPr id="17" name="Obrázek 16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53DFED69-B3F8-1B0A-1FCE-6286521DC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7" y="145612"/>
            <a:ext cx="2631953" cy="174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77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5423811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/>
              <a:t>Presentation outline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6620710" cy="4524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520DEF9-2928-B6F2-5E62-7905305A508F}"/>
              </a:ext>
            </a:extLst>
          </p:cNvPr>
          <p:cNvSpPr txBox="1"/>
          <p:nvPr/>
        </p:nvSpPr>
        <p:spPr>
          <a:xfrm>
            <a:off x="976403" y="1599012"/>
            <a:ext cx="663988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/>
              <a:t>Intelligence</a:t>
            </a:r>
            <a:r>
              <a:rPr lang="cs-CZ" sz="2400" dirty="0"/>
              <a:t> </a:t>
            </a:r>
            <a:r>
              <a:rPr lang="cs-CZ" sz="2400" dirty="0" err="1"/>
              <a:t>studies</a:t>
            </a:r>
            <a:r>
              <a:rPr lang="cs-CZ" sz="2400" dirty="0"/>
              <a:t> </a:t>
            </a:r>
            <a:r>
              <a:rPr lang="cs-CZ" sz="2400" dirty="0" err="1"/>
              <a:t>introduction</a:t>
            </a:r>
            <a:r>
              <a:rPr lang="cs-CZ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/>
              <a:t>Particular</a:t>
            </a:r>
            <a:r>
              <a:rPr lang="cs-CZ" sz="2400" dirty="0"/>
              <a:t> </a:t>
            </a:r>
            <a:r>
              <a:rPr lang="cs-CZ" sz="2400" dirty="0" err="1"/>
              <a:t>methods</a:t>
            </a:r>
            <a:r>
              <a:rPr lang="cs-CZ" sz="2400" dirty="0"/>
              <a:t> (</a:t>
            </a:r>
            <a:r>
              <a:rPr lang="en-GB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Center</a:t>
            </a:r>
            <a:r>
              <a:rPr lang="en-GB" sz="24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for the Study of Intelligence (U.S.). </a:t>
            </a:r>
            <a:r>
              <a:rPr lang="cs-CZ" sz="2400" dirty="0"/>
              <a:t>, 2009):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dirty="0" err="1"/>
              <a:t>Diagnostic</a:t>
            </a:r>
            <a:r>
              <a:rPr lang="cs-CZ" sz="2400" dirty="0"/>
              <a:t> </a:t>
            </a:r>
            <a:r>
              <a:rPr lang="cs-CZ" sz="2400" dirty="0" err="1"/>
              <a:t>techniques</a:t>
            </a:r>
            <a:r>
              <a:rPr lang="cs-CZ" sz="2400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dirty="0" err="1"/>
              <a:t>Contrarian</a:t>
            </a:r>
            <a:r>
              <a:rPr lang="cs-CZ" sz="2400" dirty="0"/>
              <a:t> </a:t>
            </a:r>
            <a:r>
              <a:rPr lang="cs-CZ" sz="2400" dirty="0" err="1"/>
              <a:t>techniques</a:t>
            </a:r>
            <a:r>
              <a:rPr lang="cs-CZ" sz="2400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dirty="0" err="1"/>
              <a:t>Imaginative</a:t>
            </a:r>
            <a:r>
              <a:rPr lang="cs-CZ" sz="2400" dirty="0"/>
              <a:t> </a:t>
            </a:r>
            <a:r>
              <a:rPr lang="cs-CZ" sz="2400" dirty="0" err="1"/>
              <a:t>thinking</a:t>
            </a:r>
            <a:r>
              <a:rPr lang="cs-CZ" sz="2400" dirty="0"/>
              <a:t> </a:t>
            </a:r>
            <a:r>
              <a:rPr lang="cs-CZ" sz="2400" dirty="0" err="1"/>
              <a:t>techniques</a:t>
            </a:r>
            <a:r>
              <a:rPr lang="cs-CZ" sz="2400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2400" dirty="0"/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106C380E-2E18-982D-632E-0AADF481632D}"/>
              </a:ext>
            </a:extLst>
          </p:cNvPr>
          <p:cNvSpPr txBox="1">
            <a:spLocks/>
          </p:cNvSpPr>
          <p:nvPr/>
        </p:nvSpPr>
        <p:spPr>
          <a:xfrm>
            <a:off x="672189" y="3844284"/>
            <a:ext cx="5423811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600" b="1" dirty="0" err="1"/>
              <a:t>Aim</a:t>
            </a:r>
            <a:endParaRPr lang="en-US" sz="3600" b="1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1243937-DF8B-A2D4-FC8B-3FC94F88B571}"/>
              </a:ext>
            </a:extLst>
          </p:cNvPr>
          <p:cNvSpPr txBox="1"/>
          <p:nvPr/>
        </p:nvSpPr>
        <p:spPr>
          <a:xfrm>
            <a:off x="976403" y="4557963"/>
            <a:ext cx="66398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To </a:t>
            </a:r>
            <a:r>
              <a:rPr lang="cs-CZ" sz="2000" dirty="0" err="1"/>
              <a:t>gain</a:t>
            </a:r>
            <a:r>
              <a:rPr lang="cs-CZ" sz="2000" dirty="0"/>
              <a:t> </a:t>
            </a:r>
            <a:r>
              <a:rPr lang="cs-CZ" sz="2000" dirty="0" err="1"/>
              <a:t>knowledge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methods</a:t>
            </a:r>
            <a:r>
              <a:rPr lang="cs-CZ" sz="2000" dirty="0"/>
              <a:t> </a:t>
            </a:r>
            <a:r>
              <a:rPr lang="cs-CZ" sz="2000" dirty="0" err="1"/>
              <a:t>used</a:t>
            </a:r>
            <a:r>
              <a:rPr lang="cs-CZ" sz="2000" dirty="0"/>
              <a:t> </a:t>
            </a:r>
            <a:r>
              <a:rPr lang="cs-CZ" sz="2000" dirty="0" err="1"/>
              <a:t>for</a:t>
            </a:r>
            <a:r>
              <a:rPr lang="cs-CZ" sz="2000" dirty="0"/>
              <a:t> </a:t>
            </a:r>
            <a:r>
              <a:rPr lang="cs-CZ" sz="2000" b="1" dirty="0" err="1"/>
              <a:t>forecasting</a:t>
            </a:r>
            <a:r>
              <a:rPr lang="cs-CZ" sz="2000" dirty="0"/>
              <a:t> – </a:t>
            </a:r>
            <a:r>
              <a:rPr lang="cs-CZ" sz="2000" dirty="0" err="1"/>
              <a:t>goes</a:t>
            </a:r>
            <a:r>
              <a:rPr lang="cs-CZ" sz="2000" dirty="0"/>
              <a:t> hand in hand </a:t>
            </a:r>
            <a:r>
              <a:rPr lang="cs-CZ" sz="2000" dirty="0" err="1"/>
              <a:t>with</a:t>
            </a:r>
            <a:r>
              <a:rPr lang="cs-CZ" sz="2000" dirty="0"/>
              <a:t> </a:t>
            </a:r>
            <a:r>
              <a:rPr lang="cs-CZ" sz="2000" dirty="0" err="1"/>
              <a:t>simulations</a:t>
            </a:r>
            <a:r>
              <a:rPr lang="cs-CZ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AI </a:t>
            </a:r>
            <a:r>
              <a:rPr lang="cs-CZ" sz="2000" dirty="0" err="1"/>
              <a:t>meets</a:t>
            </a:r>
            <a:r>
              <a:rPr lang="cs-CZ" sz="2000" dirty="0"/>
              <a:t> </a:t>
            </a:r>
            <a:r>
              <a:rPr lang="cs-CZ" sz="2000" dirty="0" err="1"/>
              <a:t>forecasting</a:t>
            </a:r>
            <a:r>
              <a:rPr lang="cs-CZ" sz="2000" dirty="0"/>
              <a:t> </a:t>
            </a:r>
            <a:r>
              <a:rPr lang="cs-CZ" sz="2000" dirty="0" err="1"/>
              <a:t>theory</a:t>
            </a:r>
            <a:r>
              <a:rPr lang="cs-CZ" sz="2000" dirty="0"/>
              <a:t> and </a:t>
            </a:r>
            <a:r>
              <a:rPr lang="cs-CZ" sz="2000" dirty="0" err="1"/>
              <a:t>methods</a:t>
            </a:r>
            <a:r>
              <a:rPr lang="cs-CZ" sz="2000" dirty="0"/>
              <a:t>.</a:t>
            </a:r>
            <a:endParaRPr lang="en-US" sz="20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9E9B80C-50CC-F97B-60CA-C7E5E0B2AAB6}"/>
              </a:ext>
            </a:extLst>
          </p:cNvPr>
          <p:cNvSpPr txBox="1"/>
          <p:nvPr/>
        </p:nvSpPr>
        <p:spPr>
          <a:xfrm>
            <a:off x="976403" y="5854922"/>
            <a:ext cx="66398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We</a:t>
            </a:r>
            <a:r>
              <a:rPr lang="cs-CZ" sz="2000" dirty="0"/>
              <a:t> </a:t>
            </a:r>
            <a:r>
              <a:rPr lang="cs-CZ" sz="2000" dirty="0" err="1"/>
              <a:t>will</a:t>
            </a:r>
            <a:r>
              <a:rPr lang="cs-CZ" sz="2000" dirty="0"/>
              <a:t> </a:t>
            </a:r>
            <a:r>
              <a:rPr lang="cs-CZ" sz="2000" dirty="0" err="1"/>
              <a:t>form</a:t>
            </a:r>
            <a:r>
              <a:rPr lang="cs-CZ" sz="2000" dirty="0"/>
              <a:t> </a:t>
            </a:r>
            <a:r>
              <a:rPr lang="cs-CZ" sz="2000" dirty="0" err="1"/>
              <a:t>atuthor</a:t>
            </a:r>
            <a:r>
              <a:rPr lang="cs-CZ" sz="2000" dirty="0"/>
              <a:t> </a:t>
            </a:r>
            <a:r>
              <a:rPr lang="cs-CZ" sz="2000" dirty="0" err="1"/>
              <a:t>teams</a:t>
            </a:r>
            <a:r>
              <a:rPr lang="cs-CZ" sz="2000" dirty="0"/>
              <a:t> </a:t>
            </a:r>
            <a:r>
              <a:rPr lang="cs-CZ" sz="2000" dirty="0" err="1"/>
              <a:t>at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end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lesson</a:t>
            </a:r>
            <a:r>
              <a:rPr lang="cs-CZ" sz="2000" dirty="0"/>
              <a:t>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84568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4841853" y="535415"/>
            <a:ext cx="6922684" cy="12487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4800" dirty="0" err="1"/>
              <a:t>Intelligence</a:t>
            </a:r>
            <a:r>
              <a:rPr lang="cs-CZ" sz="4800" dirty="0"/>
              <a:t> </a:t>
            </a:r>
            <a:r>
              <a:rPr lang="cs-CZ" sz="4800" dirty="0" err="1"/>
              <a:t>studies</a:t>
            </a:r>
            <a:r>
              <a:rPr lang="cs-CZ" sz="4800" dirty="0"/>
              <a:t> I (Johnson, 2006)</a:t>
            </a:r>
            <a:endParaRPr lang="en-US" sz="3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C13B5-4FC1-25AB-B255-3BB944417320}"/>
              </a:ext>
            </a:extLst>
          </p:cNvPr>
          <p:cNvSpPr txBox="1">
            <a:spLocks/>
          </p:cNvSpPr>
          <p:nvPr/>
        </p:nvSpPr>
        <p:spPr>
          <a:xfrm>
            <a:off x="5062010" y="1527538"/>
            <a:ext cx="6450052" cy="4795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ym typeface="Wingdings" panose="05000000000000000000" pitchFamily="2" charset="2"/>
            </a:endParaRP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5517D952-D890-FC35-2FBE-465F74FF7843}"/>
              </a:ext>
            </a:extLst>
          </p:cNvPr>
          <p:cNvSpPr txBox="1">
            <a:spLocks/>
          </p:cNvSpPr>
          <p:nvPr/>
        </p:nvSpPr>
        <p:spPr>
          <a:xfrm>
            <a:off x="4615127" y="1635040"/>
            <a:ext cx="7240889" cy="4687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6B294E4-0AD7-78EF-2493-02693CCE8793}"/>
              </a:ext>
            </a:extLst>
          </p:cNvPr>
          <p:cNvSpPr txBox="1"/>
          <p:nvPr/>
        </p:nvSpPr>
        <p:spPr>
          <a:xfrm>
            <a:off x="4809535" y="2222100"/>
            <a:ext cx="663988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Secretive</a:t>
            </a:r>
            <a:r>
              <a:rPr lang="cs-CZ" sz="2000" dirty="0"/>
              <a:t> </a:t>
            </a:r>
            <a:r>
              <a:rPr lang="cs-CZ" sz="2000" dirty="0" err="1"/>
              <a:t>nature</a:t>
            </a:r>
            <a:r>
              <a:rPr lang="cs-CZ" sz="2000" dirty="0"/>
              <a:t> – </a:t>
            </a:r>
            <a:r>
              <a:rPr lang="cs-CZ" sz="2000" dirty="0" err="1"/>
              <a:t>mostly</a:t>
            </a:r>
            <a:r>
              <a:rPr lang="cs-CZ" sz="2000" dirty="0"/>
              <a:t> </a:t>
            </a:r>
            <a:r>
              <a:rPr lang="cs-CZ" sz="2000" b="1" dirty="0" err="1"/>
              <a:t>studied</a:t>
            </a:r>
            <a:r>
              <a:rPr lang="cs-CZ" sz="2000" b="1" dirty="0"/>
              <a:t> </a:t>
            </a:r>
            <a:r>
              <a:rPr lang="cs-CZ" sz="2000" b="1" dirty="0" err="1"/>
              <a:t>from</a:t>
            </a:r>
            <a:r>
              <a:rPr lang="cs-CZ" sz="2000" b="1" dirty="0"/>
              <a:t> </a:t>
            </a:r>
            <a:r>
              <a:rPr lang="cs-CZ" sz="2000" b="1" dirty="0" err="1"/>
              <a:t>the</a:t>
            </a:r>
            <a:r>
              <a:rPr lang="cs-CZ" sz="2000" b="1" dirty="0"/>
              <a:t> </a:t>
            </a:r>
            <a:r>
              <a:rPr lang="cs-CZ" sz="2000" b="1" dirty="0" err="1"/>
              <a:t>outside</a:t>
            </a:r>
            <a:r>
              <a:rPr lang="cs-CZ" sz="2000" b="1" dirty="0"/>
              <a:t> </a:t>
            </a:r>
            <a:r>
              <a:rPr lang="cs-CZ" sz="2000" dirty="0"/>
              <a:t>(</a:t>
            </a:r>
            <a:r>
              <a:rPr lang="cs-CZ" sz="2000" dirty="0" err="1"/>
              <a:t>insiders</a:t>
            </a:r>
            <a:r>
              <a:rPr lang="cs-CZ" sz="2000" dirty="0"/>
              <a:t> </a:t>
            </a:r>
            <a:r>
              <a:rPr lang="cs-CZ" sz="2000" dirty="0" err="1"/>
              <a:t>need</a:t>
            </a:r>
            <a:r>
              <a:rPr lang="cs-CZ" sz="2000" dirty="0"/>
              <a:t> </a:t>
            </a:r>
            <a:r>
              <a:rPr lang="cs-CZ" sz="2000" dirty="0" err="1"/>
              <a:t>security</a:t>
            </a:r>
            <a:r>
              <a:rPr lang="cs-CZ" sz="2000" dirty="0"/>
              <a:t> clearance and are not </a:t>
            </a:r>
            <a:r>
              <a:rPr lang="cs-CZ" sz="2000" dirty="0" err="1"/>
              <a:t>allowed</a:t>
            </a:r>
            <a:r>
              <a:rPr lang="cs-CZ" sz="2000" dirty="0"/>
              <a:t> to </a:t>
            </a:r>
            <a:r>
              <a:rPr lang="cs-CZ" sz="2000" dirty="0" err="1"/>
              <a:t>publish</a:t>
            </a:r>
            <a:r>
              <a:rPr lang="cs-CZ" sz="2000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I</a:t>
            </a:r>
            <a:r>
              <a:rPr lang="en-GB" sz="2000" dirty="0" err="1"/>
              <a:t>nterdisciplinary</a:t>
            </a:r>
            <a:r>
              <a:rPr lang="en-GB" sz="2000" dirty="0"/>
              <a:t> academic field devoted to </a:t>
            </a:r>
            <a:r>
              <a:rPr lang="en-GB" sz="2000" dirty="0" err="1"/>
              <a:t>analyzing</a:t>
            </a:r>
            <a:r>
              <a:rPr lang="en-GB" sz="2000" dirty="0"/>
              <a:t> intelligence </a:t>
            </a:r>
            <a:r>
              <a:rPr lang="en-GB" sz="2000" b="1" dirty="0"/>
              <a:t>activities</a:t>
            </a:r>
            <a:r>
              <a:rPr lang="en-GB" sz="2000" dirty="0"/>
              <a:t>, </a:t>
            </a:r>
            <a:r>
              <a:rPr lang="en-GB" sz="2000" b="1" dirty="0"/>
              <a:t>agencies</a:t>
            </a:r>
            <a:r>
              <a:rPr lang="en-GB" sz="2000" dirty="0"/>
              <a:t>, and </a:t>
            </a:r>
            <a:r>
              <a:rPr lang="en-GB" sz="2000" b="1" dirty="0"/>
              <a:t>processes</a:t>
            </a:r>
            <a:r>
              <a:rPr lang="en-GB" sz="2000" dirty="0"/>
              <a:t>.</a:t>
            </a: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It examines issues like </a:t>
            </a:r>
            <a:r>
              <a:rPr lang="en-GB" sz="2000" b="1" dirty="0"/>
              <a:t>intelligence collection</a:t>
            </a:r>
            <a:r>
              <a:rPr lang="en-GB" sz="2000" dirty="0"/>
              <a:t>, analysis, counterintelligence, covert action, and </a:t>
            </a:r>
            <a:r>
              <a:rPr lang="en-GB" sz="2000" b="1" dirty="0"/>
              <a:t>accountability</a:t>
            </a:r>
            <a:r>
              <a:rPr lang="en-GB" sz="2000" dirty="0"/>
              <a:t>.</a:t>
            </a: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Key topics include the structure/organization of intelligence agencies, the intelligence cycle, and intelligence oversight.</a:t>
            </a: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7571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39166"/>
            <a:ext cx="6639880" cy="669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 err="1"/>
              <a:t>Intelligence</a:t>
            </a:r>
            <a:r>
              <a:rPr lang="cs-CZ" sz="3200" b="1" dirty="0"/>
              <a:t> </a:t>
            </a:r>
            <a:r>
              <a:rPr lang="cs-CZ" sz="3200" b="1" dirty="0" err="1"/>
              <a:t>studies</a:t>
            </a:r>
            <a:r>
              <a:rPr lang="cs-CZ" sz="3200" b="1" dirty="0"/>
              <a:t> II (Johnson, 2006)</a:t>
            </a:r>
            <a:endParaRPr lang="en-US" sz="3200" b="1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6620710" cy="4524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1243937-DF8B-A2D4-FC8B-3FC94F88B571}"/>
              </a:ext>
            </a:extLst>
          </p:cNvPr>
          <p:cNvSpPr txBox="1"/>
          <p:nvPr/>
        </p:nvSpPr>
        <p:spPr>
          <a:xfrm>
            <a:off x="976403" y="1552845"/>
            <a:ext cx="663988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F</a:t>
            </a:r>
            <a:r>
              <a:rPr lang="en-GB" sz="2000" dirty="0" err="1"/>
              <a:t>orecasting</a:t>
            </a:r>
            <a:r>
              <a:rPr lang="en-GB" sz="2000" dirty="0"/>
              <a:t> techniques </a:t>
            </a:r>
            <a:r>
              <a:rPr lang="en-GB" sz="2000" b="1" dirty="0"/>
              <a:t>predict future events and trends</a:t>
            </a:r>
            <a:r>
              <a:rPr lang="en-GB" sz="2000" dirty="0"/>
              <a:t>. This can involve statistical models, simulations, and expert analysis.</a:t>
            </a: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E.g</a:t>
            </a:r>
            <a:r>
              <a:rPr lang="cs-CZ" sz="2000" dirty="0"/>
              <a:t>., </a:t>
            </a:r>
            <a:r>
              <a:rPr lang="en-GB" sz="2000" dirty="0"/>
              <a:t>forecasts on geopolitical developments, conflicts, weapons proliferation, terrorism threats, and cybersecurity.</a:t>
            </a: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Simulations allow intelligence analysts to model complex situations under different scenarios. This helps test assumptions and </a:t>
            </a:r>
            <a:r>
              <a:rPr lang="en-GB" sz="2000" b="1" dirty="0"/>
              <a:t>identify key variables/uncertainties</a:t>
            </a:r>
            <a:r>
              <a:rPr lang="en-GB" sz="2000" dirty="0"/>
              <a:t>.</a:t>
            </a: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An </a:t>
            </a:r>
            <a:r>
              <a:rPr lang="en-GB" sz="2000" dirty="0"/>
              <a:t>"</a:t>
            </a:r>
            <a:r>
              <a:rPr lang="en-GB" sz="2000" b="1" dirty="0"/>
              <a:t>anticipatory</a:t>
            </a:r>
            <a:r>
              <a:rPr lang="en-GB" sz="2000" dirty="0"/>
              <a:t>" vs. reactive</a:t>
            </a:r>
            <a:r>
              <a:rPr lang="cs-CZ" sz="2000" dirty="0"/>
              <a:t> </a:t>
            </a:r>
            <a:r>
              <a:rPr lang="cs-CZ" sz="2000" dirty="0" err="1"/>
              <a:t>approach</a:t>
            </a:r>
            <a:r>
              <a:rPr lang="cs-CZ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However, forecasting faces </a:t>
            </a:r>
            <a:r>
              <a:rPr lang="en-GB" sz="2000" b="1" dirty="0"/>
              <a:t>challenges</a:t>
            </a:r>
            <a:r>
              <a:rPr lang="en-GB" sz="2000" dirty="0"/>
              <a:t> </a:t>
            </a:r>
            <a:r>
              <a:rPr lang="en-GB" sz="2000" b="1" dirty="0"/>
              <a:t>like cognitive biases</a:t>
            </a:r>
            <a:r>
              <a:rPr lang="en-GB" sz="2000" dirty="0"/>
              <a:t>, </a:t>
            </a:r>
            <a:r>
              <a:rPr lang="en-GB" sz="2000" b="1" dirty="0"/>
              <a:t>uncertainty</a:t>
            </a:r>
            <a:r>
              <a:rPr lang="en-GB" sz="2000" dirty="0"/>
              <a:t>, and the difficulty of </a:t>
            </a:r>
            <a:r>
              <a:rPr lang="en-GB" sz="2000" b="1" dirty="0"/>
              <a:t>modelling human </a:t>
            </a:r>
            <a:r>
              <a:rPr lang="en-GB" sz="2000" b="1" dirty="0" err="1"/>
              <a:t>behavior</a:t>
            </a:r>
            <a:r>
              <a:rPr lang="en-GB" sz="2000" dirty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12104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4183931" y="268157"/>
            <a:ext cx="6922684" cy="1248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4800" dirty="0"/>
              <a:t>Claude (2023): </a:t>
            </a:r>
            <a:endParaRPr lang="en-US" sz="3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C13B5-4FC1-25AB-B255-3BB944417320}"/>
              </a:ext>
            </a:extLst>
          </p:cNvPr>
          <p:cNvSpPr txBox="1">
            <a:spLocks/>
          </p:cNvSpPr>
          <p:nvPr/>
        </p:nvSpPr>
        <p:spPr>
          <a:xfrm>
            <a:off x="5062010" y="1527538"/>
            <a:ext cx="6450052" cy="4795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ym typeface="Wingdings" panose="05000000000000000000" pitchFamily="2" charset="2"/>
            </a:endParaRP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5517D952-D890-FC35-2FBE-465F74FF7843}"/>
              </a:ext>
            </a:extLst>
          </p:cNvPr>
          <p:cNvSpPr txBox="1">
            <a:spLocks/>
          </p:cNvSpPr>
          <p:nvPr/>
        </p:nvSpPr>
        <p:spPr>
          <a:xfrm>
            <a:off x="4615127" y="1635040"/>
            <a:ext cx="7240889" cy="4687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6B294E4-0AD7-78EF-2493-02693CCE8793}"/>
              </a:ext>
            </a:extLst>
          </p:cNvPr>
          <p:cNvSpPr txBox="1"/>
          <p:nvPr/>
        </p:nvSpPr>
        <p:spPr>
          <a:xfrm>
            <a:off x="4634727" y="1080065"/>
            <a:ext cx="663988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Business</a:t>
            </a:r>
            <a:r>
              <a:rPr lang="en-GB" sz="2000" dirty="0"/>
              <a:t> - Forecasting sales, market trends, new product adoption, competitor moves. Competitive intelligence.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Economics</a:t>
            </a:r>
            <a:r>
              <a:rPr lang="en-GB" sz="2000" dirty="0"/>
              <a:t> - Forecasting economic growth, inflation, unemployment, recessions. Monitoring systemic risks.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Science/Technology </a:t>
            </a:r>
            <a:r>
              <a:rPr lang="en-GB" sz="2000" dirty="0"/>
              <a:t>- Anticipating new innovations and diffusion patterns. Technology forecasting.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Public Health </a:t>
            </a:r>
            <a:r>
              <a:rPr lang="en-GB" sz="2000" dirty="0"/>
              <a:t>- Disease outbreak </a:t>
            </a:r>
            <a:r>
              <a:rPr lang="en-GB" sz="2000" dirty="0" err="1"/>
              <a:t>modeling</a:t>
            </a:r>
            <a:r>
              <a:rPr lang="en-GB" sz="2000" dirty="0"/>
              <a:t> and surveillance. Tracking population health patterns.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Climate/Environment </a:t>
            </a:r>
            <a:r>
              <a:rPr lang="en-GB" sz="2000" dirty="0"/>
              <a:t>- Projecting impacts of climate change. </a:t>
            </a:r>
            <a:r>
              <a:rPr lang="en-GB" sz="2000" dirty="0" err="1"/>
              <a:t>Modeling</a:t>
            </a:r>
            <a:r>
              <a:rPr lang="en-GB" sz="2000" dirty="0"/>
              <a:t> environmental risks/catastrophes.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Politics</a:t>
            </a:r>
            <a:r>
              <a:rPr lang="en-GB" sz="2000" dirty="0"/>
              <a:t> - Election forecasting models. Predicting political instability and regime changes.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Humanitarian </a:t>
            </a:r>
            <a:r>
              <a:rPr lang="en-GB" sz="2000" dirty="0"/>
              <a:t>- Early warning models for famine, natural disasters, refugee flows.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Crime</a:t>
            </a:r>
            <a:r>
              <a:rPr lang="en-GB" sz="2000" dirty="0"/>
              <a:t> - Statistical crime prediction models. Pattern analysis of criminal networks.</a:t>
            </a:r>
          </a:p>
        </p:txBody>
      </p:sp>
    </p:spTree>
    <p:extLst>
      <p:ext uri="{BB962C8B-B14F-4D97-AF65-F5344CB8AC3E}">
        <p14:creationId xmlns:p14="http://schemas.microsoft.com/office/powerpoint/2010/main" val="3586549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socha, umění&#10;&#10;Popis byl vytvořen automaticky">
            <a:extLst>
              <a:ext uri="{FF2B5EF4-FFF2-40B4-BE49-F238E27FC236}">
                <a16:creationId xmlns:a16="http://schemas.microsoft.com/office/drawing/2014/main" id="{03045BCE-E2F6-3898-AF18-881C34CCD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65E6429-D8A6-7768-0997-F361B71D2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595" y="1252397"/>
            <a:ext cx="4550664" cy="1053842"/>
          </a:xfrm>
        </p:spPr>
        <p:txBody>
          <a:bodyPr>
            <a:noAutofit/>
          </a:bodyPr>
          <a:lstStyle/>
          <a:p>
            <a:pPr algn="l"/>
            <a:r>
              <a:rPr lang="cs-CZ" sz="5400" dirty="0" err="1">
                <a:latin typeface="+mn-lt"/>
              </a:rPr>
              <a:t>Diagnostic</a:t>
            </a:r>
            <a:r>
              <a:rPr lang="cs-CZ" sz="5400" dirty="0">
                <a:latin typeface="+mn-lt"/>
              </a:rPr>
              <a:t> </a:t>
            </a:r>
            <a:r>
              <a:rPr lang="cs-CZ" sz="5400" dirty="0" err="1">
                <a:latin typeface="+mn-lt"/>
              </a:rPr>
              <a:t>techniques</a:t>
            </a:r>
            <a:r>
              <a:rPr lang="cs-CZ" sz="5400" dirty="0">
                <a:latin typeface="+mn-lt"/>
              </a:rPr>
              <a:t>:</a:t>
            </a:r>
            <a:endParaRPr lang="en-US" sz="3600" dirty="0">
              <a:latin typeface="+mn-lt"/>
            </a:endParaRPr>
          </a:p>
        </p:txBody>
      </p:sp>
      <p:pic>
        <p:nvPicPr>
          <p:cNvPr id="17" name="Obrázek 16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53DFED69-B3F8-1B0A-1FCE-6286521DC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7" y="145612"/>
            <a:ext cx="2631953" cy="174803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6570DBF-86AC-C111-98EA-55DC29BF52C0}"/>
              </a:ext>
            </a:extLst>
          </p:cNvPr>
          <p:cNvSpPr txBox="1"/>
          <p:nvPr/>
        </p:nvSpPr>
        <p:spPr>
          <a:xfrm>
            <a:off x="463447" y="2567606"/>
            <a:ext cx="358444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/>
              <a:t>Key</a:t>
            </a:r>
            <a:r>
              <a:rPr lang="cs-CZ" sz="2400" dirty="0"/>
              <a:t> </a:t>
            </a:r>
            <a:r>
              <a:rPr lang="cs-CZ" sz="2400" dirty="0" err="1"/>
              <a:t>Assumptions</a:t>
            </a:r>
            <a:r>
              <a:rPr lang="cs-CZ" sz="2400" dirty="0"/>
              <a:t> </a:t>
            </a:r>
            <a:r>
              <a:rPr lang="cs-CZ" sz="2400" dirty="0" err="1"/>
              <a:t>Check</a:t>
            </a:r>
            <a:r>
              <a:rPr lang="cs-CZ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/>
              <a:t>Quality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Information</a:t>
            </a:r>
            <a:r>
              <a:rPr lang="cs-CZ" sz="2400" dirty="0"/>
              <a:t> </a:t>
            </a:r>
            <a:r>
              <a:rPr lang="cs-CZ" sz="2400" dirty="0" err="1"/>
              <a:t>Check</a:t>
            </a:r>
            <a:r>
              <a:rPr lang="cs-CZ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/>
              <a:t>Indicators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Signposts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Change</a:t>
            </a:r>
            <a:r>
              <a:rPr lang="cs-CZ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err="1"/>
              <a:t>Analysis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Competing</a:t>
            </a:r>
            <a:r>
              <a:rPr lang="cs-CZ" sz="2400" b="1" dirty="0"/>
              <a:t> </a:t>
            </a:r>
            <a:r>
              <a:rPr lang="cs-CZ" sz="2400" b="1" dirty="0" err="1"/>
              <a:t>Hypotheses</a:t>
            </a:r>
            <a:r>
              <a:rPr lang="cs-CZ" sz="2400" b="1" dirty="0"/>
              <a:t> (ACH).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31877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39166"/>
            <a:ext cx="6639880" cy="669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 err="1"/>
              <a:t>Analysis</a:t>
            </a:r>
            <a:r>
              <a:rPr lang="cs-CZ" sz="3200" b="1" dirty="0"/>
              <a:t> </a:t>
            </a:r>
            <a:r>
              <a:rPr lang="cs-CZ" sz="3200" b="1" dirty="0" err="1"/>
              <a:t>of</a:t>
            </a:r>
            <a:r>
              <a:rPr lang="cs-CZ" sz="3200" b="1" dirty="0"/>
              <a:t> </a:t>
            </a:r>
            <a:r>
              <a:rPr lang="cs-CZ" sz="3200" b="1" dirty="0" err="1"/>
              <a:t>Competing</a:t>
            </a:r>
            <a:r>
              <a:rPr lang="cs-CZ" sz="3200" b="1" dirty="0"/>
              <a:t> </a:t>
            </a:r>
            <a:r>
              <a:rPr lang="cs-CZ" sz="3200" b="1" dirty="0" err="1"/>
              <a:t>Hypotheses</a:t>
            </a:r>
            <a:r>
              <a:rPr lang="cs-CZ" sz="3200" b="1" dirty="0"/>
              <a:t> (ACH):</a:t>
            </a:r>
            <a:endParaRPr lang="en-US" sz="3200" b="1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6620710" cy="4524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1243937-DF8B-A2D4-FC8B-3FC94F88B571}"/>
              </a:ext>
            </a:extLst>
          </p:cNvPr>
          <p:cNvSpPr txBox="1"/>
          <p:nvPr/>
        </p:nvSpPr>
        <p:spPr>
          <a:xfrm>
            <a:off x="1121369" y="2198222"/>
            <a:ext cx="663988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A</a:t>
            </a:r>
            <a:r>
              <a:rPr lang="en-GB" sz="2000" dirty="0" err="1"/>
              <a:t>lternative</a:t>
            </a:r>
            <a:r>
              <a:rPr lang="en-GB" sz="2000" dirty="0"/>
              <a:t> explanations (hypotheses) </a:t>
            </a:r>
            <a:r>
              <a:rPr lang="cs-CZ" sz="2000" dirty="0"/>
              <a:t>and </a:t>
            </a:r>
            <a:r>
              <a:rPr lang="en-GB" sz="2000" dirty="0"/>
              <a:t>evidence that will </a:t>
            </a:r>
            <a:r>
              <a:rPr lang="en-GB" sz="2000" b="1" dirty="0" err="1"/>
              <a:t>disconf</a:t>
            </a:r>
            <a:r>
              <a:rPr lang="cs-CZ" sz="2000" b="1" dirty="0"/>
              <a:t>i</a:t>
            </a:r>
            <a:r>
              <a:rPr lang="en-GB" sz="2000" b="1" dirty="0"/>
              <a:t>rm </a:t>
            </a:r>
            <a:r>
              <a:rPr lang="en-GB" sz="2000" dirty="0"/>
              <a:t>rather than </a:t>
            </a:r>
            <a:r>
              <a:rPr lang="cs-CZ" sz="2000" dirty="0"/>
              <a:t>support </a:t>
            </a:r>
            <a:r>
              <a:rPr lang="en-GB" sz="2000" dirty="0"/>
              <a:t>hypotheses.</a:t>
            </a: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Absorbs</a:t>
            </a:r>
            <a:r>
              <a:rPr lang="cs-CZ" sz="2000" dirty="0"/>
              <a:t> </a:t>
            </a:r>
            <a:r>
              <a:rPr lang="cs-CZ" sz="2000" dirty="0" err="1"/>
              <a:t>large</a:t>
            </a:r>
            <a:r>
              <a:rPr lang="cs-CZ" sz="2000" dirty="0"/>
              <a:t> </a:t>
            </a:r>
            <a:r>
              <a:rPr lang="cs-CZ" sz="2000" dirty="0" err="1"/>
              <a:t>ammount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Mitigates</a:t>
            </a:r>
            <a:r>
              <a:rPr lang="cs-CZ" sz="2000" dirty="0"/>
              <a:t> </a:t>
            </a:r>
            <a:r>
              <a:rPr lang="cs-CZ" sz="2000" dirty="0" err="1"/>
              <a:t>deception</a:t>
            </a:r>
            <a:r>
              <a:rPr lang="cs-CZ" sz="2000" dirty="0"/>
              <a:t> and </a:t>
            </a:r>
            <a:r>
              <a:rPr lang="cs-CZ" sz="2000" dirty="0" err="1"/>
              <a:t>denial</a:t>
            </a:r>
            <a:r>
              <a:rPr lang="cs-CZ" sz="2000" dirty="0"/>
              <a:t>, </a:t>
            </a:r>
            <a:r>
              <a:rPr lang="cs-CZ" sz="2000" dirty="0" err="1"/>
              <a:t>first</a:t>
            </a:r>
            <a:r>
              <a:rPr lang="cs-CZ" sz="2000" dirty="0"/>
              <a:t> </a:t>
            </a:r>
            <a:r>
              <a:rPr lang="cs-CZ" sz="2000" dirty="0" err="1"/>
              <a:t>impression</a:t>
            </a:r>
            <a:r>
              <a:rPr lang="cs-CZ" sz="2000" dirty="0"/>
              <a:t> and </a:t>
            </a:r>
            <a:r>
              <a:rPr lang="cs-CZ" sz="2000" dirty="0" err="1"/>
              <a:t>confirmation</a:t>
            </a:r>
            <a:r>
              <a:rPr lang="cs-CZ" sz="2000" dirty="0"/>
              <a:t> </a:t>
            </a:r>
            <a:r>
              <a:rPr lang="cs-CZ" sz="2000" dirty="0" err="1"/>
              <a:t>biases</a:t>
            </a:r>
            <a:r>
              <a:rPr lang="cs-CZ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Prevents</a:t>
            </a:r>
            <a:r>
              <a:rPr lang="cs-CZ" sz="2000" dirty="0"/>
              <a:t> </a:t>
            </a:r>
            <a:r>
              <a:rPr lang="cs-CZ" sz="2000" dirty="0" err="1"/>
              <a:t>picking</a:t>
            </a:r>
            <a:r>
              <a:rPr lang="cs-CZ" sz="2000" dirty="0"/>
              <a:t> on </a:t>
            </a:r>
            <a:r>
              <a:rPr lang="cs-CZ" sz="2000" dirty="0" err="1"/>
              <a:t>first</a:t>
            </a:r>
            <a:r>
              <a:rPr lang="cs-CZ" sz="2000" dirty="0"/>
              <a:t> </a:t>
            </a:r>
            <a:r>
              <a:rPr lang="cs-CZ" sz="2000" dirty="0" err="1"/>
              <a:t>satisfactory</a:t>
            </a:r>
            <a:r>
              <a:rPr lang="cs-CZ" sz="2000" dirty="0"/>
              <a:t> </a:t>
            </a:r>
            <a:r>
              <a:rPr lang="cs-CZ" sz="2000" dirty="0" err="1"/>
              <a:t>solution</a:t>
            </a:r>
            <a:r>
              <a:rPr lang="cs-CZ" sz="2000" dirty="0"/>
              <a:t> and </a:t>
            </a:r>
            <a:r>
              <a:rPr lang="cs-CZ" sz="2000" dirty="0" err="1"/>
              <a:t>steers</a:t>
            </a:r>
            <a:r>
              <a:rPr lang="cs-CZ" sz="2000" dirty="0"/>
              <a:t> </a:t>
            </a:r>
            <a:r>
              <a:rPr lang="cs-CZ" sz="2000" dirty="0" err="1"/>
              <a:t>analysts</a:t>
            </a:r>
            <a:r>
              <a:rPr lang="cs-CZ" sz="2000" dirty="0"/>
              <a:t> to go </a:t>
            </a:r>
            <a:r>
              <a:rPr lang="cs-CZ" sz="2000" dirty="0" err="1"/>
              <a:t>through</a:t>
            </a:r>
            <a:r>
              <a:rPr lang="cs-CZ" sz="2000" dirty="0"/>
              <a:t> </a:t>
            </a:r>
            <a:r>
              <a:rPr lang="cs-CZ" sz="2000" dirty="0" err="1"/>
              <a:t>all</a:t>
            </a:r>
            <a:r>
              <a:rPr lang="cs-CZ" sz="2000" dirty="0"/>
              <a:t> </a:t>
            </a:r>
            <a:r>
              <a:rPr lang="cs-CZ" sz="2000" dirty="0" err="1"/>
              <a:t>options</a:t>
            </a:r>
            <a:r>
              <a:rPr lang="cs-CZ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A</a:t>
            </a:r>
            <a:r>
              <a:rPr lang="en-GB" sz="2000" dirty="0" err="1"/>
              <a:t>ll</a:t>
            </a:r>
            <a:r>
              <a:rPr lang="en-GB" sz="2000" dirty="0"/>
              <a:t> the information and</a:t>
            </a:r>
            <a:r>
              <a:rPr lang="cs-CZ" sz="2000" dirty="0"/>
              <a:t> </a:t>
            </a:r>
            <a:r>
              <a:rPr lang="en-GB" sz="2000" dirty="0"/>
              <a:t>argumentation </a:t>
            </a:r>
            <a:r>
              <a:rPr lang="cs-CZ" sz="2000" dirty="0" err="1"/>
              <a:t>must</a:t>
            </a:r>
            <a:r>
              <a:rPr lang="cs-CZ" sz="2000" dirty="0"/>
              <a:t> </a:t>
            </a:r>
            <a:r>
              <a:rPr lang="cs-CZ" sz="2000" dirty="0" err="1"/>
              <a:t>be</a:t>
            </a:r>
            <a:r>
              <a:rPr lang="en-GB" sz="2000" dirty="0"/>
              <a:t> evaluated and given equal treatment</a:t>
            </a:r>
            <a:r>
              <a:rPr lang="cs-CZ" sz="2000" dirty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79508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4183931" y="268157"/>
            <a:ext cx="6922684" cy="1248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4800" dirty="0"/>
              <a:t>ACH </a:t>
            </a:r>
            <a:r>
              <a:rPr lang="cs-CZ" sz="4800" dirty="0" err="1"/>
              <a:t>steps</a:t>
            </a:r>
            <a:r>
              <a:rPr lang="cs-CZ" sz="4800" dirty="0"/>
              <a:t> I:</a:t>
            </a:r>
            <a:endParaRPr lang="en-US" sz="3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C13B5-4FC1-25AB-B255-3BB944417320}"/>
              </a:ext>
            </a:extLst>
          </p:cNvPr>
          <p:cNvSpPr txBox="1">
            <a:spLocks/>
          </p:cNvSpPr>
          <p:nvPr/>
        </p:nvSpPr>
        <p:spPr>
          <a:xfrm>
            <a:off x="5062010" y="1527538"/>
            <a:ext cx="6450052" cy="4795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ym typeface="Wingdings" panose="05000000000000000000" pitchFamily="2" charset="2"/>
            </a:endParaRP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5517D952-D890-FC35-2FBE-465F74FF7843}"/>
              </a:ext>
            </a:extLst>
          </p:cNvPr>
          <p:cNvSpPr txBox="1">
            <a:spLocks/>
          </p:cNvSpPr>
          <p:nvPr/>
        </p:nvSpPr>
        <p:spPr>
          <a:xfrm>
            <a:off x="4615127" y="1635040"/>
            <a:ext cx="7240889" cy="4687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6B294E4-0AD7-78EF-2493-02693CCE8793}"/>
              </a:ext>
            </a:extLst>
          </p:cNvPr>
          <p:cNvSpPr txBox="1"/>
          <p:nvPr/>
        </p:nvSpPr>
        <p:spPr>
          <a:xfrm>
            <a:off x="4634726" y="1080065"/>
            <a:ext cx="687733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cs-CZ" sz="2000" b="1" i="0" u="none" strike="noStrike" baseline="0" dirty="0" err="1">
                <a:solidFill>
                  <a:srgbClr val="000000"/>
                </a:solidFill>
              </a:rPr>
              <a:t>Brainstorm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 to </a:t>
            </a:r>
            <a:r>
              <a:rPr lang="en-GB" sz="2000" b="0" i="0" u="none" strike="noStrike" baseline="0" dirty="0">
                <a:solidFill>
                  <a:srgbClr val="000000"/>
                </a:solidFill>
              </a:rPr>
              <a:t>identify all possible hypotheses.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b="0" i="0" u="none" strike="noStrike" baseline="0" dirty="0">
                <a:solidFill>
                  <a:srgbClr val="000000"/>
                </a:solidFill>
              </a:rPr>
              <a:t>List all significant </a:t>
            </a:r>
            <a:r>
              <a:rPr lang="en-GB" sz="2000" b="1" i="0" u="none" strike="noStrike" baseline="0" dirty="0">
                <a:solidFill>
                  <a:srgbClr val="000000"/>
                </a:solidFill>
              </a:rPr>
              <a:t>evidence</a:t>
            </a:r>
            <a:r>
              <a:rPr lang="en-GB" sz="2000" b="0" i="0" u="none" strike="noStrike" baseline="0" dirty="0">
                <a:solidFill>
                  <a:srgbClr val="000000"/>
                </a:solidFill>
              </a:rPr>
              <a:t> relevant to all the hypotheses. </a:t>
            </a:r>
            <a:endParaRPr lang="cs-CZ" sz="2000" b="0" i="0" u="none" strike="noStrike" baseline="0" dirty="0">
              <a:solidFill>
                <a:srgbClr val="000000"/>
              </a:solidFill>
            </a:endParaRPr>
          </a:p>
          <a:p>
            <a:pPr marL="342900" marR="6770" indent="-342900">
              <a:buFont typeface="+mj-lt"/>
              <a:buAutoNum type="arabicPeriod"/>
            </a:pPr>
            <a:r>
              <a:rPr lang="en-GB" sz="2000" b="0" i="0" u="none" strike="noStrike" baseline="0" dirty="0">
                <a:solidFill>
                  <a:srgbClr val="000000"/>
                </a:solidFill>
              </a:rPr>
              <a:t>Prepare a </a:t>
            </a:r>
            <a:r>
              <a:rPr lang="en-GB" sz="2000" b="1" i="0" u="none" strike="noStrike" baseline="0" dirty="0">
                <a:solidFill>
                  <a:srgbClr val="000000"/>
                </a:solidFill>
              </a:rPr>
              <a:t>matrix</a:t>
            </a:r>
            <a:r>
              <a:rPr lang="en-GB" sz="2000" b="0" i="0" u="none" strike="noStrike" baseline="0" dirty="0">
                <a:solidFill>
                  <a:srgbClr val="000000"/>
                </a:solidFill>
              </a:rPr>
              <a:t> with hypotheses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.</a:t>
            </a:r>
          </a:p>
          <a:p>
            <a:pPr marL="342900" marR="6770" indent="-342900">
              <a:buFont typeface="+mj-lt"/>
              <a:buAutoNum type="arabicPeriod"/>
            </a:pPr>
            <a:r>
              <a:rPr lang="en-GB" sz="2000" b="1" i="0" u="none" strike="noStrike" baseline="0" dirty="0">
                <a:solidFill>
                  <a:srgbClr val="000000"/>
                </a:solidFill>
              </a:rPr>
              <a:t>Determine</a:t>
            </a:r>
            <a:r>
              <a:rPr lang="en-GB" sz="2000" b="0" i="0" u="none" strike="noStrike" baseline="0" dirty="0">
                <a:solidFill>
                  <a:srgbClr val="000000"/>
                </a:solidFill>
              </a:rPr>
              <a:t> whether each piece of </a:t>
            </a:r>
            <a:r>
              <a:rPr lang="en-GB" sz="2000" b="1" i="0" u="none" strike="noStrike" baseline="0" dirty="0">
                <a:solidFill>
                  <a:srgbClr val="000000"/>
                </a:solidFill>
              </a:rPr>
              <a:t>evidence</a:t>
            </a:r>
            <a:r>
              <a:rPr lang="en-GB" sz="2000" b="0" i="0" u="none" strike="noStrike" baseline="0" dirty="0">
                <a:solidFill>
                  <a:srgbClr val="000000"/>
                </a:solidFill>
              </a:rPr>
              <a:t> is consistent, inconsistent, or not applicable to each hypothesis.</a:t>
            </a:r>
          </a:p>
          <a:p>
            <a:pPr marL="342900" marR="3070" indent="-342900">
              <a:buFont typeface="+mj-lt"/>
              <a:buAutoNum type="arabicPeriod"/>
            </a:pPr>
            <a:r>
              <a:rPr lang="cs-CZ" sz="2000" b="1" dirty="0">
                <a:solidFill>
                  <a:srgbClr val="000000"/>
                </a:solidFill>
              </a:rPr>
              <a:t>R</a:t>
            </a:r>
            <a:r>
              <a:rPr lang="en-GB" sz="2000" b="1" i="0" u="none" strike="noStrike" baseline="0" dirty="0" err="1">
                <a:solidFill>
                  <a:srgbClr val="000000"/>
                </a:solidFill>
              </a:rPr>
              <a:t>efine</a:t>
            </a:r>
            <a:r>
              <a:rPr lang="en-GB" sz="2000" b="1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GB" sz="2000" b="0" i="0" u="none" strike="noStrike" baseline="0" dirty="0">
                <a:solidFill>
                  <a:srgbClr val="000000"/>
                </a:solidFill>
              </a:rPr>
              <a:t>the </a:t>
            </a:r>
            <a:r>
              <a:rPr lang="en-GB" sz="2000" b="1" i="0" u="none" strike="noStrike" baseline="0" dirty="0">
                <a:solidFill>
                  <a:srgbClr val="000000"/>
                </a:solidFill>
              </a:rPr>
              <a:t>matrix</a:t>
            </a:r>
            <a:r>
              <a:rPr lang="en-GB" sz="2000" b="0" i="0" u="none" strike="noStrike" baseline="0" dirty="0">
                <a:solidFill>
                  <a:srgbClr val="000000"/>
                </a:solidFill>
              </a:rPr>
              <a:t> and reconsider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(</a:t>
            </a:r>
            <a:r>
              <a:rPr lang="cs-CZ" sz="2000" b="0" i="0" u="none" strike="noStrike" baseline="0" dirty="0" err="1">
                <a:solidFill>
                  <a:srgbClr val="000000"/>
                </a:solidFill>
              </a:rPr>
              <a:t>add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) </a:t>
            </a:r>
            <a:r>
              <a:rPr lang="en-GB" sz="2000" b="0" i="0" u="none" strike="noStrike" baseline="0" dirty="0">
                <a:solidFill>
                  <a:srgbClr val="000000"/>
                </a:solidFill>
              </a:rPr>
              <a:t>the hypotheses</a:t>
            </a:r>
            <a:r>
              <a:rPr lang="cs-CZ" sz="2000" dirty="0">
                <a:solidFill>
                  <a:srgbClr val="000000"/>
                </a:solidFill>
              </a:rPr>
              <a:t> (f</a:t>
            </a:r>
            <a:r>
              <a:rPr lang="en-GB" sz="2000" b="0" i="0" u="none" strike="noStrike" baseline="0" dirty="0" err="1">
                <a:solidFill>
                  <a:srgbClr val="000000"/>
                </a:solidFill>
              </a:rPr>
              <a:t>ocus</a:t>
            </a:r>
            <a:r>
              <a:rPr lang="en-GB" sz="2000" b="0" i="0" u="none" strike="noStrike" baseline="0" dirty="0">
                <a:solidFill>
                  <a:srgbClr val="000000"/>
                </a:solidFill>
              </a:rPr>
              <a:t> on disproving hypotheses rather than </a:t>
            </a:r>
            <a:r>
              <a:rPr lang="cs-CZ" sz="2000" b="0" i="0" u="none" strike="noStrike" baseline="0" dirty="0" err="1">
                <a:solidFill>
                  <a:srgbClr val="000000"/>
                </a:solidFill>
              </a:rPr>
              <a:t>retaining</a:t>
            </a:r>
            <a:r>
              <a:rPr lang="cs-CZ" sz="2000" dirty="0">
                <a:solidFill>
                  <a:srgbClr val="000000"/>
                </a:solidFill>
              </a:rPr>
              <a:t>).</a:t>
            </a:r>
          </a:p>
          <a:p>
            <a:pPr marL="342900" marR="3070" indent="-342900">
              <a:buFont typeface="+mj-lt"/>
              <a:buAutoNum type="arabicPeriod"/>
            </a:pPr>
            <a:r>
              <a:rPr lang="en-GB" sz="2000" b="1" i="0" u="none" strike="noStrike" baseline="0" dirty="0" err="1">
                <a:solidFill>
                  <a:srgbClr val="000000"/>
                </a:solidFill>
              </a:rPr>
              <a:t>Analyze</a:t>
            </a:r>
            <a:r>
              <a:rPr lang="en-GB" sz="2000" b="0" i="0" u="none" strike="noStrike" baseline="0" dirty="0">
                <a:solidFill>
                  <a:srgbClr val="000000"/>
                </a:solidFill>
              </a:rPr>
              <a:t> how sensitive the ACH results are to a few critical items of evidence; should those pieces prove to be wrong, misleading, or subject to deception, how would it impact an explanation’s validity? </a:t>
            </a:r>
          </a:p>
        </p:txBody>
      </p:sp>
    </p:spTree>
    <p:extLst>
      <p:ext uri="{BB962C8B-B14F-4D97-AF65-F5344CB8AC3E}">
        <p14:creationId xmlns:p14="http://schemas.microsoft.com/office/powerpoint/2010/main" val="3616931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39166"/>
            <a:ext cx="6639880" cy="669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/>
              <a:t>ACH </a:t>
            </a:r>
            <a:r>
              <a:rPr lang="cs-CZ" sz="3200" b="1" dirty="0" err="1"/>
              <a:t>steps</a:t>
            </a:r>
            <a:r>
              <a:rPr lang="cs-CZ" sz="3200" b="1" dirty="0"/>
              <a:t> II:</a:t>
            </a:r>
            <a:endParaRPr lang="en-US" sz="3200" b="1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6620710" cy="4524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1243937-DF8B-A2D4-FC8B-3FC94F88B571}"/>
              </a:ext>
            </a:extLst>
          </p:cNvPr>
          <p:cNvSpPr txBox="1"/>
          <p:nvPr/>
        </p:nvSpPr>
        <p:spPr>
          <a:xfrm>
            <a:off x="1121369" y="1623885"/>
            <a:ext cx="663988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770"/>
            <a:r>
              <a:rPr lang="en-GB" sz="2000" b="0" i="0" u="none" strike="noStrike" baseline="0" dirty="0">
                <a:solidFill>
                  <a:srgbClr val="000000"/>
                </a:solidFill>
                <a:latin typeface="Swis721 BT"/>
              </a:rPr>
              <a:t>• Ask what evidence is not being seen but would be expected for a given hypothesis to be true. Is denial and deception a possibility? </a:t>
            </a:r>
          </a:p>
          <a:p>
            <a:r>
              <a:rPr lang="en-GB" sz="2000" b="0" i="0" u="none" strike="noStrike" baseline="0" dirty="0">
                <a:solidFill>
                  <a:srgbClr val="000000"/>
                </a:solidFill>
                <a:latin typeface="Swis721 BT"/>
              </a:rPr>
              <a:t>• Establish the relative likelihood for the hypotheses and report all the conclusions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Swis721 BT"/>
              </a:rPr>
              <a:t>.</a:t>
            </a:r>
            <a:endParaRPr lang="en-US" sz="20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EC53F99-3BFF-6529-9A65-75A1E3437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369" y="3361491"/>
            <a:ext cx="7855265" cy="303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1560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</TotalTime>
  <Words>1452</Words>
  <Application>Microsoft Office PowerPoint</Application>
  <PresentationFormat>Širokoúhlá obrazovka</PresentationFormat>
  <Paragraphs>150</Paragraphs>
  <Slides>19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Swis721 BT</vt:lpstr>
      <vt:lpstr>Motiv Office</vt:lpstr>
      <vt:lpstr>Policy Intelligence</vt:lpstr>
      <vt:lpstr>Prezentace aplikace PowerPoint</vt:lpstr>
      <vt:lpstr>Prezentace aplikace PowerPoint</vt:lpstr>
      <vt:lpstr>Prezentace aplikace PowerPoint</vt:lpstr>
      <vt:lpstr>Prezentace aplikace PowerPoint</vt:lpstr>
      <vt:lpstr>Diagnostic techniques:</vt:lpstr>
      <vt:lpstr>Prezentace aplikace PowerPoint</vt:lpstr>
      <vt:lpstr>Prezentace aplikace PowerPoint</vt:lpstr>
      <vt:lpstr>Prezentace aplikace PowerPoint</vt:lpstr>
      <vt:lpstr>Contrarian techniques: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Imaginative techniques:</vt:lpstr>
      <vt:lpstr>Prezentace aplikace PowerPoint</vt:lpstr>
      <vt:lpstr>References I </vt:lpstr>
      <vt:lpstr>Thank you for your attention.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Jan Kleiner</dc:creator>
  <cp:lastModifiedBy>Jan Kleiner</cp:lastModifiedBy>
  <cp:revision>67</cp:revision>
  <dcterms:created xsi:type="dcterms:W3CDTF">2023-09-12T09:14:36Z</dcterms:created>
  <dcterms:modified xsi:type="dcterms:W3CDTF">2023-11-07T12:51:17Z</dcterms:modified>
</cp:coreProperties>
</file>