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81" r:id="rId3"/>
    <p:sldId id="257" r:id="rId4"/>
    <p:sldId id="258" r:id="rId5"/>
    <p:sldId id="260" r:id="rId6"/>
    <p:sldId id="261" r:id="rId7"/>
    <p:sldId id="264" r:id="rId8"/>
    <p:sldId id="265" r:id="rId9"/>
    <p:sldId id="263" r:id="rId10"/>
    <p:sldId id="271" r:id="rId11"/>
    <p:sldId id="273" r:id="rId12"/>
    <p:sldId id="274" r:id="rId13"/>
    <p:sldId id="266" r:id="rId14"/>
    <p:sldId id="277" r:id="rId15"/>
    <p:sldId id="278" r:id="rId16"/>
    <p:sldId id="279" r:id="rId17"/>
    <p:sldId id="280" r:id="rId18"/>
    <p:sldId id="276" r:id="rId19"/>
    <p:sldId id="284" r:id="rId20"/>
    <p:sldId id="282" r:id="rId21"/>
    <p:sldId id="283" r:id="rId22"/>
    <p:sldId id="285" r:id="rId23"/>
    <p:sldId id="259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456" autoAdjust="0"/>
  </p:normalViewPr>
  <p:slideViewPr>
    <p:cSldViewPr snapToGrid="0">
      <p:cViewPr varScale="1">
        <p:scale>
          <a:sx n="57" d="100"/>
          <a:sy n="57" d="100"/>
        </p:scale>
        <p:origin x="9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7035F-D7CD-4FE3-8C1D-4E739FC2BB8E}" type="datetimeFigureOut">
              <a:rPr lang="en-US" smtClean="0"/>
              <a:t>9/26/2023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0A402-D324-4472-BE8B-FE8FCE699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7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dirty="0" err="1"/>
              <a:t>Turing</a:t>
            </a:r>
            <a:r>
              <a:rPr lang="cs-CZ" dirty="0"/>
              <a:t> test </a:t>
            </a:r>
            <a:r>
              <a:rPr lang="cs-CZ" dirty="0" err="1"/>
              <a:t>alternatives</a:t>
            </a:r>
            <a:r>
              <a:rPr lang="cs-CZ" dirty="0"/>
              <a:t>: </a:t>
            </a:r>
            <a:r>
              <a:rPr lang="cs-CZ" b="1" dirty="0"/>
              <a:t>(1) REVERSE TURING TEST </a:t>
            </a:r>
            <a:r>
              <a:rPr lang="cs-CZ" dirty="0"/>
              <a:t>- </a:t>
            </a:r>
            <a:r>
              <a:rPr lang="en-GB" sz="1800" b="0" i="0" u="none" strike="noStrike" baseline="0" dirty="0">
                <a:latin typeface="OpenSans"/>
              </a:rPr>
              <a:t>A human tries to convince a computer that that the</a:t>
            </a:r>
          </a:p>
          <a:p>
            <a:pPr algn="l"/>
            <a:r>
              <a:rPr lang="en-GB" sz="1800" b="0" i="0" u="none" strike="noStrike" baseline="0" dirty="0">
                <a:latin typeface="OpenSans"/>
              </a:rPr>
              <a:t>human is not a computer</a:t>
            </a:r>
            <a:r>
              <a:rPr lang="cs-CZ" sz="1800" b="0" i="0" u="none" strike="noStrike" baseline="0" dirty="0">
                <a:latin typeface="OpenSans"/>
              </a:rPr>
              <a:t> (</a:t>
            </a:r>
            <a:r>
              <a:rPr lang="cs-CZ" sz="1800" b="0" i="0" u="none" strike="noStrike" baseline="0" dirty="0" err="1">
                <a:latin typeface="OpenSans"/>
              </a:rPr>
              <a:t>e.g</a:t>
            </a:r>
            <a:r>
              <a:rPr lang="cs-CZ" sz="1800" b="0" i="0" u="none" strike="noStrike" baseline="0" dirty="0">
                <a:latin typeface="OpenSans"/>
              </a:rPr>
              <a:t>., CAPTCHA </a:t>
            </a:r>
            <a:r>
              <a:rPr lang="cs-CZ" sz="1800" b="0" i="0" u="none" strike="noStrike" baseline="0" dirty="0" err="1">
                <a:latin typeface="OpenSans"/>
              </a:rPr>
              <a:t>button</a:t>
            </a:r>
            <a:r>
              <a:rPr lang="cs-CZ" sz="1800" b="0" i="0" u="none" strike="noStrike" baseline="0" dirty="0">
                <a:latin typeface="OpenSans"/>
              </a:rPr>
              <a:t>);</a:t>
            </a:r>
            <a:r>
              <a:rPr lang="cs-CZ" sz="1800" b="1" i="0" u="none" strike="noStrike" baseline="0" dirty="0">
                <a:latin typeface="OpenSans"/>
              </a:rPr>
              <a:t> (2) Minimum </a:t>
            </a:r>
            <a:r>
              <a:rPr lang="cs-CZ" sz="1800" b="1" i="0" u="none" strike="noStrike" baseline="0" dirty="0" err="1">
                <a:latin typeface="OpenSans"/>
              </a:rPr>
              <a:t>Intelligent</a:t>
            </a:r>
            <a:r>
              <a:rPr lang="cs-CZ" sz="1800" b="1" i="0" u="none" strike="noStrike" baseline="0" dirty="0">
                <a:latin typeface="OpenSans"/>
              </a:rPr>
              <a:t> </a:t>
            </a:r>
            <a:r>
              <a:rPr lang="cs-CZ" sz="1800" b="1" i="0" u="none" strike="noStrike" baseline="0" dirty="0" err="1">
                <a:latin typeface="OpenSans"/>
              </a:rPr>
              <a:t>Signal</a:t>
            </a:r>
            <a:r>
              <a:rPr lang="cs-CZ" sz="1800" b="1" i="0" u="none" strike="noStrike" baseline="0" dirty="0">
                <a:latin typeface="OpenSans"/>
              </a:rPr>
              <a:t> Test </a:t>
            </a:r>
            <a:r>
              <a:rPr lang="cs-CZ" sz="1800" b="0" i="0" u="none" strike="noStrike" baseline="0" dirty="0">
                <a:latin typeface="OpenSans"/>
              </a:rPr>
              <a:t>– </a:t>
            </a:r>
            <a:r>
              <a:rPr lang="cs-CZ" sz="1800" b="0" i="0" u="none" strike="noStrike" baseline="0" dirty="0" err="1">
                <a:latin typeface="OpenSans"/>
              </a:rPr>
              <a:t>only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true</a:t>
            </a:r>
            <a:r>
              <a:rPr lang="cs-CZ" sz="1800" b="0" i="0" u="none" strike="noStrike" baseline="0" dirty="0">
                <a:latin typeface="OpenSans"/>
              </a:rPr>
              <a:t>/</a:t>
            </a:r>
            <a:r>
              <a:rPr lang="cs-CZ" sz="1800" b="0" i="0" u="none" strike="noStrike" baseline="0" dirty="0" err="1">
                <a:latin typeface="OpenSans"/>
              </a:rPr>
              <a:t>false</a:t>
            </a:r>
            <a:r>
              <a:rPr lang="cs-CZ" sz="1800" b="0" i="0" u="none" strike="noStrike" baseline="0" dirty="0">
                <a:latin typeface="OpenSans"/>
              </a:rPr>
              <a:t> and </a:t>
            </a:r>
            <a:r>
              <a:rPr lang="cs-CZ" sz="1800" b="0" i="0" u="none" strike="noStrike" baseline="0" dirty="0" err="1">
                <a:latin typeface="OpenSans"/>
              </a:rPr>
              <a:t>yes</a:t>
            </a:r>
            <a:r>
              <a:rPr lang="cs-CZ" sz="1800" b="0" i="0" u="none" strike="noStrike" baseline="0" dirty="0">
                <a:latin typeface="OpenSans"/>
              </a:rPr>
              <a:t>/no </a:t>
            </a:r>
            <a:r>
              <a:rPr lang="cs-CZ" sz="1800" b="0" i="0" u="none" strike="noStrike" baseline="0" dirty="0" err="1">
                <a:latin typeface="OpenSans"/>
              </a:rPr>
              <a:t>questions</a:t>
            </a:r>
            <a:r>
              <a:rPr lang="cs-CZ" sz="1800" b="0" i="0" u="none" strike="noStrike" baseline="0" dirty="0">
                <a:latin typeface="OpenSans"/>
              </a:rPr>
              <a:t> are </a:t>
            </a:r>
            <a:r>
              <a:rPr lang="cs-CZ" sz="1800" b="0" i="0" u="none" strike="noStrike" baseline="0" dirty="0" err="1">
                <a:latin typeface="OpenSans"/>
              </a:rPr>
              <a:t>given</a:t>
            </a:r>
            <a:r>
              <a:rPr lang="cs-CZ" sz="1800" b="0" i="0" u="none" strike="noStrike" baseline="0" dirty="0">
                <a:latin typeface="OpenSans"/>
              </a:rPr>
              <a:t>; </a:t>
            </a:r>
            <a:r>
              <a:rPr lang="cs-CZ" sz="1800" b="1" i="0" u="none" strike="noStrike" baseline="0" dirty="0">
                <a:latin typeface="OpenSans"/>
              </a:rPr>
              <a:t>(3) MARCUS TEST </a:t>
            </a:r>
            <a:r>
              <a:rPr lang="cs-CZ" sz="1800" b="0" i="0" u="none" strike="noStrike" baseline="0" dirty="0">
                <a:latin typeface="OpenSans"/>
              </a:rPr>
              <a:t>– </a:t>
            </a:r>
            <a:r>
              <a:rPr lang="cs-CZ" sz="1800" b="0" i="0" u="none" strike="noStrike" baseline="0" dirty="0" err="1">
                <a:latin typeface="OpenSans"/>
              </a:rPr>
              <a:t>comp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watches</a:t>
            </a:r>
            <a:r>
              <a:rPr lang="cs-CZ" sz="1800" b="0" i="0" u="none" strike="noStrike" baseline="0" dirty="0">
                <a:latin typeface="OpenSans"/>
              </a:rPr>
              <a:t> TV </a:t>
            </a:r>
            <a:r>
              <a:rPr lang="cs-CZ" sz="1800" b="0" i="0" u="none" strike="noStrike" baseline="0" dirty="0" err="1">
                <a:latin typeface="OpenSans"/>
              </a:rPr>
              <a:t>shows</a:t>
            </a:r>
            <a:r>
              <a:rPr lang="cs-CZ" sz="1800" b="0" i="0" u="none" strike="noStrike" baseline="0" dirty="0">
                <a:latin typeface="OpenSans"/>
              </a:rPr>
              <a:t> and </a:t>
            </a:r>
            <a:r>
              <a:rPr lang="cs-CZ" sz="1800" b="0" i="0" u="none" strike="noStrike" baseline="0" dirty="0" err="1">
                <a:latin typeface="OpenSans"/>
              </a:rPr>
              <a:t>is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then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asked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questions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about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it</a:t>
            </a:r>
            <a:r>
              <a:rPr lang="cs-CZ" sz="1800" b="0" i="0" u="none" strike="noStrike" baseline="0" dirty="0">
                <a:latin typeface="OpenSans"/>
              </a:rPr>
              <a:t>; </a:t>
            </a:r>
            <a:r>
              <a:rPr lang="cs-CZ" sz="1800" b="1" i="0" u="none" strike="noStrike" baseline="0" dirty="0">
                <a:latin typeface="OpenSans"/>
              </a:rPr>
              <a:t>(4) LOVELACE TEST 2.0 </a:t>
            </a:r>
            <a:r>
              <a:rPr lang="cs-CZ" sz="1800" b="0" i="0" u="none" strike="noStrike" baseline="0" dirty="0">
                <a:latin typeface="OpenSans"/>
              </a:rPr>
              <a:t>- </a:t>
            </a:r>
            <a:r>
              <a:rPr lang="en-GB" sz="1800" b="0" i="0" u="none" strike="noStrike" baseline="0" dirty="0">
                <a:latin typeface="OpenSans"/>
              </a:rPr>
              <a:t>A test detects AI through examining its ability to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en-GB" sz="1800" b="0" i="0" u="none" strike="noStrike" baseline="0" dirty="0">
                <a:latin typeface="OpenSans"/>
              </a:rPr>
              <a:t>create art</a:t>
            </a:r>
            <a:r>
              <a:rPr lang="cs-CZ" sz="1800" b="0" i="0" u="none" strike="noStrike" baseline="0" dirty="0">
                <a:latin typeface="OpenSans"/>
              </a:rPr>
              <a:t>; </a:t>
            </a:r>
            <a:r>
              <a:rPr lang="cs-CZ" sz="1800" b="1" i="0" u="none" strike="noStrike" baseline="0" dirty="0">
                <a:latin typeface="OpenSans"/>
              </a:rPr>
              <a:t>(5) </a:t>
            </a:r>
            <a:r>
              <a:rPr lang="cs-CZ" sz="1800" b="1" i="0" u="none" strike="noStrike" baseline="0" dirty="0" err="1">
                <a:latin typeface="OpenSans"/>
              </a:rPr>
              <a:t>Winograd</a:t>
            </a:r>
            <a:r>
              <a:rPr lang="cs-CZ" sz="1800" b="1" i="0" u="none" strike="noStrike" baseline="0" dirty="0">
                <a:latin typeface="OpenSans"/>
              </a:rPr>
              <a:t> </a:t>
            </a:r>
            <a:r>
              <a:rPr lang="cs-CZ" sz="1800" b="1" i="0" u="none" strike="noStrike" baseline="0" dirty="0" err="1">
                <a:latin typeface="OpenSans"/>
              </a:rPr>
              <a:t>Schema</a:t>
            </a:r>
            <a:r>
              <a:rPr lang="cs-CZ" sz="1800" b="1" i="0" u="none" strike="noStrike" baseline="0" dirty="0">
                <a:latin typeface="OpenSans"/>
              </a:rPr>
              <a:t> </a:t>
            </a:r>
            <a:r>
              <a:rPr lang="cs-CZ" sz="1800" b="1" i="0" u="none" strike="noStrike" baseline="0" dirty="0" err="1">
                <a:latin typeface="OpenSans"/>
              </a:rPr>
              <a:t>Challenge</a:t>
            </a:r>
            <a:r>
              <a:rPr lang="cs-CZ" sz="1800" b="1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>
                <a:latin typeface="OpenSans"/>
              </a:rPr>
              <a:t>- </a:t>
            </a:r>
            <a:r>
              <a:rPr lang="en-GB" sz="1800" b="0" i="0" u="none" strike="noStrike" baseline="0" dirty="0">
                <a:latin typeface="OpenSans"/>
              </a:rPr>
              <a:t>This test asks multiple-choice questions in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en-GB" sz="1800" b="0" i="0" u="none" strike="noStrike" baseline="0" dirty="0">
                <a:latin typeface="OpenSans"/>
              </a:rPr>
              <a:t>a specific format</a:t>
            </a:r>
            <a:r>
              <a:rPr lang="cs-CZ" sz="1800" b="0" i="0" u="none" strike="noStrike" baseline="0" dirty="0">
                <a:latin typeface="OpenSans"/>
              </a:rPr>
              <a:t> (</a:t>
            </a:r>
            <a:r>
              <a:rPr lang="cs-CZ" sz="1800" b="0" i="0" u="none" strike="noStrike" baseline="0" dirty="0" err="1">
                <a:latin typeface="OpenSans"/>
              </a:rPr>
              <a:t>ambiguous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pronouns</a:t>
            </a:r>
            <a:r>
              <a:rPr lang="cs-CZ" sz="1800" b="0" i="0" u="none" strike="noStrike" baseline="0" dirty="0">
                <a:latin typeface="OpenSans"/>
              </a:rPr>
              <a:t>, </a:t>
            </a:r>
            <a:r>
              <a:rPr lang="cs-CZ" sz="1800" b="0" i="0" u="none" strike="noStrike" baseline="0" dirty="0" err="1">
                <a:latin typeface="OpenSans"/>
              </a:rPr>
              <a:t>noun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phrases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etc</a:t>
            </a:r>
            <a:r>
              <a:rPr lang="cs-CZ" sz="1800" b="0" i="0" u="none" strike="noStrike" baseline="0" dirty="0">
                <a:latin typeface="OpenSans"/>
              </a:rPr>
              <a:t>. + no </a:t>
            </a:r>
            <a:r>
              <a:rPr lang="cs-CZ" sz="1800" b="0" i="0" u="none" strike="noStrike" baseline="0" dirty="0" err="1">
                <a:latin typeface="OpenSans"/>
              </a:rPr>
              <a:t>human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judges</a:t>
            </a:r>
            <a:r>
              <a:rPr lang="cs-CZ" sz="1800" b="0" i="0" u="none" strike="noStrike" baseline="0" dirty="0">
                <a:latin typeface="OpenSans"/>
              </a:rPr>
              <a:t>)</a:t>
            </a:r>
          </a:p>
          <a:p>
            <a:pPr algn="l"/>
            <a:endParaRPr lang="cs-CZ" sz="1800" b="0" i="0" u="none" strike="noStrike" baseline="0" dirty="0">
              <a:latin typeface="OpenSans"/>
            </a:endParaRPr>
          </a:p>
          <a:p>
            <a:pPr algn="l"/>
            <a:r>
              <a:rPr lang="cs-CZ" sz="1800" b="0" i="0" u="none" strike="noStrike" baseline="0" dirty="0" err="1">
                <a:latin typeface="OpenSans"/>
              </a:rPr>
              <a:t>Turing</a:t>
            </a:r>
            <a:r>
              <a:rPr lang="cs-CZ" sz="1800" b="0" i="0" u="none" strike="noStrike" baseline="0" dirty="0">
                <a:latin typeface="OpenSans"/>
              </a:rPr>
              <a:t> test </a:t>
            </a:r>
            <a:r>
              <a:rPr lang="cs-CZ" sz="1800" b="0" i="0" u="none" strike="noStrike" baseline="0" dirty="0" err="1">
                <a:latin typeface="OpenSans"/>
              </a:rPr>
              <a:t>critique</a:t>
            </a:r>
            <a:r>
              <a:rPr lang="cs-CZ" sz="1800" b="0" i="0" u="none" strike="noStrike" baseline="0" dirty="0">
                <a:latin typeface="OpenSans"/>
              </a:rPr>
              <a:t> </a:t>
            </a:r>
            <a:r>
              <a:rPr lang="cs-CZ" sz="1800" b="0" i="0" u="none" strike="noStrike" baseline="0" dirty="0" err="1">
                <a:latin typeface="OpenSans"/>
              </a:rPr>
              <a:t>summary</a:t>
            </a:r>
            <a:r>
              <a:rPr lang="cs-CZ" sz="1800" b="0" i="0" u="none" strike="noStrike" baseline="0" dirty="0">
                <a:latin typeface="OpenSans"/>
              </a:rPr>
              <a:t> (</a:t>
            </a:r>
            <a:r>
              <a:rPr lang="cs-CZ" sz="1800" b="0" i="0" u="none" strike="noStrike" baseline="0" dirty="0" err="1">
                <a:latin typeface="OpenSans"/>
              </a:rPr>
              <a:t>Levasque</a:t>
            </a:r>
            <a:r>
              <a:rPr lang="cs-CZ" sz="1800" b="0" i="0" u="none" strike="noStrike" baseline="0" dirty="0">
                <a:latin typeface="OpenSans"/>
              </a:rPr>
              <a:t>, 2014) –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Deception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The machine is forced to construct a false identity, which is not part of intelligence.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Conversation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A lot of interaction may qualify as "legitimate conversation"—jokes, clever asides, points of order—without requiring intelligent reasoning.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Evaluation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Humans make mistakes and judges often would disagree on the results.</a:t>
            </a:r>
          </a:p>
          <a:p>
            <a:pPr algn="l"/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1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58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78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46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24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7235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256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08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532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330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165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0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What </a:t>
            </a:r>
            <a:r>
              <a:rPr lang="cs-CZ" b="0" i="0" dirty="0" err="1">
                <a:solidFill>
                  <a:srgbClr val="374151"/>
                </a:solidFill>
                <a:effectLst/>
                <a:latin typeface="Söhne"/>
              </a:rPr>
              <a:t>is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 a kernel </a:t>
            </a:r>
            <a:r>
              <a:rPr lang="cs-CZ" b="0" i="0" dirty="0" err="1">
                <a:solidFill>
                  <a:srgbClr val="374151"/>
                </a:solidFill>
                <a:effectLst/>
                <a:latin typeface="Söhne"/>
              </a:rPr>
              <a:t>machine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? </a:t>
            </a:r>
          </a:p>
          <a:p>
            <a:pPr algn="l"/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  <a:sym typeface="Wingdings" panose="05000000000000000000" pitchFamily="2" charset="2"/>
              </a:rPr>
              <a:t> 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imagine you have a bunch of </a:t>
            </a:r>
            <a:r>
              <a:rPr lang="en-GB" b="1" i="0" dirty="0">
                <a:solidFill>
                  <a:srgbClr val="374151"/>
                </a:solidFill>
                <a:effectLst/>
                <a:latin typeface="Söhne"/>
              </a:rPr>
              <a:t>data points</a:t>
            </a: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, and 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you want to figure out a way to </a:t>
            </a:r>
            <a:r>
              <a:rPr lang="en-GB" b="1" i="0" dirty="0">
                <a:solidFill>
                  <a:srgbClr val="374151"/>
                </a:solidFill>
                <a:effectLst/>
                <a:latin typeface="Söhne"/>
              </a:rPr>
              <a:t>separate them into groups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algn="l"/>
            <a:r>
              <a:rPr lang="cs-CZ" b="0" i="0" dirty="0">
                <a:solidFill>
                  <a:srgbClr val="374151"/>
                </a:solidFill>
                <a:effectLst/>
                <a:latin typeface="Söhne"/>
                <a:sym typeface="Wingdings" panose="05000000000000000000" pitchFamily="2" charset="2"/>
              </a:rPr>
              <a:t> </a:t>
            </a: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K</a:t>
            </a:r>
            <a:r>
              <a:rPr lang="en-GB" b="1" i="0" dirty="0" err="1">
                <a:solidFill>
                  <a:srgbClr val="374151"/>
                </a:solidFill>
                <a:effectLst/>
                <a:latin typeface="Söhne"/>
              </a:rPr>
              <a:t>ernel</a:t>
            </a:r>
            <a:r>
              <a:rPr lang="en-GB" b="1" i="0" dirty="0">
                <a:solidFill>
                  <a:srgbClr val="374151"/>
                </a:solidFill>
                <a:effectLst/>
                <a:latin typeface="Söhne"/>
              </a:rPr>
              <a:t> machine draw</a:t>
            </a: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s</a:t>
            </a:r>
            <a:r>
              <a:rPr lang="en-GB" b="1" i="0" dirty="0">
                <a:solidFill>
                  <a:srgbClr val="374151"/>
                </a:solidFill>
                <a:effectLst/>
                <a:latin typeface="Söhne"/>
              </a:rPr>
              <a:t> a line or a curve 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on the paper </a:t>
            </a:r>
            <a:r>
              <a:rPr lang="en-GB" b="1" i="0" dirty="0">
                <a:solidFill>
                  <a:srgbClr val="374151"/>
                </a:solidFill>
                <a:effectLst/>
                <a:latin typeface="Söhne"/>
              </a:rPr>
              <a:t>to separate these dots into groups</a:t>
            </a: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(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line or curve doesn't have to be a straight line. It can be all wiggly and twisty if that's what works best for your data</a:t>
            </a:r>
            <a:r>
              <a:rPr lang="cs-CZ" b="0" i="0" dirty="0">
                <a:solidFill>
                  <a:srgbClr val="374151"/>
                </a:solidFill>
                <a:effectLst/>
                <a:latin typeface="Söhne"/>
              </a:rPr>
              <a:t>)</a:t>
            </a:r>
            <a:endParaRPr lang="en-GB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171450" indent="-171450" algn="l">
              <a:buFont typeface="Wingdings" panose="05000000000000000000" pitchFamily="2" charset="2"/>
              <a:buChar char="à"/>
            </a:pP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It does this </a:t>
            </a:r>
            <a:r>
              <a:rPr lang="en-GB" b="1" i="0" dirty="0">
                <a:solidFill>
                  <a:srgbClr val="374151"/>
                </a:solidFill>
                <a:effectLst/>
                <a:latin typeface="Söhne"/>
              </a:rPr>
              <a:t>by looking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 at </a:t>
            </a:r>
            <a:r>
              <a:rPr lang="en-GB" b="1" i="0" dirty="0">
                <a:solidFill>
                  <a:srgbClr val="374151"/>
                </a:solidFill>
                <a:effectLst/>
                <a:latin typeface="Söhne"/>
              </a:rPr>
              <a:t>how far apart the dots are 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and </a:t>
            </a:r>
            <a:r>
              <a:rPr lang="en-GB" b="1" i="0" dirty="0">
                <a:solidFill>
                  <a:srgbClr val="374151"/>
                </a:solidFill>
                <a:effectLst/>
                <a:latin typeface="Söhne"/>
              </a:rPr>
              <a:t>how similar they are to each other</a:t>
            </a: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endParaRPr lang="cs-CZ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171450" indent="-171450" algn="l">
              <a:buFont typeface="Wingdings" panose="05000000000000000000" pitchFamily="2" charset="2"/>
              <a:buChar char="à"/>
            </a:pPr>
            <a:r>
              <a:rPr lang="en-GB" b="0" i="0" dirty="0">
                <a:solidFill>
                  <a:srgbClr val="374151"/>
                </a:solidFill>
                <a:effectLst/>
                <a:latin typeface="Söhne"/>
              </a:rPr>
              <a:t>So, in simple terms, a kernel machine is like a magical drawing tool that helps you sort things into groups by drawing lines or curves on a piece of paper in the cleverest way possible.</a:t>
            </a:r>
          </a:p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25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06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082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35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0A402-D324-4472-BE8B-FE8FCE6990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69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D06205-85F3-5EB4-DD13-62FDA0D23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4ACC49F-1273-726C-15C3-37383A0A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86BAC1-DD8C-CB82-5EE0-A4896A88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1C12A80-8ACF-4668-F6EB-07499AE32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8E536CB-5423-C523-F840-83E0A2DE5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12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8DAE9-D1CB-1C0D-F0C4-878166EB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E3579B-EBC0-3231-117D-A2F366E1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3ADCE-47BE-09B4-1641-B46FF6496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79EFB6-597A-B4CD-B700-F9B8DF13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65F9B3-8195-2BD4-73AB-236906BBF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78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E22E200-6857-0400-4B26-56971EFE8F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61C784-E626-1036-1A8D-7F838F0F00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8B43D29-8380-B7DF-D756-59DCD6EFF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08D8A7C-CEBA-CF13-4D31-00B91A60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7EB8-6171-416B-9E64-BD553388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540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A2BA03-BC0B-7874-3617-A99F97F3B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C3A250-079C-B171-45BB-3C25508AD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CFCCA-FA27-4C8E-D2D4-67BB3461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439EF0-CB11-B081-1744-1DFD0AC43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F6CFAD6-A141-48F1-7315-5FBD76C96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777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A9753-7820-92E5-4306-79C00010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D8B811D-56CD-63C2-34C5-FF3C545A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74E07-0369-F609-27FB-537D1925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75EB3-3F96-B6C2-3A73-84D06B2EE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3F8AD1-53D3-AD1D-8419-2E8E159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90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A1F844-73C4-B1FA-C2D2-DA68C8236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02838E-5958-7E98-585B-B1BFB2DD6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AC018C6-67A6-79DB-37FF-72D93AA73A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E0EA917-C8C2-6EFE-2075-3A645FE69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0614C34-09BB-519C-9595-FAEF660F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33803B-4027-5727-DA32-8042DCC18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62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93D21C-CAD2-2B3E-0013-29E4E81E0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6CEE18-2035-CCFE-7698-C01A03EABF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5794EF-2BE8-144C-A41C-39A0C1486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7AD6C5-A00F-0263-D68A-D38741D06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42377E6-81FF-E007-C0BD-ADF39FCF71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C6C8425-3A1B-0C16-DECF-5051ED40E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46481CA-CEB0-8800-69B9-EBD43E6C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3E186A4-E74D-A2FB-336F-CFD864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440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23FD8A-9063-ECEE-DA78-1E46578F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6A6259-88A9-6FAA-0F61-B0F605BE1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10CBB3-F73D-0A39-3181-26BDB8BD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58C0266-3D01-02A9-C998-EDA57484D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480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ECD4A4B-779D-0DFD-1C26-58AA0E985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41E98BB-CE7E-2B38-EC5D-E1E2ECE5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3383D0-672F-479C-81EC-9DAB9B2D7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49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8E1471-FBBD-D246-4219-34E9FD7D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746964-B1AB-31F2-E2D5-9D61411622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779E2D9-258F-D381-B296-9F67ACEEB8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D2B5180-E829-53C3-FB25-A72EF5117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8B92F2-7940-3088-09AD-B3FF84A9D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C74B42-CBBC-274E-FA00-F79334A34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327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9E17CD-93A4-D1EE-8D6D-E3B3DBB2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6E46178-BF11-AE6D-F2B5-94D95332A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4EBD7C-E17A-BBF0-393A-330A8762F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529EAE0-B43E-0400-C0DD-EE47F0011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0C6D3A4-AEC5-2D60-2A13-03E4C78C1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C75D7AB-3111-46A0-87B9-4A64BF1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35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5DCA653-AE9A-64EC-8F6B-3DE82ABB8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GB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DC6D1-7BC6-D04B-5DED-4B44D59ED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E8FC43E-69AB-7D8A-AD0F-00B9EA9D3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E1C3-B0B4-42B8-B807-75F97498CB0C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632E55-93D9-7398-D499-5696928B9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C5FCAE-EE95-278A-F7FC-A0707F316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4DB73-EBC9-4FF6-A9FF-C98E41F01C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63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metaculus.com/questions/5121/date-of-artificial-general-intelligenc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6M5VXKLf4D4&amp;ab_channel=Simplilear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wwI5iTifzOJbRBhU7AcoiUTF_qJKzpV7EKFphOeEToU/edi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aperswithcode.com/sota/multi-task-language-understanding-on-mmlu" TargetMode="External"/><Relationship Id="rId5" Type="http://schemas.openxmlformats.org/officeDocument/2006/relationships/hyperlink" Target="https://crfm.stanford.edu/helm/latest/?group=core_scenarios" TargetMode="External"/><Relationship Id="rId4" Type="http://schemas.openxmlformats.org/officeDocument/2006/relationships/hyperlink" Target="https://drive.google.com/drive/folders/1ma9WZJzKreS8f2It1rMy_KkkbX6XwDOK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26.09.2023</a:t>
            </a:r>
          </a:p>
          <a:p>
            <a:r>
              <a:rPr lang="en-GB" dirty="0"/>
              <a:t>GLCb2028 Artificial Intelligence in Political Science and Security Studies</a:t>
            </a:r>
            <a:endParaRPr lang="cs-CZ" dirty="0"/>
          </a:p>
          <a:p>
            <a:r>
              <a:rPr lang="cs-CZ" dirty="0"/>
              <a:t>Jan KLEINER</a:t>
            </a:r>
          </a:p>
          <a:p>
            <a:r>
              <a:rPr lang="cs-CZ" dirty="0"/>
              <a:t>jkleiner@mail.muni.cz</a:t>
            </a:r>
            <a:endParaRPr lang="en-GB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88094"/>
            <a:ext cx="4550664" cy="1053842"/>
          </a:xfrm>
        </p:spPr>
        <p:txBody>
          <a:bodyPr>
            <a:noAutofit/>
          </a:bodyPr>
          <a:lstStyle/>
          <a:p>
            <a:r>
              <a:rPr lang="cs-CZ" sz="5400" dirty="0" err="1">
                <a:latin typeface="+mn-lt"/>
              </a:rPr>
              <a:t>Introduction</a:t>
            </a:r>
            <a:r>
              <a:rPr lang="cs-CZ" sz="5400" dirty="0">
                <a:latin typeface="+mn-lt"/>
              </a:rPr>
              <a:t> to AI in </a:t>
            </a:r>
            <a:r>
              <a:rPr lang="cs-CZ" sz="5400" dirty="0" err="1">
                <a:latin typeface="+mn-lt"/>
              </a:rPr>
              <a:t>Social</a:t>
            </a:r>
            <a:r>
              <a:rPr lang="cs-CZ" sz="5400" dirty="0">
                <a:latin typeface="+mn-lt"/>
              </a:rPr>
              <a:t> </a:t>
            </a:r>
            <a:r>
              <a:rPr lang="cs-CZ" sz="5400" dirty="0" err="1">
                <a:latin typeface="+mn-lt"/>
              </a:rPr>
              <a:t>Sciences</a:t>
            </a:r>
            <a:endParaRPr lang="en-GB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91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787439" cy="859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The</a:t>
            </a:r>
            <a:r>
              <a:rPr lang="cs-CZ" sz="3200" b="1" dirty="0"/>
              <a:t> Singularity (Mueller </a:t>
            </a:r>
            <a:r>
              <a:rPr lang="en-GB" sz="3200" b="1" dirty="0"/>
              <a:t>&amp;</a:t>
            </a:r>
            <a:r>
              <a:rPr lang="cs-CZ" sz="3200" b="1" dirty="0"/>
              <a:t> </a:t>
            </a:r>
            <a:r>
              <a:rPr lang="cs-CZ" sz="3200" b="1" dirty="0" err="1"/>
              <a:t>Massaron</a:t>
            </a:r>
            <a:r>
              <a:rPr lang="cs-CZ" sz="3200" b="1" dirty="0"/>
              <a:t>, 2021) 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There is a hype about this.</a:t>
            </a:r>
          </a:p>
          <a:p>
            <a:r>
              <a:rPr lang="en-US" sz="2000" dirty="0"/>
              <a:t>A master algorithm (7 kinds of intelligence + 5 tribes of learning).</a:t>
            </a:r>
          </a:p>
          <a:p>
            <a:r>
              <a:rPr lang="en-US" sz="2000" dirty="0"/>
              <a:t>Five tribes:</a:t>
            </a:r>
          </a:p>
          <a:p>
            <a:pPr lvl="1"/>
            <a:r>
              <a:rPr lang="en-US" sz="1600" dirty="0" err="1"/>
              <a:t>Symblogists</a:t>
            </a:r>
            <a:r>
              <a:rPr lang="en-US" sz="1600" dirty="0"/>
              <a:t> – logic and philosophy; deduction solves problems</a:t>
            </a:r>
          </a:p>
          <a:p>
            <a:pPr lvl="1"/>
            <a:r>
              <a:rPr lang="en-US" sz="1600" dirty="0"/>
              <a:t>Connectionists – neuroscience; backpropagation (a backward process that adjusts neural network model) solves problems</a:t>
            </a:r>
          </a:p>
          <a:p>
            <a:pPr lvl="1"/>
            <a:r>
              <a:rPr lang="en-US" sz="1600" dirty="0" err="1"/>
              <a:t>Evolutionaries</a:t>
            </a:r>
            <a:r>
              <a:rPr lang="en-US" sz="1600" dirty="0"/>
              <a:t> – evolutionary biology; genetic programming solves problems</a:t>
            </a:r>
          </a:p>
          <a:p>
            <a:pPr lvl="1"/>
            <a:r>
              <a:rPr lang="en-US" sz="1600" dirty="0"/>
              <a:t>Bayesians – statistics; probabilistic inference solves problems</a:t>
            </a:r>
          </a:p>
          <a:p>
            <a:pPr lvl="1"/>
            <a:r>
              <a:rPr lang="en-US" sz="1600" dirty="0" err="1"/>
              <a:t>Analogizers</a:t>
            </a:r>
            <a:r>
              <a:rPr lang="en-US" sz="1600" dirty="0"/>
              <a:t> – psychology; kernel machines solves problems</a:t>
            </a:r>
          </a:p>
        </p:txBody>
      </p:sp>
    </p:spTree>
    <p:extLst>
      <p:ext uri="{BB962C8B-B14F-4D97-AF65-F5344CB8AC3E}">
        <p14:creationId xmlns:p14="http://schemas.microsoft.com/office/powerpoint/2010/main" val="39833699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499659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Sources of AI hype 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824588" y="17718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Corporations and their marketing, yet a lot of fails (e.g., </a:t>
            </a:r>
            <a:r>
              <a:rPr lang="en-US" sz="2000" dirty="0" err="1"/>
              <a:t>Genderify</a:t>
            </a:r>
            <a:r>
              <a:rPr lang="en-US" sz="2000" dirty="0"/>
              <a:t> – predicting person´s gender; public backlash due to built-in stereotypes and biases) (Mueller &amp; </a:t>
            </a:r>
            <a:r>
              <a:rPr lang="en-US" sz="2000" dirty="0" err="1"/>
              <a:t>Massaron</a:t>
            </a:r>
            <a:r>
              <a:rPr lang="en-US" sz="2000" dirty="0"/>
              <a:t>, 2021).</a:t>
            </a:r>
          </a:p>
          <a:p>
            <a:r>
              <a:rPr lang="en-US" sz="2000" dirty="0"/>
              <a:t>Reliance on authorities and expert opinions = a big no-no! (</a:t>
            </a:r>
            <a:r>
              <a:rPr lang="en-US" sz="2000" i="1" dirty="0"/>
              <a:t>ibid.</a:t>
            </a:r>
            <a:r>
              <a:rPr lang="en-US" sz="2000" dirty="0"/>
              <a:t>).</a:t>
            </a:r>
          </a:p>
          <a:p>
            <a:r>
              <a:rPr lang="en-US" sz="2000" dirty="0">
                <a:sym typeface="Wingdings" panose="05000000000000000000" pitchFamily="2" charset="2"/>
              </a:rPr>
              <a:t> User overestimation of and over-reliance on AI´s capabilities (new threats – sleeping in autopilot Tesla etc.) (</a:t>
            </a:r>
            <a:r>
              <a:rPr lang="en-US" sz="2000" i="1" dirty="0">
                <a:sym typeface="Wingdings" panose="05000000000000000000" pitchFamily="2" charset="2"/>
              </a:rPr>
              <a:t>ibid.)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  <a:p>
            <a:r>
              <a:rPr lang="en-US" sz="2000" dirty="0">
                <a:sym typeface="Wingdings" panose="05000000000000000000" pitchFamily="2" charset="2"/>
              </a:rPr>
              <a:t>AI is not „so much an advancement of technology, but rather the metamorphosis of all technology. This is what makes it so revolutionary“ (Elliot, 2021: 4).</a:t>
            </a:r>
          </a:p>
          <a:p>
            <a:r>
              <a:rPr lang="en-US" sz="2000" dirty="0">
                <a:sym typeface="Wingdings" panose="05000000000000000000" pitchFamily="2" charset="2"/>
              </a:rPr>
              <a:t> Future markets.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61649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787439" cy="859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Future markets predictions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E0916442-679A-F40E-3A68-9B38D27CE093}"/>
              </a:ext>
            </a:extLst>
          </p:cNvPr>
          <p:cNvSpPr txBox="1">
            <a:spLocks/>
          </p:cNvSpPr>
          <p:nvPr/>
        </p:nvSpPr>
        <p:spPr>
          <a:xfrm>
            <a:off x="4767527" y="17874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E.g., </a:t>
            </a:r>
            <a:r>
              <a:rPr lang="en-US" sz="2000" dirty="0" err="1"/>
              <a:t>Metaculus</a:t>
            </a:r>
            <a:r>
              <a:rPr lang="cs-CZ" sz="2000" dirty="0"/>
              <a:t>; </a:t>
            </a:r>
            <a:r>
              <a:rPr lang="en-US" sz="2000" dirty="0"/>
              <a:t>what about quantum computing</a:t>
            </a:r>
            <a:r>
              <a:rPr lang="cs-CZ" sz="2000" dirty="0"/>
              <a:t>?</a:t>
            </a:r>
            <a:endParaRPr lang="en-US" sz="1600" dirty="0"/>
          </a:p>
        </p:txBody>
      </p:sp>
      <p:pic>
        <p:nvPicPr>
          <p:cNvPr id="9" name="Obrázek 8">
            <a:hlinkClick r:id="rId4"/>
            <a:extLst>
              <a:ext uri="{FF2B5EF4-FFF2-40B4-BE49-F238E27FC236}">
                <a16:creationId xmlns:a16="http://schemas.microsoft.com/office/drawing/2014/main" id="{6D9A6BBE-B2BF-9CB2-5638-20DBB489C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9610" y="2874794"/>
            <a:ext cx="6371241" cy="321800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55D822B-50F7-D8F8-D1CF-F45B39465898}"/>
              </a:ext>
            </a:extLst>
          </p:cNvPr>
          <p:cNvSpPr txBox="1"/>
          <p:nvPr/>
        </p:nvSpPr>
        <p:spPr>
          <a:xfrm>
            <a:off x="9940542" y="6069190"/>
            <a:ext cx="1325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Metaculus</a:t>
            </a:r>
            <a:endParaRPr lang="en-US" sz="1200" i="1" dirty="0"/>
          </a:p>
        </p:txBody>
      </p:sp>
      <p:sp>
        <p:nvSpPr>
          <p:cNvPr id="11" name="Šipka: doprava 10">
            <a:extLst>
              <a:ext uri="{FF2B5EF4-FFF2-40B4-BE49-F238E27FC236}">
                <a16:creationId xmlns:a16="http://schemas.microsoft.com/office/drawing/2014/main" id="{45D0ADD0-FF79-7838-A551-9937DAF21F91}"/>
              </a:ext>
            </a:extLst>
          </p:cNvPr>
          <p:cNvSpPr/>
          <p:nvPr/>
        </p:nvSpPr>
        <p:spPr>
          <a:xfrm rot="5400000">
            <a:off x="5820507" y="2233891"/>
            <a:ext cx="550985" cy="515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77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787439" cy="859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brief history of AI (Russell </a:t>
            </a:r>
            <a:r>
              <a:rPr lang="en-GB" sz="3200" b="1" dirty="0"/>
              <a:t>&amp;</a:t>
            </a:r>
            <a:r>
              <a:rPr lang="en-US" sz="3200" b="1" dirty="0"/>
              <a:t> Norvig, 2021)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Inception </a:t>
            </a:r>
            <a:r>
              <a:rPr lang="en-US" sz="2000" dirty="0"/>
              <a:t>in 1943 – model of artificial neurons.</a:t>
            </a:r>
          </a:p>
          <a:p>
            <a:r>
              <a:rPr lang="en-US" sz="2000" dirty="0"/>
              <a:t>&lt;a long, but boring period of theoretical concepts&gt;</a:t>
            </a:r>
          </a:p>
          <a:p>
            <a:r>
              <a:rPr lang="en-US" sz="2000" dirty="0"/>
              <a:t>2001 – Big data due to the advancements of the WWW.</a:t>
            </a:r>
          </a:p>
          <a:p>
            <a:r>
              <a:rPr lang="en-US" sz="2000" dirty="0"/>
              <a:t>2011-present – Deep learning </a:t>
            </a:r>
          </a:p>
        </p:txBody>
      </p:sp>
      <p:pic>
        <p:nvPicPr>
          <p:cNvPr id="7" name="Obrázek 6">
            <a:hlinkClick r:id="rId4"/>
            <a:extLst>
              <a:ext uri="{FF2B5EF4-FFF2-40B4-BE49-F238E27FC236}">
                <a16:creationId xmlns:a16="http://schemas.microsoft.com/office/drawing/2014/main" id="{A953AD5C-1404-3590-493A-1565414626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3771" y="3346761"/>
            <a:ext cx="4168290" cy="2783057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8AD8F00B-E479-AB34-93D2-A46B5294F73F}"/>
              </a:ext>
            </a:extLst>
          </p:cNvPr>
          <p:cNvSpPr/>
          <p:nvPr/>
        </p:nvSpPr>
        <p:spPr>
          <a:xfrm rot="2743840">
            <a:off x="7068279" y="3289854"/>
            <a:ext cx="550985" cy="51581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1922D2B-4BCE-A0F1-7F1C-FB0513610A86}"/>
              </a:ext>
            </a:extLst>
          </p:cNvPr>
          <p:cNvSpPr txBox="1"/>
          <p:nvPr/>
        </p:nvSpPr>
        <p:spPr>
          <a:xfrm>
            <a:off x="10314169" y="6129818"/>
            <a:ext cx="1197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YouTube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277451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499659" cy="6990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/>
              <a:t>Societal impacts</a:t>
            </a:r>
            <a:r>
              <a:rPr lang="cs-CZ" sz="4800" dirty="0"/>
              <a:t> I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824588" y="17718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Tied to geography (e.g., mobility, </a:t>
            </a:r>
            <a:r>
              <a:rPr lang="en-US" sz="2000" dirty="0" err="1"/>
              <a:t>geopolitice</a:t>
            </a:r>
            <a:r>
              <a:rPr lang="en-US" sz="2000" dirty="0"/>
              <a:t>), workforce and economics, security… everything = cannot list everything </a:t>
            </a:r>
            <a:r>
              <a:rPr lang="en-US" sz="2000" dirty="0">
                <a:sym typeface="Wingdings" panose="05000000000000000000" pitchFamily="2" charset="2"/>
              </a:rPr>
              <a:t></a:t>
            </a:r>
            <a:endParaRPr lang="en-US" sz="2000" dirty="0"/>
          </a:p>
          <a:p>
            <a:r>
              <a:rPr lang="en-US" sz="2000" b="1" dirty="0"/>
              <a:t>Hard-to-imagine </a:t>
            </a:r>
            <a:r>
              <a:rPr lang="en-US" sz="2000" dirty="0"/>
              <a:t>due to its unpredictability and anticipated black-swan-events (beware of predictions!).</a:t>
            </a:r>
            <a:endParaRPr lang="en-US" sz="2000" b="1" dirty="0"/>
          </a:p>
          <a:p>
            <a:r>
              <a:rPr lang="en-US" sz="2000" b="1" dirty="0"/>
              <a:t>Social theory of mobility justice </a:t>
            </a:r>
            <a:r>
              <a:rPr lang="en-US" sz="2000" dirty="0"/>
              <a:t>– how inegalitarian aspects of mobility can be exacerbated by AI (e.g., autopilot vehicles) (</a:t>
            </a:r>
            <a:r>
              <a:rPr lang="en-US" sz="2000" dirty="0" err="1"/>
              <a:t>Birtchnell</a:t>
            </a:r>
            <a:r>
              <a:rPr lang="en-US" sz="2000" dirty="0"/>
              <a:t>, 2021: 19).</a:t>
            </a:r>
          </a:p>
          <a:p>
            <a:r>
              <a:rPr lang="en-US" sz="2000" dirty="0"/>
              <a:t>Increasing efficiency of traffic flows; could change people´s willingness to travel bigger distances (generally digital technologies + phenomena like pandemics).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75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219553" y="333954"/>
            <a:ext cx="6787439" cy="859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Societal impacts II – Work (Boyd, 2021)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358607" y="91946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1738 – Jacques </a:t>
            </a:r>
            <a:r>
              <a:rPr lang="en-US" sz="2000" dirty="0" err="1"/>
              <a:t>Vaucanson</a:t>
            </a:r>
            <a:r>
              <a:rPr lang="en-US" sz="2000" dirty="0"/>
              <a:t> – stoned for the flute player automata.</a:t>
            </a:r>
          </a:p>
          <a:p>
            <a:r>
              <a:rPr lang="en-US" sz="2000" dirty="0">
                <a:sym typeface="Wingdings" panose="05000000000000000000" pitchFamily="2" charset="2"/>
              </a:rPr>
              <a:t>1779 – Lancashire machine-breakers.</a:t>
            </a:r>
            <a:endParaRPr lang="en-US" sz="2000" dirty="0"/>
          </a:p>
          <a:p>
            <a:r>
              <a:rPr lang="en-US" sz="2000" dirty="0"/>
              <a:t>1793 – cotton gin </a:t>
            </a:r>
            <a:r>
              <a:rPr lang="en-US" sz="2000" dirty="0">
                <a:sym typeface="Wingdings" panose="05000000000000000000" pitchFamily="2" charset="2"/>
              </a:rPr>
              <a:t> concerns about the cost of slaves.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61922D2B-4BCE-A0F1-7F1C-FB0513610A86}"/>
              </a:ext>
            </a:extLst>
          </p:cNvPr>
          <p:cNvSpPr txBox="1"/>
          <p:nvPr/>
        </p:nvSpPr>
        <p:spPr>
          <a:xfrm>
            <a:off x="8496004" y="5964795"/>
            <a:ext cx="17970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/>
              <a:t>Source: </a:t>
            </a:r>
            <a:r>
              <a:rPr lang="cs-CZ" sz="1200" i="1" dirty="0" err="1"/>
              <a:t>Mijwil</a:t>
            </a:r>
            <a:r>
              <a:rPr lang="cs-CZ" sz="1200" i="1" dirty="0"/>
              <a:t> et al., 2023</a:t>
            </a:r>
            <a:endParaRPr lang="en-US" sz="1200" i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4FF9D6A-C092-3482-C73D-65898D9D7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010" y="2309319"/>
            <a:ext cx="5187372" cy="365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83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499659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/>
              <a:t>Societal impacts II – Work (Boyd, 2021)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824588" y="17718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Tied to geography (e.g., mobility, </a:t>
            </a:r>
            <a:r>
              <a:rPr lang="en-US" sz="2000" dirty="0" err="1"/>
              <a:t>geopolitice</a:t>
            </a:r>
            <a:r>
              <a:rPr lang="en-US" sz="2000" dirty="0"/>
              <a:t>), workforce and economics, security… everything = cannot list everything </a:t>
            </a:r>
            <a:r>
              <a:rPr lang="en-US" sz="2000" dirty="0">
                <a:sym typeface="Wingdings" panose="05000000000000000000" pitchFamily="2" charset="2"/>
              </a:rPr>
              <a:t></a:t>
            </a:r>
            <a:endParaRPr lang="en-US" sz="2000" dirty="0"/>
          </a:p>
          <a:p>
            <a:r>
              <a:rPr lang="en-US" sz="2000" b="1" dirty="0"/>
              <a:t>Hard-to-imagine </a:t>
            </a:r>
            <a:r>
              <a:rPr lang="en-US" sz="2000" dirty="0"/>
              <a:t>due to its unpredictability and anticipated black-swan-events (beware of predictions!).</a:t>
            </a:r>
            <a:endParaRPr lang="en-US" sz="2000" b="1" dirty="0"/>
          </a:p>
          <a:p>
            <a:r>
              <a:rPr lang="en-US" sz="2000" b="1" dirty="0"/>
              <a:t>Social theory of mobility justice </a:t>
            </a:r>
            <a:r>
              <a:rPr lang="en-US" sz="2000" dirty="0"/>
              <a:t>– how inegalitarian aspects of mobility can be exacerbated by AI (e.g., autopilot vehicles) (</a:t>
            </a:r>
            <a:r>
              <a:rPr lang="en-US" sz="2000" dirty="0" err="1"/>
              <a:t>Birtchnell</a:t>
            </a:r>
            <a:r>
              <a:rPr lang="en-US" sz="2000" dirty="0"/>
              <a:t>, 2021: 19).</a:t>
            </a:r>
          </a:p>
          <a:p>
            <a:r>
              <a:rPr lang="en-US" sz="2000" dirty="0"/>
              <a:t>Increasing efficiency of traffic flows; could change people´s willingness to travel bigger distances (generally digital technologies + phenomena like pandemics).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6828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499659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Let´s have a break…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1099068" y="2429205"/>
            <a:ext cx="7072780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Find interesting predictions regarding the AI related societal impacts</a:t>
            </a:r>
            <a:r>
              <a:rPr lang="cs-CZ" sz="2000" dirty="0"/>
              <a:t> </a:t>
            </a:r>
            <a:r>
              <a:rPr lang="en-US" sz="2000" dirty="0"/>
              <a:t>on </a:t>
            </a:r>
            <a:r>
              <a:rPr lang="en-US" sz="2000" dirty="0" err="1"/>
              <a:t>Metaculus</a:t>
            </a:r>
            <a:r>
              <a:rPr lang="en-US" sz="2000" dirty="0"/>
              <a:t> or any other future-markets-prediction site.</a:t>
            </a:r>
          </a:p>
        </p:txBody>
      </p:sp>
    </p:spTree>
    <p:extLst>
      <p:ext uri="{BB962C8B-B14F-4D97-AF65-F5344CB8AC3E}">
        <p14:creationId xmlns:p14="http://schemas.microsoft.com/office/powerpoint/2010/main" val="2313692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787439" cy="859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/>
              <a:t>Ethics (</a:t>
            </a:r>
            <a:r>
              <a:rPr lang="en-US" sz="4800" dirty="0" err="1"/>
              <a:t>Birtchnell</a:t>
            </a:r>
            <a:r>
              <a:rPr lang="en-US" sz="4800" dirty="0"/>
              <a:t>, 2021)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The snowman problem </a:t>
            </a:r>
            <a:r>
              <a:rPr lang="en-US" sz="2000" dirty="0"/>
              <a:t>– AI-driven vehicle has no way of knowing whether the snowman is alive or not; alteration of the trolley problem.</a:t>
            </a:r>
          </a:p>
          <a:p>
            <a:r>
              <a:rPr lang="en-US" sz="2000" b="1" u="sng" dirty="0"/>
              <a:t>Autonomous weapon systems </a:t>
            </a:r>
            <a:r>
              <a:rPr lang="en-US" sz="2000" dirty="0"/>
              <a:t>(UAVs, clever munitions, UGVs, autonomous vessels etc.)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1" dirty="0">
                <a:sym typeface="Wingdings" panose="05000000000000000000" pitchFamily="2" charset="2"/>
              </a:rPr>
              <a:t>combatant/non-combatant</a:t>
            </a:r>
            <a:r>
              <a:rPr lang="en-US" sz="2000" dirty="0">
                <a:sym typeface="Wingdings" panose="05000000000000000000" pitchFamily="2" charset="2"/>
              </a:rPr>
              <a:t>? (even humans have troubles distinguishing – contested ROEs); what error (</a:t>
            </a:r>
            <a:r>
              <a:rPr lang="en-US" sz="2000" b="1" dirty="0">
                <a:sym typeface="Wingdings" panose="05000000000000000000" pitchFamily="2" charset="2"/>
              </a:rPr>
              <a:t>collateral damage</a:t>
            </a:r>
            <a:r>
              <a:rPr lang="en-US" sz="2000" dirty="0">
                <a:sym typeface="Wingdings" panose="05000000000000000000" pitchFamily="2" charset="2"/>
              </a:rPr>
              <a:t>) is acceptable?  AI </a:t>
            </a:r>
            <a:r>
              <a:rPr lang="en-US" sz="2000" b="1" dirty="0">
                <a:sym typeface="Wingdings" panose="05000000000000000000" pitchFamily="2" charset="2"/>
              </a:rPr>
              <a:t>quantifies</a:t>
            </a:r>
            <a:r>
              <a:rPr lang="en-US" sz="2000" dirty="0">
                <a:sym typeface="Wingdings" panose="05000000000000000000" pitchFamily="2" charset="2"/>
              </a:rPr>
              <a:t> decision-making; UAV pilots suffer PTSD too etc.</a:t>
            </a:r>
            <a:endParaRPr lang="cs-CZ" sz="2000" dirty="0">
              <a:sym typeface="Wingdings" panose="05000000000000000000" pitchFamily="2" charset="2"/>
            </a:endParaRP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Landmines parallel  Banned by the Ottawa Treaty</a:t>
            </a:r>
            <a:r>
              <a:rPr lang="cs-CZ" sz="1600" dirty="0">
                <a:sym typeface="Wingdings" panose="05000000000000000000" pitchFamily="2" charset="2"/>
              </a:rPr>
              <a:t> (</a:t>
            </a:r>
            <a:r>
              <a:rPr lang="en-US" sz="1600" dirty="0">
                <a:sym typeface="Wingdings" panose="05000000000000000000" pitchFamily="2" charset="2"/>
              </a:rPr>
              <a:t>Russel</a:t>
            </a:r>
            <a:r>
              <a:rPr lang="cs-CZ" sz="1600" dirty="0">
                <a:sym typeface="Wingdings" panose="05000000000000000000" pitchFamily="2" charset="2"/>
              </a:rPr>
              <a:t> </a:t>
            </a:r>
            <a:r>
              <a:rPr lang="en-GB" sz="1600" dirty="0"/>
              <a:t>&amp;</a:t>
            </a:r>
            <a:r>
              <a:rPr lang="cs-CZ" sz="1600" dirty="0"/>
              <a:t> </a:t>
            </a:r>
            <a:r>
              <a:rPr lang="en-US" sz="1600" dirty="0"/>
              <a:t>Norvig</a:t>
            </a:r>
            <a:r>
              <a:rPr lang="cs-CZ" sz="1600" dirty="0"/>
              <a:t>, 2021).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Convention on Certain Conventional Weapons (CCW) – legal aspects (China yes / Israel, USA </a:t>
            </a:r>
            <a:r>
              <a:rPr lang="cs-CZ" sz="1600" dirty="0">
                <a:sym typeface="Wingdings" panose="05000000000000000000" pitchFamily="2" charset="2"/>
              </a:rPr>
              <a:t>no); </a:t>
            </a:r>
            <a:r>
              <a:rPr lang="en-US" sz="1600" dirty="0">
                <a:sym typeface="Wingdings" panose="05000000000000000000" pitchFamily="2" charset="2"/>
              </a:rPr>
              <a:t>stems from IHL (e.g., the principle of proportionality</a:t>
            </a:r>
            <a:r>
              <a:rPr lang="cs-CZ" sz="1600" dirty="0">
                <a:sym typeface="Wingdings" panose="05000000000000000000" pitchFamily="2" charset="2"/>
              </a:rPr>
              <a:t>).</a:t>
            </a:r>
            <a:endParaRPr lang="en-US" sz="2000" dirty="0"/>
          </a:p>
          <a:p>
            <a:r>
              <a:rPr lang="en-US" sz="2000" b="1" dirty="0"/>
              <a:t>Surveillance</a:t>
            </a:r>
            <a:r>
              <a:rPr lang="en-US" sz="2000" dirty="0"/>
              <a:t> and dataflows increase after COVID-19 </a:t>
            </a:r>
            <a:r>
              <a:rPr lang="en-US" sz="2000" dirty="0">
                <a:sym typeface="Wingdings" panose="05000000000000000000" pitchFamily="2" charset="2"/>
              </a:rPr>
              <a:t> AI and smart cities  </a:t>
            </a:r>
            <a:r>
              <a:rPr lang="en-US" sz="2000" b="1" dirty="0">
                <a:sym typeface="Wingdings" panose="05000000000000000000" pitchFamily="2" charset="2"/>
              </a:rPr>
              <a:t>privacy</a:t>
            </a:r>
            <a:r>
              <a:rPr lang="en-US" sz="2000" dirty="0">
                <a:sym typeface="Wingdings" panose="05000000000000000000" pitchFamily="2" charset="2"/>
              </a:rPr>
              <a:t> concerns (state/corps. – surveillance capitalism).</a:t>
            </a:r>
            <a:endParaRPr lang="cs-CZ" sz="2000" dirty="0">
              <a:sym typeface="Wingdings" panose="05000000000000000000" pitchFamily="2" charset="2"/>
            </a:endParaRPr>
          </a:p>
          <a:p>
            <a:r>
              <a:rPr lang="cs-CZ" sz="2000" dirty="0">
                <a:sym typeface="Wingdings" panose="05000000000000000000" pitchFamily="2" charset="2"/>
              </a:rPr>
              <a:t>+ </a:t>
            </a:r>
            <a:r>
              <a:rPr lang="en-US" sz="2000" dirty="0">
                <a:sym typeface="Wingdings" panose="05000000000000000000" pitchFamily="2" charset="2"/>
              </a:rPr>
              <a:t>Robot rights, trust and transparency, fairness and bias </a:t>
            </a:r>
            <a:r>
              <a:rPr lang="en-US" sz="2000" dirty="0" err="1">
                <a:sym typeface="Wingdings" panose="05000000000000000000" pitchFamily="2" charset="2"/>
              </a:rPr>
              <a:t>etc</a:t>
            </a:r>
            <a:r>
              <a:rPr lang="cs-CZ" sz="2000" dirty="0">
                <a:sym typeface="Wingdings" panose="05000000000000000000" pitchFamily="2" charset="2"/>
              </a:rPr>
              <a:t>. (</a:t>
            </a:r>
            <a:r>
              <a:rPr lang="cs-CZ" sz="2000" dirty="0" err="1">
                <a:sym typeface="Wingdings" panose="05000000000000000000" pitchFamily="2" charset="2"/>
              </a:rPr>
              <a:t>see</a:t>
            </a:r>
            <a:r>
              <a:rPr lang="cs-CZ" sz="2000" dirty="0">
                <a:sym typeface="Wingdings" panose="05000000000000000000" pitchFamily="2" charset="2"/>
              </a:rPr>
              <a:t> </a:t>
            </a:r>
            <a:r>
              <a:rPr lang="cs-CZ" sz="2000" dirty="0" err="1">
                <a:sym typeface="Wingdings" panose="05000000000000000000" pitchFamily="2" charset="2"/>
              </a:rPr>
              <a:t>Russel</a:t>
            </a:r>
            <a:r>
              <a:rPr lang="cs-CZ" sz="2000" dirty="0">
                <a:sym typeface="Wingdings" panose="05000000000000000000" pitchFamily="2" charset="2"/>
              </a:rPr>
              <a:t> &amp; </a:t>
            </a:r>
            <a:r>
              <a:rPr lang="cs-CZ" sz="2000" dirty="0" err="1">
                <a:sym typeface="Wingdings" panose="05000000000000000000" pitchFamily="2" charset="2"/>
              </a:rPr>
              <a:t>Norvig</a:t>
            </a:r>
            <a:r>
              <a:rPr lang="cs-CZ" sz="2000" dirty="0">
                <a:sym typeface="Wingdings" panose="05000000000000000000" pitchFamily="2" charset="2"/>
              </a:rPr>
              <a:t>, 2021).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03630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499659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200" b="1" dirty="0" err="1"/>
              <a:t>Ethics</a:t>
            </a:r>
            <a:r>
              <a:rPr lang="cs-CZ" sz="3200" b="1" dirty="0"/>
              <a:t> II (Russell </a:t>
            </a:r>
            <a:r>
              <a:rPr lang="en-GB" sz="3200" b="1" dirty="0"/>
              <a:t>&amp;</a:t>
            </a:r>
            <a:r>
              <a:rPr lang="cs-CZ" sz="3200" b="1" dirty="0"/>
              <a:t> </a:t>
            </a:r>
            <a:r>
              <a:rPr lang="cs-CZ" sz="3200" b="1" dirty="0" err="1"/>
              <a:t>Norvig</a:t>
            </a:r>
            <a:r>
              <a:rPr lang="cs-CZ" sz="3200" b="1" dirty="0"/>
              <a:t>, 2021) </a:t>
            </a:r>
            <a:endParaRPr lang="en-US" sz="3200" b="1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1099068" y="2429205"/>
            <a:ext cx="6645900" cy="3846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Improved medical diagnosis, better predictions of extreme weather, safer driving…</a:t>
            </a:r>
          </a:p>
          <a:p>
            <a:r>
              <a:rPr lang="en-US" sz="2000" dirty="0"/>
              <a:t>BUT: unintended side effects, out-of-distribution, deception</a:t>
            </a:r>
            <a:r>
              <a:rPr lang="cs-CZ" sz="2000" dirty="0"/>
              <a:t>, </a:t>
            </a:r>
            <a:r>
              <a:rPr lang="en-US" sz="2000" dirty="0"/>
              <a:t>legal aspects (authorship laws) </a:t>
            </a:r>
            <a:r>
              <a:rPr lang="en-US" sz="2000" dirty="0" err="1"/>
              <a:t>etc</a:t>
            </a:r>
            <a:r>
              <a:rPr lang="cs-CZ" sz="2000" dirty="0"/>
              <a:t>.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1" u="sng" dirty="0">
                <a:sym typeface="Wingdings" panose="05000000000000000000" pitchFamily="2" charset="2"/>
              </a:rPr>
              <a:t>Principles: </a:t>
            </a:r>
            <a:r>
              <a:rPr lang="en-US" sz="2000" dirty="0">
                <a:sym typeface="Wingdings" panose="05000000000000000000" pitchFamily="2" charset="2"/>
              </a:rPr>
              <a:t>ensure </a:t>
            </a:r>
            <a:r>
              <a:rPr lang="en-US" sz="2000" dirty="0" err="1">
                <a:sym typeface="Wingdings" panose="05000000000000000000" pitchFamily="2" charset="2"/>
              </a:rPr>
              <a:t>sa</a:t>
            </a:r>
            <a:r>
              <a:rPr lang="cs-CZ" sz="2000" dirty="0">
                <a:sym typeface="Wingdings" panose="05000000000000000000" pitchFamily="2" charset="2"/>
              </a:rPr>
              <a:t>fet</a:t>
            </a:r>
            <a:r>
              <a:rPr lang="en-US" sz="2000" dirty="0">
                <a:sym typeface="Wingdings" panose="05000000000000000000" pitchFamily="2" charset="2"/>
              </a:rPr>
              <a:t>y, fairness, respect privacy, promote collaboration (to prevent concentration of power), provide transparency (is it possible?), limit harmful uses of AI (e.g., employment ramifications).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3410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Course´s Commons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C8390F90-FCD4-5262-2B69-DDA9345B2F37}"/>
              </a:ext>
            </a:extLst>
          </p:cNvPr>
          <p:cNvSpPr txBox="1">
            <a:spLocks/>
          </p:cNvSpPr>
          <p:nvPr/>
        </p:nvSpPr>
        <p:spPr>
          <a:xfrm>
            <a:off x="824588" y="17718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>
                <a:hlinkClick r:id="rId3"/>
              </a:rPr>
              <a:t>https://docs.google.com/document/d/1wwI5iTifzOJbRBhU7AcoiUTF_qJKzpV7EKFphOeEToU/edit</a:t>
            </a:r>
            <a:endParaRPr lang="cs-CZ" sz="2000" dirty="0"/>
          </a:p>
          <a:p>
            <a:endParaRPr lang="en-GB" sz="2000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3A583DC9-4F33-5A19-846F-F721A954A2C8}"/>
              </a:ext>
            </a:extLst>
          </p:cNvPr>
          <p:cNvSpPr txBox="1">
            <a:spLocks/>
          </p:cNvSpPr>
          <p:nvPr/>
        </p:nvSpPr>
        <p:spPr>
          <a:xfrm>
            <a:off x="976988" y="19242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271896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How to gauge AI´s performance? (Lynch, 2023)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Usually via </a:t>
            </a:r>
            <a:r>
              <a:rPr lang="en-US" sz="2400" b="1" dirty="0"/>
              <a:t>benchmarks</a:t>
            </a:r>
            <a:r>
              <a:rPr lang="en-US" sz="2400" dirty="0"/>
              <a:t> („…a goal fir the AI system to hit“).</a:t>
            </a:r>
          </a:p>
          <a:p>
            <a:r>
              <a:rPr lang="en-US" sz="2400" dirty="0"/>
              <a:t> Artificial Intelligence Index Report 2023 (</a:t>
            </a:r>
            <a:r>
              <a:rPr lang="en-US" sz="2400" dirty="0" err="1"/>
              <a:t>Maslej</a:t>
            </a:r>
            <a:r>
              <a:rPr lang="en-US" sz="2400" dirty="0"/>
              <a:t> et al., 2023) – includes </a:t>
            </a:r>
            <a:r>
              <a:rPr lang="en-US" sz="2400" dirty="0">
                <a:hlinkClick r:id="rId4"/>
              </a:rPr>
              <a:t>publicly available data</a:t>
            </a:r>
            <a:r>
              <a:rPr lang="cs-CZ" sz="2400" dirty="0"/>
              <a:t>.</a:t>
            </a:r>
          </a:p>
          <a:p>
            <a:pPr lvl="1"/>
            <a:r>
              <a:rPr lang="en-US" sz="1800" dirty="0"/>
              <a:t>Image classification – 91 %.</a:t>
            </a:r>
          </a:p>
          <a:p>
            <a:pPr lvl="1"/>
            <a:r>
              <a:rPr lang="en-US" sz="1800" dirty="0"/>
              <a:t>Human Pose estimation – 94.3 %.</a:t>
            </a:r>
          </a:p>
          <a:p>
            <a:pPr lvl="1"/>
            <a:r>
              <a:rPr lang="en-US" sz="1800" dirty="0"/>
              <a:t>Etc.</a:t>
            </a:r>
            <a:endParaRPr lang="cs-CZ" sz="1800" dirty="0"/>
          </a:p>
          <a:p>
            <a:pPr lvl="1"/>
            <a:r>
              <a:rPr lang="en-US" sz="1800" dirty="0"/>
              <a:t>Overcame human baseline</a:t>
            </a:r>
            <a:r>
              <a:rPr lang="cs-CZ" sz="1800" dirty="0"/>
              <a:t> </a:t>
            </a:r>
            <a:r>
              <a:rPr lang="cs-CZ" sz="1800" dirty="0">
                <a:sym typeface="Wingdings" panose="05000000000000000000" pitchFamily="2" charset="2"/>
              </a:rPr>
              <a:t> </a:t>
            </a:r>
            <a:r>
              <a:rPr lang="en-US" sz="1800" dirty="0">
                <a:sym typeface="Wingdings" panose="05000000000000000000" pitchFamily="2" charset="2"/>
              </a:rPr>
              <a:t>The need for new and new benchmarks</a:t>
            </a:r>
            <a:r>
              <a:rPr lang="cs-CZ" sz="1800" dirty="0">
                <a:sym typeface="Wingdings" panose="05000000000000000000" pitchFamily="2" charset="2"/>
              </a:rPr>
              <a:t>.</a:t>
            </a:r>
            <a:endParaRPr lang="en-US" sz="1800" dirty="0"/>
          </a:p>
          <a:p>
            <a:r>
              <a:rPr lang="en-US" sz="2400" dirty="0"/>
              <a:t>HELM – Holistic Evaluation of Language Models.</a:t>
            </a:r>
          </a:p>
          <a:p>
            <a:r>
              <a:rPr lang="en-US" sz="2400" dirty="0">
                <a:hlinkClick r:id="rId5"/>
              </a:rPr>
              <a:t>Results</a:t>
            </a:r>
            <a:r>
              <a:rPr lang="en-US" sz="2400" dirty="0"/>
              <a:t> of the HELM core scenarios.</a:t>
            </a:r>
            <a:endParaRPr lang="cs-CZ" sz="2400" dirty="0"/>
          </a:p>
          <a:p>
            <a:r>
              <a:rPr lang="en-US" sz="2400" dirty="0"/>
              <a:t>Multi-task Language Understanding (</a:t>
            </a:r>
            <a:r>
              <a:rPr lang="en-US" sz="2400" dirty="0">
                <a:hlinkClick r:id="rId6"/>
              </a:rPr>
              <a:t>MMLU</a:t>
            </a:r>
            <a:r>
              <a:rPr lang="en-US" sz="2400" dirty="0"/>
              <a:t>)</a:t>
            </a:r>
            <a:r>
              <a:rPr lang="cs-CZ" sz="2400" dirty="0"/>
              <a:t>.</a:t>
            </a:r>
          </a:p>
          <a:p>
            <a:pPr lvl="1"/>
            <a:r>
              <a:rPr lang="en-US" sz="2000" dirty="0"/>
              <a:t>Non-specialist human</a:t>
            </a:r>
            <a:r>
              <a:rPr lang="cs-CZ" sz="2000" dirty="0"/>
              <a:t> </a:t>
            </a:r>
            <a:r>
              <a:rPr lang="cs-CZ" sz="2000" dirty="0" err="1"/>
              <a:t>baseline</a:t>
            </a:r>
            <a:r>
              <a:rPr lang="cs-CZ" sz="2000" dirty="0"/>
              <a:t> </a:t>
            </a:r>
            <a:r>
              <a:rPr lang="en-US" sz="2000" dirty="0"/>
              <a:t> </a:t>
            </a:r>
            <a:r>
              <a:rPr lang="cs-CZ" sz="2000" dirty="0"/>
              <a:t>– 34.5 % (</a:t>
            </a:r>
            <a:r>
              <a:rPr lang="cs-CZ" sz="2000" dirty="0" err="1"/>
              <a:t>Nikkel</a:t>
            </a:r>
            <a:r>
              <a:rPr lang="cs-CZ" sz="2000" dirty="0"/>
              <a:t>, 2023).</a:t>
            </a:r>
            <a:endParaRPr lang="en-US" sz="2000" dirty="0"/>
          </a:p>
          <a:p>
            <a:r>
              <a:rPr lang="en-US" sz="2400" dirty="0"/>
              <a:t>The more parameters, the better performance?</a:t>
            </a:r>
          </a:p>
          <a:p>
            <a:endParaRPr lang="cs-CZ" sz="2400" dirty="0"/>
          </a:p>
          <a:p>
            <a:endParaRPr lang="cs-CZ" sz="1800" dirty="0"/>
          </a:p>
          <a:p>
            <a:pPr marL="457200" lvl="1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09013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787439" cy="859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dirty="0"/>
              <a:t>Parameters (</a:t>
            </a:r>
            <a:r>
              <a:rPr lang="en-US" sz="4800" dirty="0" err="1"/>
              <a:t>Deepchecks</a:t>
            </a:r>
            <a:r>
              <a:rPr lang="en-US" sz="4800" dirty="0"/>
              <a:t>, 2023)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sym typeface="Wingdings" panose="05000000000000000000" pitchFamily="2" charset="2"/>
            </a:endParaRP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5517D952-D890-FC35-2FBE-465F74FF7843}"/>
              </a:ext>
            </a:extLst>
          </p:cNvPr>
          <p:cNvSpPr txBox="1">
            <a:spLocks/>
          </p:cNvSpPr>
          <p:nvPr/>
        </p:nvSpPr>
        <p:spPr>
          <a:xfrm>
            <a:off x="4615127" y="1635040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/>
              <a:t>More parameters </a:t>
            </a:r>
            <a:r>
              <a:rPr lang="en-US" sz="2000" dirty="0">
                <a:sym typeface="Wingdings" panose="05000000000000000000" pitchFamily="2" charset="2"/>
              </a:rPr>
              <a:t> better performance (Google </a:t>
            </a:r>
            <a:r>
              <a:rPr lang="en-US" sz="2000" dirty="0" err="1">
                <a:sym typeface="Wingdings" panose="05000000000000000000" pitchFamily="2" charset="2"/>
              </a:rPr>
              <a:t>PaLM</a:t>
            </a:r>
            <a:r>
              <a:rPr lang="en-US" sz="2000" dirty="0">
                <a:sym typeface="Wingdings" panose="05000000000000000000" pitchFamily="2" charset="2"/>
              </a:rPr>
              <a:t> (540 </a:t>
            </a:r>
            <a:r>
              <a:rPr lang="en-US" sz="2000" dirty="0" err="1">
                <a:sym typeface="Wingdings" panose="05000000000000000000" pitchFamily="2" charset="2"/>
              </a:rPr>
              <a:t>bil</a:t>
            </a:r>
            <a:r>
              <a:rPr lang="en-US" sz="2000" dirty="0">
                <a:sym typeface="Wingdings" panose="05000000000000000000" pitchFamily="2" charset="2"/>
              </a:rPr>
              <a:t>.) vs. Google Chinchilla (75 </a:t>
            </a:r>
            <a:r>
              <a:rPr lang="en-US" sz="2000" dirty="0" err="1">
                <a:sym typeface="Wingdings" panose="05000000000000000000" pitchFamily="2" charset="2"/>
              </a:rPr>
              <a:t>bil</a:t>
            </a:r>
            <a:r>
              <a:rPr lang="en-US" sz="2000" dirty="0">
                <a:sym typeface="Wingdings" panose="05000000000000000000" pitchFamily="2" charset="2"/>
              </a:rPr>
              <a:t>.) – almost same MMLU score).</a:t>
            </a:r>
          </a:p>
          <a:p>
            <a:r>
              <a:rPr lang="en-US" sz="2000" dirty="0">
                <a:sym typeface="Wingdings" panose="05000000000000000000" pitchFamily="2" charset="2"/>
              </a:rPr>
              <a:t>Define AI´s model </a:t>
            </a:r>
            <a:r>
              <a:rPr lang="en-US" sz="2000" dirty="0" err="1">
                <a:sym typeface="Wingdings" panose="05000000000000000000" pitchFamily="2" charset="2"/>
              </a:rPr>
              <a:t>behaviour</a:t>
            </a:r>
            <a:r>
              <a:rPr lang="en-US" sz="2000" dirty="0">
                <a:sym typeface="Wingdings" panose="05000000000000000000" pitchFamily="2" charset="2"/>
              </a:rPr>
              <a:t> (how it processes input to produce output) and shape its understanding of language.</a:t>
            </a:r>
          </a:p>
          <a:p>
            <a:r>
              <a:rPr lang="en-US" sz="2000" dirty="0">
                <a:sym typeface="Wingdings" panose="05000000000000000000" pitchFamily="2" charset="2"/>
              </a:rPr>
              <a:t>Hyperparameter: </a:t>
            </a:r>
            <a:r>
              <a:rPr lang="en-US" sz="2000" b="1" u="sng" dirty="0">
                <a:sym typeface="Wingdings" panose="05000000000000000000" pitchFamily="2" charset="2"/>
              </a:rPr>
              <a:t>LLM´s temperature</a:t>
            </a:r>
            <a:r>
              <a:rPr lang="en-US" sz="2000" dirty="0">
                <a:sym typeface="Wingdings" panose="05000000000000000000" pitchFamily="2" charset="2"/>
              </a:rPr>
              <a:t>.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Regulates randomness or creativity of AI´s responses.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Higher – diverse and creative output, but risk of straying.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Lower – deterministic, sticking to the most-likely prediction.</a:t>
            </a:r>
          </a:p>
          <a:p>
            <a:r>
              <a:rPr lang="en-US" sz="2000" dirty="0">
                <a:sym typeface="Wingdings" panose="05000000000000000000" pitchFamily="2" charset="2"/>
              </a:rPr>
              <a:t>Parameters are just probabilistic constructs – function on statistics and do not hold any inherent meaning.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E.g., Birds of feather  flock together (0.7) OR lay eggs (0.2).</a:t>
            </a:r>
            <a:endParaRPr lang="cs-CZ" sz="1600" dirty="0">
              <a:sym typeface="Wingdings" panose="05000000000000000000" pitchFamily="2" charset="2"/>
            </a:endParaRPr>
          </a:p>
          <a:p>
            <a:pPr lvl="1"/>
            <a:r>
              <a:rPr lang="cs-CZ" sz="1600" dirty="0">
                <a:sym typeface="Wingdings" panose="05000000000000000000" pitchFamily="2" charset="2"/>
              </a:rPr>
              <a:t> </a:t>
            </a:r>
            <a:r>
              <a:rPr lang="en-US" sz="1600" dirty="0">
                <a:sym typeface="Wingdings" panose="05000000000000000000" pitchFamily="2" charset="2"/>
              </a:rPr>
              <a:t>Can </a:t>
            </a:r>
            <a:r>
              <a:rPr lang="en-US" sz="1600" b="1" dirty="0">
                <a:sym typeface="Wingdings" panose="05000000000000000000" pitchFamily="2" charset="2"/>
              </a:rPr>
              <a:t>hallucinate</a:t>
            </a:r>
            <a:r>
              <a:rPr lang="cs-CZ" sz="1600" dirty="0">
                <a:sym typeface="Wingdings" panose="05000000000000000000" pitchFamily="2" charset="2"/>
              </a:rPr>
              <a:t>! </a:t>
            </a:r>
            <a:endParaRPr lang="en-US" sz="16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7" name="Znak násobení 6">
            <a:extLst>
              <a:ext uri="{FF2B5EF4-FFF2-40B4-BE49-F238E27FC236}">
                <a16:creationId xmlns:a16="http://schemas.microsoft.com/office/drawing/2014/main" id="{8DFE97D7-F53A-D045-4F7D-D11ED3593733}"/>
              </a:ext>
            </a:extLst>
          </p:cNvPr>
          <p:cNvSpPr/>
          <p:nvPr/>
        </p:nvSpPr>
        <p:spPr>
          <a:xfrm>
            <a:off x="4049240" y="1481973"/>
            <a:ext cx="665663" cy="684648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299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7802738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Future of Life Institute Open Letter (FLI, 2023)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976405" y="1500152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id="{288B2C71-CA93-4CE2-F18D-CACB138779BC}"/>
              </a:ext>
            </a:extLst>
          </p:cNvPr>
          <p:cNvSpPr txBox="1">
            <a:spLocks/>
          </p:cNvSpPr>
          <p:nvPr/>
        </p:nvSpPr>
        <p:spPr>
          <a:xfrm>
            <a:off x="976404" y="1373419"/>
            <a:ext cx="6768563" cy="48593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/>
              <a:t>A s</a:t>
            </a:r>
            <a:r>
              <a:rPr lang="en-US" sz="2400" dirty="0"/>
              <a:t>ix-months halt on training AI systems more powerful than GPT-4 </a:t>
            </a:r>
            <a:r>
              <a:rPr lang="en-US" sz="2400" dirty="0" err="1"/>
              <a:t>bc</a:t>
            </a:r>
            <a:r>
              <a:rPr lang="en-US" sz="2400" dirty="0"/>
              <a:t>.:</a:t>
            </a:r>
          </a:p>
          <a:p>
            <a:pPr lvl="1"/>
            <a:r>
              <a:rPr lang="en-US" sz="2000" dirty="0"/>
              <a:t>Spread of </a:t>
            </a:r>
            <a:r>
              <a:rPr lang="en-US" sz="2000" dirty="0" err="1"/>
              <a:t>disinfo</a:t>
            </a:r>
            <a:r>
              <a:rPr lang="en-US" sz="2000" dirty="0"/>
              <a:t> and propaganda.</a:t>
            </a:r>
          </a:p>
          <a:p>
            <a:pPr lvl="1"/>
            <a:r>
              <a:rPr lang="en-US" sz="2000" dirty="0"/>
              <a:t>Automate away even fulfilling jobs.</a:t>
            </a:r>
          </a:p>
          <a:p>
            <a:pPr lvl="1"/>
            <a:r>
              <a:rPr lang="en-US" sz="2000" dirty="0"/>
              <a:t>AI can become uncontrollable.</a:t>
            </a:r>
          </a:p>
          <a:p>
            <a:pPr lvl="1"/>
            <a:r>
              <a:rPr lang="en-US" sz="2000" dirty="0"/>
              <a:t>AI can be used to develop autonomous weapons.</a:t>
            </a:r>
          </a:p>
          <a:p>
            <a:pPr lvl="1"/>
            <a:r>
              <a:rPr lang="en-US" sz="2000" dirty="0"/>
              <a:t>Humankind is not prepared to deal with threats such as these (</a:t>
            </a:r>
            <a:r>
              <a:rPr lang="en-US" sz="2000" dirty="0" err="1"/>
              <a:t>Maslej</a:t>
            </a:r>
            <a:r>
              <a:rPr lang="en-US" sz="2000" dirty="0"/>
              <a:t> et al., 2023 concur).</a:t>
            </a:r>
          </a:p>
          <a:p>
            <a:r>
              <a:rPr lang="en-US" sz="2400" dirty="0"/>
              <a:t>Creation of regulatory authorities.</a:t>
            </a:r>
          </a:p>
          <a:p>
            <a:r>
              <a:rPr lang="en-US" sz="2400" dirty="0"/>
              <a:t>AI systems should be </a:t>
            </a:r>
            <a:r>
              <a:rPr lang="cs-CZ" sz="2400" dirty="0"/>
              <a:t>„</a:t>
            </a:r>
            <a:r>
              <a:rPr lang="en-GB" sz="2400" dirty="0"/>
              <a:t>accurate, safe, </a:t>
            </a:r>
            <a:r>
              <a:rPr lang="en-GB" sz="2400" dirty="0">
                <a:solidFill>
                  <a:srgbClr val="FF0000"/>
                </a:solidFill>
              </a:rPr>
              <a:t>interpretable</a:t>
            </a:r>
            <a:r>
              <a:rPr lang="en-GB" sz="2400" dirty="0"/>
              <a:t>, </a:t>
            </a:r>
            <a:r>
              <a:rPr lang="en-GB" sz="2400" dirty="0">
                <a:solidFill>
                  <a:srgbClr val="FF0000"/>
                </a:solidFill>
              </a:rPr>
              <a:t>transparent</a:t>
            </a:r>
            <a:r>
              <a:rPr lang="en-GB" sz="2400" dirty="0"/>
              <a:t>, robust, aligned, trustworthy, and loyal</a:t>
            </a:r>
            <a:r>
              <a:rPr lang="cs-CZ" sz="2400" dirty="0"/>
              <a:t>“.</a:t>
            </a:r>
          </a:p>
          <a:p>
            <a:r>
              <a:rPr lang="cs-CZ" sz="2400" dirty="0">
                <a:sym typeface="Wingdings" panose="05000000000000000000" pitchFamily="2" charset="2"/>
              </a:rPr>
              <a:t> </a:t>
            </a:r>
            <a:r>
              <a:rPr lang="en-US" sz="2400" dirty="0">
                <a:sym typeface="Wingdings" panose="05000000000000000000" pitchFamily="2" charset="2"/>
              </a:rPr>
              <a:t>Enjoy „AI Summer“ before fall and winter</a:t>
            </a:r>
            <a:r>
              <a:rPr lang="cs-CZ" sz="2400" dirty="0">
                <a:sym typeface="Wingdings" panose="05000000000000000000" pitchFamily="2" charset="2"/>
              </a:rPr>
              <a:t>.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+ </a:t>
            </a:r>
            <a:r>
              <a:rPr lang="en-US" sz="2400" dirty="0"/>
              <a:t>Fear of China and other parties </a:t>
            </a:r>
            <a:r>
              <a:rPr lang="en-US" sz="2400" dirty="0">
                <a:sym typeface="Wingdings" panose="05000000000000000000" pitchFamily="2" charset="2"/>
              </a:rPr>
              <a:t> technological race – a new security dilemma</a:t>
            </a:r>
            <a:r>
              <a:rPr lang="cs-CZ" sz="2400" dirty="0">
                <a:sym typeface="Wingdings" panose="05000000000000000000" pitchFamily="2" charset="2"/>
              </a:rPr>
              <a:t>?</a:t>
            </a:r>
            <a:r>
              <a:rPr lang="cs-CZ" sz="2400" dirty="0"/>
              <a:t>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303013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Betz, S. (2023). 7 Types of Artificial Intelligence. Built in. https://builtin.com/artificial-intelligence/types-of-artificial-intelligence.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Birtchnell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T. (2021). Geographies of AI. In: Elliott, A. (Ed.). (2021). The Routledge Social Science Handbook of AI (1st ed.). Routledge. https://doi.org/10.4324/9780429198533.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Boyd, R. (2021). Work, employment and unemployment after AI. In: Elliott, A. (Ed.). (2021). The Routledge Social Science Handbook of AI (1st ed.). Routledge. https://doi.org/10.4324/9780429198533.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Deepchecks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(2023).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Deepchecks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Glossary: LLM Parameters.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Deepchecks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Available from: https://deepchecks.com/glossary/llm-parameters/.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Elliott, A. (Ed.). (2021). The Routledge Social Science Handbook of AI (1st ed.). Routledge. https://doi.org/10.4324/9780429198533.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FLI. (2023). Pause Giant AI Experiments: An Open Letter. Future of Life Institute. Available from: https://futureoflife.org/open-letter/pause-giant-ai-experiments/.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Levesque, H. J. (2014). On our best behaviour. Artificial Intelligence. 212: 27–35. doi:10.1016/j.artint.2014.03.007.</a:t>
            </a: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011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544C93-E5FA-5B88-939C-7250528F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References</a:t>
            </a:r>
            <a:r>
              <a:rPr lang="cs-CZ" dirty="0"/>
              <a:t> II</a:t>
            </a:r>
            <a:br>
              <a:rPr lang="cs-CZ" dirty="0"/>
            </a:br>
            <a:endParaRPr lang="en-GB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EA8685-657A-1A35-CF7A-3B6645738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7920789" cy="508490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Lynch, Shana. (2023). AI Benchmarks Hit Saturation. Stanford University Human-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Centered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Artificial Intelligence. Available from: https://hai.stanford.edu/news/ai-benchmarks-hit-saturation.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Mijwil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M. M., Hiran, K. K., Doshi, R., Dadhich, M., Al-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Mistarehi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A.-H., &amp; Bala, I. (2023). ChatGPT and the Future of Academic Integrity in the Artificial Intelligence Era: A New Frontier. Al-Salam Journal for Engineering and Technology, 116–127. https://doi.org/10.55145/ajest.2023.02.02.015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Mueller, J. P. &amp;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Massaron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L. (2021). Artificial Intelligence for Dummies. Hoboken: John Wiley and Sons, Inc.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Nestor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Maslej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Loredana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Fattorini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Erik Brynjolfsson, John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Etchemendy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Katrina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Ligett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Terah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Lyons, James Manyika, Helen Ngo, Juan Carlos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Niebles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Vanessa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Parli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Yoav Shoham, Russell Wald, Jack Clark, and Raymond Perrault, (2023). The AI Index 2023 Annual Report, AI Index Steering Committee, Institute for Human-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Centered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AI, Stanford University, Stanford, CA.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Nikkel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B. (2023). MMLU: Better Benchmarking for LLM Language Understanding.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Deepgram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Available from: https://deepgram.com/learn/mmlu-llm-benchmark-guide.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OECD 2019. Artificial Intelligence in Society. Paris: OECD Publishing.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Russel, S. J. &amp; Norvig, P. (2021). Artificial Intelligence: A Modern Approach (4th ed.): Pearson Education Limited.</a:t>
            </a:r>
          </a:p>
        </p:txBody>
      </p:sp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FEF31296-994C-FC44-352A-578A9947C1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7" t="28534" r="46076" b="18384"/>
          <a:stretch/>
        </p:blipFill>
        <p:spPr>
          <a:xfrm>
            <a:off x="8758989" y="-1"/>
            <a:ext cx="343301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27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socha, umění&#10;&#10;Popis byl vytvořen automaticky">
            <a:extLst>
              <a:ext uri="{FF2B5EF4-FFF2-40B4-BE49-F238E27FC236}">
                <a16:creationId xmlns:a16="http://schemas.microsoft.com/office/drawing/2014/main" id="{03045BCE-E2F6-3898-AF18-881C34CCD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A6265412-B459-4CE3-AA75-70ED929E3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437" y="4513055"/>
            <a:ext cx="4171509" cy="1655762"/>
          </a:xfrm>
        </p:spPr>
        <p:txBody>
          <a:bodyPr>
            <a:normAutofit/>
          </a:bodyPr>
          <a:lstStyle/>
          <a:p>
            <a:r>
              <a:rPr lang="en-US" dirty="0"/>
              <a:t>Questions?</a:t>
            </a:r>
          </a:p>
          <a:p>
            <a:r>
              <a:rPr lang="en-US" dirty="0"/>
              <a:t>Jan KLEINER</a:t>
            </a:r>
          </a:p>
          <a:p>
            <a:r>
              <a:rPr lang="en-US" dirty="0"/>
              <a:t>jkleiner@mail.muni.cz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E6429-D8A6-7768-0997-F361B71D2C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859" y="2344945"/>
            <a:ext cx="4550664" cy="1053842"/>
          </a:xfrm>
        </p:spPr>
        <p:txBody>
          <a:bodyPr>
            <a:noAutofit/>
          </a:bodyPr>
          <a:lstStyle/>
          <a:p>
            <a:r>
              <a:rPr lang="en-US" sz="5400" dirty="0">
                <a:latin typeface="+mn-lt"/>
              </a:rPr>
              <a:t>Thank you for your attention.</a:t>
            </a:r>
            <a:endParaRPr lang="en-US" sz="3600" dirty="0">
              <a:latin typeface="+mn-lt"/>
            </a:endParaRPr>
          </a:p>
        </p:txBody>
      </p:sp>
      <p:pic>
        <p:nvPicPr>
          <p:cNvPr id="17" name="Obrázek 16" descr="Obsah obrázku text, Písmo, Grafika, snímek obrazovky&#10;&#10;Popis byl vytvořen automaticky">
            <a:extLst>
              <a:ext uri="{FF2B5EF4-FFF2-40B4-BE49-F238E27FC236}">
                <a16:creationId xmlns:a16="http://schemas.microsoft.com/office/drawing/2014/main" id="{53DFED69-B3F8-1B0A-1FCE-6286521DC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047" y="145612"/>
            <a:ext cx="2631953" cy="174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7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Presentation outline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6268108" cy="38029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What is AI and its history? </a:t>
            </a:r>
            <a:endParaRPr lang="cs-CZ" sz="2000" dirty="0"/>
          </a:p>
          <a:p>
            <a:r>
              <a:rPr lang="en-GB" sz="2000" dirty="0"/>
              <a:t>Future markets´ predictions about AI. </a:t>
            </a:r>
            <a:endParaRPr lang="cs-CZ" sz="2000" dirty="0"/>
          </a:p>
          <a:p>
            <a:r>
              <a:rPr lang="en-US" sz="2000" dirty="0"/>
              <a:t>Societal impacts of the AI´s development.</a:t>
            </a:r>
          </a:p>
          <a:p>
            <a:r>
              <a:rPr lang="en-GB" sz="2000" dirty="0"/>
              <a:t>Will AI enslave the humanity or save it – the “big” debate and the ethics of it. </a:t>
            </a:r>
            <a:endParaRPr lang="cs-CZ" sz="2000" dirty="0"/>
          </a:p>
          <a:p>
            <a:r>
              <a:rPr lang="en-US" sz="2000" dirty="0"/>
              <a:t>ChatGPT and LLMs (r)evolution.</a:t>
            </a:r>
          </a:p>
          <a:p>
            <a:r>
              <a:rPr lang="en-US" sz="2000" dirty="0"/>
              <a:t>More questions than answers</a:t>
            </a:r>
            <a:r>
              <a:rPr lang="cs-CZ" sz="2000" dirty="0"/>
              <a:t>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084568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What is AI?</a:t>
            </a:r>
            <a:r>
              <a:rPr lang="cs-CZ" sz="3200" b="1" dirty="0"/>
              <a:t> (</a:t>
            </a:r>
            <a:r>
              <a:rPr lang="en-GB" sz="3200" b="1" dirty="0"/>
              <a:t>Mueller</a:t>
            </a:r>
            <a:r>
              <a:rPr lang="cs-CZ" sz="3200" b="1" dirty="0"/>
              <a:t> </a:t>
            </a:r>
            <a:r>
              <a:rPr lang="en-GB" sz="3200" b="1" dirty="0"/>
              <a:t>&amp; </a:t>
            </a:r>
            <a:r>
              <a:rPr lang="en-GB" sz="3200" b="1" dirty="0" err="1"/>
              <a:t>Massaron</a:t>
            </a:r>
            <a:r>
              <a:rPr lang="cs-CZ" sz="3200" b="1" dirty="0"/>
              <a:t> </a:t>
            </a:r>
            <a:r>
              <a:rPr lang="en-GB" sz="3200" b="1" dirty="0"/>
              <a:t>2021)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09" y="1527538"/>
            <a:ext cx="6532113" cy="479504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AI has nothing to do with human intelligence</a:t>
            </a:r>
            <a:r>
              <a:rPr lang="cs-CZ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a simulation at best.</a:t>
            </a:r>
          </a:p>
          <a:p>
            <a:r>
              <a:rPr lang="en-US" sz="2000" dirty="0"/>
              <a:t>Seven kinds of human intelligence and how AI simulates them - next slide.</a:t>
            </a:r>
          </a:p>
          <a:p>
            <a:r>
              <a:rPr lang="en-US" sz="2000" b="1" u="sng" dirty="0"/>
              <a:t>Four ways of AI´s categorization</a:t>
            </a:r>
            <a:r>
              <a:rPr lang="cs-CZ" sz="2000" b="1" u="sng" dirty="0"/>
              <a:t> (</a:t>
            </a:r>
            <a:r>
              <a:rPr lang="cs-CZ" sz="2000" b="1" u="sng" dirty="0" err="1"/>
              <a:t>the</a:t>
            </a:r>
            <a:r>
              <a:rPr lang="cs-CZ" sz="2000" b="1" u="sng" dirty="0"/>
              <a:t> standard model)</a:t>
            </a:r>
            <a:r>
              <a:rPr lang="en-US" sz="2000" b="1" u="sng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Acting humanly </a:t>
            </a:r>
            <a:r>
              <a:rPr lang="en-US" sz="2000" dirty="0"/>
              <a:t>(Turing test [see critique – e.g., </a:t>
            </a:r>
            <a:r>
              <a:rPr lang="en-US" sz="2000" dirty="0" err="1"/>
              <a:t>Levasque</a:t>
            </a:r>
            <a:r>
              <a:rPr lang="en-US" sz="2000" dirty="0"/>
              <a:t> (2014)] and its alternatives – Reverse Turing Test, Marcus Test, Winograd Schema Challenge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Thinking humanly </a:t>
            </a:r>
            <a:r>
              <a:rPr lang="en-US" sz="2000" dirty="0"/>
              <a:t>(how to determine?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cognitive modelling approach </a:t>
            </a:r>
            <a:r>
              <a:rPr lang="en-US" sz="2000" dirty="0">
                <a:sym typeface="Wingdings" panose="05000000000000000000" pitchFamily="2" charset="2"/>
              </a:rPr>
              <a:t> introspection, psychological testing, brain imaging</a:t>
            </a:r>
            <a:r>
              <a:rPr lang="en-US" sz="2000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Thinking rationally </a:t>
            </a:r>
            <a:r>
              <a:rPr lang="en-US" sz="2000" dirty="0"/>
              <a:t>– do humans think rationally?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Acting rationally </a:t>
            </a:r>
            <a:r>
              <a:rPr lang="en-US" sz="2000" dirty="0"/>
              <a:t>– do humans act rationally?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b="1" dirty="0">
                <a:sym typeface="Wingdings" panose="05000000000000000000" pitchFamily="2" charset="2"/>
              </a:rPr>
              <a:t>The standard model long-run problem</a:t>
            </a:r>
            <a:r>
              <a:rPr lang="en-US" sz="2000" dirty="0">
                <a:sym typeface="Wingdings" panose="05000000000000000000" pitchFamily="2" charset="2"/>
              </a:rPr>
              <a:t>: assumes that humans supply fully specified objective to the machine   we want machines to pursue OUR objectives, not THEIRS, but they have to be UNCERTAIN (we cannot predict black swans) (Russell &amp; Norvig, 2021).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endParaRPr lang="cs-CZ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6226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Discussion: can AI simulate human intelligence? 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Seven types of human intelligence and how AI simulates them (Mueller&amp; </a:t>
            </a:r>
            <a:r>
              <a:rPr lang="en-US" sz="2000" dirty="0" err="1"/>
              <a:t>Massaron</a:t>
            </a:r>
            <a:r>
              <a:rPr lang="en-US" sz="2000" dirty="0"/>
              <a:t> 2021, 12-13):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/>
              <a:t>Visual-spatial</a:t>
            </a:r>
            <a:r>
              <a:rPr lang="en-US" sz="2000" dirty="0"/>
              <a:t> – need to understand dimensions and characteristics of the physical environment.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/>
              <a:t>Bodily-kinesthetic</a:t>
            </a:r>
            <a:r>
              <a:rPr lang="en-US" sz="2000" dirty="0"/>
              <a:t> – Repetitive tasks, higher precision than humans.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/>
              <a:t>Creative</a:t>
            </a:r>
            <a:r>
              <a:rPr lang="en-US" sz="2000" dirty="0"/>
              <a:t> – „A truly new kind of product is the result of creativity“ (p. 13).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/>
              <a:t>Interpersonal</a:t>
            </a:r>
            <a:r>
              <a:rPr lang="en-US" sz="2000" dirty="0"/>
              <a:t> – Comp</a:t>
            </a:r>
            <a:r>
              <a:rPr lang="cs-CZ" sz="2000" dirty="0"/>
              <a:t>u</a:t>
            </a:r>
            <a:r>
              <a:rPr lang="en-US" sz="2000" dirty="0"/>
              <a:t>t</a:t>
            </a:r>
            <a:r>
              <a:rPr lang="cs-CZ" sz="2000" dirty="0" err="1"/>
              <a:t>er</a:t>
            </a:r>
            <a:r>
              <a:rPr lang="en-US" sz="2000" dirty="0"/>
              <a:t>s do not </a:t>
            </a:r>
            <a:r>
              <a:rPr lang="en-US" sz="2000" i="1" dirty="0"/>
              <a:t>understand</a:t>
            </a:r>
            <a:r>
              <a:rPr lang="en-US" sz="2000" dirty="0"/>
              <a:t> the question, they provide answers based on statistics.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/>
              <a:t>Intrapersonal</a:t>
            </a:r>
            <a:r>
              <a:rPr lang="en-US" sz="2000" dirty="0"/>
              <a:t> – Inward insight, own interests, setting goals – human-only intelligence? Machines have no desires or interests.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/>
              <a:t>Linguistic</a:t>
            </a:r>
            <a:r>
              <a:rPr lang="cs-CZ" sz="2000" dirty="0"/>
              <a:t> – „…</a:t>
            </a:r>
            <a:r>
              <a:rPr lang="en-GB" sz="2000" dirty="0"/>
              <a:t>understanding</a:t>
            </a:r>
            <a:r>
              <a:rPr lang="cs-CZ" sz="2000" dirty="0"/>
              <a:t> </a:t>
            </a:r>
            <a:r>
              <a:rPr lang="en-GB" sz="2000" dirty="0"/>
              <a:t>oral, aural, and written input, managing</a:t>
            </a:r>
            <a:r>
              <a:rPr lang="cs-CZ" sz="2000" dirty="0"/>
              <a:t> </a:t>
            </a:r>
            <a:r>
              <a:rPr lang="en-GB" sz="2000" dirty="0"/>
              <a:t>the input to develop an answer, and providing an</a:t>
            </a:r>
            <a:r>
              <a:rPr lang="cs-CZ" sz="2000" dirty="0"/>
              <a:t> </a:t>
            </a:r>
            <a:r>
              <a:rPr lang="en-GB" sz="2000" dirty="0"/>
              <a:t>understandable answer as output</a:t>
            </a:r>
            <a:r>
              <a:rPr lang="cs-CZ" sz="2000" dirty="0"/>
              <a:t>“ (p. 13).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u="sng" dirty="0"/>
              <a:t>Logical-mathematical</a:t>
            </a:r>
            <a:r>
              <a:rPr lang="cs-CZ" sz="2000" dirty="0"/>
              <a:t> – „</a:t>
            </a:r>
            <a:r>
              <a:rPr lang="en-GB" sz="2000" dirty="0"/>
              <a:t>Calculating a result, performing comparisons,</a:t>
            </a:r>
            <a:r>
              <a:rPr lang="cs-CZ" sz="2000" dirty="0"/>
              <a:t> </a:t>
            </a:r>
            <a:r>
              <a:rPr lang="en-GB" sz="2000" dirty="0"/>
              <a:t>exploring patterns, and considering relationships</a:t>
            </a:r>
            <a:r>
              <a:rPr lang="cs-CZ" sz="2000" dirty="0"/>
              <a:t>“ (p. 13).</a:t>
            </a:r>
          </a:p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36264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What is AI?</a:t>
            </a:r>
            <a:r>
              <a:rPr lang="cs-CZ" sz="3200" b="1" dirty="0"/>
              <a:t> (</a:t>
            </a:r>
            <a:r>
              <a:rPr lang="en-GB" sz="3200" b="1" dirty="0"/>
              <a:t>Mueller&amp; </a:t>
            </a:r>
            <a:r>
              <a:rPr lang="en-GB" sz="3200" b="1" dirty="0" err="1"/>
              <a:t>Massaron</a:t>
            </a:r>
            <a:r>
              <a:rPr lang="cs-CZ" sz="3200" b="1" dirty="0"/>
              <a:t> </a:t>
            </a:r>
            <a:r>
              <a:rPr lang="en-GB" sz="3200" b="1" dirty="0"/>
              <a:t>2021)</a:t>
            </a:r>
            <a:endParaRPr lang="en-US" sz="32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363909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AI has nothing to do with human intelligence</a:t>
            </a:r>
            <a:r>
              <a:rPr lang="cs-CZ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cs-CZ" sz="2000" dirty="0" err="1">
                <a:sym typeface="Wingdings" panose="05000000000000000000" pitchFamily="2" charset="2"/>
              </a:rPr>
              <a:t>its</a:t>
            </a:r>
            <a:r>
              <a:rPr lang="en-US" sz="2000" dirty="0">
                <a:sym typeface="Wingdings" panose="05000000000000000000" pitchFamily="2" charset="2"/>
              </a:rPr>
              <a:t> simulation at best.</a:t>
            </a:r>
            <a:endParaRPr lang="cs-CZ" sz="2000" dirty="0">
              <a:sym typeface="Wingdings" panose="05000000000000000000" pitchFamily="2" charset="2"/>
            </a:endParaRPr>
          </a:p>
          <a:p>
            <a:r>
              <a:rPr lang="cs-CZ" sz="2000" b="1" u="sng" dirty="0">
                <a:sym typeface="Wingdings" panose="05000000000000000000" pitchFamily="2" charset="2"/>
              </a:rPr>
              <a:t>What </a:t>
            </a:r>
            <a:r>
              <a:rPr lang="en-US" sz="2000" b="1" u="sng" dirty="0">
                <a:sym typeface="Wingdings" panose="05000000000000000000" pitchFamily="2" charset="2"/>
              </a:rPr>
              <a:t>is intelligence?</a:t>
            </a:r>
            <a:r>
              <a:rPr lang="en-US" sz="2000" dirty="0">
                <a:sym typeface="Wingdings" panose="05000000000000000000" pitchFamily="2" charset="2"/>
              </a:rPr>
              <a:t>  it is composed of activities</a:t>
            </a:r>
            <a:r>
              <a:rPr lang="cs-CZ" sz="2000" dirty="0">
                <a:sym typeface="Wingdings" panose="05000000000000000000" pitchFamily="2" charset="2"/>
              </a:rPr>
              <a:t>:</a:t>
            </a:r>
          </a:p>
          <a:p>
            <a:pPr lvl="1"/>
            <a:r>
              <a:rPr lang="cs-CZ" sz="1800" dirty="0">
                <a:sym typeface="Wingdings" panose="05000000000000000000" pitchFamily="2" charset="2"/>
              </a:rPr>
              <a:t>Learning</a:t>
            </a:r>
          </a:p>
          <a:p>
            <a:pPr lvl="1"/>
            <a:r>
              <a:rPr lang="cs-CZ" sz="1800" dirty="0" err="1">
                <a:sym typeface="Wingdings" panose="05000000000000000000" pitchFamily="2" charset="2"/>
              </a:rPr>
              <a:t>Reasoning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r>
              <a:rPr lang="cs-CZ" sz="1800" dirty="0" err="1">
                <a:sym typeface="Wingdings" panose="05000000000000000000" pitchFamily="2" charset="2"/>
              </a:rPr>
              <a:t>Understanding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r>
              <a:rPr lang="cs-CZ" sz="1800" dirty="0" err="1">
                <a:sym typeface="Wingdings" panose="05000000000000000000" pitchFamily="2" charset="2"/>
              </a:rPr>
              <a:t>Grasping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truths</a:t>
            </a:r>
            <a:r>
              <a:rPr lang="cs-CZ" sz="1800" dirty="0">
                <a:sym typeface="Wingdings" panose="05000000000000000000" pitchFamily="2" charset="2"/>
              </a:rPr>
              <a:t> – validity </a:t>
            </a:r>
            <a:r>
              <a:rPr lang="cs-CZ" sz="1800" dirty="0" err="1">
                <a:sym typeface="Wingdings" panose="05000000000000000000" pitchFamily="2" charset="2"/>
              </a:rPr>
              <a:t>of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manipulated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information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r>
              <a:rPr lang="cs-CZ" sz="1800" dirty="0" err="1">
                <a:sym typeface="Wingdings" panose="05000000000000000000" pitchFamily="2" charset="2"/>
              </a:rPr>
              <a:t>Seeing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relationships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r>
              <a:rPr lang="cs-CZ" sz="1800" dirty="0" err="1">
                <a:sym typeface="Wingdings" panose="05000000000000000000" pitchFamily="2" charset="2"/>
              </a:rPr>
              <a:t>Considering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meaning</a:t>
            </a:r>
            <a:endParaRPr lang="cs-CZ" sz="1800" dirty="0">
              <a:sym typeface="Wingdings" panose="05000000000000000000" pitchFamily="2" charset="2"/>
            </a:endParaRP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Separating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fact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from</a:t>
            </a:r>
            <a:r>
              <a:rPr lang="cs-CZ" sz="1800" dirty="0">
                <a:sym typeface="Wingdings" panose="05000000000000000000" pitchFamily="2" charset="2"/>
              </a:rPr>
              <a:t> </a:t>
            </a:r>
            <a:r>
              <a:rPr lang="cs-CZ" sz="1800" dirty="0" err="1">
                <a:sym typeface="Wingdings" panose="05000000000000000000" pitchFamily="2" charset="2"/>
              </a:rPr>
              <a:t>belief</a:t>
            </a:r>
            <a:endParaRPr lang="en-US" sz="1800" dirty="0">
              <a:sym typeface="Wingdings" panose="05000000000000000000" pitchFamily="2" charset="2"/>
            </a:endParaRPr>
          </a:p>
          <a:p>
            <a:r>
              <a:rPr lang="cs-CZ" sz="2000" dirty="0"/>
              <a:t>7 </a:t>
            </a:r>
            <a:r>
              <a:rPr lang="en-US" sz="2000" dirty="0"/>
              <a:t>kinds of human intelligence and how AI simulates them – see </a:t>
            </a:r>
            <a:r>
              <a:rPr lang="cs-CZ" sz="2000" dirty="0"/>
              <a:t>pp. 12-13.</a:t>
            </a:r>
          </a:p>
          <a:p>
            <a:r>
              <a:rPr lang="en-US" sz="2000" b="1" u="sng" dirty="0"/>
              <a:t>OECD (2019: 21): four elements of current AI vision: </a:t>
            </a:r>
            <a:r>
              <a:rPr lang="en-US" sz="2000" dirty="0" err="1"/>
              <a:t>autonomou</a:t>
            </a:r>
            <a:r>
              <a:rPr lang="cs-CZ" sz="2000" dirty="0"/>
              <a:t>s</a:t>
            </a:r>
            <a:r>
              <a:rPr lang="en-US" sz="2000" dirty="0"/>
              <a:t> vehicles and robotics, natural language processing, computer vision, and language and learning.</a:t>
            </a:r>
          </a:p>
          <a:p>
            <a:endParaRPr lang="cs-CZ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52696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 flipH="1">
            <a:off x="1" y="0"/>
            <a:ext cx="12192000" cy="6858001"/>
          </a:xfrm>
          <a:prstGeom prst="rect">
            <a:avLst/>
          </a:prstGeom>
        </p:spPr>
      </p:pic>
      <p:sp>
        <p:nvSpPr>
          <p:cNvPr id="2" name="Podnadpis 2">
            <a:extLst>
              <a:ext uri="{FF2B5EF4-FFF2-40B4-BE49-F238E27FC236}">
                <a16:creationId xmlns:a16="http://schemas.microsoft.com/office/drawing/2014/main" id="{0E88B360-3B9E-D138-5A63-45DFD2AF6D01}"/>
              </a:ext>
            </a:extLst>
          </p:cNvPr>
          <p:cNvSpPr txBox="1">
            <a:spLocks/>
          </p:cNvSpPr>
          <p:nvPr/>
        </p:nvSpPr>
        <p:spPr>
          <a:xfrm>
            <a:off x="4841853" y="535415"/>
            <a:ext cx="6787439" cy="8596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Foundations of AI</a:t>
            </a:r>
            <a:r>
              <a:rPr lang="cs-CZ" sz="3200" b="1" dirty="0"/>
              <a:t> I</a:t>
            </a:r>
            <a:r>
              <a:rPr lang="en-US" sz="3200" b="1" dirty="0"/>
              <a:t> (Russell </a:t>
            </a:r>
            <a:r>
              <a:rPr lang="en-GB" sz="3200" b="1" dirty="0"/>
              <a:t>&amp;</a:t>
            </a:r>
            <a:r>
              <a:rPr lang="en-US" sz="3200" b="1" dirty="0"/>
              <a:t> Norvig, 2021)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0C13B5-4FC1-25AB-B255-3BB944417320}"/>
              </a:ext>
            </a:extLst>
          </p:cNvPr>
          <p:cNvSpPr txBox="1">
            <a:spLocks/>
          </p:cNvSpPr>
          <p:nvPr/>
        </p:nvSpPr>
        <p:spPr>
          <a:xfrm>
            <a:off x="5062010" y="1527538"/>
            <a:ext cx="6450052" cy="47950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u="sng" dirty="0"/>
              <a:t>(1) Philosophical: </a:t>
            </a:r>
            <a:r>
              <a:rPr lang="en-US" sz="2400" dirty="0"/>
              <a:t>ethical principles; how does mind arise from physical brain?; where does knowledge come from? (ontological and epistemological prisms) etc.</a:t>
            </a:r>
            <a:endParaRPr lang="cs-CZ" sz="2400" dirty="0"/>
          </a:p>
          <a:p>
            <a:pPr lvl="1"/>
            <a:r>
              <a:rPr lang="en-US" sz="2000" dirty="0"/>
              <a:t>Practical consequences: e.g., Kant´s deontological ethics </a:t>
            </a:r>
            <a:r>
              <a:rPr lang="en-US" sz="2000" dirty="0">
                <a:sym typeface="Wingdings" panose="05000000000000000000" pitchFamily="2" charset="2"/>
              </a:rPr>
              <a:t> the „right thing“ determined not by outcomes (</a:t>
            </a:r>
            <a:r>
              <a:rPr lang="en-US" sz="2000" dirty="0" err="1">
                <a:sym typeface="Wingdings" panose="05000000000000000000" pitchFamily="2" charset="2"/>
              </a:rPr>
              <a:t>utilitarism</a:t>
            </a:r>
            <a:r>
              <a:rPr lang="en-US" sz="2000" dirty="0">
                <a:sym typeface="Wingdings" panose="05000000000000000000" pitchFamily="2" charset="2"/>
              </a:rPr>
              <a:t>), but by universal laws (don´t lie, don´t kill).</a:t>
            </a:r>
          </a:p>
          <a:p>
            <a:r>
              <a:rPr lang="en-US" sz="2400" dirty="0">
                <a:sym typeface="Wingdings" panose="05000000000000000000" pitchFamily="2" charset="2"/>
              </a:rPr>
              <a:t>Important, among other things, in geopolitics  China as an emerging AI superpower (Chinese are guided by other principles then the West). </a:t>
            </a:r>
            <a:endParaRPr lang="cs-CZ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84033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The Foundations of AI</a:t>
            </a:r>
            <a:r>
              <a:rPr lang="cs-CZ" sz="3200" b="1" dirty="0"/>
              <a:t> II</a:t>
            </a:r>
            <a:r>
              <a:rPr lang="en-US" sz="3200" b="1" dirty="0"/>
              <a:t> (Russell </a:t>
            </a:r>
            <a:r>
              <a:rPr lang="en-GB" sz="3200" b="1" dirty="0"/>
              <a:t>&amp;</a:t>
            </a:r>
            <a:r>
              <a:rPr lang="en-US" sz="3200" b="1" dirty="0"/>
              <a:t> Norvig, 2021) 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7" y="1619469"/>
            <a:ext cx="7240889" cy="46875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(2) Mathematical </a:t>
            </a:r>
            <a:r>
              <a:rPr lang="en-US" sz="2000" dirty="0"/>
              <a:t>– what are the formal rules that grant valid conclusions?; what can be computed/operationalized?</a:t>
            </a:r>
          </a:p>
          <a:p>
            <a:pPr lvl="1"/>
            <a:r>
              <a:rPr lang="en-US" sz="1600" dirty="0"/>
              <a:t>Formal logic, probability, statistics</a:t>
            </a:r>
          </a:p>
          <a:p>
            <a:r>
              <a:rPr lang="en-US" sz="2000" b="1" dirty="0"/>
              <a:t>(3) Economics </a:t>
            </a:r>
            <a:r>
              <a:rPr lang="en-US" sz="2000" dirty="0"/>
              <a:t>– how should we make decisions alongside our preferences?; what are our preferences?; what are the interests of all the stakeholders?</a:t>
            </a:r>
          </a:p>
          <a:p>
            <a:pPr lvl="1"/>
            <a:r>
              <a:rPr lang="en-US" sz="1600" dirty="0"/>
              <a:t>In practice: stakeholder theory; game theory </a:t>
            </a:r>
            <a:r>
              <a:rPr lang="en-US" sz="1600" dirty="0" err="1"/>
              <a:t>etc</a:t>
            </a:r>
            <a:r>
              <a:rPr lang="en-US" sz="1600" dirty="0"/>
              <a:t>, optimizing vs. satisficing (rationality vs. bounded rationality).</a:t>
            </a:r>
            <a:endParaRPr lang="en-US" sz="2000" dirty="0"/>
          </a:p>
          <a:p>
            <a:r>
              <a:rPr lang="en-US" sz="2000" b="1" dirty="0"/>
              <a:t>(3) Neuroscience </a:t>
            </a:r>
            <a:r>
              <a:rPr lang="en-US" sz="2000" dirty="0"/>
              <a:t>– how do brains process information?</a:t>
            </a:r>
          </a:p>
          <a:p>
            <a:r>
              <a:rPr lang="en-US" sz="2000" b="1" dirty="0"/>
              <a:t>(4) Psychology </a:t>
            </a:r>
            <a:r>
              <a:rPr lang="en-US" sz="2000" dirty="0"/>
              <a:t>– How do humans and animals think and act?</a:t>
            </a:r>
          </a:p>
          <a:p>
            <a:r>
              <a:rPr lang="en-US" sz="2000" b="1" dirty="0"/>
              <a:t>(5) Computer engineering </a:t>
            </a:r>
            <a:r>
              <a:rPr lang="en-US" sz="2000" dirty="0"/>
              <a:t>+ quantum computing</a:t>
            </a:r>
          </a:p>
          <a:p>
            <a:r>
              <a:rPr lang="en-US" sz="2000" b="1" dirty="0"/>
              <a:t>(6) Control theory </a:t>
            </a:r>
            <a:r>
              <a:rPr lang="en-US" sz="2000" dirty="0"/>
              <a:t>(control engineering) and cybernetics – optimization of systems</a:t>
            </a:r>
          </a:p>
          <a:p>
            <a:r>
              <a:rPr lang="en-US" sz="2000" b="1" dirty="0"/>
              <a:t>(7) Linguistics </a:t>
            </a:r>
            <a:r>
              <a:rPr lang="en-US" sz="2000" dirty="0"/>
              <a:t>– how does language relate to thought?; prompts and responses etc.</a:t>
            </a:r>
          </a:p>
        </p:txBody>
      </p:sp>
    </p:spTree>
    <p:extLst>
      <p:ext uri="{BB962C8B-B14F-4D97-AF65-F5344CB8AC3E}">
        <p14:creationId xmlns:p14="http://schemas.microsoft.com/office/powerpoint/2010/main" val="1588982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ocha, umění&#10;&#10;Popis byl vytvořen automaticky">
            <a:extLst>
              <a:ext uri="{FF2B5EF4-FFF2-40B4-BE49-F238E27FC236}">
                <a16:creationId xmlns:a16="http://schemas.microsoft.com/office/drawing/2014/main" id="{0368644D-E5B0-6E25-2AC5-71B6EDDD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0" r="46075" b="1860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FFB5B6E-33AD-7622-655C-5BAA39B6C722}"/>
              </a:ext>
            </a:extLst>
          </p:cNvPr>
          <p:cNvSpPr txBox="1">
            <a:spLocks/>
          </p:cNvSpPr>
          <p:nvPr/>
        </p:nvSpPr>
        <p:spPr>
          <a:xfrm>
            <a:off x="672189" y="809735"/>
            <a:ext cx="5423811" cy="699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/>
              <a:t>Types of AI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B92A0DE5-1AFD-2CA0-850E-FA2E17FEB78E}"/>
              </a:ext>
            </a:extLst>
          </p:cNvPr>
          <p:cNvSpPr txBox="1">
            <a:spLocks/>
          </p:cNvSpPr>
          <p:nvPr/>
        </p:nvSpPr>
        <p:spPr>
          <a:xfrm>
            <a:off x="672188" y="16194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endParaRPr lang="cs-CZ" sz="2000" dirty="0"/>
          </a:p>
          <a:p>
            <a:pPr marL="457200" indent="-457200">
              <a:buFont typeface="+mj-lt"/>
              <a:buAutoNum type="arabicPeriod"/>
            </a:pPr>
            <a:endParaRPr lang="en-GB" sz="2000" dirty="0"/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id="{4EE46C08-C498-9F8D-DF75-EE8A2DB76453}"/>
              </a:ext>
            </a:extLst>
          </p:cNvPr>
          <p:cNvSpPr txBox="1">
            <a:spLocks/>
          </p:cNvSpPr>
          <p:nvPr/>
        </p:nvSpPr>
        <p:spPr>
          <a:xfrm>
            <a:off x="824588" y="1771870"/>
            <a:ext cx="7072780" cy="41412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Strong</a:t>
            </a:r>
            <a:r>
              <a:rPr lang="en-US" sz="2000" dirty="0"/>
              <a:t> („generalized intelligence that can adapt to a variety of situations“) vs. </a:t>
            </a:r>
            <a:r>
              <a:rPr lang="en-US" sz="2000" b="1" dirty="0"/>
              <a:t>weak</a:t>
            </a:r>
            <a:r>
              <a:rPr lang="en-US" sz="2000" dirty="0"/>
              <a:t> – („specific intelligence designed to perform a particular task well“) (Mueller&amp; </a:t>
            </a:r>
            <a:r>
              <a:rPr lang="en-US" sz="2000" dirty="0" err="1"/>
              <a:t>Massaron</a:t>
            </a:r>
            <a:r>
              <a:rPr lang="en-US" sz="2000" dirty="0"/>
              <a:t> 2021: 16).</a:t>
            </a:r>
          </a:p>
          <a:p>
            <a:r>
              <a:rPr lang="en-US" sz="2000" b="1" u="sng" dirty="0"/>
              <a:t>Seven types (Betz, 2023):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Narrow</a:t>
            </a:r>
            <a:r>
              <a:rPr lang="en-US" sz="2000" dirty="0"/>
              <a:t> – specific task, no independent learning.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General</a:t>
            </a:r>
            <a:r>
              <a:rPr lang="en-US" sz="2000" dirty="0"/>
              <a:t> – AI learns, thinks and performs similarly to humans.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Superintelligence</a:t>
            </a:r>
            <a:r>
              <a:rPr lang="en-US" sz="2000" dirty="0"/>
              <a:t> – AI surpasses humankind´s knowledge.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Reactive Machines </a:t>
            </a:r>
            <a:r>
              <a:rPr lang="en-US" sz="2000" dirty="0"/>
              <a:t>– AI responds to stimuli in real time, unable to store information.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Limited Memory </a:t>
            </a:r>
            <a:r>
              <a:rPr lang="en-US" sz="2000" dirty="0"/>
              <a:t>– AI can store knowledge.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Theory of Mind </a:t>
            </a:r>
            <a:r>
              <a:rPr lang="en-US" sz="2000" dirty="0"/>
              <a:t>– AI can sense and respond to human emotions (+ limited memory capabilities).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Self-aware</a:t>
            </a:r>
            <a:r>
              <a:rPr lang="en-US" sz="2000" dirty="0"/>
              <a:t> – AI recognizes other´s emotions and has sense of self – AI´s final stage of evolution</a:t>
            </a:r>
            <a:r>
              <a:rPr lang="cs-CZ" sz="2000" dirty="0"/>
              <a:t>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1644768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2985</Words>
  <Application>Microsoft Office PowerPoint</Application>
  <PresentationFormat>Širokoúhlá obrazovka</PresentationFormat>
  <Paragraphs>206</Paragraphs>
  <Slides>25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OpenSans</vt:lpstr>
      <vt:lpstr>Söhne</vt:lpstr>
      <vt:lpstr>Wingdings</vt:lpstr>
      <vt:lpstr>Motiv Office</vt:lpstr>
      <vt:lpstr>Introduction to AI in Social Sciences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References I </vt:lpstr>
      <vt:lpstr>References II </vt:lpstr>
      <vt:lpstr>Thank you for your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Jan Kleiner</dc:creator>
  <cp:lastModifiedBy>Jan Kleiner</cp:lastModifiedBy>
  <cp:revision>30</cp:revision>
  <dcterms:created xsi:type="dcterms:W3CDTF">2023-09-12T09:14:36Z</dcterms:created>
  <dcterms:modified xsi:type="dcterms:W3CDTF">2023-09-26T11:47:58Z</dcterms:modified>
</cp:coreProperties>
</file>