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26" r:id="rId4"/>
  </p:sldMasterIdLst>
  <p:notesMasterIdLst>
    <p:notesMasterId r:id="rId16"/>
  </p:notesMasterIdLst>
  <p:sldIdLst>
    <p:sldId id="282" r:id="rId5"/>
    <p:sldId id="283" r:id="rId6"/>
    <p:sldId id="284" r:id="rId7"/>
    <p:sldId id="285" r:id="rId8"/>
    <p:sldId id="280" r:id="rId9"/>
    <p:sldId id="275" r:id="rId10"/>
    <p:sldId id="264" r:id="rId11"/>
    <p:sldId id="276" r:id="rId12"/>
    <p:sldId id="277" r:id="rId13"/>
    <p:sldId id="278" r:id="rId14"/>
    <p:sldId id="279" r:id="rId15"/>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AF3272-D90A-B010-2569-C0A7E1826383}" v="2" dt="2021-11-02T12:45:08.2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63"/>
  </p:normalViewPr>
  <p:slideViewPr>
    <p:cSldViewPr snapToGrid="0">
      <p:cViewPr varScale="1">
        <p:scale>
          <a:sx n="122" d="100"/>
          <a:sy n="122" d="100"/>
        </p:scale>
        <p:origin x="114" y="3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18/5/colors/Iconchunking_neutralbg_accent6_2">
  <dgm:title val=""/>
  <dgm:desc val=""/>
  <dgm:catLst>
    <dgm:cat type="accent6" pri="16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a:alpha val="0"/>
      </a:schemeClr>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3C7C0D-9096-4069-858D-22FDFBA96632}" type="doc">
      <dgm:prSet loTypeId="urn:microsoft.com/office/officeart/2018/2/layout/IconVerticalSolidList" loCatId="icon" qsTypeId="urn:microsoft.com/office/officeart/2005/8/quickstyle/simple1" qsCatId="simple" csTypeId="urn:microsoft.com/office/officeart/2018/5/colors/Iconchunking_neutralbg_accent6_2" csCatId="accent6" phldr="1"/>
      <dgm:spPr/>
      <dgm:t>
        <a:bodyPr/>
        <a:lstStyle/>
        <a:p>
          <a:endParaRPr lang="en-US"/>
        </a:p>
      </dgm:t>
    </dgm:pt>
    <dgm:pt modelId="{895AF32F-9DA4-40BD-B753-CE794FAED55B}">
      <dgm:prSet/>
      <dgm:spPr/>
      <dgm:t>
        <a:bodyPr/>
        <a:lstStyle/>
        <a:p>
          <a:pPr>
            <a:lnSpc>
              <a:spcPct val="100000"/>
            </a:lnSpc>
          </a:pPr>
          <a:r>
            <a:rPr lang="cs-CZ"/>
            <a:t>From natural law to positive</a:t>
          </a:r>
          <a:endParaRPr lang="en-US"/>
        </a:p>
      </dgm:t>
    </dgm:pt>
    <dgm:pt modelId="{32FE77F4-13D9-4630-8DA9-35AD606688FA}" type="parTrans" cxnId="{ECF0D85B-11DF-4EC4-B9D7-38612F290D4B}">
      <dgm:prSet/>
      <dgm:spPr/>
      <dgm:t>
        <a:bodyPr/>
        <a:lstStyle/>
        <a:p>
          <a:endParaRPr lang="en-US"/>
        </a:p>
      </dgm:t>
    </dgm:pt>
    <dgm:pt modelId="{B1FA3DFE-5B11-4FC2-A793-F834F298FD03}" type="sibTrans" cxnId="{ECF0D85B-11DF-4EC4-B9D7-38612F290D4B}">
      <dgm:prSet/>
      <dgm:spPr/>
      <dgm:t>
        <a:bodyPr/>
        <a:lstStyle/>
        <a:p>
          <a:endParaRPr lang="en-US"/>
        </a:p>
      </dgm:t>
    </dgm:pt>
    <dgm:pt modelId="{B3CFAB31-5730-4C26-8D68-954FAC12390D}">
      <dgm:prSet/>
      <dgm:spPr/>
      <dgm:t>
        <a:bodyPr/>
        <a:lstStyle/>
        <a:p>
          <a:pPr>
            <a:lnSpc>
              <a:spcPct val="100000"/>
            </a:lnSpc>
          </a:pPr>
          <a:r>
            <a:rPr lang="cs-CZ"/>
            <a:t>Natural law</a:t>
          </a:r>
          <a:endParaRPr lang="en-US"/>
        </a:p>
      </dgm:t>
    </dgm:pt>
    <dgm:pt modelId="{A143B7CA-897E-4AE5-B644-DE018600AC24}" type="parTrans" cxnId="{08927596-1274-4371-9E14-EBF2E53DBF81}">
      <dgm:prSet/>
      <dgm:spPr/>
      <dgm:t>
        <a:bodyPr/>
        <a:lstStyle/>
        <a:p>
          <a:endParaRPr lang="en-US"/>
        </a:p>
      </dgm:t>
    </dgm:pt>
    <dgm:pt modelId="{0FD8A7E4-9DB7-4260-9114-01C1B2EB77B2}" type="sibTrans" cxnId="{08927596-1274-4371-9E14-EBF2E53DBF81}">
      <dgm:prSet/>
      <dgm:spPr/>
      <dgm:t>
        <a:bodyPr/>
        <a:lstStyle/>
        <a:p>
          <a:endParaRPr lang="en-US"/>
        </a:p>
      </dgm:t>
    </dgm:pt>
    <dgm:pt modelId="{2F4DE16E-A21F-46A8-85F4-65BFC65703A3}">
      <dgm:prSet/>
      <dgm:spPr/>
      <dgm:t>
        <a:bodyPr/>
        <a:lstStyle/>
        <a:p>
          <a:pPr>
            <a:lnSpc>
              <a:spcPct val="100000"/>
            </a:lnSpc>
          </a:pPr>
          <a:r>
            <a:rPr lang="cs-CZ"/>
            <a:t>Customary law (like a common law) – accrues over time and if it becomes entrenched, it gains the force of the law (the law of the sea)</a:t>
          </a:r>
          <a:endParaRPr lang="en-US"/>
        </a:p>
      </dgm:t>
    </dgm:pt>
    <dgm:pt modelId="{DD663632-2CDC-4F5A-BEFA-DA53B696B546}" type="parTrans" cxnId="{528038B6-3ABC-4243-9710-E1F23049A179}">
      <dgm:prSet/>
      <dgm:spPr/>
      <dgm:t>
        <a:bodyPr/>
        <a:lstStyle/>
        <a:p>
          <a:endParaRPr lang="en-US"/>
        </a:p>
      </dgm:t>
    </dgm:pt>
    <dgm:pt modelId="{A24BCE41-B630-4135-94C0-8F34332D5C93}" type="sibTrans" cxnId="{528038B6-3ABC-4243-9710-E1F23049A179}">
      <dgm:prSet/>
      <dgm:spPr/>
      <dgm:t>
        <a:bodyPr/>
        <a:lstStyle/>
        <a:p>
          <a:endParaRPr lang="en-US"/>
        </a:p>
      </dgm:t>
    </dgm:pt>
    <dgm:pt modelId="{EA9E5B8B-DC6C-4082-8D09-B790C5C17149}">
      <dgm:prSet/>
      <dgm:spPr/>
      <dgm:t>
        <a:bodyPr/>
        <a:lstStyle/>
        <a:p>
          <a:pPr>
            <a:lnSpc>
              <a:spcPct val="100000"/>
            </a:lnSpc>
          </a:pPr>
          <a:r>
            <a:rPr lang="cs-CZ"/>
            <a:t>Multilateral</a:t>
          </a:r>
          <a:endParaRPr lang="en-US"/>
        </a:p>
      </dgm:t>
    </dgm:pt>
    <dgm:pt modelId="{42531B34-9B7B-46DE-879F-6545349565C1}" type="parTrans" cxnId="{CC9C4B21-2963-4D9B-A27E-DF92105F8A1D}">
      <dgm:prSet/>
      <dgm:spPr/>
      <dgm:t>
        <a:bodyPr/>
        <a:lstStyle/>
        <a:p>
          <a:endParaRPr lang="en-US"/>
        </a:p>
      </dgm:t>
    </dgm:pt>
    <dgm:pt modelId="{BE805D22-F0ED-41D8-8027-8AE65CB524D0}" type="sibTrans" cxnId="{CC9C4B21-2963-4D9B-A27E-DF92105F8A1D}">
      <dgm:prSet/>
      <dgm:spPr/>
      <dgm:t>
        <a:bodyPr/>
        <a:lstStyle/>
        <a:p>
          <a:endParaRPr lang="en-US"/>
        </a:p>
      </dgm:t>
    </dgm:pt>
    <dgm:pt modelId="{F4BEC599-A1F6-4EF1-BDD9-EF5D6D735AAC}">
      <dgm:prSet/>
      <dgm:spPr/>
      <dgm:t>
        <a:bodyPr/>
        <a:lstStyle/>
        <a:p>
          <a:pPr>
            <a:lnSpc>
              <a:spcPct val="100000"/>
            </a:lnSpc>
          </a:pPr>
          <a:r>
            <a:rPr lang="cs-CZ"/>
            <a:t>Virtually all countries are members to UN Charter, but UN General Assembly's resolutions are not binding</a:t>
          </a:r>
          <a:endParaRPr lang="en-US"/>
        </a:p>
      </dgm:t>
    </dgm:pt>
    <dgm:pt modelId="{CED100EC-4712-4324-B43A-539C6288411C}" type="parTrans" cxnId="{C3B41611-FC4A-41EC-8620-F1BA8CF2C76D}">
      <dgm:prSet/>
      <dgm:spPr/>
      <dgm:t>
        <a:bodyPr/>
        <a:lstStyle/>
        <a:p>
          <a:endParaRPr lang="en-US"/>
        </a:p>
      </dgm:t>
    </dgm:pt>
    <dgm:pt modelId="{AB0D0788-A516-4997-A041-FAE7E7F585F3}" type="sibTrans" cxnId="{C3B41611-FC4A-41EC-8620-F1BA8CF2C76D}">
      <dgm:prSet/>
      <dgm:spPr/>
      <dgm:t>
        <a:bodyPr/>
        <a:lstStyle/>
        <a:p>
          <a:endParaRPr lang="en-US"/>
        </a:p>
      </dgm:t>
    </dgm:pt>
    <dgm:pt modelId="{01AE0B91-1913-4E68-A68F-0843B4CEC444}">
      <dgm:prSet/>
      <dgm:spPr/>
      <dgm:t>
        <a:bodyPr/>
        <a:lstStyle/>
        <a:p>
          <a:pPr>
            <a:lnSpc>
              <a:spcPct val="100000"/>
            </a:lnSpc>
          </a:pPr>
          <a:r>
            <a:rPr lang="cs-CZ"/>
            <a:t>Consent and legal obligation</a:t>
          </a:r>
          <a:endParaRPr lang="en-US"/>
        </a:p>
      </dgm:t>
    </dgm:pt>
    <dgm:pt modelId="{D617F414-7DB9-49F2-ACD7-A21F38758314}" type="parTrans" cxnId="{A1CF81BB-FBE2-4B87-9612-6BFA058C042E}">
      <dgm:prSet/>
      <dgm:spPr/>
      <dgm:t>
        <a:bodyPr/>
        <a:lstStyle/>
        <a:p>
          <a:endParaRPr lang="en-US"/>
        </a:p>
      </dgm:t>
    </dgm:pt>
    <dgm:pt modelId="{5DE92624-893C-462A-AC1A-591320560DD2}" type="sibTrans" cxnId="{A1CF81BB-FBE2-4B87-9612-6BFA058C042E}">
      <dgm:prSet/>
      <dgm:spPr/>
      <dgm:t>
        <a:bodyPr/>
        <a:lstStyle/>
        <a:p>
          <a:endParaRPr lang="en-US"/>
        </a:p>
      </dgm:t>
    </dgm:pt>
    <dgm:pt modelId="{898A7541-3B90-4B8C-B19C-DFD7FF2F21F8}">
      <dgm:prSet/>
      <dgm:spPr/>
      <dgm:t>
        <a:bodyPr/>
        <a:lstStyle/>
        <a:p>
          <a:pPr>
            <a:lnSpc>
              <a:spcPct val="100000"/>
            </a:lnSpc>
          </a:pPr>
          <a:r>
            <a:rPr lang="cs-CZ"/>
            <a:t>Treaties are the backbone to international law</a:t>
          </a:r>
          <a:endParaRPr lang="en-US"/>
        </a:p>
      </dgm:t>
    </dgm:pt>
    <dgm:pt modelId="{E0324E40-8FDB-4A93-83D3-E6E21C54EDB3}" type="parTrans" cxnId="{57405B41-CBA7-4AA3-A59B-12DFFD050144}">
      <dgm:prSet/>
      <dgm:spPr/>
      <dgm:t>
        <a:bodyPr/>
        <a:lstStyle/>
        <a:p>
          <a:endParaRPr lang="en-US"/>
        </a:p>
      </dgm:t>
    </dgm:pt>
    <dgm:pt modelId="{90AA7F3A-1616-41EA-BC1B-D9F98C69A47F}" type="sibTrans" cxnId="{57405B41-CBA7-4AA3-A59B-12DFFD050144}">
      <dgm:prSet/>
      <dgm:spPr/>
      <dgm:t>
        <a:bodyPr/>
        <a:lstStyle/>
        <a:p>
          <a:endParaRPr lang="en-US"/>
        </a:p>
      </dgm:t>
    </dgm:pt>
    <dgm:pt modelId="{D28EDC6A-3182-4A5C-BEA7-9655EC2901E2}">
      <dgm:prSet/>
      <dgm:spPr/>
      <dgm:t>
        <a:bodyPr/>
        <a:lstStyle/>
        <a:p>
          <a:pPr>
            <a:lnSpc>
              <a:spcPct val="100000"/>
            </a:lnSpc>
          </a:pPr>
          <a:r>
            <a:rPr lang="cs-CZ"/>
            <a:t>Their enforcement is difficult, because states bind themselves to abide by the rules (but "pacta sunt servanda")</a:t>
          </a:r>
          <a:endParaRPr lang="en-US"/>
        </a:p>
      </dgm:t>
    </dgm:pt>
    <dgm:pt modelId="{3595CEC5-C2FF-4309-A676-4EA7F28D8268}" type="parTrans" cxnId="{68BD1B32-26A9-4A16-8FF4-DAC97AFF5DA9}">
      <dgm:prSet/>
      <dgm:spPr/>
      <dgm:t>
        <a:bodyPr/>
        <a:lstStyle/>
        <a:p>
          <a:endParaRPr lang="en-US"/>
        </a:p>
      </dgm:t>
    </dgm:pt>
    <dgm:pt modelId="{D5998A12-638C-45A1-B36B-1DEDE4BCA316}" type="sibTrans" cxnId="{68BD1B32-26A9-4A16-8FF4-DAC97AFF5DA9}">
      <dgm:prSet/>
      <dgm:spPr/>
      <dgm:t>
        <a:bodyPr/>
        <a:lstStyle/>
        <a:p>
          <a:endParaRPr lang="en-US"/>
        </a:p>
      </dgm:t>
    </dgm:pt>
    <dgm:pt modelId="{A0B3EF71-F098-4CE2-B5C2-3A9F02F9E91A}">
      <dgm:prSet/>
      <dgm:spPr/>
      <dgm:t>
        <a:bodyPr/>
        <a:lstStyle/>
        <a:p>
          <a:pPr>
            <a:lnSpc>
              <a:spcPct val="100000"/>
            </a:lnSpc>
          </a:pPr>
          <a:r>
            <a:rPr lang="cs-CZ"/>
            <a:t>Justification</a:t>
          </a:r>
          <a:endParaRPr lang="en-US"/>
        </a:p>
      </dgm:t>
    </dgm:pt>
    <dgm:pt modelId="{E867B17C-EB1D-48CB-96E9-7145018AC1A5}" type="parTrans" cxnId="{6BCF8437-FBDB-4031-B4E3-9EA76703EB83}">
      <dgm:prSet/>
      <dgm:spPr/>
      <dgm:t>
        <a:bodyPr/>
        <a:lstStyle/>
        <a:p>
          <a:endParaRPr lang="en-US"/>
        </a:p>
      </dgm:t>
    </dgm:pt>
    <dgm:pt modelId="{CF2BFDAF-BA0D-4D3C-AB3C-CF8D3972C7E6}" type="sibTrans" cxnId="{6BCF8437-FBDB-4031-B4E3-9EA76703EB83}">
      <dgm:prSet/>
      <dgm:spPr/>
      <dgm:t>
        <a:bodyPr/>
        <a:lstStyle/>
        <a:p>
          <a:endParaRPr lang="en-US"/>
        </a:p>
      </dgm:t>
    </dgm:pt>
    <dgm:pt modelId="{D47FABC0-CA66-43BD-AFAA-A83849227E02}">
      <dgm:prSet/>
      <dgm:spPr/>
      <dgm:t>
        <a:bodyPr/>
        <a:lstStyle/>
        <a:p>
          <a:pPr>
            <a:lnSpc>
              <a:spcPct val="100000"/>
            </a:lnSpc>
          </a:pPr>
          <a:r>
            <a:rPr lang="cs-CZ"/>
            <a:t>International law is not logically applied top-down, but based on arguments and analogy</a:t>
          </a:r>
          <a:endParaRPr lang="en-US"/>
        </a:p>
      </dgm:t>
    </dgm:pt>
    <dgm:pt modelId="{22F302F7-FCC2-47FE-A0F8-FAE737744604}" type="parTrans" cxnId="{61FF1864-5BCD-4157-89E2-4155FDB6B650}">
      <dgm:prSet/>
      <dgm:spPr/>
      <dgm:t>
        <a:bodyPr/>
        <a:lstStyle/>
        <a:p>
          <a:endParaRPr lang="en-US"/>
        </a:p>
      </dgm:t>
    </dgm:pt>
    <dgm:pt modelId="{77B323D9-99A4-42BD-8D99-F87FC18516B2}" type="sibTrans" cxnId="{61FF1864-5BCD-4157-89E2-4155FDB6B650}">
      <dgm:prSet/>
      <dgm:spPr/>
      <dgm:t>
        <a:bodyPr/>
        <a:lstStyle/>
        <a:p>
          <a:endParaRPr lang="en-US"/>
        </a:p>
      </dgm:t>
    </dgm:pt>
    <dgm:pt modelId="{3B602E63-75FD-41CB-BAAC-A527399DD6EC}">
      <dgm:prSet/>
      <dgm:spPr/>
      <dgm:t>
        <a:bodyPr/>
        <a:lstStyle/>
        <a:p>
          <a:pPr>
            <a:lnSpc>
              <a:spcPct val="100000"/>
            </a:lnSpc>
          </a:pPr>
          <a:r>
            <a:rPr lang="cs-CZ"/>
            <a:t>Argument is rhetorical</a:t>
          </a:r>
          <a:endParaRPr lang="en-US"/>
        </a:p>
      </dgm:t>
    </dgm:pt>
    <dgm:pt modelId="{61B6BBF5-E396-4919-AF3F-EC3D14761106}" type="parTrans" cxnId="{2F3CB213-B922-4AFE-926E-508BA0D9AFCC}">
      <dgm:prSet/>
      <dgm:spPr/>
      <dgm:t>
        <a:bodyPr/>
        <a:lstStyle/>
        <a:p>
          <a:endParaRPr lang="en-US"/>
        </a:p>
      </dgm:t>
    </dgm:pt>
    <dgm:pt modelId="{343A01AA-C4C7-432A-A65D-2C0CB6744A4D}" type="sibTrans" cxnId="{2F3CB213-B922-4AFE-926E-508BA0D9AFCC}">
      <dgm:prSet/>
      <dgm:spPr/>
      <dgm:t>
        <a:bodyPr/>
        <a:lstStyle/>
        <a:p>
          <a:endParaRPr lang="en-US"/>
        </a:p>
      </dgm:t>
    </dgm:pt>
    <dgm:pt modelId="{58ACE59C-DF2C-48E2-9184-FFA3B4CC8E0C}">
      <dgm:prSet/>
      <dgm:spPr/>
      <dgm:t>
        <a:bodyPr/>
        <a:lstStyle/>
        <a:p>
          <a:pPr>
            <a:lnSpc>
              <a:spcPct val="100000"/>
            </a:lnSpc>
          </a:pPr>
          <a:r>
            <a:rPr lang="cs-CZ"/>
            <a:t>Institutional autonomy</a:t>
          </a:r>
          <a:endParaRPr lang="en-US"/>
        </a:p>
      </dgm:t>
    </dgm:pt>
    <dgm:pt modelId="{ABC1696B-F6BC-455B-A23E-05E69F02ED9F}" type="parTrans" cxnId="{55B30895-BD1C-4405-91F3-8848D674CC93}">
      <dgm:prSet/>
      <dgm:spPr/>
      <dgm:t>
        <a:bodyPr/>
        <a:lstStyle/>
        <a:p>
          <a:endParaRPr lang="en-US"/>
        </a:p>
      </dgm:t>
    </dgm:pt>
    <dgm:pt modelId="{26A03D35-2BBE-45A2-AC84-30DB24539040}" type="sibTrans" cxnId="{55B30895-BD1C-4405-91F3-8848D674CC93}">
      <dgm:prSet/>
      <dgm:spPr/>
      <dgm:t>
        <a:bodyPr/>
        <a:lstStyle/>
        <a:p>
          <a:endParaRPr lang="en-US"/>
        </a:p>
      </dgm:t>
    </dgm:pt>
    <dgm:pt modelId="{ECA22CD9-AD57-4188-9BB6-FE405A851257}">
      <dgm:prSet/>
      <dgm:spPr/>
      <dgm:t>
        <a:bodyPr/>
        <a:lstStyle/>
        <a:p>
          <a:pPr>
            <a:lnSpc>
              <a:spcPct val="100000"/>
            </a:lnSpc>
          </a:pPr>
          <a:r>
            <a:rPr lang="cs-CZ"/>
            <a:t>Functional perception of different spehres – the political and the sphere of law (case of humanitarian intervention)</a:t>
          </a:r>
          <a:endParaRPr lang="en-US"/>
        </a:p>
      </dgm:t>
    </dgm:pt>
    <dgm:pt modelId="{33EE4A3A-6842-4460-BFFE-C3B3C627199D}" type="parTrans" cxnId="{3C6966A8-F090-4DE2-A738-2B6467761DDA}">
      <dgm:prSet/>
      <dgm:spPr/>
      <dgm:t>
        <a:bodyPr/>
        <a:lstStyle/>
        <a:p>
          <a:endParaRPr lang="en-US"/>
        </a:p>
      </dgm:t>
    </dgm:pt>
    <dgm:pt modelId="{DAD18041-AFA5-4C84-A30A-CFA7FEC6A3B5}" type="sibTrans" cxnId="{3C6966A8-F090-4DE2-A738-2B6467761DDA}">
      <dgm:prSet/>
      <dgm:spPr/>
      <dgm:t>
        <a:bodyPr/>
        <a:lstStyle/>
        <a:p>
          <a:endParaRPr lang="en-US"/>
        </a:p>
      </dgm:t>
    </dgm:pt>
    <dgm:pt modelId="{0A12DC9B-9A3D-4272-A4F1-0B27FB66BFC6}" type="pres">
      <dgm:prSet presAssocID="{BF3C7C0D-9096-4069-858D-22FDFBA96632}" presName="root" presStyleCnt="0">
        <dgm:presLayoutVars>
          <dgm:dir/>
          <dgm:resizeHandles val="exact"/>
        </dgm:presLayoutVars>
      </dgm:prSet>
      <dgm:spPr/>
    </dgm:pt>
    <dgm:pt modelId="{179D6C94-F07C-42ED-B44D-8BAA34BF9D3F}" type="pres">
      <dgm:prSet presAssocID="{895AF32F-9DA4-40BD-B753-CE794FAED55B}" presName="compNode" presStyleCnt="0"/>
      <dgm:spPr/>
    </dgm:pt>
    <dgm:pt modelId="{7EE9766C-345E-4DBC-9764-00BCC5B31236}" type="pres">
      <dgm:prSet presAssocID="{895AF32F-9DA4-40BD-B753-CE794FAED55B}" presName="bgRect" presStyleLbl="bgShp" presStyleIdx="0" presStyleCnt="5"/>
      <dgm:spPr/>
    </dgm:pt>
    <dgm:pt modelId="{2E770F0F-99AE-4C7B-80F1-F63FBC21DD19}" type="pres">
      <dgm:prSet presAssocID="{895AF32F-9DA4-40BD-B753-CE794FAED55B}" presName="iconRect" presStyleLbl="nod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Judge"/>
        </a:ext>
      </dgm:extLst>
    </dgm:pt>
    <dgm:pt modelId="{B864F00A-032E-4AF0-9EDC-179C72FB0763}" type="pres">
      <dgm:prSet presAssocID="{895AF32F-9DA4-40BD-B753-CE794FAED55B}" presName="spaceRect" presStyleCnt="0"/>
      <dgm:spPr/>
    </dgm:pt>
    <dgm:pt modelId="{7E3BE593-0A30-4AE9-8E38-01304276C673}" type="pres">
      <dgm:prSet presAssocID="{895AF32F-9DA4-40BD-B753-CE794FAED55B}" presName="parTx" presStyleLbl="revTx" presStyleIdx="0" presStyleCnt="10">
        <dgm:presLayoutVars>
          <dgm:chMax val="0"/>
          <dgm:chPref val="0"/>
        </dgm:presLayoutVars>
      </dgm:prSet>
      <dgm:spPr/>
    </dgm:pt>
    <dgm:pt modelId="{5CC4693F-C538-4C74-BB3E-FD9F6D1963F2}" type="pres">
      <dgm:prSet presAssocID="{895AF32F-9DA4-40BD-B753-CE794FAED55B}" presName="desTx" presStyleLbl="revTx" presStyleIdx="1" presStyleCnt="10">
        <dgm:presLayoutVars/>
      </dgm:prSet>
      <dgm:spPr/>
    </dgm:pt>
    <dgm:pt modelId="{E53C8517-A6F2-45C3-96B0-0E73FC705F37}" type="pres">
      <dgm:prSet presAssocID="{B1FA3DFE-5B11-4FC2-A793-F834F298FD03}" presName="sibTrans" presStyleCnt="0"/>
      <dgm:spPr/>
    </dgm:pt>
    <dgm:pt modelId="{5F885904-D42D-45DE-B97A-71D70E3C200E}" type="pres">
      <dgm:prSet presAssocID="{EA9E5B8B-DC6C-4082-8D09-B790C5C17149}" presName="compNode" presStyleCnt="0"/>
      <dgm:spPr/>
    </dgm:pt>
    <dgm:pt modelId="{E7C6E063-A362-414A-9B4F-5D6B3589E5D0}" type="pres">
      <dgm:prSet presAssocID="{EA9E5B8B-DC6C-4082-8D09-B790C5C17149}" presName="bgRect" presStyleLbl="bgShp" presStyleIdx="1" presStyleCnt="5"/>
      <dgm:spPr/>
    </dgm:pt>
    <dgm:pt modelId="{A0560BDA-B20F-4617-A5AF-A86F56988F30}" type="pres">
      <dgm:prSet presAssocID="{EA9E5B8B-DC6C-4082-8D09-B790C5C17149}" presName="iconRect" presStyleLbl="node1" presStyleIdx="1" presStyleCnt="5"/>
      <dgm:spPr>
        <a:blipFill>
          <a:blip xmlns:r="http://schemas.openxmlformats.org/officeDocument/2006/relationships" r:embed="rId2" cstate="print">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North America"/>
        </a:ext>
      </dgm:extLst>
    </dgm:pt>
    <dgm:pt modelId="{67F49661-FBF8-4264-94CF-31F2C6811863}" type="pres">
      <dgm:prSet presAssocID="{EA9E5B8B-DC6C-4082-8D09-B790C5C17149}" presName="spaceRect" presStyleCnt="0"/>
      <dgm:spPr/>
    </dgm:pt>
    <dgm:pt modelId="{AA07184B-D248-40ED-A360-2DE2D39BBCA7}" type="pres">
      <dgm:prSet presAssocID="{EA9E5B8B-DC6C-4082-8D09-B790C5C17149}" presName="parTx" presStyleLbl="revTx" presStyleIdx="2" presStyleCnt="10">
        <dgm:presLayoutVars>
          <dgm:chMax val="0"/>
          <dgm:chPref val="0"/>
        </dgm:presLayoutVars>
      </dgm:prSet>
      <dgm:spPr/>
    </dgm:pt>
    <dgm:pt modelId="{78647C77-326A-48AC-B0CD-828CE720C60C}" type="pres">
      <dgm:prSet presAssocID="{EA9E5B8B-DC6C-4082-8D09-B790C5C17149}" presName="desTx" presStyleLbl="revTx" presStyleIdx="3" presStyleCnt="10">
        <dgm:presLayoutVars/>
      </dgm:prSet>
      <dgm:spPr/>
    </dgm:pt>
    <dgm:pt modelId="{0AC2BC41-BDFA-4E45-87BB-6147F52B39D1}" type="pres">
      <dgm:prSet presAssocID="{BE805D22-F0ED-41D8-8027-8AE65CB524D0}" presName="sibTrans" presStyleCnt="0"/>
      <dgm:spPr/>
    </dgm:pt>
    <dgm:pt modelId="{CFEFEDF2-6BA5-414A-945C-19F5B2D11169}" type="pres">
      <dgm:prSet presAssocID="{01AE0B91-1913-4E68-A68F-0843B4CEC444}" presName="compNode" presStyleCnt="0"/>
      <dgm:spPr/>
    </dgm:pt>
    <dgm:pt modelId="{1EB7D674-5AFA-44E6-AF5C-E3F93905E7F1}" type="pres">
      <dgm:prSet presAssocID="{01AE0B91-1913-4E68-A68F-0843B4CEC444}" presName="bgRect" presStyleLbl="bgShp" presStyleIdx="2" presStyleCnt="5"/>
      <dgm:spPr/>
    </dgm:pt>
    <dgm:pt modelId="{4B82070E-7738-48A5-AE4E-BE601639856E}" type="pres">
      <dgm:prSet presAssocID="{01AE0B91-1913-4E68-A68F-0843B4CEC444}" presName="iconRect" presStyleLbl="node1" presStyleIdx="2" presStyleCnt="5"/>
      <dgm:spPr>
        <a:blipFill>
          <a:blip xmlns:r="http://schemas.openxmlformats.org/officeDocument/2006/relationships" r:embed="rId3" cstate="print">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Gavel"/>
        </a:ext>
      </dgm:extLst>
    </dgm:pt>
    <dgm:pt modelId="{4B7825C6-E475-460F-8A36-C7E2A7E9A18D}" type="pres">
      <dgm:prSet presAssocID="{01AE0B91-1913-4E68-A68F-0843B4CEC444}" presName="spaceRect" presStyleCnt="0"/>
      <dgm:spPr/>
    </dgm:pt>
    <dgm:pt modelId="{D925B340-6BAF-40E8-B99F-E2CA57C40B28}" type="pres">
      <dgm:prSet presAssocID="{01AE0B91-1913-4E68-A68F-0843B4CEC444}" presName="parTx" presStyleLbl="revTx" presStyleIdx="4" presStyleCnt="10">
        <dgm:presLayoutVars>
          <dgm:chMax val="0"/>
          <dgm:chPref val="0"/>
        </dgm:presLayoutVars>
      </dgm:prSet>
      <dgm:spPr/>
    </dgm:pt>
    <dgm:pt modelId="{6AC81144-FD2F-4F55-8250-C1E7639F7413}" type="pres">
      <dgm:prSet presAssocID="{01AE0B91-1913-4E68-A68F-0843B4CEC444}" presName="desTx" presStyleLbl="revTx" presStyleIdx="5" presStyleCnt="10">
        <dgm:presLayoutVars/>
      </dgm:prSet>
      <dgm:spPr/>
    </dgm:pt>
    <dgm:pt modelId="{277F3198-0B36-4D2F-A97E-216C91A3A50A}" type="pres">
      <dgm:prSet presAssocID="{5DE92624-893C-462A-AC1A-591320560DD2}" presName="sibTrans" presStyleCnt="0"/>
      <dgm:spPr/>
    </dgm:pt>
    <dgm:pt modelId="{6F9BB368-3048-443F-937F-DBA9191D38F0}" type="pres">
      <dgm:prSet presAssocID="{A0B3EF71-F098-4CE2-B5C2-3A9F02F9E91A}" presName="compNode" presStyleCnt="0"/>
      <dgm:spPr/>
    </dgm:pt>
    <dgm:pt modelId="{7F03032F-3743-4FE8-A168-125133FCD973}" type="pres">
      <dgm:prSet presAssocID="{A0B3EF71-F098-4CE2-B5C2-3A9F02F9E91A}" presName="bgRect" presStyleLbl="bgShp" presStyleIdx="3" presStyleCnt="5"/>
      <dgm:spPr/>
    </dgm:pt>
    <dgm:pt modelId="{531808B9-B792-4751-8C1A-5D942ED6C0BA}" type="pres">
      <dgm:prSet presAssocID="{A0B3EF71-F098-4CE2-B5C2-3A9F02F9E91A}" presName="iconRect" presStyleLbl="node1" presStyleIdx="3" presStyleCnt="5"/>
      <dgm:spPr>
        <a:blipFill>
          <a:blip xmlns:r="http://schemas.openxmlformats.org/officeDocument/2006/relationships" r:embed="rId4" cstate="print">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Quotes"/>
        </a:ext>
      </dgm:extLst>
    </dgm:pt>
    <dgm:pt modelId="{D51E3485-B2EC-4221-85AD-A07DA20A3F37}" type="pres">
      <dgm:prSet presAssocID="{A0B3EF71-F098-4CE2-B5C2-3A9F02F9E91A}" presName="spaceRect" presStyleCnt="0"/>
      <dgm:spPr/>
    </dgm:pt>
    <dgm:pt modelId="{579F9628-9395-47F0-9CF4-60035C278A76}" type="pres">
      <dgm:prSet presAssocID="{A0B3EF71-F098-4CE2-B5C2-3A9F02F9E91A}" presName="parTx" presStyleLbl="revTx" presStyleIdx="6" presStyleCnt="10">
        <dgm:presLayoutVars>
          <dgm:chMax val="0"/>
          <dgm:chPref val="0"/>
        </dgm:presLayoutVars>
      </dgm:prSet>
      <dgm:spPr/>
    </dgm:pt>
    <dgm:pt modelId="{34EBF252-57F1-4864-9F21-29DCD36F6D38}" type="pres">
      <dgm:prSet presAssocID="{A0B3EF71-F098-4CE2-B5C2-3A9F02F9E91A}" presName="desTx" presStyleLbl="revTx" presStyleIdx="7" presStyleCnt="10">
        <dgm:presLayoutVars/>
      </dgm:prSet>
      <dgm:spPr/>
    </dgm:pt>
    <dgm:pt modelId="{F2FDC17C-0C42-4E77-8F00-DA292CF4F543}" type="pres">
      <dgm:prSet presAssocID="{CF2BFDAF-BA0D-4D3C-AB3C-CF8D3972C7E6}" presName="sibTrans" presStyleCnt="0"/>
      <dgm:spPr/>
    </dgm:pt>
    <dgm:pt modelId="{C73AEEF1-D450-451F-BDD7-B88E6266CFF3}" type="pres">
      <dgm:prSet presAssocID="{58ACE59C-DF2C-48E2-9184-FFA3B4CC8E0C}" presName="compNode" presStyleCnt="0"/>
      <dgm:spPr/>
    </dgm:pt>
    <dgm:pt modelId="{4DD96B10-1277-48D3-A7CD-271E0223D366}" type="pres">
      <dgm:prSet presAssocID="{58ACE59C-DF2C-48E2-9184-FFA3B4CC8E0C}" presName="bgRect" presStyleLbl="bgShp" presStyleIdx="4" presStyleCnt="5"/>
      <dgm:spPr/>
    </dgm:pt>
    <dgm:pt modelId="{56ED3127-9340-4D19-8900-69E5E854C535}" type="pres">
      <dgm:prSet presAssocID="{58ACE59C-DF2C-48E2-9184-FFA3B4CC8E0C}" presName="iconRect" presStyleLbl="node1" presStyleIdx="4" presStyleCnt="5"/>
      <dgm:spPr>
        <a:blipFill>
          <a:blip xmlns:r="http://schemas.openxmlformats.org/officeDocument/2006/relationships" r:embed="rId5" cstate="print">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Venn Diagram"/>
        </a:ext>
      </dgm:extLst>
    </dgm:pt>
    <dgm:pt modelId="{2EFAD2CC-3649-4680-9BF2-47D78736083D}" type="pres">
      <dgm:prSet presAssocID="{58ACE59C-DF2C-48E2-9184-FFA3B4CC8E0C}" presName="spaceRect" presStyleCnt="0"/>
      <dgm:spPr/>
    </dgm:pt>
    <dgm:pt modelId="{50C391D1-0BC2-44AA-AF01-5EF7A1EC2AD4}" type="pres">
      <dgm:prSet presAssocID="{58ACE59C-DF2C-48E2-9184-FFA3B4CC8E0C}" presName="parTx" presStyleLbl="revTx" presStyleIdx="8" presStyleCnt="10">
        <dgm:presLayoutVars>
          <dgm:chMax val="0"/>
          <dgm:chPref val="0"/>
        </dgm:presLayoutVars>
      </dgm:prSet>
      <dgm:spPr/>
    </dgm:pt>
    <dgm:pt modelId="{4C11982C-5B26-4CCC-AE91-68B5DD62E2ED}" type="pres">
      <dgm:prSet presAssocID="{58ACE59C-DF2C-48E2-9184-FFA3B4CC8E0C}" presName="desTx" presStyleLbl="revTx" presStyleIdx="9" presStyleCnt="10">
        <dgm:presLayoutVars/>
      </dgm:prSet>
      <dgm:spPr/>
    </dgm:pt>
  </dgm:ptLst>
  <dgm:cxnLst>
    <dgm:cxn modelId="{1B1F0A00-CF41-4238-BD6E-8F343DB3FBC0}" type="presOf" srcId="{895AF32F-9DA4-40BD-B753-CE794FAED55B}" destId="{7E3BE593-0A30-4AE9-8E38-01304276C673}" srcOrd="0" destOrd="0" presId="urn:microsoft.com/office/officeart/2018/2/layout/IconVerticalSolidList"/>
    <dgm:cxn modelId="{9EF1EA03-9A53-4489-9894-5E3C8177F17B}" type="presOf" srcId="{D28EDC6A-3182-4A5C-BEA7-9655EC2901E2}" destId="{6AC81144-FD2F-4F55-8250-C1E7639F7413}" srcOrd="0" destOrd="1" presId="urn:microsoft.com/office/officeart/2018/2/layout/IconVerticalSolidList"/>
    <dgm:cxn modelId="{C3B41611-FC4A-41EC-8620-F1BA8CF2C76D}" srcId="{EA9E5B8B-DC6C-4082-8D09-B790C5C17149}" destId="{F4BEC599-A1F6-4EF1-BDD9-EF5D6D735AAC}" srcOrd="0" destOrd="0" parTransId="{CED100EC-4712-4324-B43A-539C6288411C}" sibTransId="{AB0D0788-A516-4997-A041-FAE7E7F585F3}"/>
    <dgm:cxn modelId="{2F3CB213-B922-4AFE-926E-508BA0D9AFCC}" srcId="{A0B3EF71-F098-4CE2-B5C2-3A9F02F9E91A}" destId="{3B602E63-75FD-41CB-BAAC-A527399DD6EC}" srcOrd="1" destOrd="0" parTransId="{61B6BBF5-E396-4919-AF3F-EC3D14761106}" sibTransId="{343A01AA-C4C7-432A-A65D-2C0CB6744A4D}"/>
    <dgm:cxn modelId="{CC9C4B21-2963-4D9B-A27E-DF92105F8A1D}" srcId="{BF3C7C0D-9096-4069-858D-22FDFBA96632}" destId="{EA9E5B8B-DC6C-4082-8D09-B790C5C17149}" srcOrd="1" destOrd="0" parTransId="{42531B34-9B7B-46DE-879F-6545349565C1}" sibTransId="{BE805D22-F0ED-41D8-8027-8AE65CB524D0}"/>
    <dgm:cxn modelId="{3381F22F-027D-4493-AE85-AB81BA8FF030}" type="presOf" srcId="{2F4DE16E-A21F-46A8-85F4-65BFC65703A3}" destId="{5CC4693F-C538-4C74-BB3E-FD9F6D1963F2}" srcOrd="0" destOrd="1" presId="urn:microsoft.com/office/officeart/2018/2/layout/IconVerticalSolidList"/>
    <dgm:cxn modelId="{68BD1B32-26A9-4A16-8FF4-DAC97AFF5DA9}" srcId="{01AE0B91-1913-4E68-A68F-0843B4CEC444}" destId="{D28EDC6A-3182-4A5C-BEA7-9655EC2901E2}" srcOrd="1" destOrd="0" parTransId="{3595CEC5-C2FF-4309-A676-4EA7F28D8268}" sibTransId="{D5998A12-638C-45A1-B36B-1DEDE4BCA316}"/>
    <dgm:cxn modelId="{49FE4235-25F9-41D1-A58E-83916DD5A805}" type="presOf" srcId="{A0B3EF71-F098-4CE2-B5C2-3A9F02F9E91A}" destId="{579F9628-9395-47F0-9CF4-60035C278A76}" srcOrd="0" destOrd="0" presId="urn:microsoft.com/office/officeart/2018/2/layout/IconVerticalSolidList"/>
    <dgm:cxn modelId="{6BCF8437-FBDB-4031-B4E3-9EA76703EB83}" srcId="{BF3C7C0D-9096-4069-858D-22FDFBA96632}" destId="{A0B3EF71-F098-4CE2-B5C2-3A9F02F9E91A}" srcOrd="3" destOrd="0" parTransId="{E867B17C-EB1D-48CB-96E9-7145018AC1A5}" sibTransId="{CF2BFDAF-BA0D-4D3C-AB3C-CF8D3972C7E6}"/>
    <dgm:cxn modelId="{93168239-B9CE-47AE-A0A7-BDB7990305A2}" type="presOf" srcId="{ECA22CD9-AD57-4188-9BB6-FE405A851257}" destId="{4C11982C-5B26-4CCC-AE91-68B5DD62E2ED}" srcOrd="0" destOrd="0" presId="urn:microsoft.com/office/officeart/2018/2/layout/IconVerticalSolidList"/>
    <dgm:cxn modelId="{7A82455B-5AA0-4ECA-A0C1-ED30E857D6C4}" type="presOf" srcId="{EA9E5B8B-DC6C-4082-8D09-B790C5C17149}" destId="{AA07184B-D248-40ED-A360-2DE2D39BBCA7}" srcOrd="0" destOrd="0" presId="urn:microsoft.com/office/officeart/2018/2/layout/IconVerticalSolidList"/>
    <dgm:cxn modelId="{ECF0D85B-11DF-4EC4-B9D7-38612F290D4B}" srcId="{BF3C7C0D-9096-4069-858D-22FDFBA96632}" destId="{895AF32F-9DA4-40BD-B753-CE794FAED55B}" srcOrd="0" destOrd="0" parTransId="{32FE77F4-13D9-4630-8DA9-35AD606688FA}" sibTransId="{B1FA3DFE-5B11-4FC2-A793-F834F298FD03}"/>
    <dgm:cxn modelId="{57405B41-CBA7-4AA3-A59B-12DFFD050144}" srcId="{01AE0B91-1913-4E68-A68F-0843B4CEC444}" destId="{898A7541-3B90-4B8C-B19C-DFD7FF2F21F8}" srcOrd="0" destOrd="0" parTransId="{E0324E40-8FDB-4A93-83D3-E6E21C54EDB3}" sibTransId="{90AA7F3A-1616-41EA-BC1B-D9F98C69A47F}"/>
    <dgm:cxn modelId="{61FF1864-5BCD-4157-89E2-4155FDB6B650}" srcId="{A0B3EF71-F098-4CE2-B5C2-3A9F02F9E91A}" destId="{D47FABC0-CA66-43BD-AFAA-A83849227E02}" srcOrd="0" destOrd="0" parTransId="{22F302F7-FCC2-47FE-A0F8-FAE737744604}" sibTransId="{77B323D9-99A4-42BD-8D99-F87FC18516B2}"/>
    <dgm:cxn modelId="{5DE3776A-8BC4-4A78-84E7-80350871D614}" type="presOf" srcId="{B3CFAB31-5730-4C26-8D68-954FAC12390D}" destId="{5CC4693F-C538-4C74-BB3E-FD9F6D1963F2}" srcOrd="0" destOrd="0" presId="urn:microsoft.com/office/officeart/2018/2/layout/IconVerticalSolidList"/>
    <dgm:cxn modelId="{79F02E6C-7AED-437F-8675-609075BE5F53}" type="presOf" srcId="{58ACE59C-DF2C-48E2-9184-FFA3B4CC8E0C}" destId="{50C391D1-0BC2-44AA-AF01-5EF7A1EC2AD4}" srcOrd="0" destOrd="0" presId="urn:microsoft.com/office/officeart/2018/2/layout/IconVerticalSolidList"/>
    <dgm:cxn modelId="{C2C1EA50-7ABC-4E08-9C97-2526A456A2A5}" type="presOf" srcId="{898A7541-3B90-4B8C-B19C-DFD7FF2F21F8}" destId="{6AC81144-FD2F-4F55-8250-C1E7639F7413}" srcOrd="0" destOrd="0" presId="urn:microsoft.com/office/officeart/2018/2/layout/IconVerticalSolidList"/>
    <dgm:cxn modelId="{EBCD3D54-B4FF-4350-9D6B-C789B39D3A76}" type="presOf" srcId="{01AE0B91-1913-4E68-A68F-0843B4CEC444}" destId="{D925B340-6BAF-40E8-B99F-E2CA57C40B28}" srcOrd="0" destOrd="0" presId="urn:microsoft.com/office/officeart/2018/2/layout/IconVerticalSolidList"/>
    <dgm:cxn modelId="{55B30895-BD1C-4405-91F3-8848D674CC93}" srcId="{BF3C7C0D-9096-4069-858D-22FDFBA96632}" destId="{58ACE59C-DF2C-48E2-9184-FFA3B4CC8E0C}" srcOrd="4" destOrd="0" parTransId="{ABC1696B-F6BC-455B-A23E-05E69F02ED9F}" sibTransId="{26A03D35-2BBE-45A2-AC84-30DB24539040}"/>
    <dgm:cxn modelId="{08927596-1274-4371-9E14-EBF2E53DBF81}" srcId="{895AF32F-9DA4-40BD-B753-CE794FAED55B}" destId="{B3CFAB31-5730-4C26-8D68-954FAC12390D}" srcOrd="0" destOrd="0" parTransId="{A143B7CA-897E-4AE5-B644-DE018600AC24}" sibTransId="{0FD8A7E4-9DB7-4260-9114-01C1B2EB77B2}"/>
    <dgm:cxn modelId="{6ECCDE9B-B2D8-4B46-9567-B5F9561D5193}" type="presOf" srcId="{BF3C7C0D-9096-4069-858D-22FDFBA96632}" destId="{0A12DC9B-9A3D-4272-A4F1-0B27FB66BFC6}" srcOrd="0" destOrd="0" presId="urn:microsoft.com/office/officeart/2018/2/layout/IconVerticalSolidList"/>
    <dgm:cxn modelId="{3C6966A8-F090-4DE2-A738-2B6467761DDA}" srcId="{58ACE59C-DF2C-48E2-9184-FFA3B4CC8E0C}" destId="{ECA22CD9-AD57-4188-9BB6-FE405A851257}" srcOrd="0" destOrd="0" parTransId="{33EE4A3A-6842-4460-BFFE-C3B3C627199D}" sibTransId="{DAD18041-AFA5-4C84-A30A-CFA7FEC6A3B5}"/>
    <dgm:cxn modelId="{528038B6-3ABC-4243-9710-E1F23049A179}" srcId="{895AF32F-9DA4-40BD-B753-CE794FAED55B}" destId="{2F4DE16E-A21F-46A8-85F4-65BFC65703A3}" srcOrd="1" destOrd="0" parTransId="{DD663632-2CDC-4F5A-BEFA-DA53B696B546}" sibTransId="{A24BCE41-B630-4135-94C0-8F34332D5C93}"/>
    <dgm:cxn modelId="{A1CF81BB-FBE2-4B87-9612-6BFA058C042E}" srcId="{BF3C7C0D-9096-4069-858D-22FDFBA96632}" destId="{01AE0B91-1913-4E68-A68F-0843B4CEC444}" srcOrd="2" destOrd="0" parTransId="{D617F414-7DB9-49F2-ACD7-A21F38758314}" sibTransId="{5DE92624-893C-462A-AC1A-591320560DD2}"/>
    <dgm:cxn modelId="{2A8563CE-3F16-4F49-8B06-3144864066CD}" type="presOf" srcId="{3B602E63-75FD-41CB-BAAC-A527399DD6EC}" destId="{34EBF252-57F1-4864-9F21-29DCD36F6D38}" srcOrd="0" destOrd="1" presId="urn:microsoft.com/office/officeart/2018/2/layout/IconVerticalSolidList"/>
    <dgm:cxn modelId="{46E46EE3-3FBB-4F0E-9A1C-60DC2335FE6C}" type="presOf" srcId="{F4BEC599-A1F6-4EF1-BDD9-EF5D6D735AAC}" destId="{78647C77-326A-48AC-B0CD-828CE720C60C}" srcOrd="0" destOrd="0" presId="urn:microsoft.com/office/officeart/2018/2/layout/IconVerticalSolidList"/>
    <dgm:cxn modelId="{EB3067ED-2CB3-4E55-A124-A35CE086E9D1}" type="presOf" srcId="{D47FABC0-CA66-43BD-AFAA-A83849227E02}" destId="{34EBF252-57F1-4864-9F21-29DCD36F6D38}" srcOrd="0" destOrd="0" presId="urn:microsoft.com/office/officeart/2018/2/layout/IconVerticalSolidList"/>
    <dgm:cxn modelId="{0818D098-9E19-45FD-BD64-CBACE7F67B92}" type="presParOf" srcId="{0A12DC9B-9A3D-4272-A4F1-0B27FB66BFC6}" destId="{179D6C94-F07C-42ED-B44D-8BAA34BF9D3F}" srcOrd="0" destOrd="0" presId="urn:microsoft.com/office/officeart/2018/2/layout/IconVerticalSolidList"/>
    <dgm:cxn modelId="{F784D200-F7AE-41E1-BBA1-FBE8CDB20A07}" type="presParOf" srcId="{179D6C94-F07C-42ED-B44D-8BAA34BF9D3F}" destId="{7EE9766C-345E-4DBC-9764-00BCC5B31236}" srcOrd="0" destOrd="0" presId="urn:microsoft.com/office/officeart/2018/2/layout/IconVerticalSolidList"/>
    <dgm:cxn modelId="{AF7DC0C5-8D54-4513-9063-42D66C6A3859}" type="presParOf" srcId="{179D6C94-F07C-42ED-B44D-8BAA34BF9D3F}" destId="{2E770F0F-99AE-4C7B-80F1-F63FBC21DD19}" srcOrd="1" destOrd="0" presId="urn:microsoft.com/office/officeart/2018/2/layout/IconVerticalSolidList"/>
    <dgm:cxn modelId="{19C91996-01EE-44C2-A865-8E6074BE8716}" type="presParOf" srcId="{179D6C94-F07C-42ED-B44D-8BAA34BF9D3F}" destId="{B864F00A-032E-4AF0-9EDC-179C72FB0763}" srcOrd="2" destOrd="0" presId="urn:microsoft.com/office/officeart/2018/2/layout/IconVerticalSolidList"/>
    <dgm:cxn modelId="{46393790-5253-49D4-8D23-827FD78CE14F}" type="presParOf" srcId="{179D6C94-F07C-42ED-B44D-8BAA34BF9D3F}" destId="{7E3BE593-0A30-4AE9-8E38-01304276C673}" srcOrd="3" destOrd="0" presId="urn:microsoft.com/office/officeart/2018/2/layout/IconVerticalSolidList"/>
    <dgm:cxn modelId="{47B54E4D-78F6-4708-8B25-94D1452CEF06}" type="presParOf" srcId="{179D6C94-F07C-42ED-B44D-8BAA34BF9D3F}" destId="{5CC4693F-C538-4C74-BB3E-FD9F6D1963F2}" srcOrd="4" destOrd="0" presId="urn:microsoft.com/office/officeart/2018/2/layout/IconVerticalSolidList"/>
    <dgm:cxn modelId="{645978F9-46D6-4252-8173-5A67AD3BA6DF}" type="presParOf" srcId="{0A12DC9B-9A3D-4272-A4F1-0B27FB66BFC6}" destId="{E53C8517-A6F2-45C3-96B0-0E73FC705F37}" srcOrd="1" destOrd="0" presId="urn:microsoft.com/office/officeart/2018/2/layout/IconVerticalSolidList"/>
    <dgm:cxn modelId="{F2BEAA19-6498-43D9-B9B9-6A2119D3C47D}" type="presParOf" srcId="{0A12DC9B-9A3D-4272-A4F1-0B27FB66BFC6}" destId="{5F885904-D42D-45DE-B97A-71D70E3C200E}" srcOrd="2" destOrd="0" presId="urn:microsoft.com/office/officeart/2018/2/layout/IconVerticalSolidList"/>
    <dgm:cxn modelId="{332881A9-21BD-4572-932F-77A9309977BD}" type="presParOf" srcId="{5F885904-D42D-45DE-B97A-71D70E3C200E}" destId="{E7C6E063-A362-414A-9B4F-5D6B3589E5D0}" srcOrd="0" destOrd="0" presId="urn:microsoft.com/office/officeart/2018/2/layout/IconVerticalSolidList"/>
    <dgm:cxn modelId="{D3ACFDEE-3687-4B44-83EE-75DDE7D9BA77}" type="presParOf" srcId="{5F885904-D42D-45DE-B97A-71D70E3C200E}" destId="{A0560BDA-B20F-4617-A5AF-A86F56988F30}" srcOrd="1" destOrd="0" presId="urn:microsoft.com/office/officeart/2018/2/layout/IconVerticalSolidList"/>
    <dgm:cxn modelId="{37C34092-B08F-4EF5-B4AF-1EC8DBB801B5}" type="presParOf" srcId="{5F885904-D42D-45DE-B97A-71D70E3C200E}" destId="{67F49661-FBF8-4264-94CF-31F2C6811863}" srcOrd="2" destOrd="0" presId="urn:microsoft.com/office/officeart/2018/2/layout/IconVerticalSolidList"/>
    <dgm:cxn modelId="{D07E9950-7592-42A9-A044-644839A76C74}" type="presParOf" srcId="{5F885904-D42D-45DE-B97A-71D70E3C200E}" destId="{AA07184B-D248-40ED-A360-2DE2D39BBCA7}" srcOrd="3" destOrd="0" presId="urn:microsoft.com/office/officeart/2018/2/layout/IconVerticalSolidList"/>
    <dgm:cxn modelId="{6BEF7D6E-5EB3-4C12-AB81-F659711CBD28}" type="presParOf" srcId="{5F885904-D42D-45DE-B97A-71D70E3C200E}" destId="{78647C77-326A-48AC-B0CD-828CE720C60C}" srcOrd="4" destOrd="0" presId="urn:microsoft.com/office/officeart/2018/2/layout/IconVerticalSolidList"/>
    <dgm:cxn modelId="{E11BC0DB-7906-44F9-A33F-7FBB4316EB48}" type="presParOf" srcId="{0A12DC9B-9A3D-4272-A4F1-0B27FB66BFC6}" destId="{0AC2BC41-BDFA-4E45-87BB-6147F52B39D1}" srcOrd="3" destOrd="0" presId="urn:microsoft.com/office/officeart/2018/2/layout/IconVerticalSolidList"/>
    <dgm:cxn modelId="{9F0CC26C-30E7-4E4B-B57A-A7D8DDB49F4E}" type="presParOf" srcId="{0A12DC9B-9A3D-4272-A4F1-0B27FB66BFC6}" destId="{CFEFEDF2-6BA5-414A-945C-19F5B2D11169}" srcOrd="4" destOrd="0" presId="urn:microsoft.com/office/officeart/2018/2/layout/IconVerticalSolidList"/>
    <dgm:cxn modelId="{F28A401F-052C-4D4F-A93B-665AD70AAF6F}" type="presParOf" srcId="{CFEFEDF2-6BA5-414A-945C-19F5B2D11169}" destId="{1EB7D674-5AFA-44E6-AF5C-E3F93905E7F1}" srcOrd="0" destOrd="0" presId="urn:microsoft.com/office/officeart/2018/2/layout/IconVerticalSolidList"/>
    <dgm:cxn modelId="{70E09133-E0BA-4200-A020-1BBE3DCBF245}" type="presParOf" srcId="{CFEFEDF2-6BA5-414A-945C-19F5B2D11169}" destId="{4B82070E-7738-48A5-AE4E-BE601639856E}" srcOrd="1" destOrd="0" presId="urn:microsoft.com/office/officeart/2018/2/layout/IconVerticalSolidList"/>
    <dgm:cxn modelId="{3485E072-C246-4706-807D-C41218D1885A}" type="presParOf" srcId="{CFEFEDF2-6BA5-414A-945C-19F5B2D11169}" destId="{4B7825C6-E475-460F-8A36-C7E2A7E9A18D}" srcOrd="2" destOrd="0" presId="urn:microsoft.com/office/officeart/2018/2/layout/IconVerticalSolidList"/>
    <dgm:cxn modelId="{F6B4C5F0-5FCF-4944-ACAC-119CA92EDAC4}" type="presParOf" srcId="{CFEFEDF2-6BA5-414A-945C-19F5B2D11169}" destId="{D925B340-6BAF-40E8-B99F-E2CA57C40B28}" srcOrd="3" destOrd="0" presId="urn:microsoft.com/office/officeart/2018/2/layout/IconVerticalSolidList"/>
    <dgm:cxn modelId="{7F7DD935-B0DC-4327-A68E-50A2D678B60B}" type="presParOf" srcId="{CFEFEDF2-6BA5-414A-945C-19F5B2D11169}" destId="{6AC81144-FD2F-4F55-8250-C1E7639F7413}" srcOrd="4" destOrd="0" presId="urn:microsoft.com/office/officeart/2018/2/layout/IconVerticalSolidList"/>
    <dgm:cxn modelId="{04184865-683B-4847-98B1-702FB9E318FB}" type="presParOf" srcId="{0A12DC9B-9A3D-4272-A4F1-0B27FB66BFC6}" destId="{277F3198-0B36-4D2F-A97E-216C91A3A50A}" srcOrd="5" destOrd="0" presId="urn:microsoft.com/office/officeart/2018/2/layout/IconVerticalSolidList"/>
    <dgm:cxn modelId="{E4521360-C700-47FF-A19D-9B39889D9E58}" type="presParOf" srcId="{0A12DC9B-9A3D-4272-A4F1-0B27FB66BFC6}" destId="{6F9BB368-3048-443F-937F-DBA9191D38F0}" srcOrd="6" destOrd="0" presId="urn:microsoft.com/office/officeart/2018/2/layout/IconVerticalSolidList"/>
    <dgm:cxn modelId="{31633CDA-C2C9-45FA-AE47-120185828A9A}" type="presParOf" srcId="{6F9BB368-3048-443F-937F-DBA9191D38F0}" destId="{7F03032F-3743-4FE8-A168-125133FCD973}" srcOrd="0" destOrd="0" presId="urn:microsoft.com/office/officeart/2018/2/layout/IconVerticalSolidList"/>
    <dgm:cxn modelId="{E0E05296-2682-4563-B65B-CE50B7816170}" type="presParOf" srcId="{6F9BB368-3048-443F-937F-DBA9191D38F0}" destId="{531808B9-B792-4751-8C1A-5D942ED6C0BA}" srcOrd="1" destOrd="0" presId="urn:microsoft.com/office/officeart/2018/2/layout/IconVerticalSolidList"/>
    <dgm:cxn modelId="{3996686B-AC72-4C31-BBB5-15B9D7036C70}" type="presParOf" srcId="{6F9BB368-3048-443F-937F-DBA9191D38F0}" destId="{D51E3485-B2EC-4221-85AD-A07DA20A3F37}" srcOrd="2" destOrd="0" presId="urn:microsoft.com/office/officeart/2018/2/layout/IconVerticalSolidList"/>
    <dgm:cxn modelId="{45CB892B-CE11-4724-8845-4CCE6C877670}" type="presParOf" srcId="{6F9BB368-3048-443F-937F-DBA9191D38F0}" destId="{579F9628-9395-47F0-9CF4-60035C278A76}" srcOrd="3" destOrd="0" presId="urn:microsoft.com/office/officeart/2018/2/layout/IconVerticalSolidList"/>
    <dgm:cxn modelId="{6559751F-D69F-44DC-AED4-D52C283705E8}" type="presParOf" srcId="{6F9BB368-3048-443F-937F-DBA9191D38F0}" destId="{34EBF252-57F1-4864-9F21-29DCD36F6D38}" srcOrd="4" destOrd="0" presId="urn:microsoft.com/office/officeart/2018/2/layout/IconVerticalSolidList"/>
    <dgm:cxn modelId="{2C7C7F7F-1BE7-44A3-8F18-D7DDD246A8CB}" type="presParOf" srcId="{0A12DC9B-9A3D-4272-A4F1-0B27FB66BFC6}" destId="{F2FDC17C-0C42-4E77-8F00-DA292CF4F543}" srcOrd="7" destOrd="0" presId="urn:microsoft.com/office/officeart/2018/2/layout/IconVerticalSolidList"/>
    <dgm:cxn modelId="{E02C0239-5837-4E68-968F-F4DCB80D96DC}" type="presParOf" srcId="{0A12DC9B-9A3D-4272-A4F1-0B27FB66BFC6}" destId="{C73AEEF1-D450-451F-BDD7-B88E6266CFF3}" srcOrd="8" destOrd="0" presId="urn:microsoft.com/office/officeart/2018/2/layout/IconVerticalSolidList"/>
    <dgm:cxn modelId="{B0F722CF-1652-49BA-948F-64B22DBB33DC}" type="presParOf" srcId="{C73AEEF1-D450-451F-BDD7-B88E6266CFF3}" destId="{4DD96B10-1277-48D3-A7CD-271E0223D366}" srcOrd="0" destOrd="0" presId="urn:microsoft.com/office/officeart/2018/2/layout/IconVerticalSolidList"/>
    <dgm:cxn modelId="{316CCF4D-8BFE-4441-93F5-DB08E6C30B45}" type="presParOf" srcId="{C73AEEF1-D450-451F-BDD7-B88E6266CFF3}" destId="{56ED3127-9340-4D19-8900-69E5E854C535}" srcOrd="1" destOrd="0" presId="urn:microsoft.com/office/officeart/2018/2/layout/IconVerticalSolidList"/>
    <dgm:cxn modelId="{0CB0D84E-DB0C-4BB6-A50C-B6CCAB68C9CC}" type="presParOf" srcId="{C73AEEF1-D450-451F-BDD7-B88E6266CFF3}" destId="{2EFAD2CC-3649-4680-9BF2-47D78736083D}" srcOrd="2" destOrd="0" presId="urn:microsoft.com/office/officeart/2018/2/layout/IconVerticalSolidList"/>
    <dgm:cxn modelId="{32721B31-7B16-4F48-A20D-F1B21F0B6EA9}" type="presParOf" srcId="{C73AEEF1-D450-451F-BDD7-B88E6266CFF3}" destId="{50C391D1-0BC2-44AA-AF01-5EF7A1EC2AD4}" srcOrd="3" destOrd="0" presId="urn:microsoft.com/office/officeart/2018/2/layout/IconVerticalSolidList"/>
    <dgm:cxn modelId="{719B6F7B-69F8-4DC6-B27E-F42D77D2DCCE}" type="presParOf" srcId="{C73AEEF1-D450-451F-BDD7-B88E6266CFF3}" destId="{4C11982C-5B26-4CCC-AE91-68B5DD62E2ED}"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8D9DE1-8731-4623-9525-24C6AD56A6F1}"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84F28872-94D8-42AE-BE67-B98637E1C2D2}">
      <dgm:prSet/>
      <dgm:spPr/>
      <dgm:t>
        <a:bodyPr/>
        <a:lstStyle/>
        <a:p>
          <a:r>
            <a:rPr lang="cs-CZ"/>
            <a:t>Realism – they are outworking of the states‘ interests</a:t>
          </a:r>
          <a:endParaRPr lang="en-US"/>
        </a:p>
      </dgm:t>
    </dgm:pt>
    <dgm:pt modelId="{D64263CC-0C17-46C4-B820-2B457529AE31}" type="parTrans" cxnId="{332DF271-92ED-411B-AEC6-137258D6AF58}">
      <dgm:prSet/>
      <dgm:spPr/>
      <dgm:t>
        <a:bodyPr/>
        <a:lstStyle/>
        <a:p>
          <a:endParaRPr lang="en-US"/>
        </a:p>
      </dgm:t>
    </dgm:pt>
    <dgm:pt modelId="{61DB8639-9F00-431B-A1F0-A62D30D07847}" type="sibTrans" cxnId="{332DF271-92ED-411B-AEC6-137258D6AF58}">
      <dgm:prSet/>
      <dgm:spPr/>
      <dgm:t>
        <a:bodyPr/>
        <a:lstStyle/>
        <a:p>
          <a:endParaRPr lang="en-US"/>
        </a:p>
      </dgm:t>
    </dgm:pt>
    <dgm:pt modelId="{3C070345-AAEC-48F4-B7A5-8BF8F71455C9}">
      <dgm:prSet/>
      <dgm:spPr/>
      <dgm:t>
        <a:bodyPr/>
        <a:lstStyle/>
        <a:p>
          <a:r>
            <a:rPr lang="cs-CZ"/>
            <a:t>Liberalism – they are the way how  states cooperate and create a stable environment, means to mitigation of communication/coordination problems</a:t>
          </a:r>
          <a:endParaRPr lang="en-US"/>
        </a:p>
      </dgm:t>
    </dgm:pt>
    <dgm:pt modelId="{3253BE19-F937-4319-A28B-2AF780A10651}" type="parTrans" cxnId="{4C396E34-98CA-4E5C-AD1D-C07B37D4F2AC}">
      <dgm:prSet/>
      <dgm:spPr/>
      <dgm:t>
        <a:bodyPr/>
        <a:lstStyle/>
        <a:p>
          <a:endParaRPr lang="en-US"/>
        </a:p>
      </dgm:t>
    </dgm:pt>
    <dgm:pt modelId="{91523A22-C12A-47DD-AE4E-3F078EB12DC8}" type="sibTrans" cxnId="{4C396E34-98CA-4E5C-AD1D-C07B37D4F2AC}">
      <dgm:prSet/>
      <dgm:spPr/>
      <dgm:t>
        <a:bodyPr/>
        <a:lstStyle/>
        <a:p>
          <a:endParaRPr lang="en-US"/>
        </a:p>
      </dgm:t>
    </dgm:pt>
    <dgm:pt modelId="{C6FDC0E7-BAC3-4404-89E6-11026D7B32B1}">
      <dgm:prSet/>
      <dgm:spPr/>
      <dgm:t>
        <a:bodyPr/>
        <a:lstStyle/>
        <a:p>
          <a:r>
            <a:rPr lang="cs-CZ"/>
            <a:t>Marxists – they are reflection of the ruling class/capitalist class</a:t>
          </a:r>
          <a:endParaRPr lang="en-US"/>
        </a:p>
      </dgm:t>
    </dgm:pt>
    <dgm:pt modelId="{DA50F91A-97A8-4AAB-8494-8A623CD119D2}" type="parTrans" cxnId="{1EB617F5-7110-4215-8642-195DB8832798}">
      <dgm:prSet/>
      <dgm:spPr/>
      <dgm:t>
        <a:bodyPr/>
        <a:lstStyle/>
        <a:p>
          <a:endParaRPr lang="en-US"/>
        </a:p>
      </dgm:t>
    </dgm:pt>
    <dgm:pt modelId="{5E440CC9-D90D-4FE3-9062-84797F7301D7}" type="sibTrans" cxnId="{1EB617F5-7110-4215-8642-195DB8832798}">
      <dgm:prSet/>
      <dgm:spPr/>
      <dgm:t>
        <a:bodyPr/>
        <a:lstStyle/>
        <a:p>
          <a:endParaRPr lang="en-US"/>
        </a:p>
      </dgm:t>
    </dgm:pt>
    <dgm:pt modelId="{6EAF5C3C-2CBA-4DAD-8580-A199CAD606E1}" type="pres">
      <dgm:prSet presAssocID="{CE8D9DE1-8731-4623-9525-24C6AD56A6F1}" presName="linear" presStyleCnt="0">
        <dgm:presLayoutVars>
          <dgm:animLvl val="lvl"/>
          <dgm:resizeHandles val="exact"/>
        </dgm:presLayoutVars>
      </dgm:prSet>
      <dgm:spPr/>
    </dgm:pt>
    <dgm:pt modelId="{7DFD0513-00A0-4EBE-BD09-13254A704C97}" type="pres">
      <dgm:prSet presAssocID="{84F28872-94D8-42AE-BE67-B98637E1C2D2}" presName="parentText" presStyleLbl="node1" presStyleIdx="0" presStyleCnt="3">
        <dgm:presLayoutVars>
          <dgm:chMax val="0"/>
          <dgm:bulletEnabled val="1"/>
        </dgm:presLayoutVars>
      </dgm:prSet>
      <dgm:spPr/>
    </dgm:pt>
    <dgm:pt modelId="{C2CFAD98-8845-42B1-8516-FCF94D11731A}" type="pres">
      <dgm:prSet presAssocID="{61DB8639-9F00-431B-A1F0-A62D30D07847}" presName="spacer" presStyleCnt="0"/>
      <dgm:spPr/>
    </dgm:pt>
    <dgm:pt modelId="{320D77D4-C484-4166-B5BA-C0D13E65407A}" type="pres">
      <dgm:prSet presAssocID="{3C070345-AAEC-48F4-B7A5-8BF8F71455C9}" presName="parentText" presStyleLbl="node1" presStyleIdx="1" presStyleCnt="3">
        <dgm:presLayoutVars>
          <dgm:chMax val="0"/>
          <dgm:bulletEnabled val="1"/>
        </dgm:presLayoutVars>
      </dgm:prSet>
      <dgm:spPr/>
    </dgm:pt>
    <dgm:pt modelId="{54C70469-DCB9-4976-A43A-51CC1C93EE11}" type="pres">
      <dgm:prSet presAssocID="{91523A22-C12A-47DD-AE4E-3F078EB12DC8}" presName="spacer" presStyleCnt="0"/>
      <dgm:spPr/>
    </dgm:pt>
    <dgm:pt modelId="{EBF12667-0EB0-44F9-946B-A265558CAC71}" type="pres">
      <dgm:prSet presAssocID="{C6FDC0E7-BAC3-4404-89E6-11026D7B32B1}" presName="parentText" presStyleLbl="node1" presStyleIdx="2" presStyleCnt="3">
        <dgm:presLayoutVars>
          <dgm:chMax val="0"/>
          <dgm:bulletEnabled val="1"/>
        </dgm:presLayoutVars>
      </dgm:prSet>
      <dgm:spPr/>
    </dgm:pt>
  </dgm:ptLst>
  <dgm:cxnLst>
    <dgm:cxn modelId="{E6442B21-66AD-499D-8A57-1ABF5558EB12}" type="presOf" srcId="{3C070345-AAEC-48F4-B7A5-8BF8F71455C9}" destId="{320D77D4-C484-4166-B5BA-C0D13E65407A}" srcOrd="0" destOrd="0" presId="urn:microsoft.com/office/officeart/2005/8/layout/vList2"/>
    <dgm:cxn modelId="{7691BA28-4796-4976-9FFD-832D0DB5C2EF}" type="presOf" srcId="{84F28872-94D8-42AE-BE67-B98637E1C2D2}" destId="{7DFD0513-00A0-4EBE-BD09-13254A704C97}" srcOrd="0" destOrd="0" presId="urn:microsoft.com/office/officeart/2005/8/layout/vList2"/>
    <dgm:cxn modelId="{4C396E34-98CA-4E5C-AD1D-C07B37D4F2AC}" srcId="{CE8D9DE1-8731-4623-9525-24C6AD56A6F1}" destId="{3C070345-AAEC-48F4-B7A5-8BF8F71455C9}" srcOrd="1" destOrd="0" parTransId="{3253BE19-F937-4319-A28B-2AF780A10651}" sibTransId="{91523A22-C12A-47DD-AE4E-3F078EB12DC8}"/>
    <dgm:cxn modelId="{332DF271-92ED-411B-AEC6-137258D6AF58}" srcId="{CE8D9DE1-8731-4623-9525-24C6AD56A6F1}" destId="{84F28872-94D8-42AE-BE67-B98637E1C2D2}" srcOrd="0" destOrd="0" parTransId="{D64263CC-0C17-46C4-B820-2B457529AE31}" sibTransId="{61DB8639-9F00-431B-A1F0-A62D30D07847}"/>
    <dgm:cxn modelId="{1DDB1F9F-643D-4199-B593-D9F8643674B2}" type="presOf" srcId="{CE8D9DE1-8731-4623-9525-24C6AD56A6F1}" destId="{6EAF5C3C-2CBA-4DAD-8580-A199CAD606E1}" srcOrd="0" destOrd="0" presId="urn:microsoft.com/office/officeart/2005/8/layout/vList2"/>
    <dgm:cxn modelId="{FCBBD6A3-A6F6-4A58-9981-50AC49919987}" type="presOf" srcId="{C6FDC0E7-BAC3-4404-89E6-11026D7B32B1}" destId="{EBF12667-0EB0-44F9-946B-A265558CAC71}" srcOrd="0" destOrd="0" presId="urn:microsoft.com/office/officeart/2005/8/layout/vList2"/>
    <dgm:cxn modelId="{1EB617F5-7110-4215-8642-195DB8832798}" srcId="{CE8D9DE1-8731-4623-9525-24C6AD56A6F1}" destId="{C6FDC0E7-BAC3-4404-89E6-11026D7B32B1}" srcOrd="2" destOrd="0" parTransId="{DA50F91A-97A8-4AAB-8494-8A623CD119D2}" sibTransId="{5E440CC9-D90D-4FE3-9062-84797F7301D7}"/>
    <dgm:cxn modelId="{4416FA2B-564C-40A0-A713-96E30B4D00FE}" type="presParOf" srcId="{6EAF5C3C-2CBA-4DAD-8580-A199CAD606E1}" destId="{7DFD0513-00A0-4EBE-BD09-13254A704C97}" srcOrd="0" destOrd="0" presId="urn:microsoft.com/office/officeart/2005/8/layout/vList2"/>
    <dgm:cxn modelId="{0C296982-9C7C-49B9-9AC2-19EFA0067011}" type="presParOf" srcId="{6EAF5C3C-2CBA-4DAD-8580-A199CAD606E1}" destId="{C2CFAD98-8845-42B1-8516-FCF94D11731A}" srcOrd="1" destOrd="0" presId="urn:microsoft.com/office/officeart/2005/8/layout/vList2"/>
    <dgm:cxn modelId="{B0CA46BD-9780-43DA-9A69-9778E6D7EC19}" type="presParOf" srcId="{6EAF5C3C-2CBA-4DAD-8580-A199CAD606E1}" destId="{320D77D4-C484-4166-B5BA-C0D13E65407A}" srcOrd="2" destOrd="0" presId="urn:microsoft.com/office/officeart/2005/8/layout/vList2"/>
    <dgm:cxn modelId="{5B26B8A5-F30F-46E2-BD30-EF887FA0F1DC}" type="presParOf" srcId="{6EAF5C3C-2CBA-4DAD-8580-A199CAD606E1}" destId="{54C70469-DCB9-4976-A43A-51CC1C93EE11}" srcOrd="3" destOrd="0" presId="urn:microsoft.com/office/officeart/2005/8/layout/vList2"/>
    <dgm:cxn modelId="{EA110F36-A828-4C66-9710-2809DC542C88}" type="presParOf" srcId="{6EAF5C3C-2CBA-4DAD-8580-A199CAD606E1}" destId="{EBF12667-0EB0-44F9-946B-A265558CAC7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7FC91B-DED4-4951-8E0A-4AF3E8AE1898}"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2AB7AC5E-C30C-4826-B789-BA1F1FF0F5B9}">
      <dgm:prSet/>
      <dgm:spPr/>
      <dgm:t>
        <a:bodyPr/>
        <a:lstStyle/>
        <a:p>
          <a:r>
            <a:rPr lang="cs-CZ"/>
            <a:t>Materialist account to IPE: classical marxism</a:t>
          </a:r>
          <a:endParaRPr lang="en-US"/>
        </a:p>
      </dgm:t>
    </dgm:pt>
    <dgm:pt modelId="{67889258-0D4B-42A7-921D-0221FDA4C3BF}" type="parTrans" cxnId="{925AA351-1202-4FC6-951D-6E1EAE1E2063}">
      <dgm:prSet/>
      <dgm:spPr/>
      <dgm:t>
        <a:bodyPr/>
        <a:lstStyle/>
        <a:p>
          <a:endParaRPr lang="en-US"/>
        </a:p>
      </dgm:t>
    </dgm:pt>
    <dgm:pt modelId="{B6CD0D7C-D416-4C4E-ADC1-035DCFBAD9AA}" type="sibTrans" cxnId="{925AA351-1202-4FC6-951D-6E1EAE1E2063}">
      <dgm:prSet/>
      <dgm:spPr/>
      <dgm:t>
        <a:bodyPr/>
        <a:lstStyle/>
        <a:p>
          <a:endParaRPr lang="en-US"/>
        </a:p>
      </dgm:t>
    </dgm:pt>
    <dgm:pt modelId="{454224C1-1077-463D-8E5F-1F129A1CC681}">
      <dgm:prSet/>
      <dgm:spPr/>
      <dgm:t>
        <a:bodyPr/>
        <a:lstStyle/>
        <a:p>
          <a:r>
            <a:rPr lang="cs-CZ" dirty="0"/>
            <a:t>Marx and Engels – </a:t>
          </a:r>
          <a:r>
            <a:rPr lang="cs-CZ" dirty="0" err="1"/>
            <a:t>expectations</a:t>
          </a:r>
          <a:r>
            <a:rPr lang="cs-CZ" dirty="0"/>
            <a:t> </a:t>
          </a:r>
          <a:r>
            <a:rPr lang="cs-CZ" dirty="0" err="1"/>
            <a:t>of</a:t>
          </a:r>
          <a:r>
            <a:rPr lang="cs-CZ" dirty="0"/>
            <a:t> </a:t>
          </a:r>
          <a:r>
            <a:rPr lang="cs-CZ" dirty="0" err="1"/>
            <a:t>world-wide</a:t>
          </a:r>
          <a:r>
            <a:rPr lang="cs-CZ" dirty="0"/>
            <a:t> </a:t>
          </a:r>
          <a:r>
            <a:rPr lang="cs-CZ" dirty="0" err="1"/>
            <a:t>class</a:t>
          </a:r>
          <a:r>
            <a:rPr lang="cs-CZ" dirty="0"/>
            <a:t> </a:t>
          </a:r>
          <a:r>
            <a:rPr lang="cs-CZ" dirty="0" err="1"/>
            <a:t>struggle</a:t>
          </a:r>
          <a:r>
            <a:rPr lang="cs-CZ" dirty="0"/>
            <a:t> </a:t>
          </a:r>
          <a:r>
            <a:rPr lang="cs-CZ" dirty="0" err="1"/>
            <a:t>that</a:t>
          </a:r>
          <a:r>
            <a:rPr lang="cs-CZ" dirty="0"/>
            <a:t> </a:t>
          </a:r>
          <a:r>
            <a:rPr lang="cs-CZ" dirty="0" err="1"/>
            <a:t>would</a:t>
          </a:r>
          <a:r>
            <a:rPr lang="cs-CZ" dirty="0"/>
            <a:t> </a:t>
          </a:r>
          <a:r>
            <a:rPr lang="cs-CZ" dirty="0" err="1"/>
            <a:t>lead</a:t>
          </a:r>
          <a:r>
            <a:rPr lang="cs-CZ" dirty="0"/>
            <a:t> </a:t>
          </a:r>
          <a:r>
            <a:rPr lang="cs-CZ" dirty="0" err="1"/>
            <a:t>towards</a:t>
          </a:r>
          <a:r>
            <a:rPr lang="cs-CZ" dirty="0"/>
            <a:t> </a:t>
          </a:r>
          <a:r>
            <a:rPr lang="cs-CZ" dirty="0" err="1"/>
            <a:t>revolution</a:t>
          </a:r>
          <a:r>
            <a:rPr lang="cs-CZ" dirty="0"/>
            <a:t> (but not </a:t>
          </a:r>
          <a:r>
            <a:rPr lang="cs-CZ" dirty="0" err="1"/>
            <a:t>local</a:t>
          </a:r>
          <a:r>
            <a:rPr lang="cs-CZ" dirty="0"/>
            <a:t> – </a:t>
          </a:r>
          <a:r>
            <a:rPr lang="cs-CZ" dirty="0" err="1"/>
            <a:t>global</a:t>
          </a:r>
          <a:r>
            <a:rPr lang="cs-CZ" dirty="0"/>
            <a:t>)</a:t>
          </a:r>
          <a:endParaRPr lang="en-US" dirty="0"/>
        </a:p>
      </dgm:t>
    </dgm:pt>
    <dgm:pt modelId="{F9A78155-16AD-4C14-BCA3-0A193B908E9A}" type="parTrans" cxnId="{85D8B826-1E17-4796-BC04-91A4BE286DC0}">
      <dgm:prSet/>
      <dgm:spPr/>
      <dgm:t>
        <a:bodyPr/>
        <a:lstStyle/>
        <a:p>
          <a:endParaRPr lang="en-US"/>
        </a:p>
      </dgm:t>
    </dgm:pt>
    <dgm:pt modelId="{1949EDAF-8F83-47BC-8D2A-409E014842AA}" type="sibTrans" cxnId="{85D8B826-1E17-4796-BC04-91A4BE286DC0}">
      <dgm:prSet/>
      <dgm:spPr/>
      <dgm:t>
        <a:bodyPr/>
        <a:lstStyle/>
        <a:p>
          <a:endParaRPr lang="en-US"/>
        </a:p>
      </dgm:t>
    </dgm:pt>
    <dgm:pt modelId="{865771C4-0B5E-4588-BF73-3883BDCC168B}">
      <dgm:prSet/>
      <dgm:spPr/>
      <dgm:t>
        <a:bodyPr/>
        <a:lstStyle/>
        <a:p>
          <a:r>
            <a:rPr lang="cs-CZ"/>
            <a:t>Means of production determine everything else including norms, ideals, and values</a:t>
          </a:r>
          <a:endParaRPr lang="en-US"/>
        </a:p>
      </dgm:t>
    </dgm:pt>
    <dgm:pt modelId="{04C523C4-DBC7-47B9-B199-FBCBEBC56617}" type="parTrans" cxnId="{5F85BB09-3F55-42BD-A87F-7F71B2FB2950}">
      <dgm:prSet/>
      <dgm:spPr/>
      <dgm:t>
        <a:bodyPr/>
        <a:lstStyle/>
        <a:p>
          <a:endParaRPr lang="en-US"/>
        </a:p>
      </dgm:t>
    </dgm:pt>
    <dgm:pt modelId="{E6BC1549-BA67-42DD-A088-9A83835D6180}" type="sibTrans" cxnId="{5F85BB09-3F55-42BD-A87F-7F71B2FB2950}">
      <dgm:prSet/>
      <dgm:spPr/>
      <dgm:t>
        <a:bodyPr/>
        <a:lstStyle/>
        <a:p>
          <a:endParaRPr lang="en-US"/>
        </a:p>
      </dgm:t>
    </dgm:pt>
    <dgm:pt modelId="{D0962CAC-F553-4F2D-96C8-6F9C757158B8}">
      <dgm:prSet/>
      <dgm:spPr/>
      <dgm:t>
        <a:bodyPr/>
        <a:lstStyle/>
        <a:p>
          <a:r>
            <a:rPr lang="cs-CZ"/>
            <a:t>Constructivism</a:t>
          </a:r>
          <a:endParaRPr lang="en-US"/>
        </a:p>
      </dgm:t>
    </dgm:pt>
    <dgm:pt modelId="{36BCE338-AA6C-4C6E-80B1-095A9BDEAA6E}" type="parTrans" cxnId="{17B7218E-8CF9-4D5B-9F6A-C9A4F4818743}">
      <dgm:prSet/>
      <dgm:spPr/>
      <dgm:t>
        <a:bodyPr/>
        <a:lstStyle/>
        <a:p>
          <a:endParaRPr lang="en-US"/>
        </a:p>
      </dgm:t>
    </dgm:pt>
    <dgm:pt modelId="{454906CD-951F-4102-92A7-EE7D93352CBE}" type="sibTrans" cxnId="{17B7218E-8CF9-4D5B-9F6A-C9A4F4818743}">
      <dgm:prSet/>
      <dgm:spPr/>
      <dgm:t>
        <a:bodyPr/>
        <a:lstStyle/>
        <a:p>
          <a:endParaRPr lang="en-US"/>
        </a:p>
      </dgm:t>
    </dgm:pt>
    <dgm:pt modelId="{F5CE8344-4A73-43EB-9794-0DA6917421C4}">
      <dgm:prSet/>
      <dgm:spPr/>
      <dgm:t>
        <a:bodyPr/>
        <a:lstStyle/>
        <a:p>
          <a:r>
            <a:rPr lang="cs-CZ"/>
            <a:t>Ideas are analytically central</a:t>
          </a:r>
          <a:endParaRPr lang="en-US"/>
        </a:p>
      </dgm:t>
    </dgm:pt>
    <dgm:pt modelId="{0C369113-7F2F-4FEF-96C3-54BEBF75C340}" type="parTrans" cxnId="{F75CB8D5-9760-48A9-875C-44EE8F4579D3}">
      <dgm:prSet/>
      <dgm:spPr/>
      <dgm:t>
        <a:bodyPr/>
        <a:lstStyle/>
        <a:p>
          <a:endParaRPr lang="en-US"/>
        </a:p>
      </dgm:t>
    </dgm:pt>
    <dgm:pt modelId="{41C13CEC-CD16-42F7-8618-B68A9DA438F0}" type="sibTrans" cxnId="{F75CB8D5-9760-48A9-875C-44EE8F4579D3}">
      <dgm:prSet/>
      <dgm:spPr/>
      <dgm:t>
        <a:bodyPr/>
        <a:lstStyle/>
        <a:p>
          <a:endParaRPr lang="en-US"/>
        </a:p>
      </dgm:t>
    </dgm:pt>
    <dgm:pt modelId="{40F9DBC5-4473-4874-8CC6-53261CA728EB}" type="pres">
      <dgm:prSet presAssocID="{C57FC91B-DED4-4951-8E0A-4AF3E8AE1898}" presName="linear" presStyleCnt="0">
        <dgm:presLayoutVars>
          <dgm:animLvl val="lvl"/>
          <dgm:resizeHandles val="exact"/>
        </dgm:presLayoutVars>
      </dgm:prSet>
      <dgm:spPr/>
    </dgm:pt>
    <dgm:pt modelId="{2D58C78B-6F54-4B24-83A1-E741272A9A21}" type="pres">
      <dgm:prSet presAssocID="{2AB7AC5E-C30C-4826-B789-BA1F1FF0F5B9}" presName="parentText" presStyleLbl="node1" presStyleIdx="0" presStyleCnt="2">
        <dgm:presLayoutVars>
          <dgm:chMax val="0"/>
          <dgm:bulletEnabled val="1"/>
        </dgm:presLayoutVars>
      </dgm:prSet>
      <dgm:spPr/>
    </dgm:pt>
    <dgm:pt modelId="{28355412-EDB6-46B9-8089-F5D48A279BE3}" type="pres">
      <dgm:prSet presAssocID="{2AB7AC5E-C30C-4826-B789-BA1F1FF0F5B9}" presName="childText" presStyleLbl="revTx" presStyleIdx="0" presStyleCnt="2">
        <dgm:presLayoutVars>
          <dgm:bulletEnabled val="1"/>
        </dgm:presLayoutVars>
      </dgm:prSet>
      <dgm:spPr/>
    </dgm:pt>
    <dgm:pt modelId="{C2B737DB-225A-4843-BD17-872E6C0F9408}" type="pres">
      <dgm:prSet presAssocID="{D0962CAC-F553-4F2D-96C8-6F9C757158B8}" presName="parentText" presStyleLbl="node1" presStyleIdx="1" presStyleCnt="2">
        <dgm:presLayoutVars>
          <dgm:chMax val="0"/>
          <dgm:bulletEnabled val="1"/>
        </dgm:presLayoutVars>
      </dgm:prSet>
      <dgm:spPr/>
    </dgm:pt>
    <dgm:pt modelId="{6C24B245-3413-4130-9ED7-F1F7021A9B73}" type="pres">
      <dgm:prSet presAssocID="{D0962CAC-F553-4F2D-96C8-6F9C757158B8}" presName="childText" presStyleLbl="revTx" presStyleIdx="1" presStyleCnt="2">
        <dgm:presLayoutVars>
          <dgm:bulletEnabled val="1"/>
        </dgm:presLayoutVars>
      </dgm:prSet>
      <dgm:spPr/>
    </dgm:pt>
  </dgm:ptLst>
  <dgm:cxnLst>
    <dgm:cxn modelId="{5F85BB09-3F55-42BD-A87F-7F71B2FB2950}" srcId="{2AB7AC5E-C30C-4826-B789-BA1F1FF0F5B9}" destId="{865771C4-0B5E-4588-BF73-3883BDCC168B}" srcOrd="1" destOrd="0" parTransId="{04C523C4-DBC7-47B9-B199-FBCBEBC56617}" sibTransId="{E6BC1549-BA67-42DD-A088-9A83835D6180}"/>
    <dgm:cxn modelId="{85D8B826-1E17-4796-BC04-91A4BE286DC0}" srcId="{2AB7AC5E-C30C-4826-B789-BA1F1FF0F5B9}" destId="{454224C1-1077-463D-8E5F-1F129A1CC681}" srcOrd="0" destOrd="0" parTransId="{F9A78155-16AD-4C14-BCA3-0A193B908E9A}" sibTransId="{1949EDAF-8F83-47BC-8D2A-409E014842AA}"/>
    <dgm:cxn modelId="{3514BD3F-7C37-4626-993D-33422D18ABF6}" type="presOf" srcId="{D0962CAC-F553-4F2D-96C8-6F9C757158B8}" destId="{C2B737DB-225A-4843-BD17-872E6C0F9408}" srcOrd="0" destOrd="0" presId="urn:microsoft.com/office/officeart/2005/8/layout/vList2"/>
    <dgm:cxn modelId="{BDE68F67-57FE-4785-A4AE-261E25D5BB11}" type="presOf" srcId="{865771C4-0B5E-4588-BF73-3883BDCC168B}" destId="{28355412-EDB6-46B9-8089-F5D48A279BE3}" srcOrd="0" destOrd="1" presId="urn:microsoft.com/office/officeart/2005/8/layout/vList2"/>
    <dgm:cxn modelId="{925AA351-1202-4FC6-951D-6E1EAE1E2063}" srcId="{C57FC91B-DED4-4951-8E0A-4AF3E8AE1898}" destId="{2AB7AC5E-C30C-4826-B789-BA1F1FF0F5B9}" srcOrd="0" destOrd="0" parTransId="{67889258-0D4B-42A7-921D-0221FDA4C3BF}" sibTransId="{B6CD0D7C-D416-4C4E-ADC1-035DCFBAD9AA}"/>
    <dgm:cxn modelId="{A4931F54-A18C-4BA3-BD69-C9B8082B4669}" type="presOf" srcId="{454224C1-1077-463D-8E5F-1F129A1CC681}" destId="{28355412-EDB6-46B9-8089-F5D48A279BE3}" srcOrd="0" destOrd="0" presId="urn:microsoft.com/office/officeart/2005/8/layout/vList2"/>
    <dgm:cxn modelId="{5AED9884-E839-40CA-AC56-D2DF42D17CA7}" type="presOf" srcId="{C57FC91B-DED4-4951-8E0A-4AF3E8AE1898}" destId="{40F9DBC5-4473-4874-8CC6-53261CA728EB}" srcOrd="0" destOrd="0" presId="urn:microsoft.com/office/officeart/2005/8/layout/vList2"/>
    <dgm:cxn modelId="{17B7218E-8CF9-4D5B-9F6A-C9A4F4818743}" srcId="{C57FC91B-DED4-4951-8E0A-4AF3E8AE1898}" destId="{D0962CAC-F553-4F2D-96C8-6F9C757158B8}" srcOrd="1" destOrd="0" parTransId="{36BCE338-AA6C-4C6E-80B1-095A9BDEAA6E}" sibTransId="{454906CD-951F-4102-92A7-EE7D93352CBE}"/>
    <dgm:cxn modelId="{703CFDA9-4BF6-406B-A958-3E3D45DA1D8C}" type="presOf" srcId="{2AB7AC5E-C30C-4826-B789-BA1F1FF0F5B9}" destId="{2D58C78B-6F54-4B24-83A1-E741272A9A21}" srcOrd="0" destOrd="0" presId="urn:microsoft.com/office/officeart/2005/8/layout/vList2"/>
    <dgm:cxn modelId="{F75CB8D5-9760-48A9-875C-44EE8F4579D3}" srcId="{D0962CAC-F553-4F2D-96C8-6F9C757158B8}" destId="{F5CE8344-4A73-43EB-9794-0DA6917421C4}" srcOrd="0" destOrd="0" parTransId="{0C369113-7F2F-4FEF-96C3-54BEBF75C340}" sibTransId="{41C13CEC-CD16-42F7-8618-B68A9DA438F0}"/>
    <dgm:cxn modelId="{7C96E7E7-6086-4149-9A2A-A847E39BC664}" type="presOf" srcId="{F5CE8344-4A73-43EB-9794-0DA6917421C4}" destId="{6C24B245-3413-4130-9ED7-F1F7021A9B73}" srcOrd="0" destOrd="0" presId="urn:microsoft.com/office/officeart/2005/8/layout/vList2"/>
    <dgm:cxn modelId="{18228A60-5C6C-4422-AE8A-559DE5721B47}" type="presParOf" srcId="{40F9DBC5-4473-4874-8CC6-53261CA728EB}" destId="{2D58C78B-6F54-4B24-83A1-E741272A9A21}" srcOrd="0" destOrd="0" presId="urn:microsoft.com/office/officeart/2005/8/layout/vList2"/>
    <dgm:cxn modelId="{E8F2D4F0-FE68-41AE-A87A-F413CAA91154}" type="presParOf" srcId="{40F9DBC5-4473-4874-8CC6-53261CA728EB}" destId="{28355412-EDB6-46B9-8089-F5D48A279BE3}" srcOrd="1" destOrd="0" presId="urn:microsoft.com/office/officeart/2005/8/layout/vList2"/>
    <dgm:cxn modelId="{88A60890-0199-4CF8-81A2-C0D718C2A9F4}" type="presParOf" srcId="{40F9DBC5-4473-4874-8CC6-53261CA728EB}" destId="{C2B737DB-225A-4843-BD17-872E6C0F9408}" srcOrd="2" destOrd="0" presId="urn:microsoft.com/office/officeart/2005/8/layout/vList2"/>
    <dgm:cxn modelId="{33B95323-87D6-40A4-A4FE-F8F129EFB4A2}" type="presParOf" srcId="{40F9DBC5-4473-4874-8CC6-53261CA728EB}" destId="{6C24B245-3413-4130-9ED7-F1F7021A9B73}"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31B770A-529F-44DA-9C74-FBF5A571EAA0}"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292612F7-2E3D-45B9-9555-9F9C5D28F536}">
      <dgm:prSet/>
      <dgm:spPr/>
      <dgm:t>
        <a:bodyPr/>
        <a:lstStyle/>
        <a:p>
          <a:r>
            <a:rPr lang="cs-CZ"/>
            <a:t>economic nationalism (Thomas Mun, Frederick List)</a:t>
          </a:r>
          <a:endParaRPr lang="en-US"/>
        </a:p>
      </dgm:t>
    </dgm:pt>
    <dgm:pt modelId="{1B9754B0-FB2F-4C43-BCA8-40B7E53BF61E}" type="parTrans" cxnId="{1226AE19-A53D-4946-9530-E4391196EB4C}">
      <dgm:prSet/>
      <dgm:spPr/>
      <dgm:t>
        <a:bodyPr/>
        <a:lstStyle/>
        <a:p>
          <a:endParaRPr lang="en-US"/>
        </a:p>
      </dgm:t>
    </dgm:pt>
    <dgm:pt modelId="{1627DA56-AA58-47A3-AC0F-9D214F80786E}" type="sibTrans" cxnId="{1226AE19-A53D-4946-9530-E4391196EB4C}">
      <dgm:prSet/>
      <dgm:spPr/>
      <dgm:t>
        <a:bodyPr/>
        <a:lstStyle/>
        <a:p>
          <a:endParaRPr lang="en-US"/>
        </a:p>
      </dgm:t>
    </dgm:pt>
    <dgm:pt modelId="{2BB3D698-888E-4888-A176-917F9D602C1E}">
      <dgm:prSet/>
      <dgm:spPr/>
      <dgm:t>
        <a:bodyPr/>
        <a:lstStyle/>
        <a:p>
          <a:r>
            <a:rPr lang="cs-CZ"/>
            <a:t>17th to 18th century</a:t>
          </a:r>
          <a:endParaRPr lang="en-US"/>
        </a:p>
      </dgm:t>
    </dgm:pt>
    <dgm:pt modelId="{AE32EC31-A068-47FE-B987-7387C1D290A8}" type="parTrans" cxnId="{5D3AF14B-A8D9-45CA-AE57-D9E53451AB32}">
      <dgm:prSet/>
      <dgm:spPr/>
      <dgm:t>
        <a:bodyPr/>
        <a:lstStyle/>
        <a:p>
          <a:endParaRPr lang="en-US"/>
        </a:p>
      </dgm:t>
    </dgm:pt>
    <dgm:pt modelId="{1FD1DA1A-8C31-4BB0-8136-B8E538D920A5}" type="sibTrans" cxnId="{5D3AF14B-A8D9-45CA-AE57-D9E53451AB32}">
      <dgm:prSet/>
      <dgm:spPr/>
      <dgm:t>
        <a:bodyPr/>
        <a:lstStyle/>
        <a:p>
          <a:endParaRPr lang="en-US"/>
        </a:p>
      </dgm:t>
    </dgm:pt>
    <dgm:pt modelId="{B44F1F6C-9681-47C4-B5A8-6AD1E61B8DF2}">
      <dgm:prSet/>
      <dgm:spPr/>
      <dgm:t>
        <a:bodyPr/>
        <a:lstStyle/>
        <a:p>
          <a:r>
            <a:rPr lang="cs-CZ"/>
            <a:t>Foreign trade as a way how to increase wealth: sell more each year than you buy + increase in exports with import substitution (import taxes, tariffs, non-tax barriers), use national transport, add value to primary producst</a:t>
          </a:r>
          <a:endParaRPr lang="en-US"/>
        </a:p>
      </dgm:t>
    </dgm:pt>
    <dgm:pt modelId="{88EB3822-2F27-41ED-A8A2-873695D09D87}" type="parTrans" cxnId="{2A793474-62C1-4A83-8338-3698753BFD07}">
      <dgm:prSet/>
      <dgm:spPr/>
      <dgm:t>
        <a:bodyPr/>
        <a:lstStyle/>
        <a:p>
          <a:endParaRPr lang="en-US"/>
        </a:p>
      </dgm:t>
    </dgm:pt>
    <dgm:pt modelId="{0DB3DFDA-2593-4B06-8A40-817E9509C413}" type="sibTrans" cxnId="{2A793474-62C1-4A83-8338-3698753BFD07}">
      <dgm:prSet/>
      <dgm:spPr/>
      <dgm:t>
        <a:bodyPr/>
        <a:lstStyle/>
        <a:p>
          <a:endParaRPr lang="en-US"/>
        </a:p>
      </dgm:t>
    </dgm:pt>
    <dgm:pt modelId="{C06EEAA2-2FFB-41A1-9516-E113F9E8307B}">
      <dgm:prSet/>
      <dgm:spPr/>
      <dgm:t>
        <a:bodyPr/>
        <a:lstStyle/>
        <a:p>
          <a:r>
            <a:rPr lang="cs-CZ"/>
            <a:t>Remains strong even today – retional policies – European Union, Trump's tariffs</a:t>
          </a:r>
          <a:endParaRPr lang="en-US"/>
        </a:p>
      </dgm:t>
    </dgm:pt>
    <dgm:pt modelId="{8E38786B-6880-4C9A-8D54-AA367CE68884}" type="parTrans" cxnId="{0D1FA22A-B7F3-459D-BE8F-37709A8BFE7E}">
      <dgm:prSet/>
      <dgm:spPr/>
      <dgm:t>
        <a:bodyPr/>
        <a:lstStyle/>
        <a:p>
          <a:endParaRPr lang="en-US"/>
        </a:p>
      </dgm:t>
    </dgm:pt>
    <dgm:pt modelId="{BA8E6648-DA77-4EDD-B5D0-4FEFCCAB677A}" type="sibTrans" cxnId="{0D1FA22A-B7F3-459D-BE8F-37709A8BFE7E}">
      <dgm:prSet/>
      <dgm:spPr/>
      <dgm:t>
        <a:bodyPr/>
        <a:lstStyle/>
        <a:p>
          <a:endParaRPr lang="en-US"/>
        </a:p>
      </dgm:t>
    </dgm:pt>
    <dgm:pt modelId="{3F63F5F1-66C3-4906-A0A6-B0C11A70B8AE}">
      <dgm:prSet/>
      <dgm:spPr/>
      <dgm:t>
        <a:bodyPr/>
        <a:lstStyle/>
        <a:p>
          <a:r>
            <a:rPr lang="cs-CZ"/>
            <a:t>Language using promoting exports, inhibiting imports, controlling captial flows, keeping currency and foreign reserves in state hands</a:t>
          </a:r>
          <a:endParaRPr lang="en-US"/>
        </a:p>
      </dgm:t>
    </dgm:pt>
    <dgm:pt modelId="{C99B3889-E48B-42EB-A999-70748B502220}" type="parTrans" cxnId="{E3D17545-449E-4E88-BA8D-F995D6B47EBB}">
      <dgm:prSet/>
      <dgm:spPr/>
      <dgm:t>
        <a:bodyPr/>
        <a:lstStyle/>
        <a:p>
          <a:endParaRPr lang="en-US"/>
        </a:p>
      </dgm:t>
    </dgm:pt>
    <dgm:pt modelId="{788030A0-020B-4973-827A-1A7652BFDB4A}" type="sibTrans" cxnId="{E3D17545-449E-4E88-BA8D-F995D6B47EBB}">
      <dgm:prSet/>
      <dgm:spPr/>
      <dgm:t>
        <a:bodyPr/>
        <a:lstStyle/>
        <a:p>
          <a:endParaRPr lang="en-US"/>
        </a:p>
      </dgm:t>
    </dgm:pt>
    <dgm:pt modelId="{2C2681CB-81D7-4F9D-8224-923848C6BB01}" type="pres">
      <dgm:prSet presAssocID="{F31B770A-529F-44DA-9C74-FBF5A571EAA0}" presName="linear" presStyleCnt="0">
        <dgm:presLayoutVars>
          <dgm:animLvl val="lvl"/>
          <dgm:resizeHandles val="exact"/>
        </dgm:presLayoutVars>
      </dgm:prSet>
      <dgm:spPr/>
    </dgm:pt>
    <dgm:pt modelId="{00010AF0-FA8A-454B-A844-D8811719348F}" type="pres">
      <dgm:prSet presAssocID="{292612F7-2E3D-45B9-9555-9F9C5D28F536}" presName="parentText" presStyleLbl="node1" presStyleIdx="0" presStyleCnt="5">
        <dgm:presLayoutVars>
          <dgm:chMax val="0"/>
          <dgm:bulletEnabled val="1"/>
        </dgm:presLayoutVars>
      </dgm:prSet>
      <dgm:spPr/>
    </dgm:pt>
    <dgm:pt modelId="{59249186-6BA2-4D3B-9FFA-2320614A2052}" type="pres">
      <dgm:prSet presAssocID="{1627DA56-AA58-47A3-AC0F-9D214F80786E}" presName="spacer" presStyleCnt="0"/>
      <dgm:spPr/>
    </dgm:pt>
    <dgm:pt modelId="{FE7459F6-CEF8-4FD2-8DBB-69C81FA29BF7}" type="pres">
      <dgm:prSet presAssocID="{2BB3D698-888E-4888-A176-917F9D602C1E}" presName="parentText" presStyleLbl="node1" presStyleIdx="1" presStyleCnt="5">
        <dgm:presLayoutVars>
          <dgm:chMax val="0"/>
          <dgm:bulletEnabled val="1"/>
        </dgm:presLayoutVars>
      </dgm:prSet>
      <dgm:spPr/>
    </dgm:pt>
    <dgm:pt modelId="{549FCCF2-B96E-40B1-B8D1-F3E9876A0960}" type="pres">
      <dgm:prSet presAssocID="{1FD1DA1A-8C31-4BB0-8136-B8E538D920A5}" presName="spacer" presStyleCnt="0"/>
      <dgm:spPr/>
    </dgm:pt>
    <dgm:pt modelId="{11151618-86FA-4F48-9748-29AF280664D9}" type="pres">
      <dgm:prSet presAssocID="{B44F1F6C-9681-47C4-B5A8-6AD1E61B8DF2}" presName="parentText" presStyleLbl="node1" presStyleIdx="2" presStyleCnt="5">
        <dgm:presLayoutVars>
          <dgm:chMax val="0"/>
          <dgm:bulletEnabled val="1"/>
        </dgm:presLayoutVars>
      </dgm:prSet>
      <dgm:spPr/>
    </dgm:pt>
    <dgm:pt modelId="{88887276-F03D-48BF-8AB2-8CA9FB2C7CE6}" type="pres">
      <dgm:prSet presAssocID="{0DB3DFDA-2593-4B06-8A40-817E9509C413}" presName="spacer" presStyleCnt="0"/>
      <dgm:spPr/>
    </dgm:pt>
    <dgm:pt modelId="{2522E79A-85BA-47A9-915F-A6050138F5D7}" type="pres">
      <dgm:prSet presAssocID="{C06EEAA2-2FFB-41A1-9516-E113F9E8307B}" presName="parentText" presStyleLbl="node1" presStyleIdx="3" presStyleCnt="5">
        <dgm:presLayoutVars>
          <dgm:chMax val="0"/>
          <dgm:bulletEnabled val="1"/>
        </dgm:presLayoutVars>
      </dgm:prSet>
      <dgm:spPr/>
    </dgm:pt>
    <dgm:pt modelId="{7C386397-80DF-4DC6-A53B-82FDFFEB0228}" type="pres">
      <dgm:prSet presAssocID="{BA8E6648-DA77-4EDD-B5D0-4FEFCCAB677A}" presName="spacer" presStyleCnt="0"/>
      <dgm:spPr/>
    </dgm:pt>
    <dgm:pt modelId="{B5230F8D-A9BA-4922-B96D-7462AB01A8DC}" type="pres">
      <dgm:prSet presAssocID="{3F63F5F1-66C3-4906-A0A6-B0C11A70B8AE}" presName="parentText" presStyleLbl="node1" presStyleIdx="4" presStyleCnt="5">
        <dgm:presLayoutVars>
          <dgm:chMax val="0"/>
          <dgm:bulletEnabled val="1"/>
        </dgm:presLayoutVars>
      </dgm:prSet>
      <dgm:spPr/>
    </dgm:pt>
  </dgm:ptLst>
  <dgm:cxnLst>
    <dgm:cxn modelId="{1226AE19-A53D-4946-9530-E4391196EB4C}" srcId="{F31B770A-529F-44DA-9C74-FBF5A571EAA0}" destId="{292612F7-2E3D-45B9-9555-9F9C5D28F536}" srcOrd="0" destOrd="0" parTransId="{1B9754B0-FB2F-4C43-BCA8-40B7E53BF61E}" sibTransId="{1627DA56-AA58-47A3-AC0F-9D214F80786E}"/>
    <dgm:cxn modelId="{0DF5111E-C8AE-4E27-9C00-E0C9C4290429}" type="presOf" srcId="{292612F7-2E3D-45B9-9555-9F9C5D28F536}" destId="{00010AF0-FA8A-454B-A844-D8811719348F}" srcOrd="0" destOrd="0" presId="urn:microsoft.com/office/officeart/2005/8/layout/vList2"/>
    <dgm:cxn modelId="{0D1FA22A-B7F3-459D-BE8F-37709A8BFE7E}" srcId="{F31B770A-529F-44DA-9C74-FBF5A571EAA0}" destId="{C06EEAA2-2FFB-41A1-9516-E113F9E8307B}" srcOrd="3" destOrd="0" parTransId="{8E38786B-6880-4C9A-8D54-AA367CE68884}" sibTransId="{BA8E6648-DA77-4EDD-B5D0-4FEFCCAB677A}"/>
    <dgm:cxn modelId="{737D165F-6E96-4E4D-8EF9-DC886C90FD64}" type="presOf" srcId="{F31B770A-529F-44DA-9C74-FBF5A571EAA0}" destId="{2C2681CB-81D7-4F9D-8224-923848C6BB01}" srcOrd="0" destOrd="0" presId="urn:microsoft.com/office/officeart/2005/8/layout/vList2"/>
    <dgm:cxn modelId="{607BCA43-CA1D-45B6-9DBF-947A3BBDC91D}" type="presOf" srcId="{C06EEAA2-2FFB-41A1-9516-E113F9E8307B}" destId="{2522E79A-85BA-47A9-915F-A6050138F5D7}" srcOrd="0" destOrd="0" presId="urn:microsoft.com/office/officeart/2005/8/layout/vList2"/>
    <dgm:cxn modelId="{E3D17545-449E-4E88-BA8D-F995D6B47EBB}" srcId="{F31B770A-529F-44DA-9C74-FBF5A571EAA0}" destId="{3F63F5F1-66C3-4906-A0A6-B0C11A70B8AE}" srcOrd="4" destOrd="0" parTransId="{C99B3889-E48B-42EB-A999-70748B502220}" sibTransId="{788030A0-020B-4973-827A-1A7652BFDB4A}"/>
    <dgm:cxn modelId="{5D3AF14B-A8D9-45CA-AE57-D9E53451AB32}" srcId="{F31B770A-529F-44DA-9C74-FBF5A571EAA0}" destId="{2BB3D698-888E-4888-A176-917F9D602C1E}" srcOrd="1" destOrd="0" parTransId="{AE32EC31-A068-47FE-B987-7387C1D290A8}" sibTransId="{1FD1DA1A-8C31-4BB0-8136-B8E538D920A5}"/>
    <dgm:cxn modelId="{2A793474-62C1-4A83-8338-3698753BFD07}" srcId="{F31B770A-529F-44DA-9C74-FBF5A571EAA0}" destId="{B44F1F6C-9681-47C4-B5A8-6AD1E61B8DF2}" srcOrd="2" destOrd="0" parTransId="{88EB3822-2F27-41ED-A8A2-873695D09D87}" sibTransId="{0DB3DFDA-2593-4B06-8A40-817E9509C413}"/>
    <dgm:cxn modelId="{26744E9A-E2BB-44A7-B610-9823DFB5EBE3}" type="presOf" srcId="{B44F1F6C-9681-47C4-B5A8-6AD1E61B8DF2}" destId="{11151618-86FA-4F48-9748-29AF280664D9}" srcOrd="0" destOrd="0" presId="urn:microsoft.com/office/officeart/2005/8/layout/vList2"/>
    <dgm:cxn modelId="{2FE2D3CE-1239-4401-B0DF-406A6B173537}" type="presOf" srcId="{2BB3D698-888E-4888-A176-917F9D602C1E}" destId="{FE7459F6-CEF8-4FD2-8DBB-69C81FA29BF7}" srcOrd="0" destOrd="0" presId="urn:microsoft.com/office/officeart/2005/8/layout/vList2"/>
    <dgm:cxn modelId="{D0B5B5D1-68EF-4244-9945-83DBA0555EEE}" type="presOf" srcId="{3F63F5F1-66C3-4906-A0A6-B0C11A70B8AE}" destId="{B5230F8D-A9BA-4922-B96D-7462AB01A8DC}" srcOrd="0" destOrd="0" presId="urn:microsoft.com/office/officeart/2005/8/layout/vList2"/>
    <dgm:cxn modelId="{5BC591C1-D883-49D1-9DFF-F3B0BAA86A65}" type="presParOf" srcId="{2C2681CB-81D7-4F9D-8224-923848C6BB01}" destId="{00010AF0-FA8A-454B-A844-D8811719348F}" srcOrd="0" destOrd="0" presId="urn:microsoft.com/office/officeart/2005/8/layout/vList2"/>
    <dgm:cxn modelId="{2D6F987E-7E00-4E5E-BE8D-54725EBB1F72}" type="presParOf" srcId="{2C2681CB-81D7-4F9D-8224-923848C6BB01}" destId="{59249186-6BA2-4D3B-9FFA-2320614A2052}" srcOrd="1" destOrd="0" presId="urn:microsoft.com/office/officeart/2005/8/layout/vList2"/>
    <dgm:cxn modelId="{FD65E8D5-6B3C-41E7-990B-D65D4B88B9F4}" type="presParOf" srcId="{2C2681CB-81D7-4F9D-8224-923848C6BB01}" destId="{FE7459F6-CEF8-4FD2-8DBB-69C81FA29BF7}" srcOrd="2" destOrd="0" presId="urn:microsoft.com/office/officeart/2005/8/layout/vList2"/>
    <dgm:cxn modelId="{40A2E9C5-712C-4CA4-9F7B-D51FA6B7078C}" type="presParOf" srcId="{2C2681CB-81D7-4F9D-8224-923848C6BB01}" destId="{549FCCF2-B96E-40B1-B8D1-F3E9876A0960}" srcOrd="3" destOrd="0" presId="urn:microsoft.com/office/officeart/2005/8/layout/vList2"/>
    <dgm:cxn modelId="{73E0D1BB-21FF-4492-9A6B-E6A85A64E2C7}" type="presParOf" srcId="{2C2681CB-81D7-4F9D-8224-923848C6BB01}" destId="{11151618-86FA-4F48-9748-29AF280664D9}" srcOrd="4" destOrd="0" presId="urn:microsoft.com/office/officeart/2005/8/layout/vList2"/>
    <dgm:cxn modelId="{C05DCC93-DA66-43E3-B035-771DA29F511D}" type="presParOf" srcId="{2C2681CB-81D7-4F9D-8224-923848C6BB01}" destId="{88887276-F03D-48BF-8AB2-8CA9FB2C7CE6}" srcOrd="5" destOrd="0" presId="urn:microsoft.com/office/officeart/2005/8/layout/vList2"/>
    <dgm:cxn modelId="{901B39F3-6583-4DDE-825C-E9E6552DD03A}" type="presParOf" srcId="{2C2681CB-81D7-4F9D-8224-923848C6BB01}" destId="{2522E79A-85BA-47A9-915F-A6050138F5D7}" srcOrd="6" destOrd="0" presId="urn:microsoft.com/office/officeart/2005/8/layout/vList2"/>
    <dgm:cxn modelId="{43027B2C-16C6-4B13-9314-4E3AC38D7639}" type="presParOf" srcId="{2C2681CB-81D7-4F9D-8224-923848C6BB01}" destId="{7C386397-80DF-4DC6-A53B-82FDFFEB0228}" srcOrd="7" destOrd="0" presId="urn:microsoft.com/office/officeart/2005/8/layout/vList2"/>
    <dgm:cxn modelId="{AC7F8C02-A3C2-4CA6-A0B2-1DF92CD94812}" type="presParOf" srcId="{2C2681CB-81D7-4F9D-8224-923848C6BB01}" destId="{B5230F8D-A9BA-4922-B96D-7462AB01A8DC}"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CC72198-45E0-49B6-B841-576634AABC1A}"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en-US"/>
        </a:p>
      </dgm:t>
    </dgm:pt>
    <dgm:pt modelId="{C4CDBB91-D771-4242-8034-28A96B21E4ED}">
      <dgm:prSet/>
      <dgm:spPr/>
      <dgm:t>
        <a:bodyPr/>
        <a:lstStyle/>
        <a:p>
          <a:r>
            <a:rPr lang="cs-CZ" i="1"/>
            <a:t>Reformist </a:t>
          </a:r>
          <a:r>
            <a:rPr lang="cs-CZ"/>
            <a:t>socialism: Distribution of wealth should succeed – people are good enough to distribute the fruits of the economy</a:t>
          </a:r>
          <a:endParaRPr lang="en-US"/>
        </a:p>
      </dgm:t>
    </dgm:pt>
    <dgm:pt modelId="{7ACF5053-0C67-432F-804C-0A430F873C74}" type="parTrans" cxnId="{C5DAC768-FA25-439B-B632-05AB184AD05D}">
      <dgm:prSet/>
      <dgm:spPr/>
      <dgm:t>
        <a:bodyPr/>
        <a:lstStyle/>
        <a:p>
          <a:endParaRPr lang="en-US"/>
        </a:p>
      </dgm:t>
    </dgm:pt>
    <dgm:pt modelId="{26054D59-A91A-489E-8847-1B89C68073D3}" type="sibTrans" cxnId="{C5DAC768-FA25-439B-B632-05AB184AD05D}">
      <dgm:prSet/>
      <dgm:spPr/>
      <dgm:t>
        <a:bodyPr/>
        <a:lstStyle/>
        <a:p>
          <a:endParaRPr lang="en-US"/>
        </a:p>
      </dgm:t>
    </dgm:pt>
    <dgm:pt modelId="{2EDFDEA7-5AA6-4730-8776-7B37D27F6742}">
      <dgm:prSet/>
      <dgm:spPr/>
      <dgm:t>
        <a:bodyPr/>
        <a:lstStyle/>
        <a:p>
          <a:r>
            <a:rPr lang="cs-CZ"/>
            <a:t>Optimists like Robert Owern and Henri de Saint-Simon</a:t>
          </a:r>
          <a:endParaRPr lang="en-US"/>
        </a:p>
      </dgm:t>
    </dgm:pt>
    <dgm:pt modelId="{DA42F9DE-2B34-4F1E-892D-999960E623B7}" type="parTrans" cxnId="{50932DB7-2654-47B6-B812-E7A338071EC2}">
      <dgm:prSet/>
      <dgm:spPr/>
      <dgm:t>
        <a:bodyPr/>
        <a:lstStyle/>
        <a:p>
          <a:endParaRPr lang="en-US"/>
        </a:p>
      </dgm:t>
    </dgm:pt>
    <dgm:pt modelId="{6E1F0D90-A526-4F3B-B84D-696AF4E8B3FC}" type="sibTrans" cxnId="{50932DB7-2654-47B6-B812-E7A338071EC2}">
      <dgm:prSet/>
      <dgm:spPr/>
      <dgm:t>
        <a:bodyPr/>
        <a:lstStyle/>
        <a:p>
          <a:endParaRPr lang="en-US"/>
        </a:p>
      </dgm:t>
    </dgm:pt>
    <dgm:pt modelId="{1910C698-AE7C-4087-B14A-D4E94E670315}">
      <dgm:prSet/>
      <dgm:spPr/>
      <dgm:t>
        <a:bodyPr/>
        <a:lstStyle/>
        <a:p>
          <a:r>
            <a:rPr lang="cs-CZ"/>
            <a:t>Reforms in workers' pay, participation, and education</a:t>
          </a:r>
          <a:endParaRPr lang="en-US"/>
        </a:p>
      </dgm:t>
    </dgm:pt>
    <dgm:pt modelId="{BE20A03F-EA46-4BAD-BE13-E95EA87A5BD0}" type="parTrans" cxnId="{C2FBF0A1-833F-4439-8C8A-51C5DAC5D9BA}">
      <dgm:prSet/>
      <dgm:spPr/>
      <dgm:t>
        <a:bodyPr/>
        <a:lstStyle/>
        <a:p>
          <a:endParaRPr lang="en-US"/>
        </a:p>
      </dgm:t>
    </dgm:pt>
    <dgm:pt modelId="{1E221270-8454-4F9A-98FB-70A53EB3FF54}" type="sibTrans" cxnId="{C2FBF0A1-833F-4439-8C8A-51C5DAC5D9BA}">
      <dgm:prSet/>
      <dgm:spPr/>
      <dgm:t>
        <a:bodyPr/>
        <a:lstStyle/>
        <a:p>
          <a:endParaRPr lang="en-US"/>
        </a:p>
      </dgm:t>
    </dgm:pt>
    <dgm:pt modelId="{48709021-93D5-4D41-91FA-E8C7EEDFEBF4}">
      <dgm:prSet/>
      <dgm:spPr/>
      <dgm:t>
        <a:bodyPr/>
        <a:lstStyle/>
        <a:p>
          <a:r>
            <a:rPr lang="cs-CZ"/>
            <a:t>Human capacity for personal improvement, people basically good if treated well</a:t>
          </a:r>
          <a:endParaRPr lang="en-US"/>
        </a:p>
      </dgm:t>
    </dgm:pt>
    <dgm:pt modelId="{6249D1B5-5903-4409-AA75-AB2DD89AFF23}" type="parTrans" cxnId="{CCD30191-1AAC-4B00-B662-A4DAD11455B6}">
      <dgm:prSet/>
      <dgm:spPr/>
      <dgm:t>
        <a:bodyPr/>
        <a:lstStyle/>
        <a:p>
          <a:endParaRPr lang="en-US"/>
        </a:p>
      </dgm:t>
    </dgm:pt>
    <dgm:pt modelId="{E06189CE-EE60-46A6-A688-7EA68D00D64A}" type="sibTrans" cxnId="{CCD30191-1AAC-4B00-B662-A4DAD11455B6}">
      <dgm:prSet/>
      <dgm:spPr/>
      <dgm:t>
        <a:bodyPr/>
        <a:lstStyle/>
        <a:p>
          <a:endParaRPr lang="en-US"/>
        </a:p>
      </dgm:t>
    </dgm:pt>
    <dgm:pt modelId="{4C8F9F95-C39F-4738-9CB2-EAC17476EEEE}">
      <dgm:prSet/>
      <dgm:spPr/>
      <dgm:t>
        <a:bodyPr/>
        <a:lstStyle/>
        <a:p>
          <a:r>
            <a:rPr lang="cs-CZ" i="1"/>
            <a:t>Revolutionary</a:t>
          </a:r>
          <a:r>
            <a:rPr lang="cs-CZ"/>
            <a:t> socialism of Karl Marx – socialism as the next stage in humanity's history</a:t>
          </a:r>
          <a:endParaRPr lang="en-US"/>
        </a:p>
      </dgm:t>
    </dgm:pt>
    <dgm:pt modelId="{736D0D91-7E56-40A5-A241-10F120B72B49}" type="parTrans" cxnId="{3038F67F-14B9-4AAD-9B93-027E0F8EF9EF}">
      <dgm:prSet/>
      <dgm:spPr/>
      <dgm:t>
        <a:bodyPr/>
        <a:lstStyle/>
        <a:p>
          <a:endParaRPr lang="en-US"/>
        </a:p>
      </dgm:t>
    </dgm:pt>
    <dgm:pt modelId="{F520D3A3-5325-4F7A-A905-4D78B9EB5832}" type="sibTrans" cxnId="{3038F67F-14B9-4AAD-9B93-027E0F8EF9EF}">
      <dgm:prSet/>
      <dgm:spPr/>
      <dgm:t>
        <a:bodyPr/>
        <a:lstStyle/>
        <a:p>
          <a:endParaRPr lang="en-US"/>
        </a:p>
      </dgm:t>
    </dgm:pt>
    <dgm:pt modelId="{18F5DD34-3D9F-4C6C-93F8-229F93DF1412}">
      <dgm:prSet/>
      <dgm:spPr/>
      <dgm:t>
        <a:bodyPr/>
        <a:lstStyle/>
        <a:p>
          <a:r>
            <a:rPr lang="cs-CZ"/>
            <a:t>History seen in terms of raising proletariat to verthrow the boureoisie and dismantle the state in order to establish advanced communism</a:t>
          </a:r>
          <a:endParaRPr lang="en-US"/>
        </a:p>
      </dgm:t>
    </dgm:pt>
    <dgm:pt modelId="{A7F56279-D29A-46F2-BD78-9FA8F586A164}" type="parTrans" cxnId="{6317A852-6DF4-43D2-A9AD-CA8AD4F1F91E}">
      <dgm:prSet/>
      <dgm:spPr/>
      <dgm:t>
        <a:bodyPr/>
        <a:lstStyle/>
        <a:p>
          <a:endParaRPr lang="en-US"/>
        </a:p>
      </dgm:t>
    </dgm:pt>
    <dgm:pt modelId="{7C8EB131-5BF7-4473-9B43-32D94EAED8DB}" type="sibTrans" cxnId="{6317A852-6DF4-43D2-A9AD-CA8AD4F1F91E}">
      <dgm:prSet/>
      <dgm:spPr/>
      <dgm:t>
        <a:bodyPr/>
        <a:lstStyle/>
        <a:p>
          <a:endParaRPr lang="en-US"/>
        </a:p>
      </dgm:t>
    </dgm:pt>
    <dgm:pt modelId="{DCE189F3-E732-4031-BE67-2FB0972620E0}">
      <dgm:prSet/>
      <dgm:spPr/>
      <dgm:t>
        <a:bodyPr/>
        <a:lstStyle/>
        <a:p>
          <a:r>
            <a:rPr lang="cs-CZ"/>
            <a:t>More contemporary – neo-marxist theories of dependence, structural features of the capitalist world economy (centre, periphery, and semiperiphery)</a:t>
          </a:r>
          <a:endParaRPr lang="en-US"/>
        </a:p>
      </dgm:t>
    </dgm:pt>
    <dgm:pt modelId="{1302EE37-CAE0-40BC-B986-AF384BC46F98}" type="parTrans" cxnId="{DF19FA74-73C9-4F0C-B504-B3807DC0A69F}">
      <dgm:prSet/>
      <dgm:spPr/>
      <dgm:t>
        <a:bodyPr/>
        <a:lstStyle/>
        <a:p>
          <a:endParaRPr lang="en-US"/>
        </a:p>
      </dgm:t>
    </dgm:pt>
    <dgm:pt modelId="{F693A970-3BF5-4FFC-BA75-9608E888BB0A}" type="sibTrans" cxnId="{DF19FA74-73C9-4F0C-B504-B3807DC0A69F}">
      <dgm:prSet/>
      <dgm:spPr/>
      <dgm:t>
        <a:bodyPr/>
        <a:lstStyle/>
        <a:p>
          <a:endParaRPr lang="en-US"/>
        </a:p>
      </dgm:t>
    </dgm:pt>
    <dgm:pt modelId="{956BEE57-EF7F-4F95-B802-AC660A93AD19}" type="pres">
      <dgm:prSet presAssocID="{9CC72198-45E0-49B6-B841-576634AABC1A}" presName="Name0" presStyleCnt="0">
        <dgm:presLayoutVars>
          <dgm:dir/>
          <dgm:animLvl val="lvl"/>
          <dgm:resizeHandles val="exact"/>
        </dgm:presLayoutVars>
      </dgm:prSet>
      <dgm:spPr/>
    </dgm:pt>
    <dgm:pt modelId="{12A725C3-100D-4B8E-93D3-E5AEF241A681}" type="pres">
      <dgm:prSet presAssocID="{C4CDBB91-D771-4242-8034-28A96B21E4ED}" presName="composite" presStyleCnt="0"/>
      <dgm:spPr/>
    </dgm:pt>
    <dgm:pt modelId="{8C75CBCF-5B24-4B8C-8D5C-A6E1DC3F3F53}" type="pres">
      <dgm:prSet presAssocID="{C4CDBB91-D771-4242-8034-28A96B21E4ED}" presName="parTx" presStyleLbl="alignNode1" presStyleIdx="0" presStyleCnt="2">
        <dgm:presLayoutVars>
          <dgm:chMax val="0"/>
          <dgm:chPref val="0"/>
          <dgm:bulletEnabled val="1"/>
        </dgm:presLayoutVars>
      </dgm:prSet>
      <dgm:spPr/>
    </dgm:pt>
    <dgm:pt modelId="{DF61D7A9-E196-41AB-8B0C-B3696773A493}" type="pres">
      <dgm:prSet presAssocID="{C4CDBB91-D771-4242-8034-28A96B21E4ED}" presName="desTx" presStyleLbl="alignAccFollowNode1" presStyleIdx="0" presStyleCnt="2">
        <dgm:presLayoutVars>
          <dgm:bulletEnabled val="1"/>
        </dgm:presLayoutVars>
      </dgm:prSet>
      <dgm:spPr/>
    </dgm:pt>
    <dgm:pt modelId="{9B5D1707-A8EB-4221-98B8-137307329FA9}" type="pres">
      <dgm:prSet presAssocID="{26054D59-A91A-489E-8847-1B89C68073D3}" presName="space" presStyleCnt="0"/>
      <dgm:spPr/>
    </dgm:pt>
    <dgm:pt modelId="{D7EFAB75-93EF-46C7-BF5C-B129CBD094D7}" type="pres">
      <dgm:prSet presAssocID="{4C8F9F95-C39F-4738-9CB2-EAC17476EEEE}" presName="composite" presStyleCnt="0"/>
      <dgm:spPr/>
    </dgm:pt>
    <dgm:pt modelId="{132527F7-66E2-4550-A753-288877410CC5}" type="pres">
      <dgm:prSet presAssocID="{4C8F9F95-C39F-4738-9CB2-EAC17476EEEE}" presName="parTx" presStyleLbl="alignNode1" presStyleIdx="1" presStyleCnt="2">
        <dgm:presLayoutVars>
          <dgm:chMax val="0"/>
          <dgm:chPref val="0"/>
          <dgm:bulletEnabled val="1"/>
        </dgm:presLayoutVars>
      </dgm:prSet>
      <dgm:spPr/>
    </dgm:pt>
    <dgm:pt modelId="{199896EC-E7A8-4BE2-89BC-E51AAA9571A4}" type="pres">
      <dgm:prSet presAssocID="{4C8F9F95-C39F-4738-9CB2-EAC17476EEEE}" presName="desTx" presStyleLbl="alignAccFollowNode1" presStyleIdx="1" presStyleCnt="2">
        <dgm:presLayoutVars>
          <dgm:bulletEnabled val="1"/>
        </dgm:presLayoutVars>
      </dgm:prSet>
      <dgm:spPr/>
    </dgm:pt>
  </dgm:ptLst>
  <dgm:cxnLst>
    <dgm:cxn modelId="{98AAB501-BB0D-4B98-AB7F-11D45588E18D}" type="presOf" srcId="{C4CDBB91-D771-4242-8034-28A96B21E4ED}" destId="{8C75CBCF-5B24-4B8C-8D5C-A6E1DC3F3F53}" srcOrd="0" destOrd="0" presId="urn:microsoft.com/office/officeart/2005/8/layout/hList1"/>
    <dgm:cxn modelId="{70ED7C2B-304B-4AB6-A11B-0E8E87E49719}" type="presOf" srcId="{DCE189F3-E732-4031-BE67-2FB0972620E0}" destId="{199896EC-E7A8-4BE2-89BC-E51AAA9571A4}" srcOrd="0" destOrd="1" presId="urn:microsoft.com/office/officeart/2005/8/layout/hList1"/>
    <dgm:cxn modelId="{C5DAC768-FA25-439B-B632-05AB184AD05D}" srcId="{9CC72198-45E0-49B6-B841-576634AABC1A}" destId="{C4CDBB91-D771-4242-8034-28A96B21E4ED}" srcOrd="0" destOrd="0" parTransId="{7ACF5053-0C67-432F-804C-0A430F873C74}" sibTransId="{26054D59-A91A-489E-8847-1B89C68073D3}"/>
    <dgm:cxn modelId="{6317A852-6DF4-43D2-A9AD-CA8AD4F1F91E}" srcId="{4C8F9F95-C39F-4738-9CB2-EAC17476EEEE}" destId="{18F5DD34-3D9F-4C6C-93F8-229F93DF1412}" srcOrd="0" destOrd="0" parTransId="{A7F56279-D29A-46F2-BD78-9FA8F586A164}" sibTransId="{7C8EB131-5BF7-4473-9B43-32D94EAED8DB}"/>
    <dgm:cxn modelId="{DF19FA74-73C9-4F0C-B504-B3807DC0A69F}" srcId="{4C8F9F95-C39F-4738-9CB2-EAC17476EEEE}" destId="{DCE189F3-E732-4031-BE67-2FB0972620E0}" srcOrd="1" destOrd="0" parTransId="{1302EE37-CAE0-40BC-B986-AF384BC46F98}" sibTransId="{F693A970-3BF5-4FFC-BA75-9608E888BB0A}"/>
    <dgm:cxn modelId="{4178FB7D-D239-4958-8883-281E6314F683}" type="presOf" srcId="{18F5DD34-3D9F-4C6C-93F8-229F93DF1412}" destId="{199896EC-E7A8-4BE2-89BC-E51AAA9571A4}" srcOrd="0" destOrd="0" presId="urn:microsoft.com/office/officeart/2005/8/layout/hList1"/>
    <dgm:cxn modelId="{3038F67F-14B9-4AAD-9B93-027E0F8EF9EF}" srcId="{9CC72198-45E0-49B6-B841-576634AABC1A}" destId="{4C8F9F95-C39F-4738-9CB2-EAC17476EEEE}" srcOrd="1" destOrd="0" parTransId="{736D0D91-7E56-40A5-A241-10F120B72B49}" sibTransId="{F520D3A3-5325-4F7A-A905-4D78B9EB5832}"/>
    <dgm:cxn modelId="{CCD30191-1AAC-4B00-B662-A4DAD11455B6}" srcId="{C4CDBB91-D771-4242-8034-28A96B21E4ED}" destId="{48709021-93D5-4D41-91FA-E8C7EEDFEBF4}" srcOrd="2" destOrd="0" parTransId="{6249D1B5-5903-4409-AA75-AB2DD89AFF23}" sibTransId="{E06189CE-EE60-46A6-A688-7EA68D00D64A}"/>
    <dgm:cxn modelId="{8557D49B-E176-4C59-8226-4F7BE0E59422}" type="presOf" srcId="{4C8F9F95-C39F-4738-9CB2-EAC17476EEEE}" destId="{132527F7-66E2-4550-A753-288877410CC5}" srcOrd="0" destOrd="0" presId="urn:microsoft.com/office/officeart/2005/8/layout/hList1"/>
    <dgm:cxn modelId="{9B90889C-18F8-4DD9-9AFA-ECAD985577CE}" type="presOf" srcId="{1910C698-AE7C-4087-B14A-D4E94E670315}" destId="{DF61D7A9-E196-41AB-8B0C-B3696773A493}" srcOrd="0" destOrd="1" presId="urn:microsoft.com/office/officeart/2005/8/layout/hList1"/>
    <dgm:cxn modelId="{C2FBF0A1-833F-4439-8C8A-51C5DAC5D9BA}" srcId="{C4CDBB91-D771-4242-8034-28A96B21E4ED}" destId="{1910C698-AE7C-4087-B14A-D4E94E670315}" srcOrd="1" destOrd="0" parTransId="{BE20A03F-EA46-4BAD-BE13-E95EA87A5BD0}" sibTransId="{1E221270-8454-4F9A-98FB-70A53EB3FF54}"/>
    <dgm:cxn modelId="{9D6684A2-C6FE-4327-A268-75EEDE09BAAF}" type="presOf" srcId="{9CC72198-45E0-49B6-B841-576634AABC1A}" destId="{956BEE57-EF7F-4F95-B802-AC660A93AD19}" srcOrd="0" destOrd="0" presId="urn:microsoft.com/office/officeart/2005/8/layout/hList1"/>
    <dgm:cxn modelId="{50932DB7-2654-47B6-B812-E7A338071EC2}" srcId="{C4CDBB91-D771-4242-8034-28A96B21E4ED}" destId="{2EDFDEA7-5AA6-4730-8776-7B37D27F6742}" srcOrd="0" destOrd="0" parTransId="{DA42F9DE-2B34-4F1E-892D-999960E623B7}" sibTransId="{6E1F0D90-A526-4F3B-B84D-696AF4E8B3FC}"/>
    <dgm:cxn modelId="{4B7F8ABE-2307-43E9-A590-52705770BB04}" type="presOf" srcId="{48709021-93D5-4D41-91FA-E8C7EEDFEBF4}" destId="{DF61D7A9-E196-41AB-8B0C-B3696773A493}" srcOrd="0" destOrd="2" presId="urn:microsoft.com/office/officeart/2005/8/layout/hList1"/>
    <dgm:cxn modelId="{65F031FC-3F9A-4DE4-B0F0-E3A56DECA8B4}" type="presOf" srcId="{2EDFDEA7-5AA6-4730-8776-7B37D27F6742}" destId="{DF61D7A9-E196-41AB-8B0C-B3696773A493}" srcOrd="0" destOrd="0" presId="urn:microsoft.com/office/officeart/2005/8/layout/hList1"/>
    <dgm:cxn modelId="{01C3F0B9-5F0B-4498-93B7-81EEAB40259C}" type="presParOf" srcId="{956BEE57-EF7F-4F95-B802-AC660A93AD19}" destId="{12A725C3-100D-4B8E-93D3-E5AEF241A681}" srcOrd="0" destOrd="0" presId="urn:microsoft.com/office/officeart/2005/8/layout/hList1"/>
    <dgm:cxn modelId="{682C7F31-3171-4039-901F-8BB4130F2341}" type="presParOf" srcId="{12A725C3-100D-4B8E-93D3-E5AEF241A681}" destId="{8C75CBCF-5B24-4B8C-8D5C-A6E1DC3F3F53}" srcOrd="0" destOrd="0" presId="urn:microsoft.com/office/officeart/2005/8/layout/hList1"/>
    <dgm:cxn modelId="{ADA3ABA1-308F-4185-8CE6-F01C7F6BD748}" type="presParOf" srcId="{12A725C3-100D-4B8E-93D3-E5AEF241A681}" destId="{DF61D7A9-E196-41AB-8B0C-B3696773A493}" srcOrd="1" destOrd="0" presId="urn:microsoft.com/office/officeart/2005/8/layout/hList1"/>
    <dgm:cxn modelId="{861DEE96-CD14-4B91-9CB0-43555BCB33EF}" type="presParOf" srcId="{956BEE57-EF7F-4F95-B802-AC660A93AD19}" destId="{9B5D1707-A8EB-4221-98B8-137307329FA9}" srcOrd="1" destOrd="0" presId="urn:microsoft.com/office/officeart/2005/8/layout/hList1"/>
    <dgm:cxn modelId="{85AF931F-0247-4A24-9656-71AC95A69699}" type="presParOf" srcId="{956BEE57-EF7F-4F95-B802-AC660A93AD19}" destId="{D7EFAB75-93EF-46C7-BF5C-B129CBD094D7}" srcOrd="2" destOrd="0" presId="urn:microsoft.com/office/officeart/2005/8/layout/hList1"/>
    <dgm:cxn modelId="{DB13C3C2-60E1-4337-B1CD-FB5AB51B349B}" type="presParOf" srcId="{D7EFAB75-93EF-46C7-BF5C-B129CBD094D7}" destId="{132527F7-66E2-4550-A753-288877410CC5}" srcOrd="0" destOrd="0" presId="urn:microsoft.com/office/officeart/2005/8/layout/hList1"/>
    <dgm:cxn modelId="{2B530ECD-C6F4-4A34-BE00-7A65BD331477}" type="presParOf" srcId="{D7EFAB75-93EF-46C7-BF5C-B129CBD094D7}" destId="{199896EC-E7A8-4BE2-89BC-E51AAA9571A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E9766C-345E-4DBC-9764-00BCC5B31236}">
      <dsp:nvSpPr>
        <dsp:cNvPr id="0" name=""/>
        <dsp:cNvSpPr/>
      </dsp:nvSpPr>
      <dsp:spPr>
        <a:xfrm>
          <a:off x="0" y="4803"/>
          <a:ext cx="10058399" cy="6294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770F0F-99AE-4C7B-80F1-F63FBC21DD19}">
      <dsp:nvSpPr>
        <dsp:cNvPr id="0" name=""/>
        <dsp:cNvSpPr/>
      </dsp:nvSpPr>
      <dsp:spPr>
        <a:xfrm>
          <a:off x="190397" y="146421"/>
          <a:ext cx="346176" cy="34617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E3BE593-0A30-4AE9-8E38-01304276C673}">
      <dsp:nvSpPr>
        <dsp:cNvPr id="0" name=""/>
        <dsp:cNvSpPr/>
      </dsp:nvSpPr>
      <dsp:spPr>
        <a:xfrm>
          <a:off x="726970" y="4803"/>
          <a:ext cx="4526280" cy="629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13" tIns="66613" rIns="66613" bIns="66613" numCol="1" spcCol="1270" anchor="ctr" anchorCtr="0">
          <a:noAutofit/>
        </a:bodyPr>
        <a:lstStyle/>
        <a:p>
          <a:pPr marL="0" lvl="0" indent="0" algn="l" defTabSz="844550">
            <a:lnSpc>
              <a:spcPct val="100000"/>
            </a:lnSpc>
            <a:spcBef>
              <a:spcPct val="0"/>
            </a:spcBef>
            <a:spcAft>
              <a:spcPct val="35000"/>
            </a:spcAft>
            <a:buNone/>
          </a:pPr>
          <a:r>
            <a:rPr lang="cs-CZ" sz="1900" kern="1200"/>
            <a:t>From natural law to positive</a:t>
          </a:r>
          <a:endParaRPr lang="en-US" sz="1900" kern="1200"/>
        </a:p>
      </dsp:txBody>
      <dsp:txXfrm>
        <a:off x="726970" y="4803"/>
        <a:ext cx="4526280" cy="629412"/>
      </dsp:txXfrm>
    </dsp:sp>
    <dsp:sp modelId="{5CC4693F-C538-4C74-BB3E-FD9F6D1963F2}">
      <dsp:nvSpPr>
        <dsp:cNvPr id="0" name=""/>
        <dsp:cNvSpPr/>
      </dsp:nvSpPr>
      <dsp:spPr>
        <a:xfrm>
          <a:off x="5253250" y="4803"/>
          <a:ext cx="4804438" cy="629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13" tIns="66613" rIns="66613" bIns="66613" numCol="1" spcCol="1270" anchor="ctr" anchorCtr="0">
          <a:noAutofit/>
        </a:bodyPr>
        <a:lstStyle/>
        <a:p>
          <a:pPr marL="0" lvl="0" indent="0" algn="l" defTabSz="488950">
            <a:lnSpc>
              <a:spcPct val="100000"/>
            </a:lnSpc>
            <a:spcBef>
              <a:spcPct val="0"/>
            </a:spcBef>
            <a:spcAft>
              <a:spcPct val="35000"/>
            </a:spcAft>
            <a:buNone/>
          </a:pPr>
          <a:r>
            <a:rPr lang="cs-CZ" sz="1100" kern="1200"/>
            <a:t>Natural law</a:t>
          </a:r>
          <a:endParaRPr lang="en-US" sz="1100" kern="1200"/>
        </a:p>
        <a:p>
          <a:pPr marL="0" lvl="0" indent="0" algn="l" defTabSz="488950">
            <a:lnSpc>
              <a:spcPct val="100000"/>
            </a:lnSpc>
            <a:spcBef>
              <a:spcPct val="0"/>
            </a:spcBef>
            <a:spcAft>
              <a:spcPct val="35000"/>
            </a:spcAft>
            <a:buNone/>
          </a:pPr>
          <a:r>
            <a:rPr lang="cs-CZ" sz="1100" kern="1200"/>
            <a:t>Customary law (like a common law) – accrues over time and if it becomes entrenched, it gains the force of the law (the law of the sea)</a:t>
          </a:r>
          <a:endParaRPr lang="en-US" sz="1100" kern="1200"/>
        </a:p>
      </dsp:txBody>
      <dsp:txXfrm>
        <a:off x="5253250" y="4803"/>
        <a:ext cx="4804438" cy="629412"/>
      </dsp:txXfrm>
    </dsp:sp>
    <dsp:sp modelId="{E7C6E063-A362-414A-9B4F-5D6B3589E5D0}">
      <dsp:nvSpPr>
        <dsp:cNvPr id="0" name=""/>
        <dsp:cNvSpPr/>
      </dsp:nvSpPr>
      <dsp:spPr>
        <a:xfrm>
          <a:off x="0" y="791568"/>
          <a:ext cx="10058399" cy="6294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560BDA-B20F-4617-A5AF-A86F56988F30}">
      <dsp:nvSpPr>
        <dsp:cNvPr id="0" name=""/>
        <dsp:cNvSpPr/>
      </dsp:nvSpPr>
      <dsp:spPr>
        <a:xfrm>
          <a:off x="190397" y="933186"/>
          <a:ext cx="346176" cy="346176"/>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A07184B-D248-40ED-A360-2DE2D39BBCA7}">
      <dsp:nvSpPr>
        <dsp:cNvPr id="0" name=""/>
        <dsp:cNvSpPr/>
      </dsp:nvSpPr>
      <dsp:spPr>
        <a:xfrm>
          <a:off x="726970" y="791568"/>
          <a:ext cx="4526280" cy="629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13" tIns="66613" rIns="66613" bIns="66613" numCol="1" spcCol="1270" anchor="ctr" anchorCtr="0">
          <a:noAutofit/>
        </a:bodyPr>
        <a:lstStyle/>
        <a:p>
          <a:pPr marL="0" lvl="0" indent="0" algn="l" defTabSz="844550">
            <a:lnSpc>
              <a:spcPct val="100000"/>
            </a:lnSpc>
            <a:spcBef>
              <a:spcPct val="0"/>
            </a:spcBef>
            <a:spcAft>
              <a:spcPct val="35000"/>
            </a:spcAft>
            <a:buNone/>
          </a:pPr>
          <a:r>
            <a:rPr lang="cs-CZ" sz="1900" kern="1200"/>
            <a:t>Multilateral</a:t>
          </a:r>
          <a:endParaRPr lang="en-US" sz="1900" kern="1200"/>
        </a:p>
      </dsp:txBody>
      <dsp:txXfrm>
        <a:off x="726970" y="791568"/>
        <a:ext cx="4526280" cy="629412"/>
      </dsp:txXfrm>
    </dsp:sp>
    <dsp:sp modelId="{78647C77-326A-48AC-B0CD-828CE720C60C}">
      <dsp:nvSpPr>
        <dsp:cNvPr id="0" name=""/>
        <dsp:cNvSpPr/>
      </dsp:nvSpPr>
      <dsp:spPr>
        <a:xfrm>
          <a:off x="5253250" y="791568"/>
          <a:ext cx="4804438" cy="629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13" tIns="66613" rIns="66613" bIns="66613" numCol="1" spcCol="1270" anchor="ctr" anchorCtr="0">
          <a:noAutofit/>
        </a:bodyPr>
        <a:lstStyle/>
        <a:p>
          <a:pPr marL="0" lvl="0" indent="0" algn="l" defTabSz="488950">
            <a:lnSpc>
              <a:spcPct val="100000"/>
            </a:lnSpc>
            <a:spcBef>
              <a:spcPct val="0"/>
            </a:spcBef>
            <a:spcAft>
              <a:spcPct val="35000"/>
            </a:spcAft>
            <a:buNone/>
          </a:pPr>
          <a:r>
            <a:rPr lang="cs-CZ" sz="1100" kern="1200"/>
            <a:t>Virtually all countries are members to UN Charter, but UN General Assembly's resolutions are not binding</a:t>
          </a:r>
          <a:endParaRPr lang="en-US" sz="1100" kern="1200"/>
        </a:p>
      </dsp:txBody>
      <dsp:txXfrm>
        <a:off x="5253250" y="791568"/>
        <a:ext cx="4804438" cy="629412"/>
      </dsp:txXfrm>
    </dsp:sp>
    <dsp:sp modelId="{1EB7D674-5AFA-44E6-AF5C-E3F93905E7F1}">
      <dsp:nvSpPr>
        <dsp:cNvPr id="0" name=""/>
        <dsp:cNvSpPr/>
      </dsp:nvSpPr>
      <dsp:spPr>
        <a:xfrm>
          <a:off x="0" y="1578333"/>
          <a:ext cx="10058399" cy="6294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82070E-7738-48A5-AE4E-BE601639856E}">
      <dsp:nvSpPr>
        <dsp:cNvPr id="0" name=""/>
        <dsp:cNvSpPr/>
      </dsp:nvSpPr>
      <dsp:spPr>
        <a:xfrm>
          <a:off x="190397" y="1719951"/>
          <a:ext cx="346176" cy="346176"/>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925B340-6BAF-40E8-B99F-E2CA57C40B28}">
      <dsp:nvSpPr>
        <dsp:cNvPr id="0" name=""/>
        <dsp:cNvSpPr/>
      </dsp:nvSpPr>
      <dsp:spPr>
        <a:xfrm>
          <a:off x="726970" y="1578333"/>
          <a:ext cx="4526280" cy="629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13" tIns="66613" rIns="66613" bIns="66613" numCol="1" spcCol="1270" anchor="ctr" anchorCtr="0">
          <a:noAutofit/>
        </a:bodyPr>
        <a:lstStyle/>
        <a:p>
          <a:pPr marL="0" lvl="0" indent="0" algn="l" defTabSz="844550">
            <a:lnSpc>
              <a:spcPct val="100000"/>
            </a:lnSpc>
            <a:spcBef>
              <a:spcPct val="0"/>
            </a:spcBef>
            <a:spcAft>
              <a:spcPct val="35000"/>
            </a:spcAft>
            <a:buNone/>
          </a:pPr>
          <a:r>
            <a:rPr lang="cs-CZ" sz="1900" kern="1200"/>
            <a:t>Consent and legal obligation</a:t>
          </a:r>
          <a:endParaRPr lang="en-US" sz="1900" kern="1200"/>
        </a:p>
      </dsp:txBody>
      <dsp:txXfrm>
        <a:off x="726970" y="1578333"/>
        <a:ext cx="4526280" cy="629412"/>
      </dsp:txXfrm>
    </dsp:sp>
    <dsp:sp modelId="{6AC81144-FD2F-4F55-8250-C1E7639F7413}">
      <dsp:nvSpPr>
        <dsp:cNvPr id="0" name=""/>
        <dsp:cNvSpPr/>
      </dsp:nvSpPr>
      <dsp:spPr>
        <a:xfrm>
          <a:off x="5253250" y="1578333"/>
          <a:ext cx="4804438" cy="629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13" tIns="66613" rIns="66613" bIns="66613" numCol="1" spcCol="1270" anchor="ctr" anchorCtr="0">
          <a:noAutofit/>
        </a:bodyPr>
        <a:lstStyle/>
        <a:p>
          <a:pPr marL="0" lvl="0" indent="0" algn="l" defTabSz="488950">
            <a:lnSpc>
              <a:spcPct val="100000"/>
            </a:lnSpc>
            <a:spcBef>
              <a:spcPct val="0"/>
            </a:spcBef>
            <a:spcAft>
              <a:spcPct val="35000"/>
            </a:spcAft>
            <a:buNone/>
          </a:pPr>
          <a:r>
            <a:rPr lang="cs-CZ" sz="1100" kern="1200"/>
            <a:t>Treaties are the backbone to international law</a:t>
          </a:r>
          <a:endParaRPr lang="en-US" sz="1100" kern="1200"/>
        </a:p>
        <a:p>
          <a:pPr marL="0" lvl="0" indent="0" algn="l" defTabSz="488950">
            <a:lnSpc>
              <a:spcPct val="100000"/>
            </a:lnSpc>
            <a:spcBef>
              <a:spcPct val="0"/>
            </a:spcBef>
            <a:spcAft>
              <a:spcPct val="35000"/>
            </a:spcAft>
            <a:buNone/>
          </a:pPr>
          <a:r>
            <a:rPr lang="cs-CZ" sz="1100" kern="1200"/>
            <a:t>Their enforcement is difficult, because states bind themselves to abide by the rules (but "pacta sunt servanda")</a:t>
          </a:r>
          <a:endParaRPr lang="en-US" sz="1100" kern="1200"/>
        </a:p>
      </dsp:txBody>
      <dsp:txXfrm>
        <a:off x="5253250" y="1578333"/>
        <a:ext cx="4804438" cy="629412"/>
      </dsp:txXfrm>
    </dsp:sp>
    <dsp:sp modelId="{7F03032F-3743-4FE8-A168-125133FCD973}">
      <dsp:nvSpPr>
        <dsp:cNvPr id="0" name=""/>
        <dsp:cNvSpPr/>
      </dsp:nvSpPr>
      <dsp:spPr>
        <a:xfrm>
          <a:off x="0" y="2365099"/>
          <a:ext cx="10058399" cy="6294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1808B9-B792-4751-8C1A-5D942ED6C0BA}">
      <dsp:nvSpPr>
        <dsp:cNvPr id="0" name=""/>
        <dsp:cNvSpPr/>
      </dsp:nvSpPr>
      <dsp:spPr>
        <a:xfrm>
          <a:off x="190397" y="2506716"/>
          <a:ext cx="346176" cy="346176"/>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79F9628-9395-47F0-9CF4-60035C278A76}">
      <dsp:nvSpPr>
        <dsp:cNvPr id="0" name=""/>
        <dsp:cNvSpPr/>
      </dsp:nvSpPr>
      <dsp:spPr>
        <a:xfrm>
          <a:off x="726970" y="2365099"/>
          <a:ext cx="4526280" cy="629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13" tIns="66613" rIns="66613" bIns="66613" numCol="1" spcCol="1270" anchor="ctr" anchorCtr="0">
          <a:noAutofit/>
        </a:bodyPr>
        <a:lstStyle/>
        <a:p>
          <a:pPr marL="0" lvl="0" indent="0" algn="l" defTabSz="844550">
            <a:lnSpc>
              <a:spcPct val="100000"/>
            </a:lnSpc>
            <a:spcBef>
              <a:spcPct val="0"/>
            </a:spcBef>
            <a:spcAft>
              <a:spcPct val="35000"/>
            </a:spcAft>
            <a:buNone/>
          </a:pPr>
          <a:r>
            <a:rPr lang="cs-CZ" sz="1900" kern="1200"/>
            <a:t>Justification</a:t>
          </a:r>
          <a:endParaRPr lang="en-US" sz="1900" kern="1200"/>
        </a:p>
      </dsp:txBody>
      <dsp:txXfrm>
        <a:off x="726970" y="2365099"/>
        <a:ext cx="4526280" cy="629412"/>
      </dsp:txXfrm>
    </dsp:sp>
    <dsp:sp modelId="{34EBF252-57F1-4864-9F21-29DCD36F6D38}">
      <dsp:nvSpPr>
        <dsp:cNvPr id="0" name=""/>
        <dsp:cNvSpPr/>
      </dsp:nvSpPr>
      <dsp:spPr>
        <a:xfrm>
          <a:off x="5253250" y="2365099"/>
          <a:ext cx="4804438" cy="629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13" tIns="66613" rIns="66613" bIns="66613" numCol="1" spcCol="1270" anchor="ctr" anchorCtr="0">
          <a:noAutofit/>
        </a:bodyPr>
        <a:lstStyle/>
        <a:p>
          <a:pPr marL="0" lvl="0" indent="0" algn="l" defTabSz="488950">
            <a:lnSpc>
              <a:spcPct val="100000"/>
            </a:lnSpc>
            <a:spcBef>
              <a:spcPct val="0"/>
            </a:spcBef>
            <a:spcAft>
              <a:spcPct val="35000"/>
            </a:spcAft>
            <a:buNone/>
          </a:pPr>
          <a:r>
            <a:rPr lang="cs-CZ" sz="1100" kern="1200"/>
            <a:t>International law is not logically applied top-down, but based on arguments and analogy</a:t>
          </a:r>
          <a:endParaRPr lang="en-US" sz="1100" kern="1200"/>
        </a:p>
        <a:p>
          <a:pPr marL="0" lvl="0" indent="0" algn="l" defTabSz="488950">
            <a:lnSpc>
              <a:spcPct val="100000"/>
            </a:lnSpc>
            <a:spcBef>
              <a:spcPct val="0"/>
            </a:spcBef>
            <a:spcAft>
              <a:spcPct val="35000"/>
            </a:spcAft>
            <a:buNone/>
          </a:pPr>
          <a:r>
            <a:rPr lang="cs-CZ" sz="1100" kern="1200"/>
            <a:t>Argument is rhetorical</a:t>
          </a:r>
          <a:endParaRPr lang="en-US" sz="1100" kern="1200"/>
        </a:p>
      </dsp:txBody>
      <dsp:txXfrm>
        <a:off x="5253250" y="2365099"/>
        <a:ext cx="4804438" cy="629412"/>
      </dsp:txXfrm>
    </dsp:sp>
    <dsp:sp modelId="{4DD96B10-1277-48D3-A7CD-271E0223D366}">
      <dsp:nvSpPr>
        <dsp:cNvPr id="0" name=""/>
        <dsp:cNvSpPr/>
      </dsp:nvSpPr>
      <dsp:spPr>
        <a:xfrm>
          <a:off x="0" y="3151864"/>
          <a:ext cx="10058399" cy="6294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ED3127-9340-4D19-8900-69E5E854C535}">
      <dsp:nvSpPr>
        <dsp:cNvPr id="0" name=""/>
        <dsp:cNvSpPr/>
      </dsp:nvSpPr>
      <dsp:spPr>
        <a:xfrm>
          <a:off x="190397" y="3293481"/>
          <a:ext cx="346176" cy="346176"/>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0C391D1-0BC2-44AA-AF01-5EF7A1EC2AD4}">
      <dsp:nvSpPr>
        <dsp:cNvPr id="0" name=""/>
        <dsp:cNvSpPr/>
      </dsp:nvSpPr>
      <dsp:spPr>
        <a:xfrm>
          <a:off x="726970" y="3151864"/>
          <a:ext cx="4526280" cy="629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13" tIns="66613" rIns="66613" bIns="66613" numCol="1" spcCol="1270" anchor="ctr" anchorCtr="0">
          <a:noAutofit/>
        </a:bodyPr>
        <a:lstStyle/>
        <a:p>
          <a:pPr marL="0" lvl="0" indent="0" algn="l" defTabSz="844550">
            <a:lnSpc>
              <a:spcPct val="100000"/>
            </a:lnSpc>
            <a:spcBef>
              <a:spcPct val="0"/>
            </a:spcBef>
            <a:spcAft>
              <a:spcPct val="35000"/>
            </a:spcAft>
            <a:buNone/>
          </a:pPr>
          <a:r>
            <a:rPr lang="cs-CZ" sz="1900" kern="1200"/>
            <a:t>Institutional autonomy</a:t>
          </a:r>
          <a:endParaRPr lang="en-US" sz="1900" kern="1200"/>
        </a:p>
      </dsp:txBody>
      <dsp:txXfrm>
        <a:off x="726970" y="3151864"/>
        <a:ext cx="4526280" cy="629412"/>
      </dsp:txXfrm>
    </dsp:sp>
    <dsp:sp modelId="{4C11982C-5B26-4CCC-AE91-68B5DD62E2ED}">
      <dsp:nvSpPr>
        <dsp:cNvPr id="0" name=""/>
        <dsp:cNvSpPr/>
      </dsp:nvSpPr>
      <dsp:spPr>
        <a:xfrm>
          <a:off x="5253250" y="3151864"/>
          <a:ext cx="4804438" cy="629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13" tIns="66613" rIns="66613" bIns="66613" numCol="1" spcCol="1270" anchor="ctr" anchorCtr="0">
          <a:noAutofit/>
        </a:bodyPr>
        <a:lstStyle/>
        <a:p>
          <a:pPr marL="0" lvl="0" indent="0" algn="l" defTabSz="488950">
            <a:lnSpc>
              <a:spcPct val="100000"/>
            </a:lnSpc>
            <a:spcBef>
              <a:spcPct val="0"/>
            </a:spcBef>
            <a:spcAft>
              <a:spcPct val="35000"/>
            </a:spcAft>
            <a:buNone/>
          </a:pPr>
          <a:r>
            <a:rPr lang="cs-CZ" sz="1100" kern="1200"/>
            <a:t>Functional perception of different spehres – the political and the sphere of law (case of humanitarian intervention)</a:t>
          </a:r>
          <a:endParaRPr lang="en-US" sz="1100" kern="1200"/>
        </a:p>
      </dsp:txBody>
      <dsp:txXfrm>
        <a:off x="5253250" y="3151864"/>
        <a:ext cx="4804438" cy="6294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FD0513-00A0-4EBE-BD09-13254A704C97}">
      <dsp:nvSpPr>
        <dsp:cNvPr id="0" name=""/>
        <dsp:cNvSpPr/>
      </dsp:nvSpPr>
      <dsp:spPr>
        <a:xfrm>
          <a:off x="0" y="95776"/>
          <a:ext cx="6797675" cy="1771453"/>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cs-CZ" sz="2500" kern="1200"/>
            <a:t>Realism – they are outworking of the states‘ interests</a:t>
          </a:r>
          <a:endParaRPr lang="en-US" sz="2500" kern="1200"/>
        </a:p>
      </dsp:txBody>
      <dsp:txXfrm>
        <a:off x="86475" y="182251"/>
        <a:ext cx="6624725" cy="1598503"/>
      </dsp:txXfrm>
    </dsp:sp>
    <dsp:sp modelId="{320D77D4-C484-4166-B5BA-C0D13E65407A}">
      <dsp:nvSpPr>
        <dsp:cNvPr id="0" name=""/>
        <dsp:cNvSpPr/>
      </dsp:nvSpPr>
      <dsp:spPr>
        <a:xfrm>
          <a:off x="0" y="1939229"/>
          <a:ext cx="6797675" cy="1771453"/>
        </a:xfrm>
        <a:prstGeom prst="roundRect">
          <a:avLst/>
        </a:prstGeom>
        <a:solidFill>
          <a:schemeClr val="accent2">
            <a:hueOff val="597799"/>
            <a:satOff val="368"/>
            <a:lumOff val="480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cs-CZ" sz="2500" kern="1200"/>
            <a:t>Liberalism – they are the way how  states cooperate and create a stable environment, means to mitigation of communication/coordination problems</a:t>
          </a:r>
          <a:endParaRPr lang="en-US" sz="2500" kern="1200"/>
        </a:p>
      </dsp:txBody>
      <dsp:txXfrm>
        <a:off x="86475" y="2025704"/>
        <a:ext cx="6624725" cy="1598503"/>
      </dsp:txXfrm>
    </dsp:sp>
    <dsp:sp modelId="{EBF12667-0EB0-44F9-946B-A265558CAC71}">
      <dsp:nvSpPr>
        <dsp:cNvPr id="0" name=""/>
        <dsp:cNvSpPr/>
      </dsp:nvSpPr>
      <dsp:spPr>
        <a:xfrm>
          <a:off x="0" y="3782682"/>
          <a:ext cx="6797675" cy="1771453"/>
        </a:xfrm>
        <a:prstGeom prst="roundRect">
          <a:avLst/>
        </a:prstGeom>
        <a:solidFill>
          <a:schemeClr val="accent2">
            <a:hueOff val="1195599"/>
            <a:satOff val="735"/>
            <a:lumOff val="960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cs-CZ" sz="2500" kern="1200"/>
            <a:t>Marxists – they are reflection of the ruling class/capitalist class</a:t>
          </a:r>
          <a:endParaRPr lang="en-US" sz="2500" kern="1200"/>
        </a:p>
      </dsp:txBody>
      <dsp:txXfrm>
        <a:off x="86475" y="3869157"/>
        <a:ext cx="6624725" cy="15985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58C78B-6F54-4B24-83A1-E741272A9A21}">
      <dsp:nvSpPr>
        <dsp:cNvPr id="0" name=""/>
        <dsp:cNvSpPr/>
      </dsp:nvSpPr>
      <dsp:spPr>
        <a:xfrm>
          <a:off x="0" y="110443"/>
          <a:ext cx="6797675" cy="1392299"/>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cs-CZ" sz="3500" kern="1200"/>
            <a:t>Materialist account to IPE: classical marxism</a:t>
          </a:r>
          <a:endParaRPr lang="en-US" sz="3500" kern="1200"/>
        </a:p>
      </dsp:txBody>
      <dsp:txXfrm>
        <a:off x="67966" y="178409"/>
        <a:ext cx="6661743" cy="1256367"/>
      </dsp:txXfrm>
    </dsp:sp>
    <dsp:sp modelId="{28355412-EDB6-46B9-8089-F5D48A279BE3}">
      <dsp:nvSpPr>
        <dsp:cNvPr id="0" name=""/>
        <dsp:cNvSpPr/>
      </dsp:nvSpPr>
      <dsp:spPr>
        <a:xfrm>
          <a:off x="0" y="1502743"/>
          <a:ext cx="6797675" cy="2064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26"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cs-CZ" sz="2700" kern="1200" dirty="0"/>
            <a:t>Marx and Engels – </a:t>
          </a:r>
          <a:r>
            <a:rPr lang="cs-CZ" sz="2700" kern="1200" dirty="0" err="1"/>
            <a:t>expectations</a:t>
          </a:r>
          <a:r>
            <a:rPr lang="cs-CZ" sz="2700" kern="1200" dirty="0"/>
            <a:t> </a:t>
          </a:r>
          <a:r>
            <a:rPr lang="cs-CZ" sz="2700" kern="1200" dirty="0" err="1"/>
            <a:t>of</a:t>
          </a:r>
          <a:r>
            <a:rPr lang="cs-CZ" sz="2700" kern="1200" dirty="0"/>
            <a:t> </a:t>
          </a:r>
          <a:r>
            <a:rPr lang="cs-CZ" sz="2700" kern="1200" dirty="0" err="1"/>
            <a:t>world-wide</a:t>
          </a:r>
          <a:r>
            <a:rPr lang="cs-CZ" sz="2700" kern="1200" dirty="0"/>
            <a:t> </a:t>
          </a:r>
          <a:r>
            <a:rPr lang="cs-CZ" sz="2700" kern="1200" dirty="0" err="1"/>
            <a:t>class</a:t>
          </a:r>
          <a:r>
            <a:rPr lang="cs-CZ" sz="2700" kern="1200" dirty="0"/>
            <a:t> </a:t>
          </a:r>
          <a:r>
            <a:rPr lang="cs-CZ" sz="2700" kern="1200" dirty="0" err="1"/>
            <a:t>struggle</a:t>
          </a:r>
          <a:r>
            <a:rPr lang="cs-CZ" sz="2700" kern="1200" dirty="0"/>
            <a:t> </a:t>
          </a:r>
          <a:r>
            <a:rPr lang="cs-CZ" sz="2700" kern="1200" dirty="0" err="1"/>
            <a:t>that</a:t>
          </a:r>
          <a:r>
            <a:rPr lang="cs-CZ" sz="2700" kern="1200" dirty="0"/>
            <a:t> </a:t>
          </a:r>
          <a:r>
            <a:rPr lang="cs-CZ" sz="2700" kern="1200" dirty="0" err="1"/>
            <a:t>would</a:t>
          </a:r>
          <a:r>
            <a:rPr lang="cs-CZ" sz="2700" kern="1200" dirty="0"/>
            <a:t> </a:t>
          </a:r>
          <a:r>
            <a:rPr lang="cs-CZ" sz="2700" kern="1200" dirty="0" err="1"/>
            <a:t>lead</a:t>
          </a:r>
          <a:r>
            <a:rPr lang="cs-CZ" sz="2700" kern="1200" dirty="0"/>
            <a:t> </a:t>
          </a:r>
          <a:r>
            <a:rPr lang="cs-CZ" sz="2700" kern="1200" dirty="0" err="1"/>
            <a:t>towards</a:t>
          </a:r>
          <a:r>
            <a:rPr lang="cs-CZ" sz="2700" kern="1200" dirty="0"/>
            <a:t> </a:t>
          </a:r>
          <a:r>
            <a:rPr lang="cs-CZ" sz="2700" kern="1200" dirty="0" err="1"/>
            <a:t>revolution</a:t>
          </a:r>
          <a:r>
            <a:rPr lang="cs-CZ" sz="2700" kern="1200" dirty="0"/>
            <a:t> (but not </a:t>
          </a:r>
          <a:r>
            <a:rPr lang="cs-CZ" sz="2700" kern="1200" dirty="0" err="1"/>
            <a:t>local</a:t>
          </a:r>
          <a:r>
            <a:rPr lang="cs-CZ" sz="2700" kern="1200" dirty="0"/>
            <a:t> – </a:t>
          </a:r>
          <a:r>
            <a:rPr lang="cs-CZ" sz="2700" kern="1200" dirty="0" err="1"/>
            <a:t>global</a:t>
          </a:r>
          <a:r>
            <a:rPr lang="cs-CZ" sz="2700" kern="1200" dirty="0"/>
            <a:t>)</a:t>
          </a:r>
          <a:endParaRPr lang="en-US" sz="2700" kern="1200" dirty="0"/>
        </a:p>
        <a:p>
          <a:pPr marL="228600" lvl="1" indent="-228600" algn="l" defTabSz="1200150">
            <a:lnSpc>
              <a:spcPct val="90000"/>
            </a:lnSpc>
            <a:spcBef>
              <a:spcPct val="0"/>
            </a:spcBef>
            <a:spcAft>
              <a:spcPct val="20000"/>
            </a:spcAft>
            <a:buChar char="•"/>
          </a:pPr>
          <a:r>
            <a:rPr lang="cs-CZ" sz="2700" kern="1200"/>
            <a:t>Means of production determine everything else including norms, ideals, and values</a:t>
          </a:r>
          <a:endParaRPr lang="en-US" sz="2700" kern="1200"/>
        </a:p>
      </dsp:txBody>
      <dsp:txXfrm>
        <a:off x="0" y="1502743"/>
        <a:ext cx="6797675" cy="2064825"/>
      </dsp:txXfrm>
    </dsp:sp>
    <dsp:sp modelId="{C2B737DB-225A-4843-BD17-872E6C0F9408}">
      <dsp:nvSpPr>
        <dsp:cNvPr id="0" name=""/>
        <dsp:cNvSpPr/>
      </dsp:nvSpPr>
      <dsp:spPr>
        <a:xfrm>
          <a:off x="0" y="3567568"/>
          <a:ext cx="6797675" cy="1392299"/>
        </a:xfrm>
        <a:prstGeom prst="roundRect">
          <a:avLst/>
        </a:prstGeom>
        <a:solidFill>
          <a:schemeClr val="accent5">
            <a:hueOff val="1644580"/>
            <a:satOff val="34343"/>
            <a:lumOff val="-196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cs-CZ" sz="3500" kern="1200"/>
            <a:t>Constructivism</a:t>
          </a:r>
          <a:endParaRPr lang="en-US" sz="3500" kern="1200"/>
        </a:p>
      </dsp:txBody>
      <dsp:txXfrm>
        <a:off x="67966" y="3635534"/>
        <a:ext cx="6661743" cy="1256367"/>
      </dsp:txXfrm>
    </dsp:sp>
    <dsp:sp modelId="{6C24B245-3413-4130-9ED7-F1F7021A9B73}">
      <dsp:nvSpPr>
        <dsp:cNvPr id="0" name=""/>
        <dsp:cNvSpPr/>
      </dsp:nvSpPr>
      <dsp:spPr>
        <a:xfrm>
          <a:off x="0" y="4959868"/>
          <a:ext cx="6797675" cy="57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26"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cs-CZ" sz="2700" kern="1200"/>
            <a:t>Ideas are analytically central</a:t>
          </a:r>
          <a:endParaRPr lang="en-US" sz="2700" kern="1200"/>
        </a:p>
      </dsp:txBody>
      <dsp:txXfrm>
        <a:off x="0" y="4959868"/>
        <a:ext cx="6797675" cy="5796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010AF0-FA8A-454B-A844-D8811719348F}">
      <dsp:nvSpPr>
        <dsp:cNvPr id="0" name=""/>
        <dsp:cNvSpPr/>
      </dsp:nvSpPr>
      <dsp:spPr>
        <a:xfrm>
          <a:off x="0" y="70516"/>
          <a:ext cx="6910387" cy="94291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cs-CZ" sz="1700" kern="1200"/>
            <a:t>economic nationalism (Thomas Mun, Frederick List)</a:t>
          </a:r>
          <a:endParaRPr lang="en-US" sz="1700" kern="1200"/>
        </a:p>
      </dsp:txBody>
      <dsp:txXfrm>
        <a:off x="46029" y="116545"/>
        <a:ext cx="6818329" cy="850852"/>
      </dsp:txXfrm>
    </dsp:sp>
    <dsp:sp modelId="{FE7459F6-CEF8-4FD2-8DBB-69C81FA29BF7}">
      <dsp:nvSpPr>
        <dsp:cNvPr id="0" name=""/>
        <dsp:cNvSpPr/>
      </dsp:nvSpPr>
      <dsp:spPr>
        <a:xfrm>
          <a:off x="0" y="1062387"/>
          <a:ext cx="6910387" cy="942910"/>
        </a:xfrm>
        <a:prstGeom prst="roundRect">
          <a:avLst/>
        </a:prstGeom>
        <a:solidFill>
          <a:schemeClr val="accent5">
            <a:hueOff val="411145"/>
            <a:satOff val="8586"/>
            <a:lumOff val="-49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cs-CZ" sz="1700" kern="1200"/>
            <a:t>17th to 18th century</a:t>
          </a:r>
          <a:endParaRPr lang="en-US" sz="1700" kern="1200"/>
        </a:p>
      </dsp:txBody>
      <dsp:txXfrm>
        <a:off x="46029" y="1108416"/>
        <a:ext cx="6818329" cy="850852"/>
      </dsp:txXfrm>
    </dsp:sp>
    <dsp:sp modelId="{11151618-86FA-4F48-9748-29AF280664D9}">
      <dsp:nvSpPr>
        <dsp:cNvPr id="0" name=""/>
        <dsp:cNvSpPr/>
      </dsp:nvSpPr>
      <dsp:spPr>
        <a:xfrm>
          <a:off x="0" y="2054257"/>
          <a:ext cx="6910387" cy="942910"/>
        </a:xfrm>
        <a:prstGeom prst="roundRect">
          <a:avLst/>
        </a:prstGeom>
        <a:solidFill>
          <a:schemeClr val="accent5">
            <a:hueOff val="822290"/>
            <a:satOff val="17171"/>
            <a:lumOff val="-98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cs-CZ" sz="1700" kern="1200"/>
            <a:t>Foreign trade as a way how to increase wealth: sell more each year than you buy + increase in exports with import substitution (import taxes, tariffs, non-tax barriers), use national transport, add value to primary producst</a:t>
          </a:r>
          <a:endParaRPr lang="en-US" sz="1700" kern="1200"/>
        </a:p>
      </dsp:txBody>
      <dsp:txXfrm>
        <a:off x="46029" y="2100286"/>
        <a:ext cx="6818329" cy="850852"/>
      </dsp:txXfrm>
    </dsp:sp>
    <dsp:sp modelId="{2522E79A-85BA-47A9-915F-A6050138F5D7}">
      <dsp:nvSpPr>
        <dsp:cNvPr id="0" name=""/>
        <dsp:cNvSpPr/>
      </dsp:nvSpPr>
      <dsp:spPr>
        <a:xfrm>
          <a:off x="0" y="3046127"/>
          <a:ext cx="6910387" cy="942910"/>
        </a:xfrm>
        <a:prstGeom prst="roundRect">
          <a:avLst/>
        </a:prstGeom>
        <a:solidFill>
          <a:schemeClr val="accent5">
            <a:hueOff val="1233435"/>
            <a:satOff val="25757"/>
            <a:lumOff val="-147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cs-CZ" sz="1700" kern="1200"/>
            <a:t>Remains strong even today – retional policies – European Union, Trump's tariffs</a:t>
          </a:r>
          <a:endParaRPr lang="en-US" sz="1700" kern="1200"/>
        </a:p>
      </dsp:txBody>
      <dsp:txXfrm>
        <a:off x="46029" y="3092156"/>
        <a:ext cx="6818329" cy="850852"/>
      </dsp:txXfrm>
    </dsp:sp>
    <dsp:sp modelId="{B5230F8D-A9BA-4922-B96D-7462AB01A8DC}">
      <dsp:nvSpPr>
        <dsp:cNvPr id="0" name=""/>
        <dsp:cNvSpPr/>
      </dsp:nvSpPr>
      <dsp:spPr>
        <a:xfrm>
          <a:off x="0" y="4037997"/>
          <a:ext cx="6910387" cy="942910"/>
        </a:xfrm>
        <a:prstGeom prst="roundRect">
          <a:avLst/>
        </a:prstGeom>
        <a:solidFill>
          <a:schemeClr val="accent5">
            <a:hueOff val="1644580"/>
            <a:satOff val="34343"/>
            <a:lumOff val="-196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cs-CZ" sz="1700" kern="1200"/>
            <a:t>Language using promoting exports, inhibiting imports, controlling captial flows, keeping currency and foreign reserves in state hands</a:t>
          </a:r>
          <a:endParaRPr lang="en-US" sz="1700" kern="1200"/>
        </a:p>
      </dsp:txBody>
      <dsp:txXfrm>
        <a:off x="46029" y="4084026"/>
        <a:ext cx="6818329" cy="8508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75CBCF-5B24-4B8C-8D5C-A6E1DC3F3F53}">
      <dsp:nvSpPr>
        <dsp:cNvPr id="0" name=""/>
        <dsp:cNvSpPr/>
      </dsp:nvSpPr>
      <dsp:spPr>
        <a:xfrm>
          <a:off x="49" y="89897"/>
          <a:ext cx="4700141" cy="1024269"/>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cs-CZ" sz="2000" i="1" kern="1200"/>
            <a:t>Reformist </a:t>
          </a:r>
          <a:r>
            <a:rPr lang="cs-CZ" sz="2000" kern="1200"/>
            <a:t>socialism: Distribution of wealth should succeed – people are good enough to distribute the fruits of the economy</a:t>
          </a:r>
          <a:endParaRPr lang="en-US" sz="2000" kern="1200"/>
        </a:p>
      </dsp:txBody>
      <dsp:txXfrm>
        <a:off x="49" y="89897"/>
        <a:ext cx="4700141" cy="1024269"/>
      </dsp:txXfrm>
    </dsp:sp>
    <dsp:sp modelId="{DF61D7A9-E196-41AB-8B0C-B3696773A493}">
      <dsp:nvSpPr>
        <dsp:cNvPr id="0" name=""/>
        <dsp:cNvSpPr/>
      </dsp:nvSpPr>
      <dsp:spPr>
        <a:xfrm>
          <a:off x="49" y="1114166"/>
          <a:ext cx="4700141" cy="2582015"/>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cs-CZ" sz="2000" kern="1200"/>
            <a:t>Optimists like Robert Owern and Henri de Saint-Simon</a:t>
          </a:r>
          <a:endParaRPr lang="en-US" sz="2000" kern="1200"/>
        </a:p>
        <a:p>
          <a:pPr marL="228600" lvl="1" indent="-228600" algn="l" defTabSz="889000">
            <a:lnSpc>
              <a:spcPct val="90000"/>
            </a:lnSpc>
            <a:spcBef>
              <a:spcPct val="0"/>
            </a:spcBef>
            <a:spcAft>
              <a:spcPct val="15000"/>
            </a:spcAft>
            <a:buChar char="•"/>
          </a:pPr>
          <a:r>
            <a:rPr lang="cs-CZ" sz="2000" kern="1200"/>
            <a:t>Reforms in workers' pay, participation, and education</a:t>
          </a:r>
          <a:endParaRPr lang="en-US" sz="2000" kern="1200"/>
        </a:p>
        <a:p>
          <a:pPr marL="228600" lvl="1" indent="-228600" algn="l" defTabSz="889000">
            <a:lnSpc>
              <a:spcPct val="90000"/>
            </a:lnSpc>
            <a:spcBef>
              <a:spcPct val="0"/>
            </a:spcBef>
            <a:spcAft>
              <a:spcPct val="15000"/>
            </a:spcAft>
            <a:buChar char="•"/>
          </a:pPr>
          <a:r>
            <a:rPr lang="cs-CZ" sz="2000" kern="1200"/>
            <a:t>Human capacity for personal improvement, people basically good if treated well</a:t>
          </a:r>
          <a:endParaRPr lang="en-US" sz="2000" kern="1200"/>
        </a:p>
      </dsp:txBody>
      <dsp:txXfrm>
        <a:off x="49" y="1114166"/>
        <a:ext cx="4700141" cy="2582015"/>
      </dsp:txXfrm>
    </dsp:sp>
    <dsp:sp modelId="{132527F7-66E2-4550-A753-288877410CC5}">
      <dsp:nvSpPr>
        <dsp:cNvPr id="0" name=""/>
        <dsp:cNvSpPr/>
      </dsp:nvSpPr>
      <dsp:spPr>
        <a:xfrm>
          <a:off x="5358209" y="89897"/>
          <a:ext cx="4700141" cy="1024269"/>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cs-CZ" sz="2000" i="1" kern="1200"/>
            <a:t>Revolutionary</a:t>
          </a:r>
          <a:r>
            <a:rPr lang="cs-CZ" sz="2000" kern="1200"/>
            <a:t> socialism of Karl Marx – socialism as the next stage in humanity's history</a:t>
          </a:r>
          <a:endParaRPr lang="en-US" sz="2000" kern="1200"/>
        </a:p>
      </dsp:txBody>
      <dsp:txXfrm>
        <a:off x="5358209" y="89897"/>
        <a:ext cx="4700141" cy="1024269"/>
      </dsp:txXfrm>
    </dsp:sp>
    <dsp:sp modelId="{199896EC-E7A8-4BE2-89BC-E51AAA9571A4}">
      <dsp:nvSpPr>
        <dsp:cNvPr id="0" name=""/>
        <dsp:cNvSpPr/>
      </dsp:nvSpPr>
      <dsp:spPr>
        <a:xfrm>
          <a:off x="5358209" y="1114166"/>
          <a:ext cx="4700141" cy="2582015"/>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cs-CZ" sz="2000" kern="1200"/>
            <a:t>History seen in terms of raising proletariat to verthrow the boureoisie and dismantle the state in order to establish advanced communism</a:t>
          </a:r>
          <a:endParaRPr lang="en-US" sz="2000" kern="1200"/>
        </a:p>
        <a:p>
          <a:pPr marL="228600" lvl="1" indent="-228600" algn="l" defTabSz="889000">
            <a:lnSpc>
              <a:spcPct val="90000"/>
            </a:lnSpc>
            <a:spcBef>
              <a:spcPct val="0"/>
            </a:spcBef>
            <a:spcAft>
              <a:spcPct val="15000"/>
            </a:spcAft>
            <a:buChar char="•"/>
          </a:pPr>
          <a:r>
            <a:rPr lang="cs-CZ" sz="2000" kern="1200"/>
            <a:t>More contemporary – neo-marxist theories of dependence, structural features of the capitalist world economy (centre, periphery, and semiperiphery)</a:t>
          </a:r>
          <a:endParaRPr lang="en-US" sz="2000" kern="1200"/>
        </a:p>
      </dsp:txBody>
      <dsp:txXfrm>
        <a:off x="5358209" y="1114166"/>
        <a:ext cx="4700141" cy="258201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69C1A5-1E43-2A4D-981A-DE063E778FAE}" type="datetimeFigureOut">
              <a:rPr lang="en-CZ" smtClean="0"/>
              <a:t>11/02/2021</a:t>
            </a:fld>
            <a:endParaRPr lang="en-C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1B5738-061C-844C-8BA3-599930534360}" type="slidenum">
              <a:rPr lang="en-CZ" smtClean="0"/>
              <a:t>‹#›</a:t>
            </a:fld>
            <a:endParaRPr lang="en-CZ"/>
          </a:p>
        </p:txBody>
      </p:sp>
    </p:spTree>
    <p:extLst>
      <p:ext uri="{BB962C8B-B14F-4D97-AF65-F5344CB8AC3E}">
        <p14:creationId xmlns:p14="http://schemas.microsoft.com/office/powerpoint/2010/main" val="2523661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cs-CZ"/>
              <a:t>Kliknutím lze upravit styl.</a:t>
            </a:r>
            <a:endParaRPr lang="en-US"/>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a:t>Kliknutím můžete upravit styl předlohy.</a:t>
            </a:r>
            <a:endParaRPr lang="en-US"/>
          </a:p>
        </p:txBody>
      </p:sp>
      <p:sp>
        <p:nvSpPr>
          <p:cNvPr id="4" name="Date Placeholder 3"/>
          <p:cNvSpPr>
            <a:spLocks noGrp="1"/>
          </p:cNvSpPr>
          <p:nvPr>
            <p:ph type="dt" sz="half" idx="10"/>
          </p:nvPr>
        </p:nvSpPr>
        <p:spPr/>
        <p:txBody>
          <a:bodyPr/>
          <a:lstStyle/>
          <a:p>
            <a:fld id="{8A3A43DF-04A3-4662-88CA-28FDED1CFC09}" type="datetimeFigureOut">
              <a:rPr lang="cs-CZ" smtClean="0"/>
              <a:t>02.11.2021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2D58ADA-DDE5-40A5-9BF1-B0BC81F4C7C5}" type="slidenum">
              <a:rPr lang="cs-CZ" smtClean="0"/>
              <a:t>‹#›</a:t>
            </a:fld>
            <a:endParaRPr lang="cs-CZ"/>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337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Vertical Text Placeholder 2"/>
          <p:cNvSpPr>
            <a:spLocks noGrp="1"/>
          </p:cNvSpPr>
          <p:nvPr>
            <p:ph type="body" orient="vert" idx="1"/>
          </p:nvPr>
        </p:nvSpPr>
        <p:spPr/>
        <p:txBody>
          <a:bodyPr vert="eaVert" lIns="45720" tIns="0" rIns="45720" bIns="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p>
            <a:fld id="{8A3A43DF-04A3-4662-88CA-28FDED1CFC09}" type="datetimeFigureOut">
              <a:rPr lang="cs-CZ" smtClean="0"/>
              <a:t>02.11.2021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2D58ADA-DDE5-40A5-9BF1-B0BC81F4C7C5}" type="slidenum">
              <a:rPr lang="cs-CZ" smtClean="0"/>
              <a:t>‹#›</a:t>
            </a:fld>
            <a:endParaRPr lang="cs-CZ"/>
          </a:p>
        </p:txBody>
      </p:sp>
    </p:spTree>
    <p:extLst>
      <p:ext uri="{BB962C8B-B14F-4D97-AF65-F5344CB8AC3E}">
        <p14:creationId xmlns:p14="http://schemas.microsoft.com/office/powerpoint/2010/main" val="701544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cs-CZ"/>
              <a:t>Kliknutím lze upravit styl.</a:t>
            </a:r>
            <a:endParaRPr lang="en-US"/>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p>
            <a:fld id="{8A3A43DF-04A3-4662-88CA-28FDED1CFC09}" type="datetimeFigureOut">
              <a:rPr lang="cs-CZ" smtClean="0"/>
              <a:t>02.11.2021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2D58ADA-DDE5-40A5-9BF1-B0BC81F4C7C5}" type="slidenum">
              <a:rPr lang="cs-CZ" smtClean="0"/>
              <a:t>‹#›</a:t>
            </a:fld>
            <a:endParaRPr lang="cs-CZ"/>
          </a:p>
        </p:txBody>
      </p:sp>
    </p:spTree>
    <p:extLst>
      <p:ext uri="{BB962C8B-B14F-4D97-AF65-F5344CB8AC3E}">
        <p14:creationId xmlns:p14="http://schemas.microsoft.com/office/powerpoint/2010/main" val="125106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p>
            <a:fld id="{8A3A43DF-04A3-4662-88CA-28FDED1CFC09}" type="datetimeFigureOut">
              <a:rPr lang="cs-CZ" smtClean="0"/>
              <a:t>02.11.2021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2D58ADA-DDE5-40A5-9BF1-B0BC81F4C7C5}" type="slidenum">
              <a:rPr lang="cs-CZ" smtClean="0"/>
              <a:t>‹#›</a:t>
            </a:fld>
            <a:endParaRPr lang="cs-CZ"/>
          </a:p>
        </p:txBody>
      </p:sp>
    </p:spTree>
    <p:extLst>
      <p:ext uri="{BB962C8B-B14F-4D97-AF65-F5344CB8AC3E}">
        <p14:creationId xmlns:p14="http://schemas.microsoft.com/office/powerpoint/2010/main" val="514352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oddílu">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cs-CZ"/>
              <a:t>Kliknutím lze upravit styl.</a:t>
            </a:r>
            <a:endParaRPr lang="en-US"/>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8A3A43DF-04A3-4662-88CA-28FDED1CFC09}" type="datetimeFigureOut">
              <a:rPr lang="cs-CZ" smtClean="0"/>
              <a:t>02.11.2021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2D58ADA-DDE5-40A5-9BF1-B0BC81F4C7C5}" type="slidenum">
              <a:rPr lang="cs-CZ" smtClean="0"/>
              <a:t>‹#›</a:t>
            </a:fld>
            <a:endParaRPr lang="cs-CZ"/>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046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cs-CZ"/>
              <a:t>Kliknutím lze upravit styl.</a:t>
            </a:r>
            <a:endParaRPr lang="en-US"/>
          </a:p>
        </p:txBody>
      </p:sp>
      <p:sp>
        <p:nvSpPr>
          <p:cNvPr id="3" name="Content Placeholder 2"/>
          <p:cNvSpPr>
            <a:spLocks noGrp="1"/>
          </p:cNvSpPr>
          <p:nvPr>
            <p:ph sz="half" idx="1"/>
          </p:nvPr>
        </p:nvSpPr>
        <p:spPr>
          <a:xfrm>
            <a:off x="1097278" y="1845734"/>
            <a:ext cx="4937760" cy="402336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Content Placeholder 3"/>
          <p:cNvSpPr>
            <a:spLocks noGrp="1"/>
          </p:cNvSpPr>
          <p:nvPr>
            <p:ph sz="half" idx="2"/>
          </p:nvPr>
        </p:nvSpPr>
        <p:spPr>
          <a:xfrm>
            <a:off x="6217920" y="1845735"/>
            <a:ext cx="4937760" cy="402336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Date Placeholder 4"/>
          <p:cNvSpPr>
            <a:spLocks noGrp="1"/>
          </p:cNvSpPr>
          <p:nvPr>
            <p:ph type="dt" sz="half" idx="10"/>
          </p:nvPr>
        </p:nvSpPr>
        <p:spPr/>
        <p:txBody>
          <a:bodyPr/>
          <a:lstStyle/>
          <a:p>
            <a:fld id="{8A3A43DF-04A3-4662-88CA-28FDED1CFC09}" type="datetimeFigureOut">
              <a:rPr lang="cs-CZ" smtClean="0"/>
              <a:t>02.11.2021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2D58ADA-DDE5-40A5-9BF1-B0BC81F4C7C5}" type="slidenum">
              <a:rPr lang="cs-CZ" smtClean="0"/>
              <a:t>‹#›</a:t>
            </a:fld>
            <a:endParaRPr lang="cs-CZ"/>
          </a:p>
        </p:txBody>
      </p:sp>
    </p:spTree>
    <p:extLst>
      <p:ext uri="{BB962C8B-B14F-4D97-AF65-F5344CB8AC3E}">
        <p14:creationId xmlns:p14="http://schemas.microsoft.com/office/powerpoint/2010/main" val="2994066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cs-CZ"/>
              <a:t>Kliknutím lze upravit styl.</a:t>
            </a:r>
            <a:endParaRPr lang="en-US"/>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097280" y="2582334"/>
            <a:ext cx="4937760" cy="33782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217920" y="2582334"/>
            <a:ext cx="4937760" cy="33782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Date Placeholder 6"/>
          <p:cNvSpPr>
            <a:spLocks noGrp="1"/>
          </p:cNvSpPr>
          <p:nvPr>
            <p:ph type="dt" sz="half" idx="10"/>
          </p:nvPr>
        </p:nvSpPr>
        <p:spPr/>
        <p:txBody>
          <a:bodyPr/>
          <a:lstStyle/>
          <a:p>
            <a:fld id="{8A3A43DF-04A3-4662-88CA-28FDED1CFC09}" type="datetimeFigureOut">
              <a:rPr lang="cs-CZ" smtClean="0"/>
              <a:t>02.11.2021</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A2D58ADA-DDE5-40A5-9BF1-B0BC81F4C7C5}" type="slidenum">
              <a:rPr lang="cs-CZ" smtClean="0"/>
              <a:t>‹#›</a:t>
            </a:fld>
            <a:endParaRPr lang="cs-CZ"/>
          </a:p>
        </p:txBody>
      </p:sp>
    </p:spTree>
    <p:extLst>
      <p:ext uri="{BB962C8B-B14F-4D97-AF65-F5344CB8AC3E}">
        <p14:creationId xmlns:p14="http://schemas.microsoft.com/office/powerpoint/2010/main" val="4232355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Date Placeholder 2"/>
          <p:cNvSpPr>
            <a:spLocks noGrp="1"/>
          </p:cNvSpPr>
          <p:nvPr>
            <p:ph type="dt" sz="half" idx="10"/>
          </p:nvPr>
        </p:nvSpPr>
        <p:spPr/>
        <p:txBody>
          <a:bodyPr/>
          <a:lstStyle/>
          <a:p>
            <a:fld id="{8A3A43DF-04A3-4662-88CA-28FDED1CFC09}" type="datetimeFigureOut">
              <a:rPr lang="cs-CZ" smtClean="0"/>
              <a:t>02.11.2021</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A2D58ADA-DDE5-40A5-9BF1-B0BC81F4C7C5}" type="slidenum">
              <a:rPr lang="cs-CZ" smtClean="0"/>
              <a:t>‹#›</a:t>
            </a:fld>
            <a:endParaRPr lang="cs-CZ"/>
          </a:p>
        </p:txBody>
      </p:sp>
    </p:spTree>
    <p:extLst>
      <p:ext uri="{BB962C8B-B14F-4D97-AF65-F5344CB8AC3E}">
        <p14:creationId xmlns:p14="http://schemas.microsoft.com/office/powerpoint/2010/main" val="3736247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A3A43DF-04A3-4662-88CA-28FDED1CFC09}" type="datetimeFigureOut">
              <a:rPr lang="cs-CZ" smtClean="0"/>
              <a:t>02.11.2021</a:t>
            </a:fld>
            <a:endParaRPr lang="cs-CZ"/>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cs-CZ"/>
          </a:p>
        </p:txBody>
      </p:sp>
      <p:sp>
        <p:nvSpPr>
          <p:cNvPr id="9" name="Slide Number Placeholder 8"/>
          <p:cNvSpPr>
            <a:spLocks noGrp="1"/>
          </p:cNvSpPr>
          <p:nvPr>
            <p:ph type="sldNum" sz="quarter" idx="12"/>
          </p:nvPr>
        </p:nvSpPr>
        <p:spPr/>
        <p:txBody>
          <a:bodyPr/>
          <a:lstStyle/>
          <a:p>
            <a:fld id="{A2D58ADA-DDE5-40A5-9BF1-B0BC81F4C7C5}" type="slidenum">
              <a:rPr lang="cs-CZ" smtClean="0"/>
              <a:t>‹#›</a:t>
            </a:fld>
            <a:endParaRPr lang="cs-CZ"/>
          </a:p>
        </p:txBody>
      </p:sp>
    </p:spTree>
    <p:extLst>
      <p:ext uri="{BB962C8B-B14F-4D97-AF65-F5344CB8AC3E}">
        <p14:creationId xmlns:p14="http://schemas.microsoft.com/office/powerpoint/2010/main" val="1076628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cs-CZ"/>
              <a:t>Kliknutím lze upravit styl.</a:t>
            </a:r>
            <a:endParaRPr lang="en-US"/>
          </a:p>
        </p:txBody>
      </p:sp>
      <p:sp>
        <p:nvSpPr>
          <p:cNvPr id="3" name="Content Placeholder 2"/>
          <p:cNvSpPr>
            <a:spLocks noGrp="1"/>
          </p:cNvSpPr>
          <p:nvPr>
            <p:ph idx="1"/>
          </p:nvPr>
        </p:nvSpPr>
        <p:spPr>
          <a:xfrm>
            <a:off x="4800600" y="731520"/>
            <a:ext cx="6492240" cy="52578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A3A43DF-04A3-4662-88CA-28FDED1CFC09}" type="datetimeFigureOut">
              <a:rPr lang="cs-CZ" smtClean="0"/>
              <a:t>02.11.2021</a:t>
            </a:fld>
            <a:endParaRPr lang="cs-CZ"/>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cs-CZ"/>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2D58ADA-DDE5-40A5-9BF1-B0BC81F4C7C5}" type="slidenum">
              <a:rPr lang="cs-CZ" smtClean="0"/>
              <a:t>‹#›</a:t>
            </a:fld>
            <a:endParaRPr lang="cs-CZ"/>
          </a:p>
        </p:txBody>
      </p:sp>
    </p:spTree>
    <p:extLst>
      <p:ext uri="{BB962C8B-B14F-4D97-AF65-F5344CB8AC3E}">
        <p14:creationId xmlns:p14="http://schemas.microsoft.com/office/powerpoint/2010/main" val="647446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cs-CZ"/>
              <a:t>Kliknutím lze upravit styl.</a:t>
            </a:r>
            <a:endParaRPr lang="en-US"/>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8A3A43DF-04A3-4662-88CA-28FDED1CFC09}" type="datetimeFigureOut">
              <a:rPr lang="cs-CZ" smtClean="0"/>
              <a:t>02.11.2021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2D58ADA-DDE5-40A5-9BF1-B0BC81F4C7C5}" type="slidenum">
              <a:rPr lang="cs-CZ" smtClean="0"/>
              <a:t>‹#›</a:t>
            </a:fld>
            <a:endParaRPr lang="cs-CZ"/>
          </a:p>
        </p:txBody>
      </p:sp>
    </p:spTree>
    <p:extLst>
      <p:ext uri="{BB962C8B-B14F-4D97-AF65-F5344CB8AC3E}">
        <p14:creationId xmlns:p14="http://schemas.microsoft.com/office/powerpoint/2010/main" val="3767489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cs-CZ"/>
              <a:t>Kliknutím lze upravit styl.</a:t>
            </a:r>
            <a:endParaRPr lang="en-US"/>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A3A43DF-04A3-4662-88CA-28FDED1CFC09}" type="datetimeFigureOut">
              <a:rPr lang="cs-CZ" smtClean="0"/>
              <a:t>02.11.2021</a:t>
            </a:fld>
            <a:endParaRPr lang="cs-CZ"/>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cs-CZ"/>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2D58ADA-DDE5-40A5-9BF1-B0BC81F4C7C5}" type="slidenum">
              <a:rPr lang="cs-CZ" smtClean="0"/>
              <a:t>‹#›</a:t>
            </a:fld>
            <a:endParaRPr lang="cs-CZ"/>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222558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D1D1210-3BD3-4C6E-AD1B-07BFB5ABD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E4947F56-9DBB-4FF9-ABF2-5B7B3C7B5F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B6E21A4B-9996-44C9-AE8B-9B156A6CDFB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5C8E9CDB-D43B-406A-A383-9ACA480BA2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4" name="Obrázek 4" descr="Obsah obrázku osoba, oblečení, řezání, exteriér&#10;&#10;Popis vygenerovaný s velmi vysokou mírou spolehlivosti">
            <a:extLst>
              <a:ext uri="{FF2B5EF4-FFF2-40B4-BE49-F238E27FC236}">
                <a16:creationId xmlns:a16="http://schemas.microsoft.com/office/drawing/2014/main" id="{D4DE15FA-0FE3-4F03-8C1F-F2015E13858D}"/>
              </a:ext>
            </a:extLst>
          </p:cNvPr>
          <p:cNvPicPr>
            <a:picLocks noChangeAspect="1"/>
          </p:cNvPicPr>
          <p:nvPr/>
        </p:nvPicPr>
        <p:blipFill rotWithShape="1">
          <a:blip r:embed="rId2"/>
          <a:srcRect l="7385" r="11562" b="-1"/>
          <a:stretch/>
        </p:blipFill>
        <p:spPr>
          <a:xfrm>
            <a:off x="757857" y="640080"/>
            <a:ext cx="6027950" cy="5577840"/>
          </a:xfrm>
          <a:prstGeom prst="rect">
            <a:avLst/>
          </a:prstGeom>
        </p:spPr>
      </p:pic>
      <p:sp>
        <p:nvSpPr>
          <p:cNvPr id="17" name="Rectangle 16">
            <a:extLst>
              <a:ext uri="{FF2B5EF4-FFF2-40B4-BE49-F238E27FC236}">
                <a16:creationId xmlns:a16="http://schemas.microsoft.com/office/drawing/2014/main" id="{93C8016D-8063-469F-8F60-CDDA584AB1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dpis 1">
            <a:extLst>
              <a:ext uri="{FF2B5EF4-FFF2-40B4-BE49-F238E27FC236}">
                <a16:creationId xmlns:a16="http://schemas.microsoft.com/office/drawing/2014/main" id="{2FED4E56-17FB-44BC-A4EC-18A5EE8EF38F}"/>
              </a:ext>
            </a:extLst>
          </p:cNvPr>
          <p:cNvSpPr>
            <a:spLocks noGrp="1"/>
          </p:cNvSpPr>
          <p:nvPr>
            <p:ph type="title"/>
          </p:nvPr>
        </p:nvSpPr>
        <p:spPr>
          <a:xfrm>
            <a:off x="8096885" y="640080"/>
            <a:ext cx="3659246" cy="2926080"/>
          </a:xfrm>
        </p:spPr>
        <p:txBody>
          <a:bodyPr vert="horz" lIns="91440" tIns="45720" rIns="91440" bIns="45720" rtlCol="0" anchor="b">
            <a:normAutofit/>
          </a:bodyPr>
          <a:lstStyle/>
          <a:p>
            <a:r>
              <a:rPr lang="en-US" sz="4400">
                <a:solidFill>
                  <a:srgbClr val="FFFFFF"/>
                </a:solidFill>
              </a:rPr>
              <a:t>Intenational law</a:t>
            </a:r>
          </a:p>
        </p:txBody>
      </p:sp>
      <p:sp>
        <p:nvSpPr>
          <p:cNvPr id="3" name="Zástupný symbol pro obsah 2">
            <a:extLst>
              <a:ext uri="{FF2B5EF4-FFF2-40B4-BE49-F238E27FC236}">
                <a16:creationId xmlns:a16="http://schemas.microsoft.com/office/drawing/2014/main" id="{554D9B6C-E98B-49E1-A87F-97B812A5E5F2}"/>
              </a:ext>
            </a:extLst>
          </p:cNvPr>
          <p:cNvSpPr>
            <a:spLocks noGrp="1"/>
          </p:cNvSpPr>
          <p:nvPr>
            <p:ph type="body" idx="1"/>
          </p:nvPr>
        </p:nvSpPr>
        <p:spPr>
          <a:xfrm>
            <a:off x="8096885" y="3578084"/>
            <a:ext cx="3659246" cy="2639835"/>
          </a:xfrm>
        </p:spPr>
        <p:txBody>
          <a:bodyPr vert="horz" lIns="91440" tIns="45720" rIns="91440" bIns="45720" rtlCol="0">
            <a:normAutofit/>
          </a:bodyPr>
          <a:lstStyle/>
          <a:p>
            <a:r>
              <a:rPr lang="en-US" sz="1500">
                <a:solidFill>
                  <a:srgbClr val="FFFFFF"/>
                </a:solidFill>
              </a:rPr>
              <a:t>Core international law: a set of norms, rules, and practices created by states and other actors to facilitate diverse social goals</a:t>
            </a:r>
          </a:p>
        </p:txBody>
      </p:sp>
      <p:sp>
        <p:nvSpPr>
          <p:cNvPr id="19" name="Rectangle 18">
            <a:extLst>
              <a:ext uri="{FF2B5EF4-FFF2-40B4-BE49-F238E27FC236}">
                <a16:creationId xmlns:a16="http://schemas.microsoft.com/office/drawing/2014/main" id="{ABFEE421-0374-4B8E-A6B8-6A1718AF4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92752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2" name="Rectangle 33">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33" name="Rectangle 35">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dpis 1">
            <a:extLst>
              <a:ext uri="{FF2B5EF4-FFF2-40B4-BE49-F238E27FC236}">
                <a16:creationId xmlns:a16="http://schemas.microsoft.com/office/drawing/2014/main" id="{6C1B54C0-A7FA-405C-9D50-19EA4104E0A4}"/>
              </a:ext>
            </a:extLst>
          </p:cNvPr>
          <p:cNvSpPr>
            <a:spLocks noGrp="1"/>
          </p:cNvSpPr>
          <p:nvPr>
            <p:ph type="title"/>
          </p:nvPr>
        </p:nvSpPr>
        <p:spPr>
          <a:xfrm>
            <a:off x="492370" y="605896"/>
            <a:ext cx="3084844" cy="5646208"/>
          </a:xfrm>
        </p:spPr>
        <p:txBody>
          <a:bodyPr anchor="ctr">
            <a:normAutofit/>
          </a:bodyPr>
          <a:lstStyle/>
          <a:p>
            <a:r>
              <a:rPr lang="cs-CZ" sz="3600">
                <a:solidFill>
                  <a:srgbClr val="FFFFFF"/>
                </a:solidFill>
                <a:ea typeface="+mj-lt"/>
                <a:cs typeface="+mj-lt"/>
              </a:rPr>
              <a:t>Approaches to IPE: economic liberalism</a:t>
            </a:r>
          </a:p>
        </p:txBody>
      </p:sp>
      <p:sp>
        <p:nvSpPr>
          <p:cNvPr id="40" name="Rectangle 37">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Zástupný obsah 2">
            <a:extLst>
              <a:ext uri="{FF2B5EF4-FFF2-40B4-BE49-F238E27FC236}">
                <a16:creationId xmlns:a16="http://schemas.microsoft.com/office/drawing/2014/main" id="{BA775078-FFDF-43A7-85EE-7D3C60D2F7CC}"/>
              </a:ext>
            </a:extLst>
          </p:cNvPr>
          <p:cNvSpPr>
            <a:spLocks noGrp="1"/>
          </p:cNvSpPr>
          <p:nvPr>
            <p:ph idx="1"/>
          </p:nvPr>
        </p:nvSpPr>
        <p:spPr>
          <a:xfrm>
            <a:off x="4742016" y="605896"/>
            <a:ext cx="6413663" cy="5646208"/>
          </a:xfrm>
        </p:spPr>
        <p:txBody>
          <a:bodyPr vert="horz" lIns="0" tIns="45720" rIns="0" bIns="45720" rtlCol="0" anchor="ctr">
            <a:normAutofit/>
          </a:bodyPr>
          <a:lstStyle/>
          <a:p>
            <a:r>
              <a:rPr lang="cs-CZ" sz="1500">
                <a:ea typeface="+mn-lt"/>
                <a:cs typeface="+mn-lt"/>
              </a:rPr>
              <a:t> (Adam Smith, David Ricardo, Milton Friedman, Friedrich A. von Hayek)</a:t>
            </a:r>
          </a:p>
          <a:p>
            <a:r>
              <a:rPr lang="cs-CZ" sz="1500">
                <a:ea typeface="+mn-lt"/>
                <a:cs typeface="+mn-lt"/>
              </a:rPr>
              <a:t>Adam Smith – highly critical of economic nationalism, because of the way it exalted the significance of a favourable balance of trade; did not believe in restricting imports, fostering exports and using subsidies for infant industries could make a state wealthy</a:t>
            </a:r>
          </a:p>
          <a:p>
            <a:r>
              <a:rPr lang="cs-CZ" sz="1500">
                <a:ea typeface="+mn-lt"/>
                <a:cs typeface="+mn-lt"/>
              </a:rPr>
              <a:t>Free trade as most effective way to pursue wealth</a:t>
            </a:r>
          </a:p>
          <a:p>
            <a:r>
              <a:rPr lang="cs-CZ" sz="1500">
                <a:ea typeface="+mn-lt"/>
                <a:cs typeface="+mn-lt"/>
              </a:rPr>
              <a:t>Absolute advantage, then Ricardo's comparative advantage – even the states that were more productive in every way still have an incentive to trade</a:t>
            </a:r>
          </a:p>
          <a:p>
            <a:r>
              <a:rPr lang="cs-CZ" sz="1500">
                <a:ea typeface="+mn-lt"/>
                <a:cs typeface="+mn-lt"/>
              </a:rPr>
              <a:t>Calculating human nature; state control over markets distorts them</a:t>
            </a:r>
          </a:p>
          <a:p>
            <a:r>
              <a:rPr lang="cs-CZ" sz="1500">
                <a:ea typeface="+mn-lt"/>
                <a:cs typeface="+mn-lt"/>
              </a:rPr>
              <a:t>"Washington Consensus" - balanced budgets, small or no budget deficits, reduced state expenditure, tax reforms to broaden the tax base, reduce tax burden, interest rates and exchange rates determined by the market and not by the bureaucrats</a:t>
            </a:r>
          </a:p>
          <a:p>
            <a:r>
              <a:rPr lang="cs-CZ" sz="1500">
                <a:cs typeface="Calibri"/>
              </a:rPr>
              <a:t>Governments necessary to act as umpires and maintain the integrity of the system.</a:t>
            </a:r>
          </a:p>
          <a:p>
            <a:pPr marL="383540" lvl="1"/>
            <a:endParaRPr lang="cs-CZ" sz="1500">
              <a:cs typeface="Calibri"/>
            </a:endParaRPr>
          </a:p>
        </p:txBody>
      </p:sp>
    </p:spTree>
    <p:extLst>
      <p:ext uri="{BB962C8B-B14F-4D97-AF65-F5344CB8AC3E}">
        <p14:creationId xmlns:p14="http://schemas.microsoft.com/office/powerpoint/2010/main" val="4293776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4816FC4-8339-40E8-AFF1-A55D47775B2A}"/>
              </a:ext>
            </a:extLst>
          </p:cNvPr>
          <p:cNvSpPr>
            <a:spLocks noGrp="1"/>
          </p:cNvSpPr>
          <p:nvPr>
            <p:ph type="title"/>
          </p:nvPr>
        </p:nvSpPr>
        <p:spPr>
          <a:xfrm>
            <a:off x="1097280" y="286603"/>
            <a:ext cx="10058400" cy="1450757"/>
          </a:xfrm>
        </p:spPr>
        <p:txBody>
          <a:bodyPr>
            <a:normAutofit/>
          </a:bodyPr>
          <a:lstStyle/>
          <a:p>
            <a:r>
              <a:rPr lang="cs-CZ">
                <a:cs typeface="Calibri Light"/>
              </a:rPr>
              <a:t>Approaches to IPE: socialism</a:t>
            </a:r>
            <a:endParaRPr lang="cs-CZ">
              <a:ea typeface="+mj-lt"/>
              <a:cs typeface="+mj-lt"/>
            </a:endParaRPr>
          </a:p>
        </p:txBody>
      </p:sp>
      <p:graphicFrame>
        <p:nvGraphicFramePr>
          <p:cNvPr id="6" name="Zástupný obsah 2">
            <a:extLst>
              <a:ext uri="{FF2B5EF4-FFF2-40B4-BE49-F238E27FC236}">
                <a16:creationId xmlns:a16="http://schemas.microsoft.com/office/drawing/2014/main" id="{712C167F-3C6B-499C-836F-ECAA8BA3BCE0}"/>
              </a:ext>
            </a:extLst>
          </p:cNvPr>
          <p:cNvGraphicFramePr>
            <a:graphicFrameLocks noGrp="1"/>
          </p:cNvGraphicFramePr>
          <p:nvPr>
            <p:ph idx="1"/>
            <p:extLst>
              <p:ext uri="{D42A27DB-BD31-4B8C-83A1-F6EECF244321}">
                <p14:modId xmlns:p14="http://schemas.microsoft.com/office/powerpoint/2010/main" val="124672196"/>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2677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990932" y="286603"/>
            <a:ext cx="6750987" cy="1450757"/>
          </a:xfrm>
        </p:spPr>
        <p:txBody>
          <a:bodyPr>
            <a:normAutofit/>
          </a:bodyPr>
          <a:lstStyle/>
          <a:p>
            <a:r>
              <a:rPr lang="cs-CZ">
                <a:solidFill>
                  <a:schemeClr val="accent4">
                    <a:lumMod val="75000"/>
                  </a:schemeClr>
                </a:solidFill>
              </a:rPr>
              <a:t>International law vs. domestic law</a:t>
            </a:r>
          </a:p>
        </p:txBody>
      </p:sp>
      <p:sp>
        <p:nvSpPr>
          <p:cNvPr id="3" name="Zástupný symbol pro obsah 2"/>
          <p:cNvSpPr>
            <a:spLocks noGrp="1"/>
          </p:cNvSpPr>
          <p:nvPr>
            <p:ph idx="1"/>
          </p:nvPr>
        </p:nvSpPr>
        <p:spPr>
          <a:xfrm>
            <a:off x="1044204" y="2023962"/>
            <a:ext cx="6697715" cy="3845131"/>
          </a:xfrm>
        </p:spPr>
        <p:txBody>
          <a:bodyPr>
            <a:normAutofit/>
          </a:bodyPr>
          <a:lstStyle/>
          <a:p>
            <a:r>
              <a:rPr lang="cs-CZ"/>
              <a:t>Nonbinding in traditional sense x binding</a:t>
            </a:r>
          </a:p>
          <a:p>
            <a:r>
              <a:rPr lang="cs-CZ"/>
              <a:t>Long time states were subjects x individuals are subjects</a:t>
            </a:r>
          </a:p>
          <a:p>
            <a:r>
              <a:rPr lang="cs-CZ"/>
              <a:t>Creation through multilateralism x creation thorugh strandard law-making proces (parliament,…)</a:t>
            </a:r>
          </a:p>
          <a:p>
            <a:r>
              <a:rPr lang="cs-CZ"/>
              <a:t>Some issue-specific body responsible for enforcement (contractual) x state responsible for enforcement and using enforcement agencies</a:t>
            </a:r>
          </a:p>
        </p:txBody>
      </p:sp>
      <p:sp>
        <p:nvSpPr>
          <p:cNvPr id="10" name="Rectangle 9">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4150"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823"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49799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A1BF17-7776-48D3-A14F-25B5A3E81D6D}"/>
              </a:ext>
            </a:extLst>
          </p:cNvPr>
          <p:cNvSpPr>
            <a:spLocks noGrp="1"/>
          </p:cNvSpPr>
          <p:nvPr>
            <p:ph type="title"/>
          </p:nvPr>
        </p:nvSpPr>
        <p:spPr>
          <a:xfrm>
            <a:off x="1097280" y="286603"/>
            <a:ext cx="10058400" cy="1450757"/>
          </a:xfrm>
        </p:spPr>
        <p:txBody>
          <a:bodyPr>
            <a:normAutofit/>
          </a:bodyPr>
          <a:lstStyle/>
          <a:p>
            <a:r>
              <a:rPr lang="cs-CZ">
                <a:cs typeface="Calibri Light"/>
              </a:rPr>
              <a:t>Evolution of international law</a:t>
            </a:r>
            <a:endParaRPr lang="cs-CZ"/>
          </a:p>
        </p:txBody>
      </p:sp>
      <p:graphicFrame>
        <p:nvGraphicFramePr>
          <p:cNvPr id="5" name="Zástupný symbol pro obsah 2">
            <a:extLst>
              <a:ext uri="{FF2B5EF4-FFF2-40B4-BE49-F238E27FC236}">
                <a16:creationId xmlns:a16="http://schemas.microsoft.com/office/drawing/2014/main" id="{135E7E60-A0DC-433C-8244-C5085906F676}"/>
              </a:ext>
            </a:extLst>
          </p:cNvPr>
          <p:cNvGraphicFramePr>
            <a:graphicFrameLocks noGrp="1"/>
          </p:cNvGraphicFramePr>
          <p:nvPr>
            <p:ph idx="1"/>
            <p:extLst>
              <p:ext uri="{D42A27DB-BD31-4B8C-83A1-F6EECF244321}">
                <p14:modId xmlns:p14="http://schemas.microsoft.com/office/powerpoint/2010/main" val="438825579"/>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4570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29A099-5CB1-4A20-B64F-4F0562EF33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87C0A89-7FB3-43F8-9DE3-0177E3E27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dpis 1"/>
          <p:cNvSpPr>
            <a:spLocks noGrp="1"/>
          </p:cNvSpPr>
          <p:nvPr>
            <p:ph type="title"/>
          </p:nvPr>
        </p:nvSpPr>
        <p:spPr>
          <a:xfrm>
            <a:off x="492370" y="516835"/>
            <a:ext cx="3084844" cy="5772840"/>
          </a:xfrm>
        </p:spPr>
        <p:txBody>
          <a:bodyPr anchor="ctr">
            <a:normAutofit/>
          </a:bodyPr>
          <a:lstStyle/>
          <a:p>
            <a:r>
              <a:rPr lang="cs-CZ" sz="3600">
                <a:solidFill>
                  <a:srgbClr val="FFFFFF"/>
                </a:solidFill>
              </a:rPr>
              <a:t>Approaches to International Law</a:t>
            </a:r>
          </a:p>
        </p:txBody>
      </p:sp>
      <p:sp>
        <p:nvSpPr>
          <p:cNvPr id="13" name="Rectangle 12">
            <a:extLst>
              <a:ext uri="{FF2B5EF4-FFF2-40B4-BE49-F238E27FC236}">
                <a16:creationId xmlns:a16="http://schemas.microsoft.com/office/drawing/2014/main" id="{399F4DD4-CC07-42A8-8AF8-069654F1A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Zástupný symbol pro obsah 2">
            <a:extLst>
              <a:ext uri="{FF2B5EF4-FFF2-40B4-BE49-F238E27FC236}">
                <a16:creationId xmlns:a16="http://schemas.microsoft.com/office/drawing/2014/main" id="{3739BF71-F2C4-4937-9B7C-0E47EE801DAC}"/>
              </a:ext>
            </a:extLst>
          </p:cNvPr>
          <p:cNvGraphicFramePr>
            <a:graphicFrameLocks noGrp="1"/>
          </p:cNvGraphicFramePr>
          <p:nvPr>
            <p:ph idx="1"/>
            <p:extLst>
              <p:ext uri="{D42A27DB-BD31-4B8C-83A1-F6EECF244321}">
                <p14:modId xmlns:p14="http://schemas.microsoft.com/office/powerpoint/2010/main" val="3307630980"/>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450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43" name="Rectangle 70">
            <a:extLst>
              <a:ext uri="{FF2B5EF4-FFF2-40B4-BE49-F238E27FC236}">
                <a16:creationId xmlns:a16="http://schemas.microsoft.com/office/drawing/2014/main" id="{87008D65-4C48-4CAB-8600-9F4C427CE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4" name="Rectangle 72">
            <a:extLst>
              <a:ext uri="{FF2B5EF4-FFF2-40B4-BE49-F238E27FC236}">
                <a16:creationId xmlns:a16="http://schemas.microsoft.com/office/drawing/2014/main" id="{9D286FC8-DD5D-4402-A2C0-8739BDAFEF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45" name="Straight Connector 74">
            <a:extLst>
              <a:ext uri="{FF2B5EF4-FFF2-40B4-BE49-F238E27FC236}">
                <a16:creationId xmlns:a16="http://schemas.microsoft.com/office/drawing/2014/main" id="{5CC23917-FA20-4DBD-BA3C-868A3EA84D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046" name="Rectangle 76">
            <a:extLst>
              <a:ext uri="{FF2B5EF4-FFF2-40B4-BE49-F238E27FC236}">
                <a16:creationId xmlns:a16="http://schemas.microsoft.com/office/drawing/2014/main" id="{1D1E499D-9C44-4CDA-B2D5-A35295DDF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1026" name="Picture 2" descr="Political Economy - Components">
            <a:extLst>
              <a:ext uri="{FF2B5EF4-FFF2-40B4-BE49-F238E27FC236}">
                <a16:creationId xmlns:a16="http://schemas.microsoft.com/office/drawing/2014/main" id="{E12A70CD-CA2A-5244-95D1-9E73D9F0E1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40" r="7987" b="-4"/>
          <a:stretch/>
        </p:blipFill>
        <p:spPr bwMode="auto">
          <a:xfrm>
            <a:off x="633999" y="640080"/>
            <a:ext cx="6275667" cy="5577840"/>
          </a:xfrm>
          <a:prstGeom prst="rect">
            <a:avLst/>
          </a:prstGeom>
          <a:noFill/>
          <a:extLst>
            <a:ext uri="{909E8E84-426E-40DD-AFC4-6F175D3DCCD1}">
              <a14:hiddenFill xmlns:a14="http://schemas.microsoft.com/office/drawing/2010/main">
                <a:solidFill>
                  <a:srgbClr val="FFFFFF"/>
                </a:solidFill>
              </a14:hiddenFill>
            </a:ext>
          </a:extLst>
        </p:spPr>
      </p:pic>
      <p:sp>
        <p:nvSpPr>
          <p:cNvPr id="1047" name="Rectangle 78">
            <a:extLst>
              <a:ext uri="{FF2B5EF4-FFF2-40B4-BE49-F238E27FC236}">
                <a16:creationId xmlns:a16="http://schemas.microsoft.com/office/drawing/2014/main" id="{23B9E470-4B5F-42D3-B718-288EEE891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57F1F6A-6240-CD46-B412-C10DD8711154}"/>
              </a:ext>
            </a:extLst>
          </p:cNvPr>
          <p:cNvSpPr>
            <a:spLocks noGrp="1"/>
          </p:cNvSpPr>
          <p:nvPr>
            <p:ph type="title"/>
          </p:nvPr>
        </p:nvSpPr>
        <p:spPr>
          <a:xfrm>
            <a:off x="8096885" y="640080"/>
            <a:ext cx="3659246" cy="2926080"/>
          </a:xfrm>
        </p:spPr>
        <p:txBody>
          <a:bodyPr vert="horz" lIns="91440" tIns="45720" rIns="91440" bIns="45720" rtlCol="0" anchor="b">
            <a:normAutofit/>
          </a:bodyPr>
          <a:lstStyle/>
          <a:p>
            <a:r>
              <a:rPr lang="en-US" sz="4400" dirty="0">
                <a:solidFill>
                  <a:srgbClr val="FFFFFF"/>
                </a:solidFill>
              </a:rPr>
              <a:t>International Political Economy</a:t>
            </a:r>
          </a:p>
        </p:txBody>
      </p:sp>
      <p:sp>
        <p:nvSpPr>
          <p:cNvPr id="3" name="Text Placeholder 2">
            <a:extLst>
              <a:ext uri="{FF2B5EF4-FFF2-40B4-BE49-F238E27FC236}">
                <a16:creationId xmlns:a16="http://schemas.microsoft.com/office/drawing/2014/main" id="{C583B1B7-2CBE-5E41-A4F8-3BE8246D3413}"/>
              </a:ext>
            </a:extLst>
          </p:cNvPr>
          <p:cNvSpPr>
            <a:spLocks noGrp="1"/>
          </p:cNvSpPr>
          <p:nvPr>
            <p:ph type="body" idx="1"/>
          </p:nvPr>
        </p:nvSpPr>
        <p:spPr>
          <a:xfrm>
            <a:off x="8096885" y="3578084"/>
            <a:ext cx="3659246" cy="2639835"/>
          </a:xfrm>
        </p:spPr>
        <p:txBody>
          <a:bodyPr vert="horz" lIns="91440" tIns="45720" rIns="91440" bIns="45720" rtlCol="0">
            <a:normAutofit/>
          </a:bodyPr>
          <a:lstStyle/>
          <a:p>
            <a:endParaRPr lang="en-US" sz="1500" dirty="0">
              <a:solidFill>
                <a:srgbClr val="FFFFFF"/>
              </a:solidFill>
            </a:endParaRPr>
          </a:p>
        </p:txBody>
      </p:sp>
      <p:sp>
        <p:nvSpPr>
          <p:cNvPr id="1048" name="Rectangle 80">
            <a:extLst>
              <a:ext uri="{FF2B5EF4-FFF2-40B4-BE49-F238E27FC236}">
                <a16:creationId xmlns:a16="http://schemas.microsoft.com/office/drawing/2014/main" id="{E13609EB-21D6-434A-AC0C-F8C5904CD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95197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22">
            <a:extLst>
              <a:ext uri="{FF2B5EF4-FFF2-40B4-BE49-F238E27FC236}">
                <a16:creationId xmlns:a16="http://schemas.microsoft.com/office/drawing/2014/main" id="{2A7C97B8-2379-40E5-A95F-FB5E61A530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4BDF4588-A057-4684-8FC9-0DA2BA903EFD}"/>
              </a:ext>
            </a:extLst>
          </p:cNvPr>
          <p:cNvSpPr>
            <a:spLocks noGrp="1"/>
          </p:cNvSpPr>
          <p:nvPr>
            <p:ph type="title"/>
          </p:nvPr>
        </p:nvSpPr>
        <p:spPr>
          <a:xfrm>
            <a:off x="7859485" y="634946"/>
            <a:ext cx="3690257" cy="1450757"/>
          </a:xfrm>
        </p:spPr>
        <p:txBody>
          <a:bodyPr>
            <a:normAutofit/>
          </a:bodyPr>
          <a:lstStyle/>
          <a:p>
            <a:r>
              <a:rPr lang="cs-CZ" sz="3700">
                <a:cs typeface="Calibri Light"/>
              </a:rPr>
              <a:t>Three dimensions to world affairs</a:t>
            </a:r>
            <a:endParaRPr lang="cs-CZ" sz="3700"/>
          </a:p>
        </p:txBody>
      </p:sp>
      <p:pic>
        <p:nvPicPr>
          <p:cNvPr id="7" name="Graphic 6">
            <a:extLst>
              <a:ext uri="{FF2B5EF4-FFF2-40B4-BE49-F238E27FC236}">
                <a16:creationId xmlns:a16="http://schemas.microsoft.com/office/drawing/2014/main" id="{04A095E5-DE59-4EED-8F91-6FE7A6A7C73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31696" y="640081"/>
            <a:ext cx="5314406" cy="5314406"/>
          </a:xfrm>
          <a:prstGeom prst="rect">
            <a:avLst/>
          </a:prstGeom>
        </p:spPr>
      </p:pic>
      <p:cxnSp>
        <p:nvCxnSpPr>
          <p:cNvPr id="21" name="Straight Connector 24">
            <a:extLst>
              <a:ext uri="{FF2B5EF4-FFF2-40B4-BE49-F238E27FC236}">
                <a16:creationId xmlns:a16="http://schemas.microsoft.com/office/drawing/2014/main" id="{AC29A6B1-EC94-4744-BE48-B764337E95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Zástupný text 2">
            <a:extLst>
              <a:ext uri="{FF2B5EF4-FFF2-40B4-BE49-F238E27FC236}">
                <a16:creationId xmlns:a16="http://schemas.microsoft.com/office/drawing/2014/main" id="{4A8428D3-A2CB-4A13-B700-EDFF3C7B473A}"/>
              </a:ext>
            </a:extLst>
          </p:cNvPr>
          <p:cNvSpPr>
            <a:spLocks noGrp="1"/>
          </p:cNvSpPr>
          <p:nvPr>
            <p:ph idx="1"/>
          </p:nvPr>
        </p:nvSpPr>
        <p:spPr>
          <a:xfrm>
            <a:off x="7859485" y="2198914"/>
            <a:ext cx="3690257" cy="3670180"/>
          </a:xfrm>
        </p:spPr>
        <p:txBody>
          <a:bodyPr vert="horz" lIns="0" tIns="45720" rIns="0" bIns="45720" rtlCol="0">
            <a:normAutofit/>
          </a:bodyPr>
          <a:lstStyle/>
          <a:p>
            <a:r>
              <a:rPr lang="cs-CZ" err="1">
                <a:cs typeface="Calibri" panose="020F0502020204030204"/>
              </a:rPr>
              <a:t>Strategic</a:t>
            </a:r>
            <a:r>
              <a:rPr lang="cs-CZ">
                <a:cs typeface="Calibri" panose="020F0502020204030204"/>
              </a:rPr>
              <a:t> – </a:t>
            </a:r>
            <a:r>
              <a:rPr lang="cs-CZ" err="1">
                <a:cs typeface="Calibri" panose="020F0502020204030204"/>
              </a:rPr>
              <a:t>politics</a:t>
            </a:r>
            <a:r>
              <a:rPr lang="cs-CZ">
                <a:cs typeface="Calibri" panose="020F0502020204030204"/>
              </a:rPr>
              <a:t> </a:t>
            </a:r>
            <a:r>
              <a:rPr lang="cs-CZ" err="1">
                <a:cs typeface="Calibri" panose="020F0502020204030204"/>
              </a:rPr>
              <a:t>of</a:t>
            </a:r>
            <a:r>
              <a:rPr lang="cs-CZ">
                <a:cs typeface="Calibri" panose="020F0502020204030204"/>
              </a:rPr>
              <a:t> </a:t>
            </a:r>
            <a:r>
              <a:rPr lang="cs-CZ" err="1">
                <a:cs typeface="Calibri" panose="020F0502020204030204"/>
              </a:rPr>
              <a:t>state</a:t>
            </a:r>
            <a:r>
              <a:rPr lang="cs-CZ">
                <a:cs typeface="Calibri" panose="020F0502020204030204"/>
              </a:rPr>
              <a:t> </a:t>
            </a:r>
            <a:r>
              <a:rPr lang="cs-CZ" err="1">
                <a:cs typeface="Calibri" panose="020F0502020204030204"/>
              </a:rPr>
              <a:t>affairs</a:t>
            </a:r>
            <a:r>
              <a:rPr lang="cs-CZ">
                <a:cs typeface="Calibri" panose="020F0502020204030204"/>
              </a:rPr>
              <a:t> (</a:t>
            </a:r>
            <a:r>
              <a:rPr lang="cs-CZ" err="1">
                <a:cs typeface="Calibri" panose="020F0502020204030204"/>
              </a:rPr>
              <a:t>diplomatic</a:t>
            </a:r>
            <a:r>
              <a:rPr lang="cs-CZ">
                <a:cs typeface="Calibri" panose="020F0502020204030204"/>
              </a:rPr>
              <a:t>, </a:t>
            </a:r>
            <a:r>
              <a:rPr lang="cs-CZ" err="1">
                <a:cs typeface="Calibri" panose="020F0502020204030204"/>
              </a:rPr>
              <a:t>military</a:t>
            </a:r>
            <a:r>
              <a:rPr lang="cs-CZ">
                <a:cs typeface="Calibri" panose="020F0502020204030204"/>
              </a:rPr>
              <a:t>)</a:t>
            </a:r>
          </a:p>
          <a:p>
            <a:r>
              <a:rPr lang="cs-CZ" err="1">
                <a:cs typeface="Calibri" panose="020F0502020204030204"/>
              </a:rPr>
              <a:t>Global</a:t>
            </a:r>
            <a:r>
              <a:rPr lang="cs-CZ">
                <a:cs typeface="Calibri" panose="020F0502020204030204"/>
              </a:rPr>
              <a:t> market </a:t>
            </a:r>
            <a:r>
              <a:rPr lang="cs-CZ" err="1">
                <a:cs typeface="Calibri" panose="020F0502020204030204"/>
              </a:rPr>
              <a:t>affairs</a:t>
            </a:r>
            <a:r>
              <a:rPr lang="cs-CZ">
                <a:cs typeface="Calibri" panose="020F0502020204030204"/>
              </a:rPr>
              <a:t> – </a:t>
            </a:r>
            <a:r>
              <a:rPr lang="cs-CZ" err="1">
                <a:cs typeface="Calibri" panose="020F0502020204030204"/>
              </a:rPr>
              <a:t>global</a:t>
            </a:r>
            <a:r>
              <a:rPr lang="cs-CZ">
                <a:cs typeface="Calibri" panose="020F0502020204030204"/>
              </a:rPr>
              <a:t> </a:t>
            </a:r>
            <a:r>
              <a:rPr lang="cs-CZ" err="1">
                <a:cs typeface="Calibri" panose="020F0502020204030204"/>
              </a:rPr>
              <a:t>production</a:t>
            </a:r>
            <a:r>
              <a:rPr lang="cs-CZ">
                <a:cs typeface="Calibri" panose="020F0502020204030204"/>
              </a:rPr>
              <a:t>, </a:t>
            </a:r>
            <a:r>
              <a:rPr lang="cs-CZ" err="1">
                <a:cs typeface="Calibri" panose="020F0502020204030204"/>
              </a:rPr>
              <a:t>consumption</a:t>
            </a:r>
            <a:r>
              <a:rPr lang="cs-CZ">
                <a:cs typeface="Calibri" panose="020F0502020204030204"/>
              </a:rPr>
              <a:t>, finance, </a:t>
            </a:r>
            <a:r>
              <a:rPr lang="cs-CZ" err="1">
                <a:cs typeface="Calibri" panose="020F0502020204030204"/>
              </a:rPr>
              <a:t>investment</a:t>
            </a:r>
            <a:r>
              <a:rPr lang="cs-CZ">
                <a:cs typeface="Calibri" panose="020F0502020204030204"/>
              </a:rPr>
              <a:t>, </a:t>
            </a:r>
            <a:r>
              <a:rPr lang="cs-CZ" err="1">
                <a:cs typeface="Calibri" panose="020F0502020204030204"/>
              </a:rPr>
              <a:t>work</a:t>
            </a:r>
            <a:r>
              <a:rPr lang="cs-CZ">
                <a:cs typeface="Calibri" panose="020F0502020204030204"/>
              </a:rPr>
              <a:t>, and </a:t>
            </a:r>
            <a:r>
              <a:rPr lang="cs-CZ" err="1">
                <a:cs typeface="Calibri" panose="020F0502020204030204"/>
              </a:rPr>
              <a:t>trade</a:t>
            </a:r>
          </a:p>
          <a:p>
            <a:r>
              <a:rPr lang="cs-CZ" err="1">
                <a:cs typeface="Calibri" panose="020F0502020204030204"/>
              </a:rPr>
              <a:t>Politics</a:t>
            </a:r>
            <a:r>
              <a:rPr lang="cs-CZ">
                <a:cs typeface="Calibri" panose="020F0502020204030204"/>
              </a:rPr>
              <a:t> </a:t>
            </a:r>
            <a:r>
              <a:rPr lang="cs-CZ" err="1">
                <a:cs typeface="Calibri" panose="020F0502020204030204"/>
              </a:rPr>
              <a:t>of</a:t>
            </a:r>
            <a:r>
              <a:rPr lang="cs-CZ">
                <a:cs typeface="Calibri" panose="020F0502020204030204"/>
              </a:rPr>
              <a:t> </a:t>
            </a:r>
            <a:r>
              <a:rPr lang="cs-CZ" err="1">
                <a:cs typeface="Calibri" panose="020F0502020204030204"/>
              </a:rPr>
              <a:t>the</a:t>
            </a:r>
            <a:r>
              <a:rPr lang="cs-CZ">
                <a:cs typeface="Calibri" panose="020F0502020204030204"/>
              </a:rPr>
              <a:t> </a:t>
            </a:r>
            <a:r>
              <a:rPr lang="cs-CZ" err="1">
                <a:cs typeface="Calibri" panose="020F0502020204030204"/>
              </a:rPr>
              <a:t>world's</a:t>
            </a:r>
            <a:r>
              <a:rPr lang="cs-CZ">
                <a:cs typeface="Calibri" panose="020F0502020204030204"/>
              </a:rPr>
              <a:t> </a:t>
            </a:r>
            <a:r>
              <a:rPr lang="cs-CZ" err="1">
                <a:cs typeface="Calibri" panose="020F0502020204030204"/>
              </a:rPr>
              <a:t>social</a:t>
            </a:r>
            <a:r>
              <a:rPr lang="cs-CZ">
                <a:cs typeface="Calibri" panose="020F0502020204030204"/>
              </a:rPr>
              <a:t> (</a:t>
            </a:r>
            <a:r>
              <a:rPr lang="cs-CZ" err="1">
                <a:cs typeface="Calibri" panose="020F0502020204030204"/>
              </a:rPr>
              <a:t>civic</a:t>
            </a:r>
            <a:r>
              <a:rPr lang="cs-CZ">
                <a:cs typeface="Calibri" panose="020F0502020204030204"/>
              </a:rPr>
              <a:t>) </a:t>
            </a:r>
            <a:r>
              <a:rPr lang="cs-CZ" err="1">
                <a:cs typeface="Calibri" panose="020F0502020204030204"/>
              </a:rPr>
              <a:t>affairs</a:t>
            </a:r>
            <a:r>
              <a:rPr lang="cs-CZ">
                <a:cs typeface="Calibri" panose="020F0502020204030204"/>
              </a:rPr>
              <a:t> – </a:t>
            </a:r>
            <a:r>
              <a:rPr lang="cs-CZ" err="1">
                <a:cs typeface="Calibri" panose="020F0502020204030204"/>
              </a:rPr>
              <a:t>world</a:t>
            </a:r>
            <a:r>
              <a:rPr lang="cs-CZ">
                <a:cs typeface="Calibri" panose="020F0502020204030204"/>
              </a:rPr>
              <a:t> </a:t>
            </a:r>
            <a:r>
              <a:rPr lang="cs-CZ" err="1">
                <a:cs typeface="Calibri" panose="020F0502020204030204"/>
              </a:rPr>
              <a:t>of</a:t>
            </a:r>
            <a:r>
              <a:rPr lang="cs-CZ">
                <a:cs typeface="Calibri" panose="020F0502020204030204"/>
              </a:rPr>
              <a:t> </a:t>
            </a:r>
            <a:r>
              <a:rPr lang="cs-CZ" err="1">
                <a:cs typeface="Calibri" panose="020F0502020204030204"/>
              </a:rPr>
              <a:t>civic</a:t>
            </a:r>
            <a:r>
              <a:rPr lang="cs-CZ">
                <a:cs typeface="Calibri" panose="020F0502020204030204"/>
              </a:rPr>
              <a:t> society, </a:t>
            </a:r>
            <a:r>
              <a:rPr lang="cs-CZ" err="1">
                <a:cs typeface="Calibri" panose="020F0502020204030204"/>
              </a:rPr>
              <a:t>NGOs</a:t>
            </a:r>
          </a:p>
        </p:txBody>
      </p:sp>
      <p:sp>
        <p:nvSpPr>
          <p:cNvPr id="22" name="Rectangle 26">
            <a:extLst>
              <a:ext uri="{FF2B5EF4-FFF2-40B4-BE49-F238E27FC236}">
                <a16:creationId xmlns:a16="http://schemas.microsoft.com/office/drawing/2014/main" id="{863FF3CE-53DE-41A6-A8DF-EE8A85EDC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8">
            <a:extLst>
              <a:ext uri="{FF2B5EF4-FFF2-40B4-BE49-F238E27FC236}">
                <a16:creationId xmlns:a16="http://schemas.microsoft.com/office/drawing/2014/main" id="{B0F0D992-B6E9-451D-A97E-B81C761D0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67009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tint val="90000"/>
            <a:shade val="97000"/>
            <a:satMod val="13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230A27-1553-42F8-99D7-829868E13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72232D-B4D6-429F-B3D1-2D9891B85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7BB6D2D3-646B-4292-B5C8-D1CFE877DF84}"/>
              </a:ext>
            </a:extLst>
          </p:cNvPr>
          <p:cNvSpPr>
            <a:spLocks noGrp="1"/>
          </p:cNvSpPr>
          <p:nvPr>
            <p:ph type="title"/>
          </p:nvPr>
        </p:nvSpPr>
        <p:spPr>
          <a:xfrm>
            <a:off x="965030" y="963997"/>
            <a:ext cx="3254691" cy="4938361"/>
          </a:xfrm>
        </p:spPr>
        <p:txBody>
          <a:bodyPr anchor="ctr">
            <a:normAutofit/>
          </a:bodyPr>
          <a:lstStyle/>
          <a:p>
            <a:pPr algn="r"/>
            <a:r>
              <a:rPr lang="cs-CZ" sz="4400">
                <a:cs typeface="Calibri Light"/>
              </a:rPr>
              <a:t>Post-war arrangement and emergence of IPE as a branch of study</a:t>
            </a:r>
            <a:endParaRPr lang="cs-CZ" sz="4400"/>
          </a:p>
        </p:txBody>
      </p:sp>
      <p:cxnSp>
        <p:nvCxnSpPr>
          <p:cNvPr id="12" name="Straight Connector 11">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251"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Zástupný symbol pro text 2">
            <a:extLst>
              <a:ext uri="{FF2B5EF4-FFF2-40B4-BE49-F238E27FC236}">
                <a16:creationId xmlns:a16="http://schemas.microsoft.com/office/drawing/2014/main" id="{A8C90721-D8ED-4198-8FA0-00A4E2CEFF44}"/>
              </a:ext>
            </a:extLst>
          </p:cNvPr>
          <p:cNvSpPr>
            <a:spLocks noGrp="1"/>
          </p:cNvSpPr>
          <p:nvPr>
            <p:ph idx="1"/>
          </p:nvPr>
        </p:nvSpPr>
        <p:spPr>
          <a:xfrm>
            <a:off x="5134882" y="963507"/>
            <a:ext cx="6135097" cy="4938851"/>
          </a:xfrm>
        </p:spPr>
        <p:txBody>
          <a:bodyPr vert="horz" lIns="0" tIns="45720" rIns="0" bIns="45720" rtlCol="0" anchor="ctr">
            <a:normAutofit/>
          </a:bodyPr>
          <a:lstStyle/>
          <a:p>
            <a:r>
              <a:rPr lang="cs-CZ" sz="1800">
                <a:cs typeface="Calibri"/>
              </a:rPr>
              <a:t>Bretton Woods system (1945–1971):</a:t>
            </a:r>
          </a:p>
          <a:p>
            <a:pPr marL="383540" lvl="1"/>
            <a:r>
              <a:rPr lang="cs-CZ" dirty="0">
                <a:cs typeface="Calibri"/>
              </a:rPr>
              <a:t>IMF (International </a:t>
            </a:r>
            <a:r>
              <a:rPr lang="cs-CZ">
                <a:cs typeface="Calibri"/>
              </a:rPr>
              <a:t>Monetary</a:t>
            </a:r>
            <a:r>
              <a:rPr lang="cs-CZ" dirty="0">
                <a:cs typeface="Calibri"/>
              </a:rPr>
              <a:t> </a:t>
            </a:r>
            <a:r>
              <a:rPr lang="cs-CZ">
                <a:cs typeface="Calibri"/>
              </a:rPr>
              <a:t>Fund</a:t>
            </a:r>
            <a:r>
              <a:rPr lang="cs-CZ" dirty="0">
                <a:cs typeface="Calibri"/>
              </a:rPr>
              <a:t>) - to </a:t>
            </a:r>
            <a:r>
              <a:rPr lang="cs-CZ">
                <a:cs typeface="Calibri"/>
              </a:rPr>
              <a:t>ensure</a:t>
            </a:r>
            <a:r>
              <a:rPr lang="cs-CZ" dirty="0">
                <a:cs typeface="Calibri"/>
              </a:rPr>
              <a:t> a </a:t>
            </a:r>
            <a:r>
              <a:rPr lang="cs-CZ">
                <a:cs typeface="Calibri"/>
              </a:rPr>
              <a:t>stable</a:t>
            </a:r>
            <a:r>
              <a:rPr lang="cs-CZ" dirty="0">
                <a:cs typeface="Calibri"/>
              </a:rPr>
              <a:t> </a:t>
            </a:r>
            <a:r>
              <a:rPr lang="cs-CZ">
                <a:cs typeface="Calibri"/>
              </a:rPr>
              <a:t>exchange</a:t>
            </a:r>
            <a:r>
              <a:rPr lang="cs-CZ" dirty="0">
                <a:cs typeface="Calibri"/>
              </a:rPr>
              <a:t> </a:t>
            </a:r>
            <a:r>
              <a:rPr lang="cs-CZ">
                <a:cs typeface="Calibri"/>
              </a:rPr>
              <a:t>rate</a:t>
            </a:r>
            <a:r>
              <a:rPr lang="cs-CZ" dirty="0">
                <a:cs typeface="Calibri"/>
              </a:rPr>
              <a:t> and </a:t>
            </a:r>
            <a:r>
              <a:rPr lang="cs-CZ">
                <a:cs typeface="Calibri"/>
              </a:rPr>
              <a:t>provision</a:t>
            </a:r>
            <a:r>
              <a:rPr lang="cs-CZ" dirty="0">
                <a:cs typeface="Calibri"/>
              </a:rPr>
              <a:t> </a:t>
            </a:r>
            <a:r>
              <a:rPr lang="cs-CZ">
                <a:cs typeface="Calibri"/>
              </a:rPr>
              <a:t>of</a:t>
            </a:r>
            <a:r>
              <a:rPr lang="cs-CZ" dirty="0">
                <a:cs typeface="Calibri"/>
              </a:rPr>
              <a:t> </a:t>
            </a:r>
            <a:r>
              <a:rPr lang="cs-CZ">
                <a:cs typeface="Calibri"/>
              </a:rPr>
              <a:t>emergency</a:t>
            </a:r>
            <a:r>
              <a:rPr lang="cs-CZ" dirty="0">
                <a:cs typeface="Calibri"/>
              </a:rPr>
              <a:t> </a:t>
            </a:r>
            <a:r>
              <a:rPr lang="cs-CZ">
                <a:cs typeface="Calibri"/>
              </a:rPr>
              <a:t>assistence</a:t>
            </a:r>
            <a:endParaRPr lang="cs-CZ" dirty="0">
              <a:cs typeface="Calibri"/>
            </a:endParaRPr>
          </a:p>
          <a:p>
            <a:pPr marL="383540" lvl="1"/>
            <a:r>
              <a:rPr lang="cs-CZ" dirty="0">
                <a:cs typeface="Calibri"/>
              </a:rPr>
              <a:t>IBRD (</a:t>
            </a:r>
            <a:r>
              <a:rPr lang="cs-CZ">
                <a:cs typeface="Calibri"/>
              </a:rPr>
              <a:t>The</a:t>
            </a:r>
            <a:r>
              <a:rPr lang="cs-CZ" dirty="0">
                <a:cs typeface="Calibri"/>
              </a:rPr>
              <a:t> International Bank </a:t>
            </a:r>
            <a:r>
              <a:rPr lang="cs-CZ">
                <a:cs typeface="Calibri"/>
              </a:rPr>
              <a:t>for</a:t>
            </a:r>
            <a:r>
              <a:rPr lang="cs-CZ" dirty="0">
                <a:cs typeface="Calibri"/>
              </a:rPr>
              <a:t> </a:t>
            </a:r>
            <a:r>
              <a:rPr lang="cs-CZ">
                <a:cs typeface="Calibri"/>
              </a:rPr>
              <a:t>Reconstruction</a:t>
            </a:r>
            <a:r>
              <a:rPr lang="cs-CZ" dirty="0">
                <a:cs typeface="Calibri"/>
              </a:rPr>
              <a:t> and </a:t>
            </a:r>
            <a:r>
              <a:rPr lang="cs-CZ">
                <a:cs typeface="Calibri"/>
              </a:rPr>
              <a:t>Development</a:t>
            </a:r>
            <a:r>
              <a:rPr lang="cs-CZ" dirty="0">
                <a:cs typeface="Calibri"/>
              </a:rPr>
              <a:t>, </a:t>
            </a:r>
            <a:r>
              <a:rPr lang="cs-CZ">
                <a:cs typeface="Calibri"/>
              </a:rPr>
              <a:t>later</a:t>
            </a:r>
            <a:r>
              <a:rPr lang="cs-CZ" dirty="0">
                <a:cs typeface="Calibri"/>
              </a:rPr>
              <a:t> </a:t>
            </a:r>
            <a:r>
              <a:rPr lang="cs-CZ">
                <a:cs typeface="Calibri"/>
              </a:rPr>
              <a:t>the</a:t>
            </a:r>
            <a:r>
              <a:rPr lang="cs-CZ" dirty="0">
                <a:cs typeface="Calibri"/>
              </a:rPr>
              <a:t> </a:t>
            </a:r>
            <a:r>
              <a:rPr lang="cs-CZ">
                <a:cs typeface="Calibri"/>
              </a:rPr>
              <a:t>World</a:t>
            </a:r>
            <a:r>
              <a:rPr lang="cs-CZ" dirty="0">
                <a:cs typeface="Calibri"/>
              </a:rPr>
              <a:t> Bank) - </a:t>
            </a:r>
            <a:r>
              <a:rPr lang="cs-CZ">
                <a:cs typeface="Calibri"/>
              </a:rPr>
              <a:t>created</a:t>
            </a:r>
            <a:r>
              <a:rPr lang="cs-CZ" dirty="0">
                <a:cs typeface="Calibri"/>
              </a:rPr>
              <a:t> to </a:t>
            </a:r>
            <a:r>
              <a:rPr lang="cs-CZ">
                <a:cs typeface="Calibri"/>
              </a:rPr>
              <a:t>facilitate</a:t>
            </a:r>
            <a:r>
              <a:rPr lang="cs-CZ" dirty="0">
                <a:cs typeface="Calibri"/>
              </a:rPr>
              <a:t> </a:t>
            </a:r>
            <a:r>
              <a:rPr lang="cs-CZ">
                <a:cs typeface="Calibri"/>
              </a:rPr>
              <a:t>private</a:t>
            </a:r>
            <a:r>
              <a:rPr lang="cs-CZ" dirty="0">
                <a:cs typeface="Calibri"/>
              </a:rPr>
              <a:t> </a:t>
            </a:r>
            <a:r>
              <a:rPr lang="cs-CZ">
                <a:cs typeface="Calibri"/>
              </a:rPr>
              <a:t>investment</a:t>
            </a:r>
            <a:r>
              <a:rPr lang="cs-CZ" dirty="0">
                <a:cs typeface="Calibri"/>
              </a:rPr>
              <a:t> and </a:t>
            </a:r>
            <a:r>
              <a:rPr lang="cs-CZ">
                <a:cs typeface="Calibri"/>
              </a:rPr>
              <a:t>reconstruction</a:t>
            </a:r>
            <a:r>
              <a:rPr lang="cs-CZ" dirty="0">
                <a:cs typeface="Calibri"/>
              </a:rPr>
              <a:t> in </a:t>
            </a:r>
            <a:r>
              <a:rPr lang="cs-CZ">
                <a:cs typeface="Calibri"/>
              </a:rPr>
              <a:t>Europe</a:t>
            </a:r>
            <a:endParaRPr lang="cs-CZ" dirty="0">
              <a:cs typeface="Calibri"/>
            </a:endParaRPr>
          </a:p>
          <a:p>
            <a:pPr marL="383540" lvl="1"/>
            <a:r>
              <a:rPr lang="cs-CZ" dirty="0">
                <a:cs typeface="Calibri"/>
              </a:rPr>
              <a:t>GATT (General </a:t>
            </a:r>
            <a:r>
              <a:rPr lang="cs-CZ">
                <a:cs typeface="Calibri"/>
              </a:rPr>
              <a:t>Agreement</a:t>
            </a:r>
            <a:r>
              <a:rPr lang="cs-CZ" dirty="0">
                <a:cs typeface="Calibri"/>
              </a:rPr>
              <a:t> on </a:t>
            </a:r>
            <a:r>
              <a:rPr lang="cs-CZ">
                <a:cs typeface="Calibri"/>
              </a:rPr>
              <a:t>Tariffs</a:t>
            </a:r>
            <a:r>
              <a:rPr lang="cs-CZ" dirty="0">
                <a:cs typeface="Calibri"/>
              </a:rPr>
              <a:t> and </a:t>
            </a:r>
            <a:r>
              <a:rPr lang="cs-CZ">
                <a:cs typeface="Calibri"/>
              </a:rPr>
              <a:t>Trade</a:t>
            </a:r>
            <a:r>
              <a:rPr lang="cs-CZ" dirty="0">
                <a:cs typeface="Calibri"/>
              </a:rPr>
              <a:t>) -&gt; WTO</a:t>
            </a:r>
          </a:p>
          <a:p>
            <a:endParaRPr lang="cs-CZ" sz="1800">
              <a:cs typeface="Calibri"/>
            </a:endParaRPr>
          </a:p>
          <a:p>
            <a:r>
              <a:rPr lang="cs-CZ" sz="1800">
                <a:cs typeface="Calibri"/>
              </a:rPr>
              <a:t>Dismantling of the Bretton Woods system:</a:t>
            </a:r>
          </a:p>
          <a:p>
            <a:pPr marL="383540" lvl="1"/>
            <a:r>
              <a:rPr lang="cs-CZ">
                <a:cs typeface="Calibri"/>
              </a:rPr>
              <a:t>Oil</a:t>
            </a:r>
            <a:r>
              <a:rPr lang="cs-CZ" dirty="0">
                <a:cs typeface="Calibri"/>
              </a:rPr>
              <a:t> </a:t>
            </a:r>
            <a:r>
              <a:rPr lang="cs-CZ">
                <a:cs typeface="Calibri"/>
              </a:rPr>
              <a:t>shocks</a:t>
            </a:r>
            <a:r>
              <a:rPr lang="cs-CZ" dirty="0">
                <a:cs typeface="Calibri"/>
              </a:rPr>
              <a:t> </a:t>
            </a:r>
            <a:r>
              <a:rPr lang="cs-CZ">
                <a:cs typeface="Calibri"/>
              </a:rPr>
              <a:t>of</a:t>
            </a:r>
            <a:r>
              <a:rPr lang="cs-CZ" dirty="0">
                <a:cs typeface="Calibri"/>
              </a:rPr>
              <a:t> 1970s, end </a:t>
            </a:r>
            <a:r>
              <a:rPr lang="cs-CZ">
                <a:cs typeface="Calibri"/>
              </a:rPr>
              <a:t>of</a:t>
            </a:r>
            <a:r>
              <a:rPr lang="cs-CZ" dirty="0">
                <a:cs typeface="Calibri"/>
              </a:rPr>
              <a:t> </a:t>
            </a:r>
            <a:r>
              <a:rPr lang="cs-CZ">
                <a:cs typeface="Calibri"/>
              </a:rPr>
              <a:t>the</a:t>
            </a:r>
            <a:r>
              <a:rPr lang="cs-CZ" dirty="0">
                <a:cs typeface="Calibri"/>
              </a:rPr>
              <a:t> </a:t>
            </a:r>
            <a:r>
              <a:rPr lang="cs-CZ">
                <a:cs typeface="Calibri"/>
              </a:rPr>
              <a:t>gold</a:t>
            </a:r>
            <a:r>
              <a:rPr lang="cs-CZ" dirty="0">
                <a:cs typeface="Calibri"/>
              </a:rPr>
              <a:t> standard</a:t>
            </a:r>
          </a:p>
          <a:p>
            <a:pPr marL="383540" lvl="1"/>
            <a:r>
              <a:rPr lang="cs-CZ">
                <a:cs typeface="Calibri"/>
              </a:rPr>
              <a:t>Economy</a:t>
            </a:r>
            <a:r>
              <a:rPr lang="cs-CZ" dirty="0">
                <a:cs typeface="Calibri"/>
              </a:rPr>
              <a:t> </a:t>
            </a:r>
            <a:r>
              <a:rPr lang="cs-CZ">
                <a:cs typeface="Calibri"/>
              </a:rPr>
              <a:t>becomes</a:t>
            </a:r>
            <a:r>
              <a:rPr lang="cs-CZ" dirty="0">
                <a:cs typeface="Calibri"/>
              </a:rPr>
              <a:t> </a:t>
            </a:r>
            <a:r>
              <a:rPr lang="cs-CZ">
                <a:cs typeface="Calibri"/>
              </a:rPr>
              <a:t>an</a:t>
            </a:r>
            <a:r>
              <a:rPr lang="cs-CZ" dirty="0">
                <a:cs typeface="Calibri"/>
              </a:rPr>
              <a:t> </a:t>
            </a:r>
            <a:r>
              <a:rPr lang="cs-CZ">
                <a:cs typeface="Calibri"/>
              </a:rPr>
              <a:t>important</a:t>
            </a:r>
            <a:r>
              <a:rPr lang="cs-CZ" dirty="0">
                <a:cs typeface="Calibri"/>
              </a:rPr>
              <a:t> </a:t>
            </a:r>
            <a:r>
              <a:rPr lang="cs-CZ">
                <a:cs typeface="Calibri"/>
              </a:rPr>
              <a:t>issue</a:t>
            </a:r>
            <a:r>
              <a:rPr lang="cs-CZ" dirty="0">
                <a:cs typeface="Calibri"/>
              </a:rPr>
              <a:t> </a:t>
            </a:r>
            <a:r>
              <a:rPr lang="cs-CZ">
                <a:cs typeface="Calibri"/>
              </a:rPr>
              <a:t>within</a:t>
            </a:r>
            <a:r>
              <a:rPr lang="cs-CZ" dirty="0">
                <a:cs typeface="Calibri"/>
              </a:rPr>
              <a:t> </a:t>
            </a:r>
            <a:r>
              <a:rPr lang="cs-CZ">
                <a:cs typeface="Calibri"/>
              </a:rPr>
              <a:t>the</a:t>
            </a:r>
            <a:r>
              <a:rPr lang="cs-CZ" dirty="0">
                <a:cs typeface="Calibri"/>
              </a:rPr>
              <a:t> IR </a:t>
            </a:r>
            <a:r>
              <a:rPr lang="cs-CZ">
                <a:cs typeface="Calibri"/>
              </a:rPr>
              <a:t>community</a:t>
            </a:r>
            <a:r>
              <a:rPr lang="cs-CZ" dirty="0">
                <a:cs typeface="Calibri"/>
              </a:rPr>
              <a:t> – </a:t>
            </a:r>
            <a:r>
              <a:rPr lang="cs-CZ">
                <a:cs typeface="Calibri"/>
              </a:rPr>
              <a:t>political</a:t>
            </a:r>
            <a:r>
              <a:rPr lang="cs-CZ" dirty="0">
                <a:cs typeface="Calibri"/>
              </a:rPr>
              <a:t> </a:t>
            </a:r>
            <a:r>
              <a:rPr lang="cs-CZ">
                <a:cs typeface="Calibri"/>
              </a:rPr>
              <a:t>scientists</a:t>
            </a:r>
            <a:r>
              <a:rPr lang="cs-CZ" dirty="0">
                <a:cs typeface="Calibri"/>
              </a:rPr>
              <a:t> </a:t>
            </a:r>
            <a:r>
              <a:rPr lang="cs-CZ">
                <a:cs typeface="Calibri"/>
              </a:rPr>
              <a:t>lead</a:t>
            </a:r>
            <a:r>
              <a:rPr lang="cs-CZ" dirty="0">
                <a:cs typeface="Calibri"/>
              </a:rPr>
              <a:t> </a:t>
            </a:r>
            <a:r>
              <a:rPr lang="cs-CZ">
                <a:cs typeface="Calibri"/>
              </a:rPr>
              <a:t>the</a:t>
            </a:r>
            <a:r>
              <a:rPr lang="cs-CZ" dirty="0">
                <a:cs typeface="Calibri"/>
              </a:rPr>
              <a:t> </a:t>
            </a:r>
            <a:r>
              <a:rPr lang="cs-CZ">
                <a:cs typeface="Calibri"/>
              </a:rPr>
              <a:t>way</a:t>
            </a:r>
            <a:r>
              <a:rPr lang="cs-CZ" dirty="0">
                <a:cs typeface="Calibri"/>
              </a:rPr>
              <a:t> and </a:t>
            </a:r>
            <a:r>
              <a:rPr lang="cs-CZ">
                <a:cs typeface="Calibri"/>
              </a:rPr>
              <a:t>economists</a:t>
            </a:r>
            <a:r>
              <a:rPr lang="cs-CZ" dirty="0">
                <a:cs typeface="Calibri"/>
              </a:rPr>
              <a:t> are </a:t>
            </a:r>
            <a:r>
              <a:rPr lang="cs-CZ">
                <a:cs typeface="Calibri"/>
              </a:rPr>
              <a:t>reluctant</a:t>
            </a:r>
            <a:endParaRPr lang="cs-CZ" dirty="0">
              <a:cs typeface="Calibri"/>
            </a:endParaRPr>
          </a:p>
          <a:p>
            <a:pPr marL="383540" lvl="1"/>
            <a:endParaRPr lang="cs-CZ" dirty="0">
              <a:cs typeface="Calibri"/>
            </a:endParaRPr>
          </a:p>
          <a:p>
            <a:pPr marL="0" indent="0">
              <a:buNone/>
            </a:pPr>
            <a:endParaRPr lang="cs-CZ" sz="1800">
              <a:cs typeface="Calibri"/>
            </a:endParaRPr>
          </a:p>
          <a:p>
            <a:pPr marL="383540" lvl="1"/>
            <a:endParaRPr lang="cs-CZ" dirty="0">
              <a:cs typeface="Calibri"/>
            </a:endParaRPr>
          </a:p>
        </p:txBody>
      </p:sp>
    </p:spTree>
    <p:extLst>
      <p:ext uri="{BB962C8B-B14F-4D97-AF65-F5344CB8AC3E}">
        <p14:creationId xmlns:p14="http://schemas.microsoft.com/office/powerpoint/2010/main" val="2406581794"/>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429A099-5CB1-4A20-B64F-4F0562EF33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87C0A89-7FB3-43F8-9DE3-0177E3E27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dpis 1">
            <a:extLst>
              <a:ext uri="{FF2B5EF4-FFF2-40B4-BE49-F238E27FC236}">
                <a16:creationId xmlns:a16="http://schemas.microsoft.com/office/drawing/2014/main" id="{2BAB1B83-0751-4C38-9AC1-F2B7625B5ECC}"/>
              </a:ext>
            </a:extLst>
          </p:cNvPr>
          <p:cNvSpPr>
            <a:spLocks noGrp="1"/>
          </p:cNvSpPr>
          <p:nvPr>
            <p:ph type="title"/>
          </p:nvPr>
        </p:nvSpPr>
        <p:spPr>
          <a:xfrm>
            <a:off x="492370" y="516835"/>
            <a:ext cx="3084844" cy="5772840"/>
          </a:xfrm>
        </p:spPr>
        <p:txBody>
          <a:bodyPr anchor="ctr">
            <a:normAutofit/>
          </a:bodyPr>
          <a:lstStyle/>
          <a:p>
            <a:r>
              <a:rPr lang="cs-CZ" sz="3600">
                <a:solidFill>
                  <a:srgbClr val="FFFFFF"/>
                </a:solidFill>
                <a:cs typeface="Calibri Light"/>
              </a:rPr>
              <a:t>IPE with regard to human nature</a:t>
            </a:r>
            <a:endParaRPr lang="cs-CZ" sz="3600">
              <a:solidFill>
                <a:srgbClr val="FFFFFF"/>
              </a:solidFill>
            </a:endParaRPr>
          </a:p>
        </p:txBody>
      </p:sp>
      <p:sp>
        <p:nvSpPr>
          <p:cNvPr id="23" name="Rectangle 22">
            <a:extLst>
              <a:ext uri="{FF2B5EF4-FFF2-40B4-BE49-F238E27FC236}">
                <a16:creationId xmlns:a16="http://schemas.microsoft.com/office/drawing/2014/main" id="{399F4DD4-CC07-42A8-8AF8-069654F1A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Zástupný obsah 2">
            <a:extLst>
              <a:ext uri="{FF2B5EF4-FFF2-40B4-BE49-F238E27FC236}">
                <a16:creationId xmlns:a16="http://schemas.microsoft.com/office/drawing/2014/main" id="{CA8A340A-68C1-4776-BEA3-7BF2C6A4E0D6}"/>
              </a:ext>
            </a:extLst>
          </p:cNvPr>
          <p:cNvGraphicFramePr>
            <a:graphicFrameLocks noGrp="1"/>
          </p:cNvGraphicFramePr>
          <p:nvPr>
            <p:ph idx="1"/>
            <p:extLst>
              <p:ext uri="{D42A27DB-BD31-4B8C-83A1-F6EECF244321}">
                <p14:modId xmlns:p14="http://schemas.microsoft.com/office/powerpoint/2010/main" val="3125280992"/>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6495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C7682A25-42C8-4715-BF21-184A2A338A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F0C54BB0-EFA1-48A2-8A04-0B517BA7DA5F}"/>
              </a:ext>
            </a:extLst>
          </p:cNvPr>
          <p:cNvSpPr>
            <a:spLocks noGrp="1"/>
          </p:cNvSpPr>
          <p:nvPr>
            <p:ph type="title"/>
          </p:nvPr>
        </p:nvSpPr>
        <p:spPr>
          <a:xfrm>
            <a:off x="8177212" y="634946"/>
            <a:ext cx="3372529" cy="5055904"/>
          </a:xfrm>
        </p:spPr>
        <p:txBody>
          <a:bodyPr anchor="ctr">
            <a:normAutofit/>
          </a:bodyPr>
          <a:lstStyle/>
          <a:p>
            <a:r>
              <a:rPr lang="cs-CZ">
                <a:cs typeface="Calibri Light"/>
              </a:rPr>
              <a:t>Approaches to IPE: Mercantilism</a:t>
            </a:r>
            <a:endParaRPr lang="cs-CZ"/>
          </a:p>
        </p:txBody>
      </p:sp>
      <p:cxnSp>
        <p:nvCxnSpPr>
          <p:cNvPr id="20" name="Straight Connector 19">
            <a:extLst>
              <a:ext uri="{FF2B5EF4-FFF2-40B4-BE49-F238E27FC236}">
                <a16:creationId xmlns:a16="http://schemas.microsoft.com/office/drawing/2014/main" id="{51736393-45A9-49C6-90FF-3486BD4235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6978" y="1791298"/>
            <a:ext cx="0" cy="274320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83AD8F8B-6BDD-4751-800C-E84F1A8FA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8021D79A-75FF-4A04-80E0-85755EA72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4" name="Zástupný obsah 2">
            <a:extLst>
              <a:ext uri="{FF2B5EF4-FFF2-40B4-BE49-F238E27FC236}">
                <a16:creationId xmlns:a16="http://schemas.microsoft.com/office/drawing/2014/main" id="{431CA2DD-F973-48C0-9FB5-F32AB3FF9F0E}"/>
              </a:ext>
            </a:extLst>
          </p:cNvPr>
          <p:cNvGraphicFramePr>
            <a:graphicFrameLocks noGrp="1"/>
          </p:cNvGraphicFramePr>
          <p:nvPr>
            <p:ph idx="1"/>
            <p:extLst>
              <p:ext uri="{D42A27DB-BD31-4B8C-83A1-F6EECF244321}">
                <p14:modId xmlns:p14="http://schemas.microsoft.com/office/powerpoint/2010/main" val="108780879"/>
              </p:ext>
            </p:extLst>
          </p:nvPr>
        </p:nvGraphicFramePr>
        <p:xfrm>
          <a:off x="633413" y="639763"/>
          <a:ext cx="6910387" cy="5051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2985012"/>
      </p:ext>
    </p:extLst>
  </p:cSld>
  <p:clrMapOvr>
    <a:masterClrMapping/>
  </p:clrMapOvr>
</p:sld>
</file>

<file path=ppt/theme/theme1.xml><?xml version="1.0" encoding="utf-8"?>
<a:theme xmlns:a="http://schemas.openxmlformats.org/drawingml/2006/main" name="Retrospektiva">
  <a:themeElements>
    <a:clrScheme name="Retrospektiva">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Retrospektiv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48883BD40669D84C979EC54A9D52E881" ma:contentTypeVersion="13" ma:contentTypeDescription="Vytvoří nový dokument" ma:contentTypeScope="" ma:versionID="ea7369dc42d360b08c0956ee67224b81">
  <xsd:schema xmlns:xsd="http://www.w3.org/2001/XMLSchema" xmlns:xs="http://www.w3.org/2001/XMLSchema" xmlns:p="http://schemas.microsoft.com/office/2006/metadata/properties" xmlns:ns3="91097414-5e32-40bc-a921-12dbaa97f258" xmlns:ns4="1a823aee-79ad-43a3-808d-ce1e1d01690c" targetNamespace="http://schemas.microsoft.com/office/2006/metadata/properties" ma:root="true" ma:fieldsID="b067663622492ea0643b20d7e3f51df0" ns3:_="" ns4:_="">
    <xsd:import namespace="91097414-5e32-40bc-a921-12dbaa97f258"/>
    <xsd:import namespace="1a823aee-79ad-43a3-808d-ce1e1d01690c"/>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097414-5e32-40bc-a921-12dbaa97f2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823aee-79ad-43a3-808d-ce1e1d01690c" elementFormDefault="qualified">
    <xsd:import namespace="http://schemas.microsoft.com/office/2006/documentManagement/types"/>
    <xsd:import namespace="http://schemas.microsoft.com/office/infopath/2007/PartnerControls"/>
    <xsd:element name="SharedWithUsers" ma:index="10"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dílené s podrobnostmi" ma:internalName="SharedWithDetails" ma:readOnly="true">
      <xsd:simpleType>
        <xsd:restriction base="dms:Note">
          <xsd:maxLength value="255"/>
        </xsd:restriction>
      </xsd:simpleType>
    </xsd:element>
    <xsd:element name="SharingHintHash" ma:index="12" nillable="true" ma:displayName="Hodnota hash upozornění na sdílení"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FA17333-AEFF-47CE-8EA7-2BCA9D632D57}">
  <ds:schemaRefs>
    <ds:schemaRef ds:uri="http://schemas.microsoft.com/sharepoint/v3/contenttype/forms"/>
  </ds:schemaRefs>
</ds:datastoreItem>
</file>

<file path=customXml/itemProps2.xml><?xml version="1.0" encoding="utf-8"?>
<ds:datastoreItem xmlns:ds="http://schemas.openxmlformats.org/officeDocument/2006/customXml" ds:itemID="{60365596-93D7-40B6-B587-9C1EFF60B5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097414-5e32-40bc-a921-12dbaa97f258"/>
    <ds:schemaRef ds:uri="1a823aee-79ad-43a3-808d-ce1e1d0169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18B3360-918C-4EDB-AB86-CE2B30DB87A2}">
  <ds:schemaRefs>
    <ds:schemaRef ds:uri="http://purl.org/dc/elements/1.1/"/>
    <ds:schemaRef ds:uri="http://schemas.microsoft.com/office/2006/metadata/properties"/>
    <ds:schemaRef ds:uri="http://purl.org/dc/terms/"/>
    <ds:schemaRef ds:uri="91097414-5e32-40bc-a921-12dbaa97f258"/>
    <ds:schemaRef ds:uri="http://schemas.microsoft.com/office/2006/documentManagement/types"/>
    <ds:schemaRef ds:uri="http://schemas.openxmlformats.org/package/2006/metadata/core-properties"/>
    <ds:schemaRef ds:uri="1a823aee-79ad-43a3-808d-ce1e1d01690c"/>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844</Words>
  <Application>Microsoft Office PowerPoint</Application>
  <PresentationFormat>Širokoúhlá obrazovka</PresentationFormat>
  <Paragraphs>70</Paragraphs>
  <Slides>11</Slides>
  <Notes>0</Notes>
  <HiddenSlides>0</HiddenSlides>
  <MMClips>0</MMClips>
  <ScaleCrop>false</ScaleCrop>
  <HeadingPairs>
    <vt:vector size="4" baseType="variant">
      <vt:variant>
        <vt:lpstr>Motiv</vt:lpstr>
      </vt:variant>
      <vt:variant>
        <vt:i4>1</vt:i4>
      </vt:variant>
      <vt:variant>
        <vt:lpstr>Nadpisy snímků</vt:lpstr>
      </vt:variant>
      <vt:variant>
        <vt:i4>11</vt:i4>
      </vt:variant>
    </vt:vector>
  </HeadingPairs>
  <TitlesOfParts>
    <vt:vector size="12" baseType="lpstr">
      <vt:lpstr>Retrospektiva</vt:lpstr>
      <vt:lpstr>Intenational law</vt:lpstr>
      <vt:lpstr>International law vs. domestic law</vt:lpstr>
      <vt:lpstr>Evolution of international law</vt:lpstr>
      <vt:lpstr>Approaches to International Law</vt:lpstr>
      <vt:lpstr>International Political Economy</vt:lpstr>
      <vt:lpstr>Three dimensions to world affairs</vt:lpstr>
      <vt:lpstr>Post-war arrangement and emergence of IPE as a branch of study</vt:lpstr>
      <vt:lpstr>IPE with regard to human nature</vt:lpstr>
      <vt:lpstr>Approaches to IPE: Mercantilism</vt:lpstr>
      <vt:lpstr>Approaches to IPE: economic liberalism</vt:lpstr>
      <vt:lpstr>Approaches to IPE: socialism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Intenational law</dc:title>
  <dc:creator/>
  <cp:lastModifiedBy/>
  <cp:revision>13</cp:revision>
  <dcterms:created xsi:type="dcterms:W3CDTF">2020-11-24T13:02:40Z</dcterms:created>
  <dcterms:modified xsi:type="dcterms:W3CDTF">2021-11-02T12:45:16Z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0x01010048883BD40669D84C979EC54A9D52E881</vt:lpwstr>
  </property>
</Properties>
</file>