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7" r:id="rId8"/>
    <p:sldId id="266" r:id="rId9"/>
    <p:sldId id="268" r:id="rId10"/>
    <p:sldId id="269" r:id="rId11"/>
    <p:sldId id="270" r:id="rId1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1504CF-C0AD-4DF6-B8B0-A1FB1E0D43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029FE3A-AC71-4D2B-A4A8-62DEBB6A94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D8929E-51B9-45C3-ABFA-E8057A076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80BC-D565-4F90-A899-BE4A8108933F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946B62-8370-488D-A3B0-3AABF2DE2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795ECB-1A93-4BFB-AC5B-FFE459208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AE08-EBD6-412C-BF6E-CB8519E7D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125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8CF1EA-0831-4104-B634-3D2CD87D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0643452-F795-4795-931E-C43BCF3421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9D3AFD-51A8-4944-9F1E-FFE5D9AB0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80BC-D565-4F90-A899-BE4A8108933F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547F03-E05C-4CFC-8EC3-CA2CA0772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76CC42-742C-4D64-9628-EB9682C0F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AE08-EBD6-412C-BF6E-CB8519E7D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311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DA45A42-F153-43AB-8F83-D1BEFA3A21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01D6396-F360-4E3D-83A3-E3604A898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8EC227-E764-4D46-9F1E-F470688C8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80BC-D565-4F90-A899-BE4A8108933F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A86418-DF2B-4B6E-A5FC-E8EC4B2AD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30031A-0AD2-4451-B0D5-2A24C8F45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AE08-EBD6-412C-BF6E-CB8519E7D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443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13A220-41AE-4ACF-95B1-231EF1745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D77842-8C00-4EF7-88B1-59A53F923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FFEAE8-99C0-41E8-9E03-0C7984D8F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80BC-D565-4F90-A899-BE4A8108933F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857F93-71A4-46EC-871E-6FF4A80A2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FCAE84-52B0-4C10-85C1-A39EB041D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AE08-EBD6-412C-BF6E-CB8519E7D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961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0100C3-2D3D-4688-838B-FF3F453DF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6D3AD16-8576-46A7-B2F3-C34B12B882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C404FE-E34C-4252-B98A-C4154A405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80BC-D565-4F90-A899-BE4A8108933F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430A25-0995-4B7E-A794-D0899EE1C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A319F0-2FFB-46E9-9DD9-B175655F2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AE08-EBD6-412C-BF6E-CB8519E7D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4793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2716D2-D35E-49E8-A35A-DB57979F6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248BD8-3819-4C16-B96E-F36D99B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C2BC55B-382C-4487-83A0-E9F3C6D48B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74020B9-2E3A-42C8-9B66-D6E59987A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80BC-D565-4F90-A899-BE4A8108933F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F7EB9A-FE81-475A-AB02-89100FC80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5B00CEB-E727-427E-8402-F21F54532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AE08-EBD6-412C-BF6E-CB8519E7D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542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A55300-452E-405C-9D5E-2F96CD4A8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33D1C23-729B-439E-843D-106E7FBFFC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0DC5182-2A87-416A-B941-39355ECAAB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2E2FC3F5-263C-45EF-AC6D-A68F236272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B9CBCAF-6F71-4862-8694-3BA9EB5B9D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3D323A5-2E45-452E-A401-1F7E10DEB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80BC-D565-4F90-A899-BE4A8108933F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627D89A-4B00-4E0C-86B0-CAF888F83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80C579C-38FB-4364-ADEE-4D3453605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AE08-EBD6-412C-BF6E-CB8519E7D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520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72000-1CE7-4522-ABD0-57BD14B11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A6BF8E9-9461-472D-B97D-60C132855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80BC-D565-4F90-A899-BE4A8108933F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9AC7571-681A-4327-B967-BFADCBECC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30E8C2-A0A1-41CC-92EB-6262306E6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AE08-EBD6-412C-BF6E-CB8519E7D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529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E7141B7-F54B-44C2-9E3E-9AD799025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80BC-D565-4F90-A899-BE4A8108933F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266DAF0-8FEC-40B4-A597-02F06B9E0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DB5D157-6871-4410-88B2-5FCC07759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AE08-EBD6-412C-BF6E-CB8519E7D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647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7C79E7-C867-4297-9FF9-CADFDCCCE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E4AC2D-DE12-4F5F-A245-869BAC87F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F4C9F6D-E822-4131-BB66-230286E22E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B3F88FC-85A9-4409-9F8F-E7D57294E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80BC-D565-4F90-A899-BE4A8108933F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EFAF839-2F68-48B4-BEC3-959FFF1FD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BDE8589-D5D8-41BD-B5A4-2C6C6D888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AE08-EBD6-412C-BF6E-CB8519E7D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3565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9468E7-E821-4127-85F9-AAD643901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1775F18-793B-4F8B-A6FC-23BCB30007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2207AA9-7346-442F-A789-3896D7BA72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9671BC9-7C10-4B14-9C6D-0AA1225E8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280BC-D565-4F90-A899-BE4A8108933F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C80F2E-1429-475B-BA66-C8E4FF7DA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4BE7C40-023B-4C1F-841B-6032D828D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AE08-EBD6-412C-BF6E-CB8519E7D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186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4050D9C-AEDF-46C8-A4B2-49A84D288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CED45F-1CC2-476C-B1C6-B76279841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E02D62-F382-4CC5-A574-AF73E536DF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280BC-D565-4F90-A899-BE4A8108933F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68D4C7-25FC-458C-801B-A086023A2C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3ACA51-668A-4E39-BB26-99DD235DA5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EAE08-EBD6-412C-BF6E-CB8519E7D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168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ainyquote.com/authors/viktor-orban-quotes" TargetMode="External"/><Relationship Id="rId2" Type="http://schemas.openxmlformats.org/officeDocument/2006/relationships/hyperlink" Target="https://www.azquotes.com/author/94711-Jaroslaw_Kaczynski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92411" y="751788"/>
            <a:ext cx="9590202" cy="2387600"/>
          </a:xfrm>
        </p:spPr>
        <p:txBody>
          <a:bodyPr>
            <a:normAutofit/>
          </a:bodyPr>
          <a:lstStyle/>
          <a:p>
            <a:r>
              <a:rPr lang="cs-CZ" sz="4800" b="1" dirty="0" err="1">
                <a:latin typeface="+mn-lt"/>
              </a:rPr>
              <a:t>Roots</a:t>
            </a:r>
            <a:r>
              <a:rPr lang="cs-CZ" sz="4800" b="1" dirty="0">
                <a:latin typeface="+mn-lt"/>
              </a:rPr>
              <a:t> </a:t>
            </a:r>
            <a:r>
              <a:rPr lang="cs-CZ" sz="4800" b="1" dirty="0" err="1">
                <a:latin typeface="+mn-lt"/>
              </a:rPr>
              <a:t>of</a:t>
            </a:r>
            <a:r>
              <a:rPr lang="cs-CZ" sz="4800" b="1" dirty="0">
                <a:latin typeface="+mn-lt"/>
              </a:rPr>
              <a:t> </a:t>
            </a:r>
            <a:r>
              <a:rPr lang="en-US" sz="4800" b="1" dirty="0">
                <a:latin typeface="+mn-lt"/>
              </a:rPr>
              <a:t>Nationalist and ethnicity populism </a:t>
            </a:r>
            <a:r>
              <a:rPr lang="cs-CZ" sz="4800" b="1" dirty="0">
                <a:latin typeface="+mn-lt"/>
              </a:rPr>
              <a:t>in</a:t>
            </a:r>
            <a:r>
              <a:rPr lang="en-US" sz="4800" b="1" dirty="0">
                <a:latin typeface="+mn-lt"/>
              </a:rPr>
              <a:t> </a:t>
            </a:r>
            <a:r>
              <a:rPr lang="en-US" sz="4800" b="1" dirty="0">
                <a:solidFill>
                  <a:srgbClr val="FF0000"/>
                </a:solidFill>
                <a:latin typeface="+mn-lt"/>
              </a:rPr>
              <a:t>East Central Europe</a:t>
            </a:r>
            <a:endParaRPr lang="cs-CZ" sz="4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0224" y="3000159"/>
            <a:ext cx="11685722" cy="3687359"/>
          </a:xfrm>
        </p:spPr>
        <p:txBody>
          <a:bodyPr>
            <a:normAutofit/>
          </a:bodyPr>
          <a:lstStyle/>
          <a:p>
            <a:pPr algn="r"/>
            <a:endParaRPr lang="cs-CZ" dirty="0"/>
          </a:p>
          <a:p>
            <a:pPr algn="r"/>
            <a:endParaRPr lang="cs-CZ" dirty="0"/>
          </a:p>
          <a:p>
            <a:r>
              <a:rPr lang="cs-CZ" sz="3000" b="1" dirty="0" err="1"/>
              <a:t>Contemporary</a:t>
            </a:r>
            <a:r>
              <a:rPr lang="cs-CZ" sz="3000" b="1" dirty="0"/>
              <a:t> </a:t>
            </a:r>
            <a:r>
              <a:rPr lang="cs-CZ" sz="3000" b="1" dirty="0" err="1"/>
              <a:t>World</a:t>
            </a:r>
            <a:r>
              <a:rPr lang="cs-CZ" sz="3000" b="1" dirty="0"/>
              <a:t> </a:t>
            </a:r>
            <a:r>
              <a:rPr lang="cs-CZ" sz="3000" b="1" dirty="0" err="1"/>
              <a:t>Politics</a:t>
            </a:r>
            <a:r>
              <a:rPr lang="cs-CZ" sz="3000" b="1" dirty="0"/>
              <a:t> 2023</a:t>
            </a:r>
          </a:p>
          <a:p>
            <a:pPr algn="r"/>
            <a:endParaRPr lang="cs-CZ" dirty="0"/>
          </a:p>
          <a:p>
            <a:pPr algn="r"/>
            <a:endParaRPr lang="cs-CZ" dirty="0"/>
          </a:p>
          <a:p>
            <a:pPr algn="r"/>
            <a:endParaRPr lang="cs-CZ" dirty="0"/>
          </a:p>
          <a:p>
            <a:pPr algn="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2473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2826883"/>
              </p:ext>
            </p:extLst>
          </p:nvPr>
        </p:nvGraphicFramePr>
        <p:xfrm>
          <a:off x="442991" y="612023"/>
          <a:ext cx="10847524" cy="608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5148">
                  <a:extLst>
                    <a:ext uri="{9D8B030D-6E8A-4147-A177-3AD203B41FA5}">
                      <a16:colId xmlns:a16="http://schemas.microsoft.com/office/drawing/2014/main" val="10081063"/>
                    </a:ext>
                  </a:extLst>
                </a:gridCol>
                <a:gridCol w="2022252">
                  <a:extLst>
                    <a:ext uri="{9D8B030D-6E8A-4147-A177-3AD203B41FA5}">
                      <a16:colId xmlns:a16="http://schemas.microsoft.com/office/drawing/2014/main" val="2115453590"/>
                    </a:ext>
                  </a:extLst>
                </a:gridCol>
                <a:gridCol w="1993488">
                  <a:extLst>
                    <a:ext uri="{9D8B030D-6E8A-4147-A177-3AD203B41FA5}">
                      <a16:colId xmlns:a16="http://schemas.microsoft.com/office/drawing/2014/main" val="777302219"/>
                    </a:ext>
                  </a:extLst>
                </a:gridCol>
                <a:gridCol w="1025148">
                  <a:extLst>
                    <a:ext uri="{9D8B030D-6E8A-4147-A177-3AD203B41FA5}">
                      <a16:colId xmlns:a16="http://schemas.microsoft.com/office/drawing/2014/main" val="911004232"/>
                    </a:ext>
                  </a:extLst>
                </a:gridCol>
                <a:gridCol w="2121416">
                  <a:extLst>
                    <a:ext uri="{9D8B030D-6E8A-4147-A177-3AD203B41FA5}">
                      <a16:colId xmlns:a16="http://schemas.microsoft.com/office/drawing/2014/main" val="2085413739"/>
                    </a:ext>
                  </a:extLst>
                </a:gridCol>
                <a:gridCol w="2660072">
                  <a:extLst>
                    <a:ext uri="{9D8B030D-6E8A-4147-A177-3AD203B41FA5}">
                      <a16:colId xmlns:a16="http://schemas.microsoft.com/office/drawing/2014/main" val="466200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400" dirty="0"/>
                        <a:t>In </a:t>
                      </a:r>
                      <a:r>
                        <a:rPr lang="cs-CZ" sz="1400" dirty="0" err="1"/>
                        <a:t>office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President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party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In </a:t>
                      </a:r>
                      <a:r>
                        <a:rPr lang="cs-CZ" sz="1400" dirty="0" err="1"/>
                        <a:t>office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Prime </a:t>
                      </a:r>
                      <a:r>
                        <a:rPr lang="cs-CZ" sz="1400" dirty="0" err="1"/>
                        <a:t>minister</a:t>
                      </a:r>
                      <a:endParaRPr lang="cs-CZ" sz="1400" dirty="0"/>
                    </a:p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party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9324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/>
                        <a:t>1990-1995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Lech </a:t>
                      </a:r>
                      <a:r>
                        <a:rPr lang="cs-CZ" sz="1400" dirty="0" err="1"/>
                        <a:t>Walesa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Solidarity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1989-1991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Tadeusz </a:t>
                      </a:r>
                      <a:r>
                        <a:rPr lang="cs-CZ" sz="1400" dirty="0" err="1"/>
                        <a:t>Mazowiecki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Solidarity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1006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1991-1991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Krzysztof </a:t>
                      </a:r>
                      <a:r>
                        <a:rPr lang="cs-CZ" sz="1400" dirty="0" err="1"/>
                        <a:t>Bielecky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Liberal</a:t>
                      </a:r>
                      <a:r>
                        <a:rPr lang="cs-CZ" sz="1400" dirty="0"/>
                        <a:t> </a:t>
                      </a:r>
                      <a:r>
                        <a:rPr lang="cs-CZ" sz="1400" dirty="0" err="1"/>
                        <a:t>democratic</a:t>
                      </a:r>
                      <a:r>
                        <a:rPr lang="cs-CZ" sz="1400" dirty="0"/>
                        <a:t> </a:t>
                      </a:r>
                      <a:r>
                        <a:rPr lang="cs-CZ" sz="1400" dirty="0" err="1"/>
                        <a:t>congres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545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1991-1992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Jan </a:t>
                      </a:r>
                      <a:r>
                        <a:rPr lang="cs-CZ" sz="1400" dirty="0" err="1"/>
                        <a:t>Olszewski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Centre </a:t>
                      </a:r>
                      <a:r>
                        <a:rPr lang="cs-CZ" sz="1400" dirty="0" err="1"/>
                        <a:t>Agreement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7785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1992-1993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Hanna</a:t>
                      </a:r>
                      <a:r>
                        <a:rPr lang="cs-CZ" sz="1400" dirty="0"/>
                        <a:t> </a:t>
                      </a:r>
                      <a:r>
                        <a:rPr lang="cs-CZ" sz="1400" dirty="0" err="1"/>
                        <a:t>Suchocka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Democratic</a:t>
                      </a:r>
                      <a:r>
                        <a:rPr lang="cs-CZ" sz="1400" dirty="0"/>
                        <a:t> Union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72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1993-1995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Waldemar </a:t>
                      </a:r>
                      <a:r>
                        <a:rPr lang="cs-CZ" sz="1400" dirty="0" err="1"/>
                        <a:t>Pawlak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>
                          <a:solidFill>
                            <a:schemeClr val="accent2"/>
                          </a:solidFill>
                        </a:rPr>
                        <a:t>Polish</a:t>
                      </a:r>
                      <a:r>
                        <a:rPr lang="cs-CZ" sz="1400" dirty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cs-CZ" sz="1400" dirty="0" err="1">
                          <a:solidFill>
                            <a:schemeClr val="accent2"/>
                          </a:solidFill>
                        </a:rPr>
                        <a:t>People´s</a:t>
                      </a:r>
                      <a:r>
                        <a:rPr lang="cs-CZ" sz="1400" dirty="0">
                          <a:solidFill>
                            <a:schemeClr val="accent2"/>
                          </a:solidFill>
                        </a:rPr>
                        <a:t> party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424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/>
                        <a:t>1995-2005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Aleksander</a:t>
                      </a:r>
                      <a:r>
                        <a:rPr lang="cs-CZ" sz="1400" dirty="0"/>
                        <a:t> </a:t>
                      </a:r>
                      <a:r>
                        <a:rPr lang="cs-CZ" sz="1400" dirty="0" err="1"/>
                        <a:t>Kwasniewski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>
                          <a:solidFill>
                            <a:schemeClr val="accent2"/>
                          </a:solidFill>
                        </a:rPr>
                        <a:t>Democratic</a:t>
                      </a:r>
                      <a:r>
                        <a:rPr lang="cs-CZ" sz="1400" dirty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cs-CZ" sz="1400" dirty="0" err="1">
                          <a:solidFill>
                            <a:schemeClr val="accent2"/>
                          </a:solidFill>
                        </a:rPr>
                        <a:t>Left</a:t>
                      </a:r>
                      <a:r>
                        <a:rPr lang="cs-CZ" sz="1400" baseline="0" dirty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cs-CZ" sz="1400" dirty="0">
                          <a:solidFill>
                            <a:schemeClr val="accent2"/>
                          </a:solidFill>
                        </a:rPr>
                        <a:t>Aliance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1995-1996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Józef </a:t>
                      </a:r>
                      <a:r>
                        <a:rPr lang="cs-CZ" sz="1400" dirty="0" err="1"/>
                        <a:t>Oleksy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>
                          <a:solidFill>
                            <a:schemeClr val="accent2"/>
                          </a:solidFill>
                        </a:rPr>
                        <a:t>Social</a:t>
                      </a:r>
                      <a:r>
                        <a:rPr lang="cs-CZ" sz="1400" dirty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cs-CZ" sz="1400" dirty="0" err="1">
                          <a:solidFill>
                            <a:schemeClr val="accent2"/>
                          </a:solidFill>
                        </a:rPr>
                        <a:t>Democracy</a:t>
                      </a:r>
                      <a:endParaRPr lang="cs-CZ" sz="14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2171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1996-1997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Wlodzimierz</a:t>
                      </a:r>
                      <a:r>
                        <a:rPr lang="cs-CZ" sz="1400" dirty="0"/>
                        <a:t> </a:t>
                      </a:r>
                      <a:r>
                        <a:rPr lang="cs-CZ" sz="1400" dirty="0" err="1"/>
                        <a:t>Cimoszewicz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>
                          <a:solidFill>
                            <a:schemeClr val="accent2"/>
                          </a:solidFill>
                        </a:rPr>
                        <a:t>Social</a:t>
                      </a:r>
                      <a:r>
                        <a:rPr lang="cs-CZ" sz="1400" dirty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cs-CZ" sz="1400" dirty="0" err="1">
                          <a:solidFill>
                            <a:schemeClr val="accent2"/>
                          </a:solidFill>
                        </a:rPr>
                        <a:t>Democracy</a:t>
                      </a:r>
                      <a:endParaRPr lang="cs-CZ" sz="14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583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1997-2001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Jerzy</a:t>
                      </a:r>
                      <a:r>
                        <a:rPr lang="cs-CZ" sz="1400" dirty="0"/>
                        <a:t> Buzek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Solidarity </a:t>
                      </a:r>
                      <a:r>
                        <a:rPr lang="cs-CZ" sz="1400" dirty="0" err="1"/>
                        <a:t>Electoral</a:t>
                      </a:r>
                      <a:r>
                        <a:rPr lang="cs-CZ" sz="1400" dirty="0"/>
                        <a:t> </a:t>
                      </a:r>
                      <a:r>
                        <a:rPr lang="cs-CZ" sz="1400" dirty="0" err="1"/>
                        <a:t>Action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839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2001-2004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Leszek Miller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>
                          <a:solidFill>
                            <a:schemeClr val="accent2"/>
                          </a:solidFill>
                        </a:rPr>
                        <a:t>Democratic</a:t>
                      </a:r>
                      <a:r>
                        <a:rPr lang="cs-CZ" sz="1400" dirty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cs-CZ" sz="1400" dirty="0" err="1">
                          <a:solidFill>
                            <a:schemeClr val="accent2"/>
                          </a:solidFill>
                        </a:rPr>
                        <a:t>Left</a:t>
                      </a:r>
                      <a:r>
                        <a:rPr lang="cs-CZ" sz="1400" dirty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cs-CZ" sz="1400" dirty="0" err="1">
                          <a:solidFill>
                            <a:schemeClr val="accent2"/>
                          </a:solidFill>
                        </a:rPr>
                        <a:t>Alliance</a:t>
                      </a:r>
                      <a:endParaRPr lang="cs-CZ" sz="14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0774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/>
                        <a:t>2005-2010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/>
                        <a:t>Lech </a:t>
                      </a:r>
                      <a:r>
                        <a:rPr lang="cs-CZ" sz="1400" b="1" dirty="0" err="1"/>
                        <a:t>Kaczynski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>
                          <a:solidFill>
                            <a:srgbClr val="FF0000"/>
                          </a:solidFill>
                        </a:rPr>
                        <a:t>Law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 and Justice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2005-2006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Kazimierz </a:t>
                      </a:r>
                      <a:r>
                        <a:rPr lang="cs-CZ" sz="1400" dirty="0" err="1"/>
                        <a:t>Marcinkiewicz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>
                          <a:solidFill>
                            <a:srgbClr val="FF0000"/>
                          </a:solidFill>
                        </a:rPr>
                        <a:t>Law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 and Justice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468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2006-2007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Jaroslaw </a:t>
                      </a:r>
                      <a:r>
                        <a:rPr lang="cs-CZ" sz="1400" b="1" dirty="0" err="1"/>
                        <a:t>Kaczynski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err="1">
                          <a:solidFill>
                            <a:srgbClr val="FF0000"/>
                          </a:solidFill>
                        </a:rPr>
                        <a:t>Law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 and Justice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358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/>
                        <a:t>2010-2015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Bronislaw </a:t>
                      </a:r>
                      <a:r>
                        <a:rPr lang="cs-CZ" sz="1400" b="1" dirty="0" err="1"/>
                        <a:t>Komorowski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>
                          <a:solidFill>
                            <a:srgbClr val="0070C0"/>
                          </a:solidFill>
                        </a:rPr>
                        <a:t>Civic</a:t>
                      </a:r>
                      <a:r>
                        <a:rPr lang="cs-CZ" sz="140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70C0"/>
                          </a:solidFill>
                        </a:rPr>
                        <a:t>Platfrom</a:t>
                      </a:r>
                      <a:endParaRPr lang="cs-CZ" sz="1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2007-2014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Donald </a:t>
                      </a:r>
                      <a:r>
                        <a:rPr lang="cs-CZ" sz="1400" b="1" dirty="0" err="1"/>
                        <a:t>Tusk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>
                          <a:solidFill>
                            <a:srgbClr val="0070C0"/>
                          </a:solidFill>
                        </a:rPr>
                        <a:t>Civic</a:t>
                      </a:r>
                      <a:r>
                        <a:rPr lang="cs-CZ" sz="140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70C0"/>
                          </a:solidFill>
                        </a:rPr>
                        <a:t>Platform</a:t>
                      </a:r>
                      <a:endParaRPr lang="cs-CZ" sz="1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63560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2014-2015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Ewa </a:t>
                      </a:r>
                      <a:r>
                        <a:rPr lang="cs-CZ" sz="1400" dirty="0" err="1"/>
                        <a:t>Kopacz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err="1">
                          <a:solidFill>
                            <a:srgbClr val="0070C0"/>
                          </a:solidFill>
                        </a:rPr>
                        <a:t>Civic</a:t>
                      </a:r>
                      <a:r>
                        <a:rPr lang="cs-CZ" sz="140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70C0"/>
                          </a:solidFill>
                        </a:rPr>
                        <a:t>Platform</a:t>
                      </a:r>
                      <a:endParaRPr lang="cs-CZ" sz="1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5165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/>
                        <a:t>2015-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Andrzej Duda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>
                          <a:solidFill>
                            <a:srgbClr val="FF0000"/>
                          </a:solidFill>
                        </a:rPr>
                        <a:t>Law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 and Justice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2015-2017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Beata </a:t>
                      </a:r>
                      <a:r>
                        <a:rPr lang="cs-CZ" sz="1400" dirty="0" err="1"/>
                        <a:t>Szydlo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err="1">
                          <a:solidFill>
                            <a:srgbClr val="FF0000"/>
                          </a:solidFill>
                        </a:rPr>
                        <a:t>Law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 and Justice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8089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2017-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Mateusz </a:t>
                      </a:r>
                      <a:r>
                        <a:rPr lang="cs-CZ" sz="1400" b="1" dirty="0" err="1"/>
                        <a:t>Morawiecki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err="1">
                          <a:solidFill>
                            <a:srgbClr val="FF0000"/>
                          </a:solidFill>
                        </a:rPr>
                        <a:t>Law</a:t>
                      </a:r>
                      <a:r>
                        <a:rPr lang="cs-CZ" sz="1400" dirty="0">
                          <a:solidFill>
                            <a:srgbClr val="FF0000"/>
                          </a:solidFill>
                        </a:rPr>
                        <a:t> and Justice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923931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4909739" y="60442"/>
            <a:ext cx="2678938" cy="4070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Governments in </a:t>
            </a:r>
            <a:r>
              <a:rPr lang="cs-CZ" sz="20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Poland</a:t>
            </a:r>
            <a:endParaRPr lang="cs-CZ" sz="2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35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4090390"/>
              </p:ext>
            </p:extLst>
          </p:nvPr>
        </p:nvGraphicFramePr>
        <p:xfrm>
          <a:off x="710821" y="1002439"/>
          <a:ext cx="6298746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2218">
                  <a:extLst>
                    <a:ext uri="{9D8B030D-6E8A-4147-A177-3AD203B41FA5}">
                      <a16:colId xmlns:a16="http://schemas.microsoft.com/office/drawing/2014/main" val="647731807"/>
                    </a:ext>
                  </a:extLst>
                </a:gridCol>
                <a:gridCol w="1875346">
                  <a:extLst>
                    <a:ext uri="{9D8B030D-6E8A-4147-A177-3AD203B41FA5}">
                      <a16:colId xmlns:a16="http://schemas.microsoft.com/office/drawing/2014/main" val="3004006149"/>
                    </a:ext>
                  </a:extLst>
                </a:gridCol>
                <a:gridCol w="3191182">
                  <a:extLst>
                    <a:ext uri="{9D8B030D-6E8A-4147-A177-3AD203B41FA5}">
                      <a16:colId xmlns:a16="http://schemas.microsoft.com/office/drawing/2014/main" val="5583210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In </a:t>
                      </a:r>
                      <a:r>
                        <a:rPr lang="cs-CZ" dirty="0" err="1"/>
                        <a:t>office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Prime </a:t>
                      </a:r>
                      <a:r>
                        <a:rPr lang="cs-CZ" dirty="0" err="1"/>
                        <a:t>minister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Coalition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872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1992-1998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Václav Klaus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accent1"/>
                          </a:solidFill>
                        </a:rPr>
                        <a:t>ODS</a:t>
                      </a:r>
                      <a:r>
                        <a:rPr lang="cs-CZ" dirty="0"/>
                        <a:t>, </a:t>
                      </a:r>
                      <a:r>
                        <a:rPr lang="cs-CZ" dirty="0">
                          <a:solidFill>
                            <a:schemeClr val="accent1"/>
                          </a:solidFill>
                        </a:rPr>
                        <a:t>KDS</a:t>
                      </a:r>
                      <a:r>
                        <a:rPr lang="cs-CZ" dirty="0"/>
                        <a:t>, </a:t>
                      </a:r>
                      <a:r>
                        <a:rPr lang="cs-CZ" dirty="0">
                          <a:solidFill>
                            <a:schemeClr val="accent1"/>
                          </a:solidFill>
                        </a:rPr>
                        <a:t>ODA</a:t>
                      </a:r>
                      <a:r>
                        <a:rPr lang="cs-CZ" dirty="0"/>
                        <a:t>, KDU-ČSL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2173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1998-2002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accent2"/>
                          </a:solidFill>
                        </a:rPr>
                        <a:t>Miloš Zeman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accent2"/>
                          </a:solidFill>
                        </a:rPr>
                        <a:t>ČSSD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7437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2002-2004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accent2"/>
                          </a:solidFill>
                        </a:rPr>
                        <a:t>Vladimír Špidla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accent2"/>
                          </a:solidFill>
                        </a:rPr>
                        <a:t>ČSSD</a:t>
                      </a:r>
                      <a:r>
                        <a:rPr lang="cs-CZ" dirty="0"/>
                        <a:t>, </a:t>
                      </a:r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US-DEU</a:t>
                      </a:r>
                      <a:r>
                        <a:rPr lang="cs-CZ" dirty="0"/>
                        <a:t>, KDU-ČSL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539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2004-2005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accent2"/>
                          </a:solidFill>
                        </a:rPr>
                        <a:t>Stanislav Gross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accent2"/>
                          </a:solidFill>
                        </a:rPr>
                        <a:t>ČSSD</a:t>
                      </a:r>
                      <a:r>
                        <a:rPr lang="cs-CZ" dirty="0"/>
                        <a:t>, </a:t>
                      </a:r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US-DEU</a:t>
                      </a:r>
                      <a:r>
                        <a:rPr lang="cs-CZ" dirty="0"/>
                        <a:t>, KDU-ČSL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700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2005-2006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accent2"/>
                          </a:solidFill>
                        </a:rPr>
                        <a:t>Jiří Paroubek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solidFill>
                            <a:schemeClr val="accent2"/>
                          </a:solidFill>
                        </a:rPr>
                        <a:t>ČSSD</a:t>
                      </a:r>
                      <a:r>
                        <a:rPr lang="cs-CZ" dirty="0"/>
                        <a:t>, </a:t>
                      </a:r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US-DEU</a:t>
                      </a:r>
                      <a:r>
                        <a:rPr lang="cs-CZ" dirty="0"/>
                        <a:t>, KDU-ČSL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108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2006-2009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Mirek Topolánek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ODS</a:t>
                      </a:r>
                      <a:r>
                        <a:rPr lang="cs-CZ" dirty="0"/>
                        <a:t>, KDU-ČSL, SZ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301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2010-2013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Petr Nečas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ODS</a:t>
                      </a:r>
                      <a:r>
                        <a:rPr lang="cs-CZ" dirty="0"/>
                        <a:t>, </a:t>
                      </a:r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TOP 09</a:t>
                      </a:r>
                      <a:r>
                        <a:rPr lang="cs-CZ" dirty="0"/>
                        <a:t>, VV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910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2014-2017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accent2"/>
                          </a:solidFill>
                        </a:rPr>
                        <a:t>Bohuslav Sobotka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accent2"/>
                          </a:solidFill>
                        </a:rPr>
                        <a:t>ČSSD</a:t>
                      </a:r>
                      <a:r>
                        <a:rPr lang="cs-CZ" dirty="0"/>
                        <a:t>, 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ANO</a:t>
                      </a:r>
                      <a:r>
                        <a:rPr lang="cs-CZ" dirty="0"/>
                        <a:t>, KDU-ČSL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690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2017-2021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Andrej </a:t>
                      </a:r>
                      <a:r>
                        <a:rPr lang="cs-CZ" dirty="0" err="1">
                          <a:solidFill>
                            <a:srgbClr val="FF0000"/>
                          </a:solidFill>
                        </a:rPr>
                        <a:t>Babiš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ANO</a:t>
                      </a:r>
                      <a:r>
                        <a:rPr lang="cs-CZ" dirty="0"/>
                        <a:t>, </a:t>
                      </a:r>
                      <a:r>
                        <a:rPr lang="cs-CZ" dirty="0">
                          <a:solidFill>
                            <a:schemeClr val="accent2"/>
                          </a:solidFill>
                        </a:rPr>
                        <a:t>ČSSD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086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2021-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Petr Fiala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ODS</a:t>
                      </a:r>
                      <a:r>
                        <a:rPr lang="cs-CZ" dirty="0"/>
                        <a:t>, KDU-ČSL, </a:t>
                      </a:r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TOP 09</a:t>
                      </a:r>
                      <a:r>
                        <a:rPr lang="cs-CZ" dirty="0"/>
                        <a:t>, Piráti, </a:t>
                      </a:r>
                      <a:r>
                        <a:rPr lang="cs-CZ" dirty="0">
                          <a:solidFill>
                            <a:srgbClr val="0070C0"/>
                          </a:solidFill>
                        </a:rPr>
                        <a:t>STAN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73858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4322126" y="360200"/>
            <a:ext cx="3250057" cy="470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Governments in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Czechia</a:t>
            </a:r>
            <a:endParaRPr lang="cs-CZ" sz="24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A34DCBA-044D-4B17-A950-1A32A9898154}"/>
              </a:ext>
            </a:extLst>
          </p:cNvPr>
          <p:cNvSpPr txBox="1"/>
          <p:nvPr/>
        </p:nvSpPr>
        <p:spPr>
          <a:xfrm>
            <a:off x="710821" y="5670895"/>
            <a:ext cx="6496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r>
              <a:rPr lang="cs-CZ" dirty="0" err="1"/>
              <a:t>Polls</a:t>
            </a:r>
            <a:r>
              <a:rPr lang="cs-CZ" dirty="0"/>
              <a:t> August 2022: </a:t>
            </a:r>
            <a:r>
              <a:rPr lang="cs-CZ" dirty="0">
                <a:solidFill>
                  <a:srgbClr val="FF0000"/>
                </a:solidFill>
              </a:rPr>
              <a:t>ANO 31.1%</a:t>
            </a:r>
            <a:r>
              <a:rPr lang="cs-CZ" dirty="0"/>
              <a:t>; ODS 13.9%; </a:t>
            </a:r>
            <a:r>
              <a:rPr lang="cs-CZ" dirty="0">
                <a:solidFill>
                  <a:srgbClr val="FF0000"/>
                </a:solidFill>
              </a:rPr>
              <a:t>SPD 13.1%</a:t>
            </a:r>
            <a:r>
              <a:rPr lang="cs-CZ" dirty="0"/>
              <a:t>; Piráti 7.2%.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2597DA5-F60F-46D3-A6F1-EC1BF1FDF285}"/>
              </a:ext>
            </a:extLst>
          </p:cNvPr>
          <p:cNvSpPr txBox="1"/>
          <p:nvPr/>
        </p:nvSpPr>
        <p:spPr>
          <a:xfrm>
            <a:off x="7311646" y="1002439"/>
            <a:ext cx="6096000" cy="15610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Civic</a:t>
            </a:r>
            <a:r>
              <a:rPr lang="cs-CZ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democratic</a:t>
            </a:r>
            <a:r>
              <a:rPr lang="cs-CZ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party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(ODS)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Liberal</a:t>
            </a:r>
            <a:r>
              <a:rPr lang="cs-CZ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democrats</a:t>
            </a:r>
            <a:r>
              <a:rPr lang="cs-CZ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(ODA, US-DEU, TOP 09, STAN)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Christian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democrats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(KDU-ČSL)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 err="1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</a:t>
            </a:r>
            <a:r>
              <a:rPr lang="cs-CZ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democrats</a:t>
            </a:r>
            <a:r>
              <a:rPr lang="cs-CZ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(ČSSD)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Technocratic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populist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movement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(ANO)</a:t>
            </a:r>
          </a:p>
        </p:txBody>
      </p:sp>
    </p:spTree>
    <p:extLst>
      <p:ext uri="{BB962C8B-B14F-4D97-AF65-F5344CB8AC3E}">
        <p14:creationId xmlns:p14="http://schemas.microsoft.com/office/powerpoint/2010/main" val="1339034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i="1" dirty="0">
                <a:latin typeface="+mn-lt"/>
              </a:rPr>
              <a:t>A</a:t>
            </a:r>
            <a:r>
              <a:rPr lang="en-US" sz="4000" i="1" dirty="0" err="1">
                <a:latin typeface="+mn-lt"/>
              </a:rPr>
              <a:t>rgument</a:t>
            </a:r>
            <a:endParaRPr lang="en-US" sz="4000" i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3768" y="1457325"/>
            <a:ext cx="11149264" cy="5400675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Twist</a:t>
            </a:r>
            <a:r>
              <a:rPr lang="en-US" dirty="0"/>
              <a:t> in development of ECE from diligent</a:t>
            </a:r>
            <a:r>
              <a:rPr lang="en-US" b="1" dirty="0"/>
              <a:t> </a:t>
            </a:r>
            <a:r>
              <a:rPr lang="en-US" b="1" dirty="0">
                <a:solidFill>
                  <a:srgbClr val="0070C0"/>
                </a:solidFill>
              </a:rPr>
              <a:t>reformers</a:t>
            </a:r>
            <a:r>
              <a:rPr lang="en-US" b="1" dirty="0"/>
              <a:t> </a:t>
            </a:r>
            <a:r>
              <a:rPr lang="en-US" dirty="0"/>
              <a:t>towards Western model of neoliberal </a:t>
            </a:r>
            <a:r>
              <a:rPr lang="en-US" b="1" dirty="0"/>
              <a:t>economy</a:t>
            </a:r>
            <a:r>
              <a:rPr lang="en-US" dirty="0"/>
              <a:t> and </a:t>
            </a:r>
            <a:r>
              <a:rPr lang="en-US" b="1" dirty="0"/>
              <a:t>liberal democracy </a:t>
            </a:r>
            <a:r>
              <a:rPr lang="en-US" dirty="0"/>
              <a:t>to </a:t>
            </a:r>
            <a:r>
              <a:rPr lang="en-US" b="1" dirty="0">
                <a:solidFill>
                  <a:srgbClr val="FF0000"/>
                </a:solidFill>
              </a:rPr>
              <a:t>right-wing populism</a:t>
            </a:r>
            <a:r>
              <a:rPr lang="en-US" dirty="0"/>
              <a:t>, economic nationalism and cultural conservatism (</a:t>
            </a:r>
            <a:r>
              <a:rPr lang="en-US" b="1" dirty="0"/>
              <a:t>Poland</a:t>
            </a:r>
            <a:r>
              <a:rPr lang="en-US" dirty="0"/>
              <a:t> and </a:t>
            </a:r>
            <a:r>
              <a:rPr lang="en-US" b="1" dirty="0"/>
              <a:t>Hungary</a:t>
            </a:r>
            <a:r>
              <a:rPr lang="en-US" dirty="0"/>
              <a:t>);</a:t>
            </a:r>
            <a:endParaRPr lang="cs-CZ" dirty="0"/>
          </a:p>
          <a:p>
            <a:pPr lvl="1"/>
            <a:r>
              <a:rPr lang="cs-CZ" dirty="0" err="1"/>
              <a:t>Combined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b="1" dirty="0" err="1"/>
              <a:t>social</a:t>
            </a:r>
            <a:r>
              <a:rPr lang="cs-CZ" b="1" dirty="0"/>
              <a:t> </a:t>
            </a:r>
            <a:r>
              <a:rPr lang="cs-CZ" b="1" dirty="0" err="1"/>
              <a:t>spending</a:t>
            </a:r>
            <a:r>
              <a:rPr lang="cs-CZ" b="1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policies</a:t>
            </a:r>
            <a:r>
              <a:rPr lang="cs-CZ" dirty="0"/>
              <a:t> (</a:t>
            </a:r>
            <a:r>
              <a:rPr lang="cs-CZ" dirty="0" err="1"/>
              <a:t>centrist</a:t>
            </a:r>
            <a:r>
              <a:rPr lang="cs-CZ" dirty="0"/>
              <a:t>, </a:t>
            </a:r>
            <a:r>
              <a:rPr lang="cs-CZ" dirty="0" err="1"/>
              <a:t>focused</a:t>
            </a:r>
            <a:r>
              <a:rPr lang="cs-CZ" dirty="0"/>
              <a:t> on </a:t>
            </a:r>
            <a:r>
              <a:rPr lang="cs-CZ" dirty="0" err="1"/>
              <a:t>true</a:t>
            </a:r>
            <a:r>
              <a:rPr lang="cs-CZ" dirty="0"/>
              <a:t> </a:t>
            </a:r>
            <a:r>
              <a:rPr lang="cs-CZ" dirty="0" err="1"/>
              <a:t>nation</a:t>
            </a:r>
            <a:r>
              <a:rPr lang="cs-CZ" dirty="0"/>
              <a:t>);</a:t>
            </a:r>
          </a:p>
          <a:p>
            <a:r>
              <a:rPr lang="cs-CZ" dirty="0" err="1"/>
              <a:t>Today´s</a:t>
            </a:r>
            <a:r>
              <a:rPr lang="cs-CZ" dirty="0"/>
              <a:t> </a:t>
            </a:r>
            <a:r>
              <a:rPr lang="cs-CZ" dirty="0" err="1"/>
              <a:t>conservative</a:t>
            </a:r>
            <a:r>
              <a:rPr lang="cs-CZ" dirty="0"/>
              <a:t> </a:t>
            </a:r>
            <a:r>
              <a:rPr lang="cs-CZ" b="1" dirty="0" err="1"/>
              <a:t>populism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b="1" dirty="0" err="1"/>
              <a:t>intrinsic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historical</a:t>
            </a:r>
            <a:r>
              <a:rPr lang="cs-CZ" dirty="0"/>
              <a:t> </a:t>
            </a:r>
            <a:r>
              <a:rPr lang="cs-CZ" b="1" dirty="0" err="1"/>
              <a:t>process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b="1" dirty="0" err="1">
                <a:solidFill>
                  <a:srgbClr val="FF0000"/>
                </a:solidFill>
              </a:rPr>
              <a:t>national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state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formation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in CE; in CE – more </a:t>
            </a:r>
            <a:r>
              <a:rPr lang="cs-CZ" dirty="0" err="1"/>
              <a:t>likely</a:t>
            </a:r>
            <a:r>
              <a:rPr lang="cs-CZ" dirty="0"/>
              <a:t> to </a:t>
            </a:r>
            <a:r>
              <a:rPr lang="cs-CZ" b="1" dirty="0" err="1"/>
              <a:t>win</a:t>
            </a:r>
            <a:r>
              <a:rPr lang="cs-CZ" dirty="0"/>
              <a:t> </a:t>
            </a:r>
            <a:r>
              <a:rPr lang="cs-CZ" dirty="0" err="1"/>
              <a:t>election</a:t>
            </a:r>
            <a:r>
              <a:rPr lang="cs-CZ" dirty="0"/>
              <a:t> and to </a:t>
            </a:r>
            <a:r>
              <a:rPr lang="cs-CZ" b="1" dirty="0" err="1"/>
              <a:t>enforce</a:t>
            </a:r>
            <a:r>
              <a:rPr lang="cs-CZ" dirty="0"/>
              <a:t> </a:t>
            </a:r>
            <a:r>
              <a:rPr lang="cs-CZ" dirty="0" err="1"/>
              <a:t>its</a:t>
            </a:r>
            <a:r>
              <a:rPr lang="cs-CZ" dirty="0"/>
              <a:t> program;</a:t>
            </a:r>
            <a:endParaRPr lang="en-US" dirty="0"/>
          </a:p>
          <a:p>
            <a:r>
              <a:rPr lang="cs-CZ" dirty="0"/>
              <a:t>U</a:t>
            </a:r>
            <a:r>
              <a:rPr lang="en-US" dirty="0" err="1"/>
              <a:t>nique</a:t>
            </a:r>
            <a:r>
              <a:rPr lang="en-US" dirty="0"/>
              <a:t> set of </a:t>
            </a:r>
            <a:r>
              <a:rPr lang="en-US" b="1" dirty="0">
                <a:solidFill>
                  <a:srgbClr val="0070C0"/>
                </a:solidFill>
              </a:rPr>
              <a:t>challenges</a:t>
            </a:r>
            <a:r>
              <a:rPr lang="en-US" dirty="0"/>
              <a:t> since modern </a:t>
            </a:r>
            <a:r>
              <a:rPr lang="en-US" b="1" dirty="0"/>
              <a:t>national state formation</a:t>
            </a:r>
            <a:r>
              <a:rPr lang="en-US" dirty="0"/>
              <a:t>, different approaches and </a:t>
            </a:r>
            <a:r>
              <a:rPr lang="en-US" b="1" dirty="0"/>
              <a:t>strategies</a:t>
            </a:r>
            <a:r>
              <a:rPr lang="en-US" dirty="0"/>
              <a:t> to face them - and </a:t>
            </a:r>
            <a:r>
              <a:rPr lang="en-US" b="1" dirty="0">
                <a:solidFill>
                  <a:srgbClr val="FF0000"/>
                </a:solidFill>
              </a:rPr>
              <a:t>disillusionment</a:t>
            </a:r>
            <a:r>
              <a:rPr lang="en-US" dirty="0"/>
              <a:t> from inability to achieve key </a:t>
            </a:r>
            <a:r>
              <a:rPr lang="en-US" b="1" dirty="0"/>
              <a:t>goals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the</a:t>
            </a:r>
            <a:r>
              <a:rPr lang="en-US" b="1" dirty="0"/>
              <a:t> </a:t>
            </a:r>
            <a:r>
              <a:rPr lang="en-US" b="1" dirty="0">
                <a:solidFill>
                  <a:srgbClr val="FF0000"/>
                </a:solidFill>
              </a:rPr>
              <a:t>Communism</a:t>
            </a:r>
            <a:r>
              <a:rPr lang="en-US" dirty="0"/>
              <a:t> is </a:t>
            </a:r>
            <a:r>
              <a:rPr lang="en-US" b="1" dirty="0"/>
              <a:t>not</a:t>
            </a:r>
            <a:r>
              <a:rPr lang="en-US" dirty="0"/>
              <a:t> a </a:t>
            </a:r>
            <a:r>
              <a:rPr lang="en-US" b="1" dirty="0"/>
              <a:t>cause</a:t>
            </a:r>
            <a:r>
              <a:rPr lang="en-US" dirty="0"/>
              <a:t> of ECE contemporary problems, but it was yet another </a:t>
            </a:r>
            <a:r>
              <a:rPr lang="en-US" b="1" dirty="0"/>
              <a:t>attempt</a:t>
            </a:r>
            <a:r>
              <a:rPr lang="en-US" dirty="0"/>
              <a:t> to achieve the </a:t>
            </a:r>
            <a:r>
              <a:rPr lang="en-US" b="1" dirty="0"/>
              <a:t>goals</a:t>
            </a:r>
            <a:r>
              <a:rPr lang="en-US" dirty="0"/>
              <a:t> of national projects.  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593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1474D-4E59-48B4-A1B1-38D32E453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>
                <a:latin typeface="+mn-lt"/>
              </a:rPr>
              <a:t>Goals </a:t>
            </a:r>
            <a:r>
              <a:rPr lang="cs-CZ" dirty="0" err="1">
                <a:latin typeface="+mn-lt"/>
              </a:rPr>
              <a:t>of</a:t>
            </a:r>
            <a:r>
              <a:rPr lang="cs-CZ" dirty="0">
                <a:latin typeface="+mn-lt"/>
              </a:rPr>
              <a:t> ECE</a:t>
            </a:r>
            <a:endParaRPr lang="en-AU" dirty="0"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B227AA-7832-4A42-9390-8E242A600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2081"/>
            <a:ext cx="10886268" cy="495079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Goals</a:t>
            </a:r>
            <a:r>
              <a:rPr lang="en-US" dirty="0"/>
              <a:t>: </a:t>
            </a:r>
            <a:r>
              <a:rPr lang="cs-CZ" dirty="0"/>
              <a:t>to </a:t>
            </a:r>
            <a:r>
              <a:rPr lang="en-US" dirty="0"/>
              <a:t>obtain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en-US" b="1" dirty="0"/>
              <a:t>independent</a:t>
            </a:r>
            <a:r>
              <a:rPr lang="en-US" dirty="0"/>
              <a:t> nation state, </a:t>
            </a:r>
            <a:r>
              <a:rPr lang="cs-CZ" dirty="0" err="1"/>
              <a:t>become</a:t>
            </a:r>
            <a:r>
              <a:rPr lang="cs-CZ" dirty="0"/>
              <a:t> </a:t>
            </a:r>
            <a:r>
              <a:rPr lang="en-US" dirty="0"/>
              <a:t>respected partner in Europe -&gt; </a:t>
            </a:r>
            <a:r>
              <a:rPr lang="en-US" b="1" dirty="0"/>
              <a:t>agency</a:t>
            </a:r>
            <a:r>
              <a:rPr lang="en-US" dirty="0"/>
              <a:t>; </a:t>
            </a:r>
          </a:p>
          <a:p>
            <a:pPr lvl="1"/>
            <a:r>
              <a:rPr lang="cs-CZ" dirty="0" err="1"/>
              <a:t>characteristics</a:t>
            </a:r>
            <a:r>
              <a:rPr lang="cs-CZ" dirty="0"/>
              <a:t> </a:t>
            </a:r>
            <a:r>
              <a:rPr lang="cs-CZ" dirty="0" err="1"/>
              <a:t>seen</a:t>
            </a:r>
            <a:r>
              <a:rPr lang="cs-CZ" dirty="0"/>
              <a:t> </a:t>
            </a:r>
            <a:r>
              <a:rPr lang="en-US" dirty="0"/>
              <a:t>necessary</a:t>
            </a:r>
            <a:r>
              <a:rPr lang="cs-CZ" dirty="0"/>
              <a:t> (</a:t>
            </a:r>
            <a:r>
              <a:rPr lang="cs-CZ" dirty="0" err="1"/>
              <a:t>emulation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West</a:t>
            </a:r>
            <a:r>
              <a:rPr lang="cs-CZ" dirty="0"/>
              <a:t>)</a:t>
            </a:r>
            <a:r>
              <a:rPr lang="en-US" dirty="0"/>
              <a:t>: </a:t>
            </a:r>
            <a:r>
              <a:rPr lang="en-US" b="1" dirty="0"/>
              <a:t>modern economy </a:t>
            </a:r>
            <a:r>
              <a:rPr lang="en-US" dirty="0"/>
              <a:t>(</a:t>
            </a:r>
            <a:r>
              <a:rPr lang="cs-CZ" dirty="0" err="1"/>
              <a:t>developed</a:t>
            </a:r>
            <a:r>
              <a:rPr lang="cs-CZ" dirty="0"/>
              <a:t> </a:t>
            </a:r>
            <a:r>
              <a:rPr lang="en-US" b="1" dirty="0"/>
              <a:t>strategic </a:t>
            </a:r>
            <a:r>
              <a:rPr lang="en-US" dirty="0"/>
              <a:t>sectors</a:t>
            </a:r>
            <a:r>
              <a:rPr lang="cs-CZ" b="1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b="1" dirty="0" err="1"/>
              <a:t>industry</a:t>
            </a:r>
            <a:r>
              <a:rPr lang="en-US" dirty="0"/>
              <a:t>, urbanized, developed countryside</a:t>
            </a:r>
            <a:r>
              <a:rPr lang="cs-CZ" dirty="0"/>
              <a:t>…</a:t>
            </a:r>
            <a:r>
              <a:rPr lang="en-US" dirty="0"/>
              <a:t>)</a:t>
            </a:r>
            <a:r>
              <a:rPr lang="cs-CZ" dirty="0"/>
              <a:t> and</a:t>
            </a:r>
            <a:r>
              <a:rPr lang="en-US" dirty="0"/>
              <a:t> </a:t>
            </a:r>
            <a:r>
              <a:rPr lang="en-US" b="1" dirty="0"/>
              <a:t>modern society </a:t>
            </a:r>
            <a:r>
              <a:rPr lang="en-US" dirty="0"/>
              <a:t>(strong </a:t>
            </a:r>
            <a:r>
              <a:rPr lang="en-US" b="1" dirty="0"/>
              <a:t>middle class</a:t>
            </a:r>
            <a:r>
              <a:rPr lang="cs-CZ" dirty="0"/>
              <a:t>;</a:t>
            </a:r>
            <a:r>
              <a:rPr lang="en-US" dirty="0"/>
              <a:t> undivided by inequalities</a:t>
            </a:r>
            <a:r>
              <a:rPr lang="cs-CZ" dirty="0"/>
              <a:t>;</a:t>
            </a:r>
            <a:r>
              <a:rPr lang="en-US" dirty="0"/>
              <a:t> high level of human capital</a:t>
            </a:r>
            <a:r>
              <a:rPr lang="cs-CZ" dirty="0"/>
              <a:t> and</a:t>
            </a:r>
            <a:r>
              <a:rPr lang="en-US" dirty="0"/>
              <a:t> public services…</a:t>
            </a:r>
            <a:r>
              <a:rPr lang="cs-CZ" dirty="0"/>
              <a:t>)</a:t>
            </a:r>
            <a:r>
              <a:rPr lang="en-US" dirty="0"/>
              <a:t>; </a:t>
            </a:r>
          </a:p>
          <a:p>
            <a:r>
              <a:rPr lang="en-US" b="1" dirty="0">
                <a:solidFill>
                  <a:srgbClr val="FF0000"/>
                </a:solidFill>
              </a:rPr>
              <a:t>Traumas</a:t>
            </a:r>
            <a:r>
              <a:rPr lang="en-US" dirty="0"/>
              <a:t> and </a:t>
            </a:r>
            <a:r>
              <a:rPr lang="en-US" b="1" dirty="0">
                <a:solidFill>
                  <a:srgbClr val="FF0000"/>
                </a:solidFill>
              </a:rPr>
              <a:t>conflicts </a:t>
            </a:r>
            <a:r>
              <a:rPr lang="en-US" dirty="0"/>
              <a:t>of </a:t>
            </a:r>
            <a:r>
              <a:rPr lang="en-US" b="1" dirty="0"/>
              <a:t>19th</a:t>
            </a:r>
            <a:r>
              <a:rPr lang="en-US" dirty="0"/>
              <a:t> and </a:t>
            </a:r>
            <a:r>
              <a:rPr lang="en-US" b="1" dirty="0"/>
              <a:t>20th</a:t>
            </a:r>
            <a:r>
              <a:rPr lang="en-US" dirty="0"/>
              <a:t> century</a:t>
            </a:r>
            <a:r>
              <a:rPr lang="cs-CZ" dirty="0"/>
              <a:t> </a:t>
            </a:r>
            <a:r>
              <a:rPr lang="cs-CZ" b="1" dirty="0"/>
              <a:t>-&gt; </a:t>
            </a:r>
            <a:r>
              <a:rPr lang="cs-CZ" dirty="0" err="1"/>
              <a:t>forming</a:t>
            </a:r>
            <a:r>
              <a:rPr lang="cs-CZ" b="1" dirty="0"/>
              <a:t> </a:t>
            </a:r>
            <a:r>
              <a:rPr lang="cs-CZ" b="1" i="1" dirty="0"/>
              <a:t>a </a:t>
            </a:r>
            <a:r>
              <a:rPr lang="cs-CZ" b="1" i="1" dirty="0" err="1"/>
              <a:t>sequence</a:t>
            </a:r>
            <a:r>
              <a:rPr lang="cs-CZ" dirty="0"/>
              <a:t>…</a:t>
            </a:r>
            <a:r>
              <a:rPr lang="en-US" dirty="0"/>
              <a:t> </a:t>
            </a:r>
          </a:p>
          <a:p>
            <a:pPr lvl="1"/>
            <a:r>
              <a:rPr lang="en-US" b="1" dirty="0" err="1"/>
              <a:t>independen</a:t>
            </a:r>
            <a:r>
              <a:rPr lang="cs-CZ" b="1" dirty="0" err="1"/>
              <a:t>ce</a:t>
            </a:r>
            <a:r>
              <a:rPr lang="en-US" dirty="0"/>
              <a:t> after </a:t>
            </a:r>
            <a:r>
              <a:rPr lang="en-US" b="1" dirty="0"/>
              <a:t>1918</a:t>
            </a:r>
            <a:r>
              <a:rPr lang="en-US" dirty="0"/>
              <a:t>, but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b="1" dirty="0"/>
              <a:t>rest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goals</a:t>
            </a:r>
            <a:r>
              <a:rPr lang="cs-CZ" dirty="0"/>
              <a:t> </a:t>
            </a:r>
            <a:r>
              <a:rPr lang="en-US" b="1" dirty="0"/>
              <a:t>never achieved</a:t>
            </a:r>
            <a:r>
              <a:rPr lang="cs-CZ" dirty="0"/>
              <a:t>…</a:t>
            </a:r>
            <a:r>
              <a:rPr lang="en-US" dirty="0"/>
              <a:t>; </a:t>
            </a:r>
          </a:p>
          <a:p>
            <a:pPr lvl="1"/>
            <a:r>
              <a:rPr lang="cs-CZ" dirty="0" err="1"/>
              <a:t>still</a:t>
            </a:r>
            <a:r>
              <a:rPr lang="cs-CZ" b="1" dirty="0"/>
              <a:t> </a:t>
            </a:r>
            <a:r>
              <a:rPr lang="en-US" b="1" dirty="0"/>
              <a:t>semi-peripheral economies</a:t>
            </a:r>
            <a:r>
              <a:rPr lang="en-US" dirty="0"/>
              <a:t> and </a:t>
            </a:r>
            <a:r>
              <a:rPr lang="cs-CZ" dirty="0" err="1"/>
              <a:t>after</a:t>
            </a:r>
            <a:r>
              <a:rPr lang="cs-CZ" dirty="0"/>
              <a:t> 1990</a:t>
            </a:r>
            <a:r>
              <a:rPr lang="en-US" dirty="0"/>
              <a:t> </a:t>
            </a:r>
            <a:r>
              <a:rPr lang="en-US" b="1" dirty="0"/>
              <a:t>divided</a:t>
            </a:r>
            <a:r>
              <a:rPr lang="en-US" dirty="0"/>
              <a:t> </a:t>
            </a:r>
            <a:r>
              <a:rPr lang="en-US" b="1" dirty="0"/>
              <a:t>societies</a:t>
            </a:r>
            <a:r>
              <a:rPr lang="cs-CZ" b="1" dirty="0"/>
              <a:t> </a:t>
            </a:r>
            <a:r>
              <a:rPr lang="cs-CZ" dirty="0" err="1"/>
              <a:t>again</a:t>
            </a:r>
            <a:r>
              <a:rPr lang="cs-CZ" dirty="0"/>
              <a:t> (?);</a:t>
            </a:r>
            <a:r>
              <a:rPr lang="en-US" dirty="0"/>
              <a:t> </a:t>
            </a:r>
            <a:endParaRPr lang="cs-CZ" dirty="0"/>
          </a:p>
          <a:p>
            <a:pPr lvl="1"/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b="1" dirty="0"/>
              <a:t> </a:t>
            </a:r>
            <a:r>
              <a:rPr lang="cs-CZ" b="1" dirty="0" err="1"/>
              <a:t>persisted</a:t>
            </a:r>
            <a:r>
              <a:rPr lang="cs-CZ" b="1" dirty="0"/>
              <a:t> </a:t>
            </a:r>
            <a:r>
              <a:rPr lang="cs-CZ" dirty="0" err="1"/>
              <a:t>despite</a:t>
            </a:r>
            <a:r>
              <a:rPr lang="en-US" dirty="0"/>
              <a:t> </a:t>
            </a:r>
            <a:r>
              <a:rPr lang="en-US" i="1" dirty="0"/>
              <a:t>uprisings</a:t>
            </a:r>
            <a:r>
              <a:rPr lang="en-US" dirty="0"/>
              <a:t>, international settlements, experiments with </a:t>
            </a:r>
            <a:r>
              <a:rPr lang="en-US" i="1" dirty="0"/>
              <a:t>democracy</a:t>
            </a:r>
            <a:r>
              <a:rPr lang="en-US" dirty="0"/>
              <a:t>, centralized </a:t>
            </a:r>
            <a:r>
              <a:rPr lang="en-US" i="1" dirty="0"/>
              <a:t>authoritarian</a:t>
            </a:r>
            <a:r>
              <a:rPr lang="en-US" dirty="0"/>
              <a:t> regimes, </a:t>
            </a:r>
            <a:r>
              <a:rPr lang="en-US" i="1" dirty="0"/>
              <a:t>Stalinism</a:t>
            </a:r>
            <a:r>
              <a:rPr lang="en-US" dirty="0"/>
              <a:t>, reform </a:t>
            </a:r>
            <a:r>
              <a:rPr lang="en-US" i="1" dirty="0"/>
              <a:t>communism</a:t>
            </a:r>
            <a:r>
              <a:rPr lang="en-US" dirty="0"/>
              <a:t>, </a:t>
            </a:r>
            <a:r>
              <a:rPr lang="en-US" i="1" dirty="0"/>
              <a:t>neoliberal</a:t>
            </a:r>
            <a:r>
              <a:rPr lang="en-US" dirty="0"/>
              <a:t> </a:t>
            </a:r>
            <a:r>
              <a:rPr lang="cs-CZ" dirty="0"/>
              <a:t>(</a:t>
            </a:r>
            <a:r>
              <a:rPr lang="cs-CZ" dirty="0" err="1"/>
              <a:t>shock</a:t>
            </a:r>
            <a:r>
              <a:rPr lang="cs-CZ" dirty="0"/>
              <a:t>)</a:t>
            </a:r>
            <a:r>
              <a:rPr lang="en-US" dirty="0"/>
              <a:t>therapy and liberal </a:t>
            </a:r>
            <a:r>
              <a:rPr lang="en-US" i="1" dirty="0"/>
              <a:t>institutional</a:t>
            </a:r>
            <a:r>
              <a:rPr lang="en-US" dirty="0"/>
              <a:t> </a:t>
            </a:r>
            <a:r>
              <a:rPr lang="en-US" i="1" dirty="0"/>
              <a:t>reforms</a:t>
            </a:r>
            <a:r>
              <a:rPr lang="en-US" dirty="0"/>
              <a:t>…</a:t>
            </a:r>
            <a:r>
              <a:rPr lang="cs-CZ" dirty="0"/>
              <a:t>(!)</a:t>
            </a:r>
            <a:endParaRPr lang="en-US" dirty="0"/>
          </a:p>
          <a:p>
            <a:pPr marL="457200" lvl="1" indent="0">
              <a:buNone/>
            </a:pP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76193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AFF27-78B8-4E75-A026-261E72CA3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870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>
                <a:latin typeface="+mn-lt"/>
              </a:rPr>
              <a:t>Sequence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solidFill>
                  <a:srgbClr val="FF0000"/>
                </a:solidFill>
                <a:latin typeface="+mn-lt"/>
              </a:rPr>
              <a:t>Poland</a:t>
            </a:r>
            <a:endParaRPr lang="cs-CZ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4D3A15-84DC-4176-8DDC-F51F21B12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356" y="923828"/>
            <a:ext cx="11286744" cy="556904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>
                <a:solidFill>
                  <a:srgbClr val="FF0000"/>
                </a:solidFill>
              </a:rPr>
              <a:t>Partition</a:t>
            </a:r>
            <a:r>
              <a:rPr lang="en-US" dirty="0"/>
              <a:t> by Prussia, Austria and Russia (1795) -&gt; </a:t>
            </a:r>
            <a:r>
              <a:rPr lang="en-US" b="1" dirty="0"/>
              <a:t>Germanization</a:t>
            </a:r>
            <a:r>
              <a:rPr lang="en-US" dirty="0"/>
              <a:t> (</a:t>
            </a:r>
            <a:r>
              <a:rPr lang="en-US" b="1" dirty="0"/>
              <a:t>Russification</a:t>
            </a:r>
            <a:r>
              <a:rPr lang="en-US" dirty="0"/>
              <a:t>); crash of </a:t>
            </a:r>
            <a:r>
              <a:rPr lang="en-US" b="1" dirty="0"/>
              <a:t>insurrections</a:t>
            </a:r>
            <a:r>
              <a:rPr lang="en-US" dirty="0"/>
              <a:t> (finally in 1863 –&gt; groundwork);</a:t>
            </a:r>
          </a:p>
          <a:p>
            <a:pPr>
              <a:buFontTx/>
              <a:buChar char="-"/>
            </a:pPr>
            <a:r>
              <a:rPr lang="en-US" dirty="0">
                <a:solidFill>
                  <a:srgbClr val="FF0000"/>
                </a:solidFill>
              </a:rPr>
              <a:t>Forces</a:t>
            </a:r>
            <a:r>
              <a:rPr lang="en-US" dirty="0"/>
              <a:t> behind </a:t>
            </a:r>
            <a:r>
              <a:rPr lang="en-US" b="1" dirty="0"/>
              <a:t>independent movements</a:t>
            </a:r>
            <a:r>
              <a:rPr lang="en-US" dirty="0"/>
              <a:t>: </a:t>
            </a:r>
            <a:r>
              <a:rPr lang="en-US" b="1" dirty="0"/>
              <a:t>peasants</a:t>
            </a:r>
            <a:r>
              <a:rPr lang="en-US" dirty="0"/>
              <a:t>, </a:t>
            </a:r>
            <a:r>
              <a:rPr lang="en-US" b="1" dirty="0"/>
              <a:t>workers</a:t>
            </a:r>
            <a:r>
              <a:rPr lang="en-US" dirty="0"/>
              <a:t>, national </a:t>
            </a:r>
            <a:r>
              <a:rPr lang="en-US" b="1" dirty="0"/>
              <a:t>intelligentsia</a:t>
            </a:r>
            <a:r>
              <a:rPr lang="en-US" dirty="0"/>
              <a:t>, catholic </a:t>
            </a:r>
            <a:r>
              <a:rPr lang="en-US" b="1" dirty="0"/>
              <a:t>church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>
                <a:solidFill>
                  <a:srgbClr val="FF0000"/>
                </a:solidFill>
              </a:rPr>
              <a:t>Ethnic conflict </a:t>
            </a:r>
            <a:r>
              <a:rPr lang="en-US" dirty="0"/>
              <a:t>– vs. </a:t>
            </a:r>
            <a:r>
              <a:rPr lang="en-US" b="1" dirty="0"/>
              <a:t>German</a:t>
            </a:r>
            <a:r>
              <a:rPr lang="en-US" dirty="0"/>
              <a:t> and </a:t>
            </a:r>
            <a:r>
              <a:rPr lang="en-US" b="1" dirty="0"/>
              <a:t>Jew</a:t>
            </a:r>
            <a:r>
              <a:rPr lang="en-US" dirty="0"/>
              <a:t> elites  - suppressing </a:t>
            </a:r>
            <a:r>
              <a:rPr lang="en-US" b="1" dirty="0"/>
              <a:t>class conflict </a:t>
            </a:r>
            <a:r>
              <a:rPr lang="en-US" dirty="0"/>
              <a:t>(Polish </a:t>
            </a:r>
            <a:r>
              <a:rPr lang="en-US" dirty="0" err="1"/>
              <a:t>burgeoisie</a:t>
            </a:r>
            <a:r>
              <a:rPr lang="en-US" dirty="0"/>
              <a:t> weak);</a:t>
            </a:r>
          </a:p>
          <a:p>
            <a:pPr>
              <a:buFontTx/>
              <a:buChar char="-"/>
            </a:pPr>
            <a:r>
              <a:rPr lang="en-US" dirty="0"/>
              <a:t>1918 independence; since 1926 </a:t>
            </a:r>
            <a:r>
              <a:rPr lang="en-US" dirty="0">
                <a:solidFill>
                  <a:srgbClr val="FF0000"/>
                </a:solidFill>
              </a:rPr>
              <a:t>authoritative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centrist regime </a:t>
            </a:r>
            <a:r>
              <a:rPr lang="en-US" dirty="0"/>
              <a:t>of </a:t>
            </a:r>
            <a:r>
              <a:rPr lang="en-US" i="1" dirty="0"/>
              <a:t>Pilsudski´s</a:t>
            </a:r>
            <a:r>
              <a:rPr lang="en-US" dirty="0"/>
              <a:t> „</a:t>
            </a:r>
            <a:r>
              <a:rPr lang="en-US" b="1" dirty="0" err="1"/>
              <a:t>Sanacja</a:t>
            </a:r>
            <a:r>
              <a:rPr lang="en-US" dirty="0"/>
              <a:t>“ (1926-1935/39; extra-constitutional pol. force) (vs. nationalist radicals „</a:t>
            </a:r>
            <a:r>
              <a:rPr lang="en-US" dirty="0" err="1"/>
              <a:t>Endecja</a:t>
            </a:r>
            <a:r>
              <a:rPr lang="en-US" dirty="0"/>
              <a:t>“);</a:t>
            </a:r>
          </a:p>
          <a:p>
            <a:pPr>
              <a:buFontTx/>
              <a:buChar char="-"/>
            </a:pPr>
            <a:r>
              <a:rPr lang="en-US" dirty="0"/>
              <a:t>After WWII: </a:t>
            </a:r>
            <a:r>
              <a:rPr lang="en-US" b="1" dirty="0"/>
              <a:t>ethnic conflict</a:t>
            </a:r>
            <a:r>
              <a:rPr lang="en-US" dirty="0"/>
              <a:t> finally </a:t>
            </a:r>
            <a:r>
              <a:rPr lang="en-US" b="1" dirty="0"/>
              <a:t>solved </a:t>
            </a:r>
            <a:r>
              <a:rPr lang="en-US" dirty="0"/>
              <a:t>(expulsion, extermination); </a:t>
            </a:r>
            <a:r>
              <a:rPr lang="en-US" dirty="0">
                <a:solidFill>
                  <a:srgbClr val="FF0000"/>
                </a:solidFill>
              </a:rPr>
              <a:t>emancipation</a:t>
            </a:r>
            <a:r>
              <a:rPr lang="en-US" dirty="0"/>
              <a:t> of </a:t>
            </a:r>
            <a:r>
              <a:rPr lang="en-US" b="1" dirty="0"/>
              <a:t>peasants</a:t>
            </a:r>
            <a:r>
              <a:rPr lang="en-US" dirty="0"/>
              <a:t>, </a:t>
            </a:r>
            <a:r>
              <a:rPr lang="en-US" b="1" dirty="0"/>
              <a:t>workers</a:t>
            </a:r>
            <a:r>
              <a:rPr lang="en-US" dirty="0"/>
              <a:t>; but agency </a:t>
            </a:r>
            <a:r>
              <a:rPr lang="cs-CZ" dirty="0" err="1"/>
              <a:t>lost</a:t>
            </a:r>
            <a:r>
              <a:rPr lang="cs-CZ" dirty="0"/>
              <a:t> (</a:t>
            </a:r>
            <a:r>
              <a:rPr lang="cs-CZ" dirty="0" err="1"/>
              <a:t>again</a:t>
            </a:r>
            <a:r>
              <a:rPr lang="cs-CZ" dirty="0"/>
              <a:t>) </a:t>
            </a:r>
            <a:r>
              <a:rPr lang="en-US" dirty="0"/>
              <a:t>- </a:t>
            </a:r>
            <a:r>
              <a:rPr lang="en-US" b="1" dirty="0"/>
              <a:t>subordinated</a:t>
            </a:r>
            <a:r>
              <a:rPr lang="en-US" dirty="0"/>
              <a:t> to </a:t>
            </a:r>
            <a:r>
              <a:rPr lang="en-US" b="1" dirty="0">
                <a:solidFill>
                  <a:srgbClr val="FF0000"/>
                </a:solidFill>
              </a:rPr>
              <a:t>USSR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1990s: in order to secure </a:t>
            </a:r>
            <a:r>
              <a:rPr lang="en-US" b="1" dirty="0"/>
              <a:t>independence</a:t>
            </a:r>
            <a:r>
              <a:rPr lang="en-US" dirty="0"/>
              <a:t>, </a:t>
            </a:r>
            <a:r>
              <a:rPr lang="en-US" b="1" dirty="0"/>
              <a:t>modernization</a:t>
            </a:r>
            <a:r>
              <a:rPr lang="en-US" dirty="0"/>
              <a:t> and agency – </a:t>
            </a:r>
            <a:r>
              <a:rPr lang="en-US" b="1" dirty="0"/>
              <a:t>radical </a:t>
            </a:r>
            <a:r>
              <a:rPr lang="en-US" dirty="0">
                <a:solidFill>
                  <a:srgbClr val="FF0000"/>
                </a:solidFill>
              </a:rPr>
              <a:t>reforms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dirty="0"/>
              <a:t>integration</a:t>
            </a:r>
            <a:r>
              <a:rPr lang="en-US" dirty="0"/>
              <a:t> into </a:t>
            </a:r>
            <a:r>
              <a:rPr lang="en-US" b="1" dirty="0">
                <a:solidFill>
                  <a:srgbClr val="0070C0"/>
                </a:solidFill>
              </a:rPr>
              <a:t>Western</a:t>
            </a:r>
            <a:r>
              <a:rPr lang="en-US" dirty="0"/>
              <a:t> structures;</a:t>
            </a:r>
          </a:p>
          <a:p>
            <a:pPr>
              <a:buFontTx/>
              <a:buChar char="-"/>
            </a:pPr>
            <a:r>
              <a:rPr lang="en-US" b="1" dirty="0"/>
              <a:t>GFCs</a:t>
            </a:r>
            <a:r>
              <a:rPr lang="en-US" dirty="0"/>
              <a:t>: critical </a:t>
            </a:r>
            <a:r>
              <a:rPr lang="en-US" b="1" dirty="0"/>
              <a:t>revision</a:t>
            </a:r>
            <a:r>
              <a:rPr lang="en-US" dirty="0"/>
              <a:t>… </a:t>
            </a:r>
            <a:r>
              <a:rPr lang="en-US" b="1" dirty="0"/>
              <a:t>semi-peripheral </a:t>
            </a:r>
            <a:r>
              <a:rPr lang="en-US" dirty="0"/>
              <a:t>position in European </a:t>
            </a:r>
            <a:r>
              <a:rPr lang="en-US" b="1" dirty="0"/>
              <a:t>economy</a:t>
            </a:r>
            <a:r>
              <a:rPr lang="en-US" dirty="0"/>
              <a:t>; together </a:t>
            </a:r>
            <a:r>
              <a:rPr lang="en-US" dirty="0">
                <a:solidFill>
                  <a:srgbClr val="FF0000"/>
                </a:solidFill>
              </a:rPr>
              <a:t>reconsidering</a:t>
            </a:r>
            <a:r>
              <a:rPr lang="en-US" dirty="0"/>
              <a:t> the </a:t>
            </a:r>
            <a:r>
              <a:rPr lang="en-US" b="1" dirty="0">
                <a:solidFill>
                  <a:srgbClr val="0070C0"/>
                </a:solidFill>
              </a:rPr>
              <a:t>liberal</a:t>
            </a:r>
            <a:r>
              <a:rPr lang="en-US" dirty="0"/>
              <a:t> democracy package &lt;– not a top priority for large part of polity…;</a:t>
            </a:r>
          </a:p>
          <a:p>
            <a:pPr>
              <a:buFontTx/>
              <a:buChar char="-"/>
            </a:pPr>
            <a:r>
              <a:rPr lang="en-US" dirty="0">
                <a:solidFill>
                  <a:srgbClr val="FF0000"/>
                </a:solidFill>
              </a:rPr>
              <a:t>Populism</a:t>
            </a:r>
            <a:r>
              <a:rPr lang="en-US" dirty="0"/>
              <a:t>: </a:t>
            </a:r>
            <a:r>
              <a:rPr lang="en-US" b="1" dirty="0"/>
              <a:t>ethno-nationalist</a:t>
            </a:r>
            <a:r>
              <a:rPr lang="en-US" dirty="0"/>
              <a:t> (vs. immigration, cosmopolitanism); culturally </a:t>
            </a:r>
            <a:r>
              <a:rPr lang="en-US" b="1" dirty="0"/>
              <a:t>conservative</a:t>
            </a:r>
            <a:r>
              <a:rPr lang="en-US" dirty="0"/>
              <a:t> (vs. LGBT, Muslims…); </a:t>
            </a:r>
            <a:r>
              <a:rPr lang="en-US" b="1" dirty="0"/>
              <a:t>Eurosceptic</a:t>
            </a:r>
            <a:r>
              <a:rPr lang="en-US" dirty="0"/>
              <a:t> (vs. </a:t>
            </a:r>
            <a:r>
              <a:rPr lang="en-US" dirty="0" err="1"/>
              <a:t>surendering</a:t>
            </a:r>
            <a:r>
              <a:rPr lang="en-US" dirty="0"/>
              <a:t> </a:t>
            </a:r>
            <a:r>
              <a:rPr lang="en-US" dirty="0" err="1"/>
              <a:t>sovereighty</a:t>
            </a:r>
            <a:r>
              <a:rPr lang="en-US" dirty="0"/>
              <a:t>; Green Deal); </a:t>
            </a:r>
            <a:r>
              <a:rPr lang="en-US" b="1" dirty="0"/>
              <a:t>economic nationalist </a:t>
            </a:r>
            <a:r>
              <a:rPr lang="en-US" dirty="0"/>
              <a:t>(vs. dominance of foreign capital)… </a:t>
            </a:r>
            <a:r>
              <a:rPr lang="cs-CZ" b="1" dirty="0" err="1"/>
              <a:t>social</a:t>
            </a:r>
            <a:r>
              <a:rPr lang="cs-CZ" b="1" dirty="0"/>
              <a:t> </a:t>
            </a:r>
            <a:r>
              <a:rPr lang="cs-CZ" b="1" dirty="0" err="1"/>
              <a:t>spending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policies</a:t>
            </a:r>
            <a:r>
              <a:rPr lang="cs-CZ" dirty="0"/>
              <a:t> </a:t>
            </a:r>
            <a:r>
              <a:rPr lang="cs-CZ" dirty="0" err="1"/>
              <a:t>towards</a:t>
            </a:r>
            <a:r>
              <a:rPr lang="cs-CZ" dirty="0"/>
              <a:t> „</a:t>
            </a:r>
            <a:r>
              <a:rPr lang="cs-CZ" dirty="0" err="1"/>
              <a:t>true</a:t>
            </a:r>
            <a:r>
              <a:rPr lang="cs-CZ" dirty="0"/>
              <a:t> </a:t>
            </a:r>
            <a:r>
              <a:rPr lang="cs-CZ" dirty="0" err="1"/>
              <a:t>nation</a:t>
            </a:r>
            <a:r>
              <a:rPr lang="cs-CZ" dirty="0"/>
              <a:t>“);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974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05B645-6A95-4082-8564-CBD3D11AB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0901"/>
            <a:ext cx="10515600" cy="1325563"/>
          </a:xfrm>
        </p:spPr>
        <p:txBody>
          <a:bodyPr/>
          <a:lstStyle/>
          <a:p>
            <a:pPr algn="ctr"/>
            <a:r>
              <a:rPr lang="cs-CZ" dirty="0" err="1">
                <a:latin typeface="+mn-lt"/>
              </a:rPr>
              <a:t>Sequence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solidFill>
                  <a:srgbClr val="00B050"/>
                </a:solidFill>
                <a:latin typeface="+mn-lt"/>
              </a:rPr>
              <a:t>Hungary</a:t>
            </a:r>
            <a:endParaRPr lang="cs-CZ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CBF912F-6FA7-42CA-8279-AABBEC876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444" y="1426464"/>
            <a:ext cx="11192876" cy="523036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Crush of national </a:t>
            </a:r>
            <a:r>
              <a:rPr lang="en-US" dirty="0">
                <a:solidFill>
                  <a:srgbClr val="00B050"/>
                </a:solidFill>
              </a:rPr>
              <a:t>revolt 1848 </a:t>
            </a:r>
            <a:r>
              <a:rPr lang="en-US" b="1" dirty="0"/>
              <a:t>–&gt;</a:t>
            </a:r>
            <a:r>
              <a:rPr lang="en-US" dirty="0"/>
              <a:t> </a:t>
            </a:r>
            <a:r>
              <a:rPr lang="en-US" b="1" dirty="0"/>
              <a:t>Germanization</a:t>
            </a:r>
            <a:r>
              <a:rPr lang="en-US" dirty="0"/>
              <a:t>; settlement and </a:t>
            </a:r>
            <a:r>
              <a:rPr lang="en-US" b="1" dirty="0"/>
              <a:t>dualism</a:t>
            </a:r>
            <a:r>
              <a:rPr lang="en-US" dirty="0"/>
              <a:t> </a:t>
            </a:r>
            <a:r>
              <a:rPr lang="en-US" b="1" dirty="0"/>
              <a:t>1867</a:t>
            </a:r>
            <a:r>
              <a:rPr lang="en-US" dirty="0"/>
              <a:t> -&gt; </a:t>
            </a:r>
            <a:r>
              <a:rPr lang="cs-CZ" dirty="0"/>
              <a:t>idea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en-US" b="1" dirty="0"/>
              <a:t>leading</a:t>
            </a:r>
            <a:r>
              <a:rPr lang="en-US" dirty="0"/>
              <a:t> role in </a:t>
            </a:r>
            <a:r>
              <a:rPr lang="en-US" b="1" dirty="0"/>
              <a:t>Eastern Europe</a:t>
            </a:r>
            <a:r>
              <a:rPr lang="en-US" dirty="0"/>
              <a:t>;</a:t>
            </a:r>
          </a:p>
          <a:p>
            <a:r>
              <a:rPr lang="en-US" dirty="0"/>
              <a:t>1920 – Treaty of </a:t>
            </a:r>
            <a:r>
              <a:rPr lang="en-US" dirty="0" err="1">
                <a:solidFill>
                  <a:srgbClr val="00B050"/>
                </a:solidFill>
              </a:rPr>
              <a:t>Trianon</a:t>
            </a:r>
            <a:r>
              <a:rPr lang="en-US" dirty="0"/>
              <a:t> as </a:t>
            </a:r>
            <a:r>
              <a:rPr lang="en-US" b="1" dirty="0"/>
              <a:t>historical injustice</a:t>
            </a:r>
            <a:r>
              <a:rPr lang="en-US" dirty="0"/>
              <a:t>; goal to </a:t>
            </a:r>
            <a:r>
              <a:rPr lang="en-US" b="1" dirty="0"/>
              <a:t>regain</a:t>
            </a:r>
            <a:r>
              <a:rPr lang="en-US" dirty="0"/>
              <a:t> lost </a:t>
            </a:r>
            <a:r>
              <a:rPr lang="en-US" b="1" dirty="0"/>
              <a:t>territory</a:t>
            </a:r>
            <a:r>
              <a:rPr lang="en-US" dirty="0"/>
              <a:t> and population;</a:t>
            </a:r>
          </a:p>
          <a:p>
            <a:r>
              <a:rPr lang="en-US" b="1" dirty="0">
                <a:solidFill>
                  <a:srgbClr val="00B050"/>
                </a:solidFill>
              </a:rPr>
              <a:t>Centrist</a:t>
            </a:r>
            <a:r>
              <a:rPr lang="en-US" dirty="0">
                <a:solidFill>
                  <a:srgbClr val="00B050"/>
                </a:solidFill>
              </a:rPr>
              <a:t> authoritative </a:t>
            </a:r>
            <a:r>
              <a:rPr lang="en-US" b="1" i="1" dirty="0" err="1"/>
              <a:t>Horty´s</a:t>
            </a:r>
            <a:r>
              <a:rPr lang="en-US" dirty="0"/>
              <a:t> régime</a:t>
            </a:r>
            <a:r>
              <a:rPr lang="cs-CZ" b="1" dirty="0"/>
              <a:t> </a:t>
            </a:r>
            <a:r>
              <a:rPr lang="cs-CZ" dirty="0"/>
              <a:t>(1920-1944)</a:t>
            </a:r>
            <a:r>
              <a:rPr lang="en-US" b="1" dirty="0"/>
              <a:t>:</a:t>
            </a:r>
            <a:r>
              <a:rPr lang="en-US" dirty="0"/>
              <a:t> base of support </a:t>
            </a:r>
            <a:r>
              <a:rPr lang="en-US" b="1" dirty="0"/>
              <a:t>rural regions</a:t>
            </a:r>
            <a:r>
              <a:rPr lang="en-US" dirty="0"/>
              <a:t>, </a:t>
            </a:r>
            <a:r>
              <a:rPr lang="en-US" b="1" dirty="0"/>
              <a:t>church</a:t>
            </a:r>
            <a:r>
              <a:rPr lang="en-US" dirty="0"/>
              <a:t> vs. secular urban class and intelligentsia;</a:t>
            </a:r>
          </a:p>
          <a:p>
            <a:r>
              <a:rPr lang="en-US" dirty="0"/>
              <a:t>After 1945 – industrialization and </a:t>
            </a:r>
            <a:r>
              <a:rPr lang="en-US" dirty="0">
                <a:solidFill>
                  <a:srgbClr val="00B050"/>
                </a:solidFill>
              </a:rPr>
              <a:t>modernization</a:t>
            </a:r>
            <a:r>
              <a:rPr lang="en-US" dirty="0"/>
              <a:t>; los</a:t>
            </a:r>
            <a:r>
              <a:rPr lang="cs-CZ" dirty="0"/>
              <a:t>s</a:t>
            </a:r>
            <a:r>
              <a:rPr lang="en-US" dirty="0"/>
              <a:t> of agency – </a:t>
            </a:r>
            <a:r>
              <a:rPr lang="en-US" dirty="0">
                <a:solidFill>
                  <a:srgbClr val="00B050"/>
                </a:solidFill>
              </a:rPr>
              <a:t>subordination</a:t>
            </a:r>
            <a:r>
              <a:rPr lang="en-US" dirty="0"/>
              <a:t> to </a:t>
            </a:r>
            <a:r>
              <a:rPr lang="en-US" b="1" dirty="0">
                <a:solidFill>
                  <a:srgbClr val="FF0000"/>
                </a:solidFill>
              </a:rPr>
              <a:t>USSR</a:t>
            </a:r>
            <a:r>
              <a:rPr lang="en-US" dirty="0"/>
              <a:t> – crash of </a:t>
            </a:r>
            <a:r>
              <a:rPr lang="en-US" b="1" dirty="0"/>
              <a:t>1956 revolt -&gt;</a:t>
            </a:r>
            <a:r>
              <a:rPr lang="en-US" dirty="0"/>
              <a:t> </a:t>
            </a:r>
            <a:r>
              <a:rPr lang="en-US" b="1" dirty="0"/>
              <a:t>economic</a:t>
            </a:r>
            <a:r>
              <a:rPr lang="en-US" dirty="0"/>
              <a:t> </a:t>
            </a:r>
            <a:r>
              <a:rPr lang="en-US" b="1" dirty="0"/>
              <a:t>pragmatism</a:t>
            </a:r>
            <a:r>
              <a:rPr lang="en-US" dirty="0"/>
              <a:t>/populism;</a:t>
            </a:r>
          </a:p>
          <a:p>
            <a:r>
              <a:rPr lang="en-US" dirty="0"/>
              <a:t>1990s: to secure </a:t>
            </a:r>
            <a:r>
              <a:rPr lang="en-US" b="1" dirty="0"/>
              <a:t>independence</a:t>
            </a:r>
            <a:r>
              <a:rPr lang="en-US" dirty="0"/>
              <a:t> and </a:t>
            </a:r>
            <a:r>
              <a:rPr lang="en-US" b="1" dirty="0"/>
              <a:t>agency</a:t>
            </a:r>
            <a:r>
              <a:rPr lang="en-US" dirty="0"/>
              <a:t> – </a:t>
            </a:r>
            <a:r>
              <a:rPr lang="en-US" b="1" dirty="0"/>
              <a:t>integration</a:t>
            </a:r>
            <a:r>
              <a:rPr lang="en-US" dirty="0"/>
              <a:t> into </a:t>
            </a:r>
            <a:r>
              <a:rPr lang="en-US" b="1" dirty="0">
                <a:solidFill>
                  <a:srgbClr val="0070C0"/>
                </a:solidFill>
              </a:rPr>
              <a:t>West</a:t>
            </a:r>
            <a:r>
              <a:rPr lang="en-US" b="1" dirty="0"/>
              <a:t> </a:t>
            </a:r>
            <a:r>
              <a:rPr lang="en-US" dirty="0"/>
              <a:t>(borderless Europe as de facto reintegration of „Great Hungary“);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en-US" dirty="0">
                <a:solidFill>
                  <a:srgbClr val="00B050"/>
                </a:solidFill>
              </a:rPr>
              <a:t>gradual reforms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/>
              <a:t>-&gt;</a:t>
            </a:r>
            <a:r>
              <a:rPr lang="en-US" dirty="0"/>
              <a:t> </a:t>
            </a:r>
            <a:r>
              <a:rPr lang="en-US" b="1" dirty="0"/>
              <a:t>lagging</a:t>
            </a:r>
            <a:r>
              <a:rPr lang="en-US" dirty="0"/>
              <a:t> behind other CEE countries -&gt; </a:t>
            </a:r>
            <a:r>
              <a:rPr lang="cs-CZ" dirty="0" err="1"/>
              <a:t>strong</a:t>
            </a:r>
            <a:r>
              <a:rPr lang="cs-CZ" dirty="0"/>
              <a:t> </a:t>
            </a:r>
            <a:r>
              <a:rPr lang="en-US" b="1" dirty="0"/>
              <a:t>dissatisfaction</a:t>
            </a:r>
            <a:r>
              <a:rPr lang="en-US" dirty="0"/>
              <a:t>;</a:t>
            </a:r>
          </a:p>
          <a:p>
            <a:pPr lvl="1">
              <a:buFontTx/>
              <a:buChar char="-"/>
            </a:pPr>
            <a:r>
              <a:rPr lang="en-US" b="1" dirty="0"/>
              <a:t>GFCs:</a:t>
            </a:r>
            <a:r>
              <a:rPr lang="en-US" dirty="0"/>
              <a:t> critical </a:t>
            </a:r>
            <a:r>
              <a:rPr lang="en-US" dirty="0">
                <a:solidFill>
                  <a:srgbClr val="00B050"/>
                </a:solidFill>
              </a:rPr>
              <a:t>revision</a:t>
            </a:r>
            <a:r>
              <a:rPr lang="en-US" dirty="0"/>
              <a:t> of semi-peripheral position in Economy (</a:t>
            </a:r>
            <a:r>
              <a:rPr lang="en-US" dirty="0" err="1"/>
              <a:t>Obrán´s</a:t>
            </a:r>
            <a:r>
              <a:rPr lang="en-US" dirty="0"/>
              <a:t> </a:t>
            </a:r>
            <a:r>
              <a:rPr lang="en-US" b="1" dirty="0"/>
              <a:t>freedom fight</a:t>
            </a:r>
            <a:r>
              <a:rPr lang="en-US" dirty="0"/>
              <a:t>); reconsidering the liberal democracy package (Christian values); </a:t>
            </a:r>
            <a:r>
              <a:rPr lang="en-US" b="1" dirty="0"/>
              <a:t>nostalgia</a:t>
            </a:r>
            <a:r>
              <a:rPr lang="cs-CZ" dirty="0"/>
              <a:t>…</a:t>
            </a:r>
            <a:r>
              <a:rPr lang="en-US" dirty="0"/>
              <a:t>;</a:t>
            </a:r>
            <a:r>
              <a:rPr lang="cs-CZ" dirty="0"/>
              <a:t> </a:t>
            </a:r>
            <a:r>
              <a:rPr lang="cs-CZ" dirty="0" err="1"/>
              <a:t>urban</a:t>
            </a:r>
            <a:r>
              <a:rPr lang="cs-CZ" dirty="0"/>
              <a:t> </a:t>
            </a:r>
            <a:r>
              <a:rPr lang="cs-CZ" b="1" dirty="0" err="1"/>
              <a:t>unemployment</a:t>
            </a:r>
            <a:r>
              <a:rPr lang="cs-CZ" dirty="0"/>
              <a:t>;</a:t>
            </a:r>
            <a:endParaRPr lang="en-US" dirty="0"/>
          </a:p>
          <a:p>
            <a:pPr>
              <a:buFontTx/>
              <a:buChar char="-"/>
            </a:pPr>
            <a:r>
              <a:rPr lang="en-US" dirty="0">
                <a:solidFill>
                  <a:srgbClr val="00B050"/>
                </a:solidFill>
              </a:rPr>
              <a:t>Populism</a:t>
            </a:r>
            <a:r>
              <a:rPr lang="en-US" dirty="0"/>
              <a:t>: </a:t>
            </a:r>
            <a:r>
              <a:rPr lang="en-US" b="1" dirty="0"/>
              <a:t>ethno-nationalist</a:t>
            </a:r>
            <a:r>
              <a:rPr lang="en-US" dirty="0"/>
              <a:t> (vs. immigration, cosmopolitanism,); culturally </a:t>
            </a:r>
            <a:r>
              <a:rPr lang="en-US" b="1" dirty="0"/>
              <a:t>conservative</a:t>
            </a:r>
            <a:r>
              <a:rPr lang="en-US" dirty="0"/>
              <a:t> (vs. LGBT, Muslims); </a:t>
            </a:r>
            <a:r>
              <a:rPr lang="en-US" b="1" dirty="0"/>
              <a:t>Eurosceptic</a:t>
            </a:r>
            <a:r>
              <a:rPr lang="en-US" dirty="0"/>
              <a:t> (vs. political integration; foreign financed NGOs); </a:t>
            </a:r>
            <a:r>
              <a:rPr lang="en-US" b="1" dirty="0"/>
              <a:t>economic</a:t>
            </a:r>
            <a:r>
              <a:rPr lang="en-US" dirty="0"/>
              <a:t> </a:t>
            </a:r>
            <a:r>
              <a:rPr lang="en-US" b="1" dirty="0"/>
              <a:t>nationalist</a:t>
            </a:r>
            <a:r>
              <a:rPr lang="en-US" dirty="0"/>
              <a:t> (vs. dominance of foreign capital)</a:t>
            </a:r>
            <a:r>
              <a:rPr lang="cs-CZ" dirty="0"/>
              <a:t>;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b="1" dirty="0" err="1"/>
              <a:t>spending</a:t>
            </a:r>
            <a:r>
              <a:rPr lang="cs-CZ" dirty="0"/>
              <a:t>;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853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A2AFFA-19A0-4628-9ED4-B42E3D996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403"/>
            <a:ext cx="10515600" cy="1099465"/>
          </a:xfrm>
        </p:spPr>
        <p:txBody>
          <a:bodyPr/>
          <a:lstStyle/>
          <a:p>
            <a:pPr algn="ctr"/>
            <a:r>
              <a:rPr lang="en-AU" dirty="0">
                <a:latin typeface="+mn-lt"/>
              </a:rPr>
              <a:t>Sequence </a:t>
            </a:r>
            <a:r>
              <a:rPr lang="en-AU" dirty="0" err="1">
                <a:solidFill>
                  <a:srgbClr val="0070C0"/>
                </a:solidFill>
                <a:latin typeface="+mn-lt"/>
              </a:rPr>
              <a:t>Czechia</a:t>
            </a:r>
            <a:endParaRPr lang="en-AU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9A21FB-86E9-449B-B869-4D87618FE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6" y="1208869"/>
            <a:ext cx="11430000" cy="5172882"/>
          </a:xfrm>
        </p:spPr>
        <p:txBody>
          <a:bodyPr>
            <a:noAutofit/>
          </a:bodyPr>
          <a:lstStyle/>
          <a:p>
            <a:r>
              <a:rPr lang="en-AU" sz="2000" i="1" dirty="0"/>
              <a:t>White Mountain </a:t>
            </a:r>
            <a:r>
              <a:rPr lang="en-AU" sz="2000" dirty="0"/>
              <a:t>1621 </a:t>
            </a:r>
            <a:r>
              <a:rPr lang="cs-CZ" sz="2000" dirty="0"/>
              <a:t>- p</a:t>
            </a:r>
            <a:r>
              <a:rPr lang="en-AU" sz="2000" dirty="0" err="1"/>
              <a:t>rotestant</a:t>
            </a:r>
            <a:r>
              <a:rPr lang="en-AU" sz="2000" dirty="0"/>
              <a:t> </a:t>
            </a:r>
            <a:r>
              <a:rPr lang="en-AU" sz="2000" dirty="0">
                <a:solidFill>
                  <a:srgbClr val="0070C0"/>
                </a:solidFill>
              </a:rPr>
              <a:t>Bohemian revolt </a:t>
            </a:r>
            <a:r>
              <a:rPr lang="en-AU" sz="2000" dirty="0"/>
              <a:t>against HRE</a:t>
            </a:r>
            <a:r>
              <a:rPr lang="cs-CZ" sz="2000" dirty="0"/>
              <a:t> </a:t>
            </a:r>
            <a:r>
              <a:rPr lang="cs-CZ" sz="2000" dirty="0" err="1"/>
              <a:t>defeated</a:t>
            </a:r>
            <a:r>
              <a:rPr lang="en-AU" sz="2000" dirty="0"/>
              <a:t> –&gt; </a:t>
            </a:r>
            <a:r>
              <a:rPr lang="en-AU" sz="2000" b="1" dirty="0"/>
              <a:t>Germanization</a:t>
            </a:r>
            <a:r>
              <a:rPr lang="en-AU" sz="2000" dirty="0"/>
              <a:t> and </a:t>
            </a:r>
            <a:r>
              <a:rPr lang="en-AU" sz="2000" b="1" dirty="0" err="1"/>
              <a:t>catholization</a:t>
            </a:r>
            <a:r>
              <a:rPr lang="cs-CZ" sz="2000" dirty="0"/>
              <a:t>…</a:t>
            </a:r>
            <a:r>
              <a:rPr lang="en-AU" sz="2000" dirty="0"/>
              <a:t>;</a:t>
            </a:r>
            <a:r>
              <a:rPr lang="cs-CZ" sz="2000" dirty="0"/>
              <a:t> </a:t>
            </a:r>
            <a:r>
              <a:rPr lang="cs-CZ" sz="2000" i="1" dirty="0" err="1"/>
              <a:t>Munich</a:t>
            </a:r>
            <a:r>
              <a:rPr lang="cs-CZ" sz="2000" i="1" dirty="0"/>
              <a:t> 1938</a:t>
            </a:r>
            <a:r>
              <a:rPr lang="cs-CZ" sz="2000" dirty="0"/>
              <a:t>…</a:t>
            </a:r>
            <a:endParaRPr lang="en-AU" sz="2000" dirty="0"/>
          </a:p>
          <a:p>
            <a:r>
              <a:rPr lang="en-AU" sz="2000" dirty="0">
                <a:solidFill>
                  <a:srgbClr val="0070C0"/>
                </a:solidFill>
              </a:rPr>
              <a:t>Forces</a:t>
            </a:r>
            <a:r>
              <a:rPr lang="en-AU" sz="2000" dirty="0"/>
              <a:t> behind </a:t>
            </a:r>
            <a:r>
              <a:rPr lang="cs-CZ" sz="2000" dirty="0"/>
              <a:t>Czech </a:t>
            </a:r>
            <a:r>
              <a:rPr lang="en-AU" sz="2000" dirty="0"/>
              <a:t>national </a:t>
            </a:r>
            <a:r>
              <a:rPr lang="en-AU" sz="2000" b="1" dirty="0"/>
              <a:t>emancipation</a:t>
            </a:r>
            <a:r>
              <a:rPr lang="en-AU" sz="2000" dirty="0"/>
              <a:t> – </a:t>
            </a:r>
            <a:r>
              <a:rPr lang="en-AU" sz="2000" b="1" dirty="0"/>
              <a:t>peasants</a:t>
            </a:r>
            <a:r>
              <a:rPr lang="en-AU" sz="2000" dirty="0"/>
              <a:t>, </a:t>
            </a:r>
            <a:r>
              <a:rPr lang="en-AU" sz="2000" b="1" dirty="0"/>
              <a:t>workers</a:t>
            </a:r>
            <a:r>
              <a:rPr lang="en-AU" sz="2000" dirty="0"/>
              <a:t>, </a:t>
            </a:r>
            <a:r>
              <a:rPr lang="cs-CZ" sz="2000" dirty="0"/>
              <a:t>in </a:t>
            </a:r>
            <a:r>
              <a:rPr lang="cs-CZ" sz="2000" dirty="0" err="1"/>
              <a:t>late</a:t>
            </a:r>
            <a:r>
              <a:rPr lang="cs-CZ" sz="2000" dirty="0"/>
              <a:t> 19th. </a:t>
            </a:r>
            <a:r>
              <a:rPr lang="cs-CZ" sz="2000" dirty="0" err="1"/>
              <a:t>strengtening</a:t>
            </a:r>
            <a:r>
              <a:rPr lang="cs-CZ" sz="2000" dirty="0"/>
              <a:t> </a:t>
            </a:r>
            <a:r>
              <a:rPr lang="cs-CZ" sz="2000" b="1" dirty="0"/>
              <a:t>C</a:t>
            </a:r>
            <a:r>
              <a:rPr lang="en-AU" sz="2000" b="1" dirty="0" err="1"/>
              <a:t>zech</a:t>
            </a:r>
            <a:r>
              <a:rPr lang="en-AU" sz="2000" dirty="0"/>
              <a:t> capital vs. </a:t>
            </a:r>
            <a:r>
              <a:rPr lang="en-AU" sz="2000" b="1" dirty="0"/>
              <a:t>German</a:t>
            </a:r>
            <a:r>
              <a:rPr lang="en-AU" sz="2000" dirty="0"/>
              <a:t> political, economic and cultural </a:t>
            </a:r>
            <a:r>
              <a:rPr lang="en-AU" sz="2000" b="1" dirty="0"/>
              <a:t>elite</a:t>
            </a:r>
            <a:r>
              <a:rPr lang="en-AU" sz="2000" dirty="0"/>
              <a:t>;</a:t>
            </a:r>
          </a:p>
          <a:p>
            <a:r>
              <a:rPr lang="en-AU" sz="2000" dirty="0"/>
              <a:t>After 1918: </a:t>
            </a:r>
            <a:r>
              <a:rPr lang="en-AU" sz="2000" b="1" dirty="0"/>
              <a:t>economic nationalism</a:t>
            </a:r>
            <a:r>
              <a:rPr lang="en-AU" sz="2000" dirty="0"/>
              <a:t>; </a:t>
            </a:r>
            <a:r>
              <a:rPr lang="en-AU" sz="2000" dirty="0">
                <a:solidFill>
                  <a:srgbClr val="0070C0"/>
                </a:solidFill>
              </a:rPr>
              <a:t>restricted democracy </a:t>
            </a:r>
            <a:r>
              <a:rPr lang="en-AU" sz="2000" dirty="0"/>
              <a:t>with strong extra-constitutional elements (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en-AU" sz="2000" dirty="0"/>
              <a:t>„Five“ – </a:t>
            </a:r>
            <a:r>
              <a:rPr lang="en-AU" sz="2000" b="1" dirty="0"/>
              <a:t>ethnic basis</a:t>
            </a:r>
            <a:r>
              <a:rPr lang="en-AU" sz="2000" dirty="0"/>
              <a:t>); </a:t>
            </a:r>
            <a:r>
              <a:rPr lang="cs-CZ" sz="2000" dirty="0" err="1"/>
              <a:t>ethnical</a:t>
            </a:r>
            <a:r>
              <a:rPr lang="cs-CZ" sz="2000" dirty="0"/>
              <a:t> </a:t>
            </a:r>
            <a:r>
              <a:rPr lang="cs-CZ" sz="2000" dirty="0" err="1"/>
              <a:t>conflict</a:t>
            </a:r>
            <a:r>
              <a:rPr lang="cs-CZ" sz="2000" dirty="0"/>
              <a:t> </a:t>
            </a:r>
            <a:r>
              <a:rPr lang="en-AU" sz="2000" dirty="0"/>
              <a:t>suppressing class conflict;</a:t>
            </a:r>
          </a:p>
          <a:p>
            <a:r>
              <a:rPr lang="en-AU" sz="2000" dirty="0"/>
              <a:t>After 1945: </a:t>
            </a:r>
            <a:r>
              <a:rPr lang="en-AU" sz="2000" b="1" dirty="0"/>
              <a:t>extensive </a:t>
            </a:r>
            <a:r>
              <a:rPr lang="en-AU" sz="2000" dirty="0"/>
              <a:t>industrial</a:t>
            </a:r>
            <a:r>
              <a:rPr lang="cs-CZ" sz="2000" b="1" dirty="0"/>
              <a:t> </a:t>
            </a:r>
            <a:r>
              <a:rPr lang="cs-CZ" sz="2000" dirty="0" err="1">
                <a:solidFill>
                  <a:srgbClr val="0070C0"/>
                </a:solidFill>
              </a:rPr>
              <a:t>development</a:t>
            </a:r>
            <a:r>
              <a:rPr lang="en-AU" sz="2000" dirty="0"/>
              <a:t>; </a:t>
            </a:r>
            <a:r>
              <a:rPr lang="en-AU" sz="2000" b="1" dirty="0"/>
              <a:t>solving</a:t>
            </a:r>
            <a:r>
              <a:rPr lang="en-AU" sz="2000" dirty="0"/>
              <a:t> </a:t>
            </a:r>
            <a:r>
              <a:rPr lang="en-AU" sz="2000" dirty="0">
                <a:solidFill>
                  <a:srgbClr val="0070C0"/>
                </a:solidFill>
              </a:rPr>
              <a:t>ethnical conflict </a:t>
            </a:r>
            <a:r>
              <a:rPr lang="en-AU" sz="2000" dirty="0"/>
              <a:t>(</a:t>
            </a:r>
            <a:r>
              <a:rPr lang="cs-CZ" sz="2000" dirty="0" err="1"/>
              <a:t>deportation</a:t>
            </a:r>
            <a:r>
              <a:rPr lang="en-AU" sz="2000" dirty="0"/>
              <a:t>), </a:t>
            </a:r>
            <a:r>
              <a:rPr lang="cs-CZ" sz="2000" dirty="0" err="1"/>
              <a:t>empowerement</a:t>
            </a:r>
            <a:r>
              <a:rPr lang="en-AU" sz="2000" dirty="0"/>
              <a:t> of </a:t>
            </a:r>
            <a:r>
              <a:rPr lang="en-AU" sz="2000" b="1" dirty="0"/>
              <a:t>workers</a:t>
            </a:r>
            <a:r>
              <a:rPr lang="en-AU" sz="2000" dirty="0"/>
              <a:t> and </a:t>
            </a:r>
            <a:r>
              <a:rPr lang="en-AU" sz="2000" b="1" dirty="0"/>
              <a:t>peasants</a:t>
            </a:r>
            <a:r>
              <a:rPr lang="en-AU" sz="2000" dirty="0"/>
              <a:t>;</a:t>
            </a:r>
            <a:endParaRPr lang="cs-CZ" sz="2000" dirty="0"/>
          </a:p>
          <a:p>
            <a:r>
              <a:rPr lang="cs-CZ" sz="2000" dirty="0" err="1"/>
              <a:t>Loss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agency</a:t>
            </a:r>
            <a:r>
              <a:rPr lang="cs-CZ" sz="2000" dirty="0"/>
              <a:t> – </a:t>
            </a:r>
            <a:r>
              <a:rPr lang="cs-CZ" sz="2000" dirty="0">
                <a:solidFill>
                  <a:srgbClr val="FF0000"/>
                </a:solidFill>
              </a:rPr>
              <a:t>USSR</a:t>
            </a:r>
            <a:r>
              <a:rPr lang="cs-CZ" sz="2000" dirty="0"/>
              <a:t> – </a:t>
            </a:r>
            <a:r>
              <a:rPr lang="cs-CZ" sz="2000" dirty="0" err="1"/>
              <a:t>supression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b="1" dirty="0" err="1"/>
              <a:t>Spring</a:t>
            </a:r>
            <a:r>
              <a:rPr lang="cs-CZ" sz="2000" b="1" dirty="0"/>
              <a:t> 1968</a:t>
            </a:r>
            <a:r>
              <a:rPr lang="cs-CZ" sz="2000" dirty="0"/>
              <a:t>;</a:t>
            </a:r>
            <a:endParaRPr lang="en-AU" sz="2000" dirty="0"/>
          </a:p>
          <a:p>
            <a:r>
              <a:rPr lang="en-AU" sz="2000" dirty="0"/>
              <a:t>1990s: </a:t>
            </a:r>
            <a:r>
              <a:rPr lang="en-AU" sz="2000" b="1" dirty="0"/>
              <a:t>radical</a:t>
            </a:r>
            <a:r>
              <a:rPr lang="en-AU" sz="2000" dirty="0"/>
              <a:t> economic </a:t>
            </a:r>
            <a:r>
              <a:rPr lang="en-AU" sz="2000" dirty="0">
                <a:solidFill>
                  <a:srgbClr val="0070C0"/>
                </a:solidFill>
              </a:rPr>
              <a:t>reform</a:t>
            </a:r>
            <a:r>
              <a:rPr lang="en-AU" sz="2000" dirty="0"/>
              <a:t> –&gt; ambition to </a:t>
            </a:r>
            <a:r>
              <a:rPr lang="en-AU" sz="2000" b="1" dirty="0"/>
              <a:t>outperform</a:t>
            </a:r>
            <a:r>
              <a:rPr lang="en-AU" sz="2000" dirty="0"/>
              <a:t> other </a:t>
            </a:r>
            <a:r>
              <a:rPr lang="cs-CZ" sz="2000" b="1" dirty="0"/>
              <a:t>CE</a:t>
            </a:r>
            <a:r>
              <a:rPr lang="en-AU" sz="2000" dirty="0"/>
              <a:t> and quickly close the gap</a:t>
            </a:r>
            <a:r>
              <a:rPr lang="cs-CZ" sz="2000" dirty="0"/>
              <a:t> to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b="1" dirty="0" err="1">
                <a:solidFill>
                  <a:srgbClr val="0070C0"/>
                </a:solidFill>
              </a:rPr>
              <a:t>West</a:t>
            </a:r>
            <a:r>
              <a:rPr lang="cs-CZ" sz="2000" dirty="0"/>
              <a:t> (</a:t>
            </a:r>
            <a:r>
              <a:rPr lang="cs-CZ" sz="2000" dirty="0" err="1"/>
              <a:t>moderately</a:t>
            </a:r>
            <a:r>
              <a:rPr lang="cs-CZ" sz="2000" dirty="0"/>
              <a:t> </a:t>
            </a:r>
            <a:r>
              <a:rPr lang="cs-CZ" sz="2000" dirty="0" err="1"/>
              <a:t>succesfull</a:t>
            </a:r>
            <a:r>
              <a:rPr lang="cs-CZ" sz="2000" dirty="0"/>
              <a:t>)</a:t>
            </a:r>
            <a:r>
              <a:rPr lang="en-AU" sz="2000" dirty="0"/>
              <a:t>;</a:t>
            </a:r>
          </a:p>
          <a:p>
            <a:r>
              <a:rPr lang="en-AU" sz="2000" dirty="0"/>
              <a:t>GFC: partial</a:t>
            </a:r>
            <a:r>
              <a:rPr lang="en-AU" sz="2000" b="1" dirty="0"/>
              <a:t> </a:t>
            </a:r>
            <a:r>
              <a:rPr lang="en-AU" sz="2000" dirty="0">
                <a:solidFill>
                  <a:srgbClr val="0070C0"/>
                </a:solidFill>
              </a:rPr>
              <a:t>reconsideration</a:t>
            </a:r>
            <a:r>
              <a:rPr lang="en-AU" sz="2000" b="1" dirty="0"/>
              <a:t> </a:t>
            </a:r>
            <a:r>
              <a:rPr lang="en-AU" sz="2000" dirty="0"/>
              <a:t>of </a:t>
            </a:r>
            <a:r>
              <a:rPr lang="en-AU" sz="2000" b="1" dirty="0"/>
              <a:t>model</a:t>
            </a:r>
            <a:r>
              <a:rPr lang="en-AU" sz="2000" dirty="0"/>
              <a:t> based on </a:t>
            </a:r>
            <a:r>
              <a:rPr lang="en-AU" sz="2000" b="1" dirty="0"/>
              <a:t>foreign capital</a:t>
            </a:r>
            <a:r>
              <a:rPr lang="cs-CZ" sz="2000" b="1" dirty="0"/>
              <a:t> dominance</a:t>
            </a:r>
            <a:r>
              <a:rPr lang="cs-CZ" sz="2000" dirty="0"/>
              <a:t>…</a:t>
            </a:r>
            <a:r>
              <a:rPr lang="en-AU" sz="2000" dirty="0"/>
              <a:t>;</a:t>
            </a:r>
          </a:p>
          <a:p>
            <a:r>
              <a:rPr lang="en-AU" sz="2000" dirty="0">
                <a:solidFill>
                  <a:srgbClr val="0070C0"/>
                </a:solidFill>
              </a:rPr>
              <a:t>Populism</a:t>
            </a:r>
            <a:r>
              <a:rPr lang="en-AU" sz="2000" dirty="0"/>
              <a:t>: </a:t>
            </a:r>
            <a:r>
              <a:rPr lang="en-AU" sz="2000" b="1" dirty="0"/>
              <a:t>soft</a:t>
            </a:r>
            <a:r>
              <a:rPr lang="en-AU" sz="2000" dirty="0"/>
              <a:t> variant, </a:t>
            </a:r>
            <a:r>
              <a:rPr lang="cs-CZ" sz="2000" i="1" dirty="0"/>
              <a:t>ANO </a:t>
            </a:r>
            <a:r>
              <a:rPr lang="cs-CZ" sz="2000" i="1" dirty="0" err="1"/>
              <a:t>movement</a:t>
            </a:r>
            <a:r>
              <a:rPr lang="cs-CZ" sz="2000" i="1" dirty="0"/>
              <a:t> </a:t>
            </a:r>
            <a:r>
              <a:rPr lang="cs-CZ" sz="2000" dirty="0"/>
              <a:t>(PM </a:t>
            </a:r>
            <a:r>
              <a:rPr lang="cs-CZ" sz="2000" i="1" dirty="0" err="1"/>
              <a:t>Babiš</a:t>
            </a:r>
            <a:r>
              <a:rPr lang="cs-CZ" sz="2000" dirty="0"/>
              <a:t>) </a:t>
            </a:r>
            <a:r>
              <a:rPr lang="en-AU" sz="2000" b="1" dirty="0"/>
              <a:t>technocratic</a:t>
            </a:r>
            <a:r>
              <a:rPr lang="en-AU" sz="2000" dirty="0"/>
              <a:t>; </a:t>
            </a:r>
            <a:r>
              <a:rPr lang="cs-CZ" sz="2000" dirty="0" err="1"/>
              <a:t>logic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en-AU" sz="2000" dirty="0"/>
              <a:t>„common sense“ –&gt; </a:t>
            </a:r>
            <a:r>
              <a:rPr lang="en-AU" sz="2000" b="1" dirty="0"/>
              <a:t>progressivist</a:t>
            </a:r>
            <a:r>
              <a:rPr lang="en-AU" sz="2000" dirty="0"/>
              <a:t> </a:t>
            </a:r>
            <a:r>
              <a:rPr lang="en-AU" sz="2000" b="1" dirty="0"/>
              <a:t>issues</a:t>
            </a:r>
            <a:r>
              <a:rPr lang="en-AU" sz="2000" dirty="0"/>
              <a:t> (Green deal, LGBT</a:t>
            </a:r>
            <a:r>
              <a:rPr lang="cs-CZ" sz="2000" dirty="0"/>
              <a:t>, </a:t>
            </a:r>
            <a:r>
              <a:rPr lang="cs-CZ" sz="2000" dirty="0" err="1"/>
              <a:t>migration</a:t>
            </a:r>
            <a:r>
              <a:rPr lang="cs-CZ" sz="2000" dirty="0"/>
              <a:t>…</a:t>
            </a:r>
            <a:r>
              <a:rPr lang="en-AU" sz="2000" dirty="0"/>
              <a:t>) </a:t>
            </a:r>
            <a:r>
              <a:rPr lang="en-AU" sz="2000" b="1" dirty="0"/>
              <a:t>not priority </a:t>
            </a:r>
            <a:r>
              <a:rPr lang="en-AU" sz="2000" dirty="0"/>
              <a:t>of majority of polity…</a:t>
            </a:r>
          </a:p>
        </p:txBody>
      </p:sp>
    </p:spTree>
    <p:extLst>
      <p:ext uri="{BB962C8B-B14F-4D97-AF65-F5344CB8AC3E}">
        <p14:creationId xmlns:p14="http://schemas.microsoft.com/office/powerpoint/2010/main" val="55665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err="1">
                <a:solidFill>
                  <a:srgbClr val="C00000"/>
                </a:solidFill>
                <a:latin typeface="+mn-lt"/>
              </a:rPr>
              <a:t>Conclusions</a:t>
            </a:r>
            <a:r>
              <a:rPr lang="cs-CZ" sz="4000" dirty="0">
                <a:latin typeface="+mn-lt"/>
              </a:rPr>
              <a:t>: </a:t>
            </a:r>
            <a:r>
              <a:rPr lang="en-AU" sz="4000" b="1" dirty="0" err="1">
                <a:latin typeface="+mn-lt"/>
              </a:rPr>
              <a:t>Populi</a:t>
            </a:r>
            <a:r>
              <a:rPr lang="cs-CZ" sz="4000" b="1" dirty="0">
                <a:latin typeface="+mn-lt"/>
              </a:rPr>
              <a:t>s</a:t>
            </a:r>
            <a:r>
              <a:rPr lang="en-AU" sz="4000" b="1" dirty="0">
                <a:latin typeface="+mn-lt"/>
              </a:rPr>
              <a:t>m in </a:t>
            </a:r>
            <a:r>
              <a:rPr lang="cs-CZ" sz="4000" b="1" dirty="0">
                <a:latin typeface="+mn-lt"/>
              </a:rPr>
              <a:t>ECE </a:t>
            </a:r>
            <a:r>
              <a:rPr lang="cs-CZ" sz="4000" b="1" dirty="0" err="1">
                <a:latin typeface="+mn-lt"/>
              </a:rPr>
              <a:t>the</a:t>
            </a:r>
            <a:r>
              <a:rPr lang="cs-CZ" sz="4000" b="1" dirty="0">
                <a:latin typeface="+mn-lt"/>
              </a:rPr>
              <a:t> </a:t>
            </a:r>
            <a:r>
              <a:rPr lang="en-AU" sz="4000" b="1" dirty="0">
                <a:latin typeface="+mn-lt"/>
              </a:rPr>
              <a:t>21th century</a:t>
            </a:r>
            <a:endParaRPr lang="cs-CZ" sz="40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42631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Rush to the </a:t>
            </a:r>
            <a:r>
              <a:rPr lang="en-US" b="1" dirty="0">
                <a:solidFill>
                  <a:srgbClr val="0070C0"/>
                </a:solidFill>
              </a:rPr>
              <a:t>West</a:t>
            </a:r>
            <a:r>
              <a:rPr lang="en-US" b="1" dirty="0"/>
              <a:t> </a:t>
            </a:r>
            <a:r>
              <a:rPr lang="en-US" dirty="0"/>
              <a:t>in 1990s – </a:t>
            </a:r>
            <a:r>
              <a:rPr lang="en-US" b="1" dirty="0"/>
              <a:t>vital </a:t>
            </a:r>
            <a:r>
              <a:rPr lang="en-US" dirty="0"/>
              <a:t>interest,</a:t>
            </a:r>
            <a:r>
              <a:rPr lang="en-US" b="1" dirty="0"/>
              <a:t> but </a:t>
            </a:r>
            <a:r>
              <a:rPr lang="en-US" dirty="0"/>
              <a:t>instrumental/</a:t>
            </a:r>
            <a:r>
              <a:rPr lang="en-US" b="1" dirty="0"/>
              <a:t>purposeful</a:t>
            </a:r>
            <a:r>
              <a:rPr lang="en-US" dirty="0"/>
              <a:t>; </a:t>
            </a:r>
          </a:p>
          <a:p>
            <a:pPr lvl="1"/>
            <a:r>
              <a:rPr lang="en-US" dirty="0"/>
              <a:t>to </a:t>
            </a:r>
            <a:r>
              <a:rPr lang="en-US" b="1" dirty="0"/>
              <a:t>gain agency</a:t>
            </a:r>
            <a:r>
              <a:rPr lang="en-US" dirty="0"/>
              <a:t>, </a:t>
            </a:r>
            <a:r>
              <a:rPr lang="en-US" b="1" dirty="0"/>
              <a:t>not</a:t>
            </a:r>
            <a:r>
              <a:rPr lang="en-US" dirty="0"/>
              <a:t> to </a:t>
            </a:r>
            <a:r>
              <a:rPr lang="en-US" b="1" dirty="0"/>
              <a:t>surrender</a:t>
            </a:r>
            <a:r>
              <a:rPr lang="en-US" dirty="0"/>
              <a:t> </a:t>
            </a:r>
            <a:r>
              <a:rPr lang="en-US" b="1" dirty="0"/>
              <a:t>sovereignty</a:t>
            </a:r>
            <a:r>
              <a:rPr lang="en-US" dirty="0"/>
              <a:t> </a:t>
            </a:r>
            <a:r>
              <a:rPr lang="cs-CZ" dirty="0"/>
              <a:t>to</a:t>
            </a:r>
            <a:r>
              <a:rPr lang="en-US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en-US" dirty="0"/>
              <a:t>organization they cannot control (EU); </a:t>
            </a:r>
            <a:endParaRPr lang="cs-CZ" dirty="0"/>
          </a:p>
          <a:p>
            <a:pPr marL="457200" lvl="1" indent="0">
              <a:buNone/>
            </a:pPr>
            <a:endParaRPr lang="en-US" sz="1100" dirty="0"/>
          </a:p>
          <a:p>
            <a:r>
              <a:rPr lang="en-US" b="1" dirty="0"/>
              <a:t>History</a:t>
            </a:r>
            <a:r>
              <a:rPr lang="en-US" dirty="0"/>
              <a:t> of ECE – strong </a:t>
            </a:r>
            <a:r>
              <a:rPr lang="en-US" b="1" dirty="0"/>
              <a:t>dispositions</a:t>
            </a:r>
            <a:r>
              <a:rPr lang="en-US" dirty="0"/>
              <a:t> to populism: </a:t>
            </a:r>
          </a:p>
          <a:p>
            <a:pPr lvl="1"/>
            <a:r>
              <a:rPr lang="en-US" b="1" dirty="0"/>
              <a:t>ethnic conflict </a:t>
            </a:r>
            <a:r>
              <a:rPr lang="en-US" dirty="0"/>
              <a:t>with powerful minorities; </a:t>
            </a:r>
          </a:p>
          <a:p>
            <a:pPr lvl="1"/>
            <a:r>
              <a:rPr lang="en-US" dirty="0"/>
              <a:t>threats to </a:t>
            </a:r>
            <a:r>
              <a:rPr lang="en-US" b="1" dirty="0">
                <a:solidFill>
                  <a:srgbClr val="FF0000"/>
                </a:solidFill>
              </a:rPr>
              <a:t>sovereignty</a:t>
            </a:r>
            <a:r>
              <a:rPr lang="en-US" dirty="0"/>
              <a:t> from foreign powers and capital; </a:t>
            </a:r>
          </a:p>
          <a:p>
            <a:pPr lvl="1"/>
            <a:r>
              <a:rPr lang="en-US" dirty="0"/>
              <a:t>rich experience with specific </a:t>
            </a:r>
            <a:r>
              <a:rPr lang="en-US" b="1" dirty="0"/>
              <a:t>domestic solutions </a:t>
            </a:r>
            <a:r>
              <a:rPr lang="en-US" dirty="0"/>
              <a:t>- </a:t>
            </a:r>
            <a:r>
              <a:rPr lang="cs-CZ" b="1" dirty="0" err="1">
                <a:solidFill>
                  <a:srgbClr val="FF0000"/>
                </a:solidFill>
              </a:rPr>
              <a:t>centrist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executive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extra-constitutional regimes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(+</a:t>
            </a:r>
            <a:r>
              <a:rPr lang="cs-CZ" dirty="0"/>
              <a:t> </a:t>
            </a:r>
            <a:r>
              <a:rPr lang="en-US" dirty="0"/>
              <a:t>myths of their successes</a:t>
            </a:r>
            <a:r>
              <a:rPr lang="cs-CZ" dirty="0"/>
              <a:t>: </a:t>
            </a:r>
            <a:r>
              <a:rPr lang="cs-CZ" dirty="0" err="1"/>
              <a:t>Pilsudski</a:t>
            </a:r>
            <a:r>
              <a:rPr lang="cs-CZ" dirty="0"/>
              <a:t>, Horty, CS </a:t>
            </a:r>
            <a:r>
              <a:rPr lang="cs-CZ" dirty="0" err="1"/>
              <a:t>First</a:t>
            </a:r>
            <a:r>
              <a:rPr lang="cs-CZ" dirty="0"/>
              <a:t> Republic…</a:t>
            </a:r>
            <a:r>
              <a:rPr lang="en-US" dirty="0"/>
              <a:t>);</a:t>
            </a:r>
            <a:endParaRPr lang="cs-CZ" dirty="0"/>
          </a:p>
          <a:p>
            <a:pPr marL="457200" lvl="1" indent="0">
              <a:buNone/>
            </a:pPr>
            <a:endParaRPr lang="en-US" sz="1000" dirty="0"/>
          </a:p>
          <a:p>
            <a:r>
              <a:rPr lang="en-US" dirty="0"/>
              <a:t>Parts of society </a:t>
            </a:r>
            <a:r>
              <a:rPr lang="cs-CZ" dirty="0"/>
              <a:t>(</a:t>
            </a:r>
            <a:r>
              <a:rPr lang="cs-CZ" dirty="0" err="1"/>
              <a:t>workers</a:t>
            </a:r>
            <a:r>
              <a:rPr lang="cs-CZ" dirty="0"/>
              <a:t> and </a:t>
            </a:r>
            <a:r>
              <a:rPr lang="cs-CZ" dirty="0" err="1"/>
              <a:t>peasants</a:t>
            </a:r>
            <a:r>
              <a:rPr lang="cs-CZ" dirty="0"/>
              <a:t>, </a:t>
            </a:r>
            <a:r>
              <a:rPr lang="cs-CZ" dirty="0" err="1"/>
              <a:t>church</a:t>
            </a:r>
            <a:r>
              <a:rPr lang="cs-CZ" dirty="0"/>
              <a:t> in POL and HUN) </a:t>
            </a:r>
            <a:r>
              <a:rPr lang="en-US" dirty="0"/>
              <a:t>that were the </a:t>
            </a:r>
            <a:r>
              <a:rPr lang="en-US" b="1" dirty="0"/>
              <a:t>backbone </a:t>
            </a:r>
            <a:r>
              <a:rPr lang="en-US" dirty="0"/>
              <a:t>of the </a:t>
            </a:r>
            <a:r>
              <a:rPr lang="cs-CZ" b="1" dirty="0" err="1">
                <a:solidFill>
                  <a:srgbClr val="0070C0"/>
                </a:solidFill>
              </a:rPr>
              <a:t>national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project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en-US" dirty="0"/>
              <a:t>are </a:t>
            </a:r>
            <a:r>
              <a:rPr lang="en-US" b="1" dirty="0"/>
              <a:t>losing </a:t>
            </a:r>
            <a:r>
              <a:rPr lang="en-US" dirty="0"/>
              <a:t>ground</a:t>
            </a:r>
            <a:r>
              <a:rPr lang="cs-CZ" dirty="0"/>
              <a:t>…</a:t>
            </a:r>
            <a:endParaRPr lang="en-US" dirty="0"/>
          </a:p>
          <a:p>
            <a:pPr lvl="1"/>
            <a:r>
              <a:rPr lang="en-US" dirty="0"/>
              <a:t>Ethnically</a:t>
            </a:r>
            <a:r>
              <a:rPr lang="en-US" b="1" dirty="0"/>
              <a:t> homogenous </a:t>
            </a:r>
            <a:r>
              <a:rPr lang="en-US" dirty="0"/>
              <a:t>societies, gaining the control of </a:t>
            </a:r>
            <a:r>
              <a:rPr lang="en-US" b="1" dirty="0"/>
              <a:t>own state </a:t>
            </a:r>
            <a:r>
              <a:rPr lang="en-US" dirty="0"/>
              <a:t>after long struggle</a:t>
            </a:r>
            <a:r>
              <a:rPr lang="cs-CZ" dirty="0"/>
              <a:t> in </a:t>
            </a:r>
            <a:r>
              <a:rPr lang="cs-CZ" dirty="0" err="1"/>
              <a:t>internal</a:t>
            </a:r>
            <a:r>
              <a:rPr lang="cs-CZ" dirty="0"/>
              <a:t> and </a:t>
            </a:r>
            <a:r>
              <a:rPr lang="cs-CZ" dirty="0" err="1"/>
              <a:t>external</a:t>
            </a:r>
            <a:r>
              <a:rPr lang="cs-CZ" dirty="0"/>
              <a:t> </a:t>
            </a:r>
            <a:r>
              <a:rPr lang="cs-CZ" dirty="0" err="1"/>
              <a:t>ethnic</a:t>
            </a:r>
            <a:r>
              <a:rPr lang="cs-CZ" dirty="0"/>
              <a:t> </a:t>
            </a:r>
            <a:r>
              <a:rPr lang="cs-CZ" dirty="0" err="1"/>
              <a:t>conflicts</a:t>
            </a:r>
            <a:r>
              <a:rPr lang="en-US" dirty="0"/>
              <a:t>, are not considering the </a:t>
            </a:r>
            <a:r>
              <a:rPr lang="en-US" b="1" dirty="0"/>
              <a:t>protection</a:t>
            </a:r>
            <a:r>
              <a:rPr lang="en-US" dirty="0"/>
              <a:t> of </a:t>
            </a:r>
            <a:r>
              <a:rPr lang="en-US" b="1" dirty="0"/>
              <a:t>minorities</a:t>
            </a:r>
            <a:r>
              <a:rPr lang="en-US" dirty="0"/>
              <a:t> of any kind (ethnic, religious, sexual…) the </a:t>
            </a:r>
            <a:r>
              <a:rPr lang="en-US" b="1" dirty="0"/>
              <a:t>priority</a:t>
            </a:r>
            <a:r>
              <a:rPr lang="en-US" dirty="0"/>
              <a:t>; </a:t>
            </a:r>
          </a:p>
          <a:p>
            <a:pPr lvl="1"/>
            <a:r>
              <a:rPr lang="en-US" dirty="0"/>
              <a:t>Biggest projects of the moment, </a:t>
            </a:r>
            <a:r>
              <a:rPr lang="en-US" b="1" i="1" dirty="0" err="1"/>
              <a:t>Industr</a:t>
            </a:r>
            <a:r>
              <a:rPr lang="cs-CZ" b="1" i="1" dirty="0" err="1"/>
              <a:t>ial</a:t>
            </a:r>
            <a:r>
              <a:rPr lang="cs-CZ" b="1" i="1" dirty="0"/>
              <a:t> </a:t>
            </a:r>
            <a:r>
              <a:rPr lang="cs-CZ" b="1" i="1" dirty="0" err="1"/>
              <a:t>transformation</a:t>
            </a:r>
            <a:r>
              <a:rPr lang="en-US" b="1" dirty="0"/>
              <a:t> </a:t>
            </a:r>
            <a:r>
              <a:rPr lang="en-US" dirty="0"/>
              <a:t>and the </a:t>
            </a:r>
            <a:r>
              <a:rPr lang="en-US" b="1" i="1" dirty="0"/>
              <a:t>Green deal</a:t>
            </a:r>
            <a:r>
              <a:rPr lang="en-US" dirty="0"/>
              <a:t>,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en-US" b="1" dirty="0"/>
              <a:t>hit </a:t>
            </a:r>
            <a:r>
              <a:rPr lang="en-US" dirty="0"/>
              <a:t>disproportionately</a:t>
            </a:r>
            <a:r>
              <a:rPr lang="en-US" b="1" dirty="0"/>
              <a:t> hard</a:t>
            </a:r>
            <a:r>
              <a:rPr lang="en-US" dirty="0"/>
              <a:t> </a:t>
            </a:r>
            <a:r>
              <a:rPr lang="en-US" b="1" dirty="0"/>
              <a:t>industrial semi-periphery </a:t>
            </a:r>
            <a:r>
              <a:rPr lang="cs-CZ" dirty="0"/>
              <a:t>(ECE) </a:t>
            </a:r>
            <a:r>
              <a:rPr lang="en-US" dirty="0"/>
              <a:t>and, </a:t>
            </a:r>
            <a:r>
              <a:rPr lang="en-US" b="1" dirty="0"/>
              <a:t>within</a:t>
            </a:r>
            <a:r>
              <a:rPr lang="en-US" dirty="0"/>
              <a:t> it, those </a:t>
            </a:r>
            <a:r>
              <a:rPr lang="en-US" b="1" dirty="0"/>
              <a:t>less</a:t>
            </a:r>
            <a:r>
              <a:rPr lang="en-US" dirty="0"/>
              <a:t> successful and </a:t>
            </a:r>
            <a:r>
              <a:rPr lang="en-US" b="1" dirty="0"/>
              <a:t>flexible</a:t>
            </a:r>
            <a:r>
              <a:rPr lang="cs-CZ" b="1" dirty="0"/>
              <a:t> </a:t>
            </a:r>
            <a:r>
              <a:rPr lang="cs-CZ" dirty="0" err="1"/>
              <a:t>members</a:t>
            </a:r>
            <a:r>
              <a:rPr lang="cs-CZ" dirty="0"/>
              <a:t> of ECE </a:t>
            </a:r>
            <a:r>
              <a:rPr lang="cs-CZ" dirty="0" err="1"/>
              <a:t>societies</a:t>
            </a:r>
            <a:r>
              <a:rPr lang="en-US" dirty="0"/>
              <a:t>…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908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C6E870-F6ED-4C5F-9BF4-E8BD4873F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177"/>
            <a:ext cx="10515600" cy="4351338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6400" i="1" dirty="0"/>
              <a:t>Poland does </a:t>
            </a:r>
            <a:r>
              <a:rPr lang="en-US" sz="6400" b="1" i="1" dirty="0"/>
              <a:t>not</a:t>
            </a:r>
            <a:r>
              <a:rPr lang="en-US" sz="6400" i="1" dirty="0"/>
              <a:t> want to remain a net </a:t>
            </a:r>
            <a:r>
              <a:rPr lang="en-US" sz="6400" b="1" i="1" dirty="0"/>
              <a:t>recipient</a:t>
            </a:r>
            <a:r>
              <a:rPr lang="en-US" sz="6400" i="1" dirty="0"/>
              <a:t> of EU subsidies </a:t>
            </a:r>
            <a:r>
              <a:rPr lang="en-US" sz="6400" b="1" i="1" dirty="0"/>
              <a:t>forever</a:t>
            </a:r>
            <a:r>
              <a:rPr lang="en-US" sz="6400" i="1" dirty="0"/>
              <a:t>. On the contrary: we want the </a:t>
            </a:r>
            <a:r>
              <a:rPr lang="en-US" sz="6400" b="1" i="1" dirty="0"/>
              <a:t>right to develop </a:t>
            </a:r>
            <a:r>
              <a:rPr lang="en-US" sz="6400" i="1" dirty="0"/>
              <a:t>in a fair market, and by this right, we want to one day </a:t>
            </a:r>
            <a:r>
              <a:rPr lang="en-US" sz="6400" b="1" i="1" dirty="0"/>
              <a:t>catch up with Germany </a:t>
            </a:r>
            <a:r>
              <a:rPr lang="en-US" sz="6400" i="1" dirty="0"/>
              <a:t>in terms of welfare and </a:t>
            </a:r>
            <a:r>
              <a:rPr lang="en-US" sz="6400" b="1" i="1" dirty="0"/>
              <a:t>economic power</a:t>
            </a:r>
            <a:r>
              <a:rPr lang="en-US" sz="6400" i="1" dirty="0"/>
              <a:t>. This will not take 100 years! And then many </a:t>
            </a:r>
            <a:r>
              <a:rPr lang="en-US" sz="6400" b="1" i="1" dirty="0"/>
              <a:t>Poles</a:t>
            </a:r>
            <a:r>
              <a:rPr lang="en-US" sz="6400" i="1" dirty="0"/>
              <a:t> who emigrated will be able </a:t>
            </a:r>
            <a:r>
              <a:rPr lang="en-US" sz="6400" b="1" i="1" dirty="0"/>
              <a:t>to return home</a:t>
            </a:r>
            <a:r>
              <a:rPr lang="en-US" sz="6400" i="1" dirty="0"/>
              <a:t>.</a:t>
            </a:r>
            <a:endParaRPr lang="cs-CZ" sz="64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6400" b="1" i="1" dirty="0" err="1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Jarosław</a:t>
            </a:r>
            <a:r>
              <a:rPr lang="en-US" sz="6400" b="1" i="1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6400" b="1" i="1" dirty="0" err="1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Kaczyński</a:t>
            </a:r>
            <a:endParaRPr lang="cs-CZ" sz="6400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6400" dirty="0"/>
              <a:t> </a:t>
            </a:r>
            <a:endParaRPr lang="cs-CZ" sz="64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6400" i="1" dirty="0"/>
              <a:t>What is the basic principle of </a:t>
            </a:r>
            <a:r>
              <a:rPr lang="en-US" sz="6400" b="1" i="1" dirty="0"/>
              <a:t>democracy</a:t>
            </a:r>
            <a:r>
              <a:rPr lang="en-US" sz="6400" i="1" dirty="0"/>
              <a:t>? In the end, it is </a:t>
            </a:r>
            <a:r>
              <a:rPr lang="en-US" sz="6400" b="1" i="1" dirty="0"/>
              <a:t>loyalty</a:t>
            </a:r>
            <a:r>
              <a:rPr lang="en-US" sz="6400" i="1" dirty="0"/>
              <a:t> to the </a:t>
            </a:r>
            <a:r>
              <a:rPr lang="en-US" sz="6400" b="1" i="1" dirty="0"/>
              <a:t>nation</a:t>
            </a:r>
            <a:r>
              <a:rPr lang="en-US" sz="6400" i="1" dirty="0"/>
              <a:t>. We Central Europeans know from </a:t>
            </a:r>
            <a:r>
              <a:rPr lang="en-US" sz="6400" b="1" i="1" dirty="0"/>
              <a:t>historical</a:t>
            </a:r>
            <a:r>
              <a:rPr lang="en-US" sz="6400" i="1" dirty="0"/>
              <a:t> </a:t>
            </a:r>
            <a:r>
              <a:rPr lang="en-US" sz="6400" b="1" i="1" dirty="0"/>
              <a:t>experience</a:t>
            </a:r>
            <a:r>
              <a:rPr lang="en-US" sz="6400" i="1" dirty="0"/>
              <a:t> that sooner or later, we will </a:t>
            </a:r>
            <a:r>
              <a:rPr lang="en-US" sz="6400" b="1" i="1" dirty="0"/>
              <a:t>lose</a:t>
            </a:r>
            <a:r>
              <a:rPr lang="en-US" sz="6400" i="1" dirty="0"/>
              <a:t> our </a:t>
            </a:r>
            <a:r>
              <a:rPr lang="en-US" sz="6400" b="1" i="1" dirty="0"/>
              <a:t>freedom</a:t>
            </a:r>
            <a:r>
              <a:rPr lang="en-US" sz="6400" i="1" dirty="0"/>
              <a:t> if we do </a:t>
            </a:r>
            <a:r>
              <a:rPr lang="en-US" sz="6400" b="1" i="1" dirty="0"/>
              <a:t>not represent </a:t>
            </a:r>
            <a:r>
              <a:rPr lang="en-US" sz="6400" i="1" dirty="0"/>
              <a:t>the </a:t>
            </a:r>
            <a:r>
              <a:rPr lang="en-US" sz="6400" b="1" i="1" dirty="0"/>
              <a:t>interests</a:t>
            </a:r>
            <a:r>
              <a:rPr lang="en-US" sz="6400" i="1" dirty="0"/>
              <a:t> of </a:t>
            </a:r>
            <a:r>
              <a:rPr lang="en-US" sz="6400" b="1" i="1" dirty="0"/>
              <a:t>our citizens</a:t>
            </a:r>
            <a:r>
              <a:rPr lang="en-US" sz="6400" i="1" dirty="0"/>
              <a:t>.</a:t>
            </a:r>
            <a:endParaRPr lang="cs-CZ" sz="64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6400" i="1" dirty="0"/>
              <a:t>My </a:t>
            </a:r>
            <a:r>
              <a:rPr lang="en-US" sz="6400" b="1" i="1" dirty="0"/>
              <a:t>lesson</a:t>
            </a:r>
            <a:r>
              <a:rPr lang="en-US" sz="6400" i="1" dirty="0"/>
              <a:t> from </a:t>
            </a:r>
            <a:r>
              <a:rPr lang="en-US" sz="6400" b="1" i="1" dirty="0"/>
              <a:t>history</a:t>
            </a:r>
            <a:r>
              <a:rPr lang="en-US" sz="6400" i="1" dirty="0"/>
              <a:t> is that </a:t>
            </a:r>
            <a:r>
              <a:rPr lang="en-US" sz="6400" b="1" i="1" dirty="0"/>
              <a:t>if</a:t>
            </a:r>
            <a:r>
              <a:rPr lang="en-US" sz="6400" i="1" dirty="0"/>
              <a:t> there is a </a:t>
            </a:r>
            <a:r>
              <a:rPr lang="en-US" sz="6400" b="1" i="1" dirty="0"/>
              <a:t>strong </a:t>
            </a:r>
            <a:r>
              <a:rPr lang="en-US" sz="6400" i="1" dirty="0"/>
              <a:t>moderate</a:t>
            </a:r>
            <a:r>
              <a:rPr lang="en-US" sz="6400" b="1" i="1" dirty="0"/>
              <a:t> centrist party </a:t>
            </a:r>
            <a:r>
              <a:rPr lang="en-US" sz="6400" i="1" dirty="0"/>
              <a:t>which can </a:t>
            </a:r>
            <a:r>
              <a:rPr lang="en-US" sz="6400" b="1" i="1" dirty="0"/>
              <a:t>lead</a:t>
            </a:r>
            <a:r>
              <a:rPr lang="en-US" sz="6400" i="1" dirty="0"/>
              <a:t> the </a:t>
            </a:r>
            <a:r>
              <a:rPr lang="en-US" sz="6400" b="1" i="1" dirty="0"/>
              <a:t>country</a:t>
            </a:r>
            <a:r>
              <a:rPr lang="en-US" sz="6400" i="1" dirty="0"/>
              <a:t>, there is </a:t>
            </a:r>
            <a:r>
              <a:rPr lang="en-US" sz="6400" b="1" i="1" dirty="0"/>
              <a:t>no room </a:t>
            </a:r>
            <a:r>
              <a:rPr lang="en-US" sz="6400" i="1" dirty="0"/>
              <a:t>for </a:t>
            </a:r>
            <a:r>
              <a:rPr lang="en-US" sz="6400" b="1" i="1" dirty="0"/>
              <a:t>extremists</a:t>
            </a:r>
            <a:r>
              <a:rPr lang="en-US" sz="6400" i="1" dirty="0"/>
              <a:t> from the right or left.</a:t>
            </a:r>
            <a:endParaRPr lang="cs-CZ" sz="64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6400" b="1" i="1" u="sng" dirty="0">
                <a:solidFill>
                  <a:srgbClr val="00B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Viktor Orb</a:t>
            </a:r>
            <a:r>
              <a:rPr lang="cs-CZ" sz="6400" b="1" i="1" u="sng" dirty="0">
                <a:solidFill>
                  <a:srgbClr val="00B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á</a:t>
            </a:r>
            <a:r>
              <a:rPr lang="en-US" sz="6400" b="1" i="1" u="sng" dirty="0">
                <a:solidFill>
                  <a:srgbClr val="00B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</a:t>
            </a:r>
            <a:endParaRPr lang="cs-CZ" sz="6400" dirty="0">
              <a:solidFill>
                <a:srgbClr val="00B05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6400" dirty="0"/>
              <a:t> </a:t>
            </a:r>
            <a:endParaRPr lang="cs-CZ" sz="64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6400" i="1" dirty="0"/>
              <a:t>Bohemians, Moravians, and Silesians are an extremely </a:t>
            </a:r>
            <a:r>
              <a:rPr lang="en-US" sz="6400" b="1" i="1" dirty="0"/>
              <a:t>inventive</a:t>
            </a:r>
            <a:r>
              <a:rPr lang="en-US" sz="6400" i="1" dirty="0"/>
              <a:t> and </a:t>
            </a:r>
            <a:r>
              <a:rPr lang="en-US" sz="6400" b="1" i="1" dirty="0"/>
              <a:t>creative</a:t>
            </a:r>
            <a:r>
              <a:rPr lang="en-US" sz="6400" i="1" dirty="0"/>
              <a:t> nation. Although our country is not as big as Germany, Italy, or Poland, we are a </a:t>
            </a:r>
            <a:r>
              <a:rPr lang="en-US" sz="6400" b="1" i="1" dirty="0"/>
              <a:t>great nation </a:t>
            </a:r>
            <a:r>
              <a:rPr lang="en-US" sz="6400" i="1" dirty="0"/>
              <a:t>because of our </a:t>
            </a:r>
            <a:r>
              <a:rPr lang="en-US" sz="6400" b="1" i="1" dirty="0"/>
              <a:t>talent</a:t>
            </a:r>
            <a:r>
              <a:rPr lang="en-US" sz="6400" i="1" dirty="0"/>
              <a:t> to </a:t>
            </a:r>
            <a:r>
              <a:rPr lang="en-US" sz="6400" b="1" i="1" dirty="0"/>
              <a:t>learn</a:t>
            </a:r>
            <a:r>
              <a:rPr lang="en-US" sz="6400" i="1" dirty="0"/>
              <a:t> things and to be inventive. Even </a:t>
            </a:r>
            <a:r>
              <a:rPr lang="en-US" sz="6400" b="1" i="1" dirty="0"/>
              <a:t>fifty</a:t>
            </a:r>
            <a:r>
              <a:rPr lang="en-US" sz="6400" i="1" dirty="0"/>
              <a:t> </a:t>
            </a:r>
            <a:r>
              <a:rPr lang="en-US" sz="6400" b="1" i="1" dirty="0"/>
              <a:t>years</a:t>
            </a:r>
            <a:r>
              <a:rPr lang="en-US" sz="6400" i="1" dirty="0"/>
              <a:t> of suppression of freedom and creativity was </a:t>
            </a:r>
            <a:r>
              <a:rPr lang="en-US" sz="6400" b="1" i="1" dirty="0"/>
              <a:t>not</a:t>
            </a:r>
            <a:r>
              <a:rPr lang="en-US" sz="6400" i="1" dirty="0"/>
              <a:t> able to </a:t>
            </a:r>
            <a:r>
              <a:rPr lang="en-US" sz="6400" b="1" i="1" dirty="0"/>
              <a:t>knock out </a:t>
            </a:r>
            <a:r>
              <a:rPr lang="en-US" sz="6400" i="1" dirty="0"/>
              <a:t>the </a:t>
            </a:r>
            <a:r>
              <a:rPr lang="en-US" sz="6400" b="1" i="1" dirty="0"/>
              <a:t>heritage of </a:t>
            </a:r>
            <a:r>
              <a:rPr lang="en-US" sz="6400" b="1" i="1" dirty="0" err="1"/>
              <a:t>Baťa</a:t>
            </a:r>
            <a:r>
              <a:rPr lang="en-US" sz="6400" i="1" dirty="0"/>
              <a:t>; we have the talent in our genes. Inventiveness, creativity, and </a:t>
            </a:r>
            <a:r>
              <a:rPr lang="en-US" sz="6400" b="1" i="1" dirty="0"/>
              <a:t>extraordinary skills</a:t>
            </a:r>
            <a:r>
              <a:rPr lang="en-US" sz="6400" i="1" dirty="0"/>
              <a:t>. And the </a:t>
            </a:r>
            <a:r>
              <a:rPr lang="en-US" sz="6400" b="1" i="1" dirty="0"/>
              <a:t>Czech resilience</a:t>
            </a:r>
            <a:r>
              <a:rPr lang="en-US" sz="6400" i="1" dirty="0"/>
              <a:t>. The power to </a:t>
            </a:r>
            <a:r>
              <a:rPr lang="en-US" sz="6400" b="1" i="1" dirty="0"/>
              <a:t>get up again</a:t>
            </a:r>
            <a:r>
              <a:rPr lang="en-US" sz="6400" i="1" dirty="0"/>
              <a:t>.</a:t>
            </a:r>
            <a:endParaRPr lang="cs-CZ" sz="64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6400" b="1" i="1" u="sng" dirty="0">
                <a:solidFill>
                  <a:srgbClr val="0070C0"/>
                </a:solidFill>
              </a:rPr>
              <a:t>Andrej </a:t>
            </a:r>
            <a:r>
              <a:rPr lang="en-US" sz="6400" b="1" i="1" u="sng" dirty="0" err="1">
                <a:solidFill>
                  <a:srgbClr val="0070C0"/>
                </a:solidFill>
              </a:rPr>
              <a:t>Babiš</a:t>
            </a:r>
            <a:endParaRPr lang="cs-CZ" sz="6400" dirty="0">
              <a:solidFill>
                <a:srgbClr val="0070C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783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392016"/>
              </p:ext>
            </p:extLst>
          </p:nvPr>
        </p:nvGraphicFramePr>
        <p:xfrm>
          <a:off x="550478" y="1033542"/>
          <a:ext cx="6717097" cy="51577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7410">
                  <a:extLst>
                    <a:ext uri="{9D8B030D-6E8A-4147-A177-3AD203B41FA5}">
                      <a16:colId xmlns:a16="http://schemas.microsoft.com/office/drawing/2014/main" val="2294520074"/>
                    </a:ext>
                  </a:extLst>
                </a:gridCol>
                <a:gridCol w="2368425">
                  <a:extLst>
                    <a:ext uri="{9D8B030D-6E8A-4147-A177-3AD203B41FA5}">
                      <a16:colId xmlns:a16="http://schemas.microsoft.com/office/drawing/2014/main" val="1344424131"/>
                    </a:ext>
                  </a:extLst>
                </a:gridCol>
                <a:gridCol w="2171262">
                  <a:extLst>
                    <a:ext uri="{9D8B030D-6E8A-4147-A177-3AD203B41FA5}">
                      <a16:colId xmlns:a16="http://schemas.microsoft.com/office/drawing/2014/main" val="895506639"/>
                    </a:ext>
                  </a:extLst>
                </a:gridCol>
              </a:tblGrid>
              <a:tr h="3204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In </a:t>
                      </a:r>
                      <a:r>
                        <a:rPr lang="cs-CZ" sz="1600" dirty="0" err="1">
                          <a:effectLst/>
                        </a:rPr>
                        <a:t>office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Prime </a:t>
                      </a:r>
                      <a:r>
                        <a:rPr lang="cs-CZ" sz="1600" dirty="0" err="1">
                          <a:effectLst/>
                        </a:rPr>
                        <a:t>minister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Parties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3829461"/>
                  </a:ext>
                </a:extLst>
              </a:tr>
              <a:tr h="3204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11/1988 – 5/1990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Miklós Németh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accent2"/>
                          </a:solidFill>
                          <a:effectLst/>
                        </a:rPr>
                        <a:t>MSZP</a:t>
                      </a:r>
                      <a:endParaRPr lang="cs-CZ" sz="16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2113755"/>
                  </a:ext>
                </a:extLst>
              </a:tr>
              <a:tr h="3204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5/1990 - 12/1993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József Antall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70C0"/>
                          </a:solidFill>
                          <a:effectLst/>
                        </a:rPr>
                        <a:t>MDF, </a:t>
                      </a:r>
                      <a:r>
                        <a:rPr lang="cs-CZ" sz="1600" dirty="0" err="1">
                          <a:solidFill>
                            <a:schemeClr val="tx1"/>
                          </a:solidFill>
                          <a:effectLst/>
                        </a:rPr>
                        <a:t>FkgP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, KDNP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5699276"/>
                  </a:ext>
                </a:extLst>
              </a:tr>
              <a:tr h="3204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12/1993 - 7/1994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Péter </a:t>
                      </a:r>
                      <a:r>
                        <a:rPr lang="cs-CZ" sz="1600" dirty="0" err="1">
                          <a:effectLst/>
                        </a:rPr>
                        <a:t>Boross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70C0"/>
                          </a:solidFill>
                          <a:effectLst/>
                        </a:rPr>
                        <a:t>MDF, </a:t>
                      </a:r>
                      <a:r>
                        <a:rPr lang="cs-CZ" sz="1600" dirty="0" err="1">
                          <a:solidFill>
                            <a:schemeClr val="tx1"/>
                          </a:solidFill>
                          <a:effectLst/>
                        </a:rPr>
                        <a:t>FkgP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, KDNP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1778271"/>
                  </a:ext>
                </a:extLst>
              </a:tr>
              <a:tr h="3204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7/1994 - 7/1996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Gyula</a:t>
                      </a:r>
                      <a:r>
                        <a:rPr lang="cs-CZ" sz="1600" dirty="0">
                          <a:effectLst/>
                        </a:rPr>
                        <a:t> Horn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accent2"/>
                          </a:solidFill>
                          <a:effectLst/>
                        </a:rPr>
                        <a:t>MSZP, SZDSZ</a:t>
                      </a:r>
                      <a:endParaRPr lang="cs-CZ" sz="16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8746121"/>
                  </a:ext>
                </a:extLst>
              </a:tr>
              <a:tr h="3204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7/1998 – 5/2002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Viktor </a:t>
                      </a:r>
                      <a:r>
                        <a:rPr lang="cs-CZ" sz="1600" dirty="0" err="1">
                          <a:effectLst/>
                        </a:rPr>
                        <a:t>Orbán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FF0000"/>
                          </a:solidFill>
                          <a:effectLst/>
                        </a:rPr>
                        <a:t>Fidesz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</a:rPr>
                        <a:t>, </a:t>
                      </a:r>
                      <a:r>
                        <a:rPr lang="cs-CZ" sz="1600" dirty="0" err="1">
                          <a:solidFill>
                            <a:srgbClr val="FF0000"/>
                          </a:solidFill>
                          <a:effectLst/>
                        </a:rPr>
                        <a:t>FkgP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</a:rPr>
                        <a:t>, MDF </a:t>
                      </a:r>
                      <a:endParaRPr lang="cs-CZ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9030125"/>
                  </a:ext>
                </a:extLst>
              </a:tr>
              <a:tr h="65591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5/2002 – 9/2004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Péter </a:t>
                      </a:r>
                      <a:r>
                        <a:rPr lang="cs-CZ" sz="1600" dirty="0" err="1">
                          <a:effectLst/>
                        </a:rPr>
                        <a:t>Medgyessy</a:t>
                      </a:r>
                      <a:r>
                        <a:rPr lang="cs-CZ" sz="1600" dirty="0">
                          <a:effectLst/>
                        </a:rPr>
                        <a:t> (</a:t>
                      </a:r>
                      <a:r>
                        <a:rPr lang="cs-CZ" sz="1600" dirty="0" err="1">
                          <a:effectLst/>
                        </a:rPr>
                        <a:t>caretaker</a:t>
                      </a:r>
                      <a:r>
                        <a:rPr lang="cs-CZ" sz="1600" dirty="0">
                          <a:effectLst/>
                        </a:rPr>
                        <a:t>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accent2"/>
                          </a:solidFill>
                          <a:effectLst/>
                        </a:rPr>
                        <a:t>MSZP, SZDSZ</a:t>
                      </a:r>
                      <a:endParaRPr lang="cs-CZ" sz="160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2547714"/>
                  </a:ext>
                </a:extLst>
              </a:tr>
              <a:tr h="3204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9/2004 - 6/2006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Ferenc </a:t>
                      </a:r>
                      <a:r>
                        <a:rPr lang="cs-CZ" sz="1600" dirty="0" err="1">
                          <a:effectLst/>
                        </a:rPr>
                        <a:t>Gyurcsány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accent2"/>
                          </a:solidFill>
                          <a:effectLst/>
                        </a:rPr>
                        <a:t>MSZP, SZDSZ</a:t>
                      </a:r>
                      <a:endParaRPr lang="cs-CZ" sz="160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4571898"/>
                  </a:ext>
                </a:extLst>
              </a:tr>
              <a:tr h="3204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6/2006 - 4/2009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Ferenc </a:t>
                      </a:r>
                      <a:r>
                        <a:rPr lang="cs-CZ" sz="1600" dirty="0" err="1">
                          <a:effectLst/>
                        </a:rPr>
                        <a:t>Gyurcsány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accent2"/>
                          </a:solidFill>
                          <a:effectLst/>
                        </a:rPr>
                        <a:t>MSZP, SZDSZ</a:t>
                      </a:r>
                      <a:endParaRPr lang="cs-CZ" sz="160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143881"/>
                  </a:ext>
                </a:extLst>
              </a:tr>
              <a:tr h="65591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4/2009 - 5/2010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Gordon</a:t>
                      </a:r>
                      <a:r>
                        <a:rPr lang="cs-CZ" sz="1600" dirty="0">
                          <a:effectLst/>
                        </a:rPr>
                        <a:t> </a:t>
                      </a:r>
                      <a:r>
                        <a:rPr lang="cs-CZ" sz="1600" dirty="0" err="1">
                          <a:effectLst/>
                        </a:rPr>
                        <a:t>Bajnai</a:t>
                      </a:r>
                      <a:r>
                        <a:rPr lang="cs-CZ" sz="1600" dirty="0">
                          <a:effectLst/>
                        </a:rPr>
                        <a:t> (</a:t>
                      </a:r>
                      <a:r>
                        <a:rPr lang="cs-CZ" sz="1600" dirty="0" err="1">
                          <a:effectLst/>
                        </a:rPr>
                        <a:t>caretaker</a:t>
                      </a:r>
                      <a:r>
                        <a:rPr lang="cs-CZ" sz="1600" dirty="0">
                          <a:effectLst/>
                        </a:rPr>
                        <a:t>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accent2"/>
                          </a:solidFill>
                          <a:effectLst/>
                        </a:rPr>
                        <a:t>MSZP</a:t>
                      </a:r>
                      <a:endParaRPr lang="cs-CZ" sz="16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4995395"/>
                  </a:ext>
                </a:extLst>
              </a:tr>
              <a:tr h="3204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5/2010 - 6/2014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Viktor Orbán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FF0000"/>
                          </a:solidFill>
                          <a:effectLst/>
                        </a:rPr>
                        <a:t>Fidesz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</a:rPr>
                        <a:t>, 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KDNP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3198277"/>
                  </a:ext>
                </a:extLst>
              </a:tr>
              <a:tr h="3204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6/2014 - 5/2018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Viktor Orbán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FF0000"/>
                          </a:solidFill>
                          <a:effectLst/>
                        </a:rPr>
                        <a:t>Fidesz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</a:rPr>
                        <a:t>, 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KDNP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0684724"/>
                  </a:ext>
                </a:extLst>
              </a:tr>
              <a:tr h="3204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5/2018 – 5/2022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Viktor Orbán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FF0000"/>
                          </a:solidFill>
                          <a:effectLst/>
                        </a:rPr>
                        <a:t>Fidesz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</a:rPr>
                        <a:t>, 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KDNP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8104250"/>
                  </a:ext>
                </a:extLst>
              </a:tr>
              <a:tr h="3204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5/2022-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Viktor Orbán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FF0000"/>
                          </a:solidFill>
                          <a:effectLst/>
                        </a:rPr>
                        <a:t>Fidesz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</a:rPr>
                        <a:t>, 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KDNP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0771722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7458792" y="1262125"/>
            <a:ext cx="4865770" cy="2166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 err="1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Hungarian</a:t>
            </a:r>
            <a:r>
              <a:rPr lang="cs-CZ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Socialist</a:t>
            </a:r>
            <a:r>
              <a:rPr lang="cs-CZ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Party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(MSZP)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Hungarian</a:t>
            </a:r>
            <a:r>
              <a:rPr lang="cs-CZ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Democratic</a:t>
            </a:r>
            <a:r>
              <a:rPr lang="cs-CZ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Forum</a:t>
            </a:r>
            <a:r>
              <a:rPr lang="cs-CZ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(MDF)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Independent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smallholders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Agrarian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Workers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Civic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Party (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FKgP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Christina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Democratic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People´s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Party (KDNP)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Aliance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Free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Democrats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(SZDSZ)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Fidesz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Hungarian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Civic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Alliance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Fidesz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Obdélník 5"/>
          <p:cNvSpPr/>
          <p:nvPr/>
        </p:nvSpPr>
        <p:spPr>
          <a:xfrm>
            <a:off x="4091524" y="202694"/>
            <a:ext cx="3367268" cy="470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Governments in </a:t>
            </a:r>
            <a:r>
              <a:rPr lang="en-US" sz="2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Hungary</a:t>
            </a:r>
            <a:endParaRPr lang="cs-CZ" sz="2400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8269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5664</TotalTime>
  <Words>1763</Words>
  <Application>Microsoft Office PowerPoint</Application>
  <PresentationFormat>Širokoúhlá obrazovka</PresentationFormat>
  <Paragraphs>225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Roots of Nationalist and ethnicity populism in East Central Europe</vt:lpstr>
      <vt:lpstr>Argument</vt:lpstr>
      <vt:lpstr>Goals of ECE</vt:lpstr>
      <vt:lpstr>Sequence Poland</vt:lpstr>
      <vt:lpstr>Sequence Hungary</vt:lpstr>
      <vt:lpstr>Sequence Czechia</vt:lpstr>
      <vt:lpstr>Conclusions: Populism in ECE the 21th century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Julie Krpcová</dc:creator>
  <cp:lastModifiedBy>Oldřich Krpec</cp:lastModifiedBy>
  <cp:revision>54</cp:revision>
  <cp:lastPrinted>2022-09-12T12:18:45Z</cp:lastPrinted>
  <dcterms:created xsi:type="dcterms:W3CDTF">2022-02-18T09:52:33Z</dcterms:created>
  <dcterms:modified xsi:type="dcterms:W3CDTF">2023-11-30T14:50:15Z</dcterms:modified>
</cp:coreProperties>
</file>