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ppt/media/media2.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n">
        <a:fontRef idx="minor">
          <a:srgbClr val="5E524C"/>
        </a:fontRef>
        <a:srgbClr val="5E524C"/>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D9DEE7"/>
          </a:solidFill>
        </a:fill>
      </a:tcStyle>
    </a:wholeTbl>
    <a:band2H>
      <a:tcTxStyle b="def" i="def"/>
      <a:tcStyle>
        <a:tcBdr/>
        <a:fill>
          <a:solidFill>
            <a:srgbClr val="EDEFF4"/>
          </a:solidFill>
        </a:fill>
      </a:tcStyle>
    </a:band2H>
    <a:firstCol>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1"/>
          </a:solidFill>
        </a:fill>
      </a:tcStyle>
    </a:firstCol>
    <a:lastRow>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381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1"/>
          </a:solidFill>
        </a:fill>
      </a:tcStyle>
    </a:lastRow>
    <a:firstRow>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381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1"/>
          </a:solidFill>
        </a:fill>
      </a:tcStyle>
    </a:firstRow>
  </a:tblStyle>
  <a:tblStyle styleId="{C7B018BB-80A7-4F77-B60F-C8B233D01FF8}" styleName="">
    <a:tblBg/>
    <a:wholeTbl>
      <a:tcTxStyle b="off" i="on">
        <a:fontRef idx="minor">
          <a:srgbClr val="5E524C"/>
        </a:fontRef>
        <a:srgbClr val="5E524C"/>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D9DDD0"/>
          </a:solidFill>
        </a:fill>
      </a:tcStyle>
    </a:wholeTbl>
    <a:band2H>
      <a:tcTxStyle b="def" i="def"/>
      <a:tcStyle>
        <a:tcBdr/>
        <a:fill>
          <a:solidFill>
            <a:srgbClr val="EDEFE9"/>
          </a:solidFill>
        </a:fill>
      </a:tcStyle>
    </a:band2H>
    <a:firstCol>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3"/>
          </a:solidFill>
        </a:fill>
      </a:tcStyle>
    </a:firstCol>
    <a:lastRow>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381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3"/>
          </a:solidFill>
        </a:fill>
      </a:tcStyle>
    </a:lastRow>
    <a:firstRow>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381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3"/>
          </a:solidFill>
        </a:fill>
      </a:tcStyle>
    </a:firstRow>
  </a:tblStyle>
  <a:tblStyle styleId="{EEE7283C-3CF3-47DC-8721-378D4A62B228}" styleName="">
    <a:tblBg/>
    <a:wholeTbl>
      <a:tcTxStyle b="off" i="on">
        <a:fontRef idx="minor">
          <a:srgbClr val="5E524C"/>
        </a:fontRef>
        <a:srgbClr val="5E524C"/>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E6D3D0"/>
          </a:solidFill>
        </a:fill>
      </a:tcStyle>
    </a:wholeTbl>
    <a:band2H>
      <a:tcTxStyle b="def" i="def"/>
      <a:tcStyle>
        <a:tcBdr/>
        <a:fill>
          <a:solidFill>
            <a:srgbClr val="F3EAE9"/>
          </a:solidFill>
        </a:fill>
      </a:tcStyle>
    </a:band2H>
    <a:firstCol>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6"/>
          </a:solidFill>
        </a:fill>
      </a:tcStyle>
    </a:firstCol>
    <a:lastRow>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381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6"/>
          </a:solidFill>
        </a:fill>
      </a:tcStyle>
    </a:lastRow>
    <a:firstRow>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381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6"/>
          </a:solidFill>
        </a:fill>
      </a:tcStyle>
    </a:firstRow>
  </a:tblStyle>
  <a:tblStyle styleId="{CF821DB8-F4EB-4A41-A1BA-3FCAFE7338EE}" styleName="">
    <a:tblBg/>
    <a:wholeTbl>
      <a:tcTxStyle b="off" i="on">
        <a:fontRef idx="minor">
          <a:srgbClr val="5E524C"/>
        </a:fontRef>
        <a:srgbClr val="5E524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8"/>
          </a:solidFill>
        </a:fill>
      </a:tcStyle>
    </a:wholeTbl>
    <a:band2H>
      <a:tcTxStyle b="def" i="def"/>
      <a:tcStyle>
        <a:tcBdr/>
        <a:fill>
          <a:solidFill>
            <a:srgbClr val="12455E"/>
          </a:solidFill>
        </a:fill>
      </a:tcStyle>
    </a:band2H>
    <a:firstCol>
      <a:tcTxStyle b="on" i="on">
        <a:fontRef idx="minor">
          <a:srgbClr val="12455E"/>
        </a:fontRef>
        <a:srgbClr val="1245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rgbClr val="5E524C"/>
        </a:fontRef>
        <a:srgbClr val="5E524C"/>
      </a:tcTxStyle>
      <a:tcStyle>
        <a:tcBdr>
          <a:left>
            <a:ln w="12700" cap="flat">
              <a:noFill/>
              <a:miter lim="400000"/>
            </a:ln>
          </a:left>
          <a:right>
            <a:ln w="12700" cap="flat">
              <a:noFill/>
              <a:miter lim="400000"/>
            </a:ln>
          </a:right>
          <a:top>
            <a:ln w="50800" cap="flat">
              <a:solidFill>
                <a:srgbClr val="5E524C"/>
              </a:solidFill>
              <a:prstDash val="solid"/>
              <a:round/>
            </a:ln>
          </a:top>
          <a:bottom>
            <a:ln w="25400" cap="flat">
              <a:solidFill>
                <a:srgbClr val="5E524C"/>
              </a:solidFill>
              <a:prstDash val="solid"/>
              <a:round/>
            </a:ln>
          </a:bottom>
          <a:insideH>
            <a:ln w="12700" cap="flat">
              <a:noFill/>
              <a:miter lim="400000"/>
            </a:ln>
          </a:insideH>
          <a:insideV>
            <a:ln w="12700" cap="flat">
              <a:noFill/>
              <a:miter lim="400000"/>
            </a:ln>
          </a:insideV>
        </a:tcBdr>
        <a:fill>
          <a:solidFill>
            <a:srgbClr val="12455E"/>
          </a:solidFill>
        </a:fill>
      </a:tcStyle>
    </a:lastRow>
    <a:firstRow>
      <a:tcTxStyle b="on" i="on">
        <a:fontRef idx="minor">
          <a:srgbClr val="12455E"/>
        </a:fontRef>
        <a:srgbClr val="12455E"/>
      </a:tcTxStyle>
      <a:tcStyle>
        <a:tcBdr>
          <a:left>
            <a:ln w="12700" cap="flat">
              <a:noFill/>
              <a:miter lim="400000"/>
            </a:ln>
          </a:left>
          <a:right>
            <a:ln w="12700" cap="flat">
              <a:noFill/>
              <a:miter lim="400000"/>
            </a:ln>
          </a:right>
          <a:top>
            <a:ln w="25400" cap="flat">
              <a:solidFill>
                <a:srgbClr val="5E524C"/>
              </a:solidFill>
              <a:prstDash val="solid"/>
              <a:round/>
            </a:ln>
          </a:top>
          <a:bottom>
            <a:ln w="25400" cap="flat">
              <a:solidFill>
                <a:srgbClr val="5E524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n">
        <a:fontRef idx="minor">
          <a:srgbClr val="5E524C"/>
        </a:fontRef>
        <a:srgbClr val="5E524C"/>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D1CFCE"/>
          </a:solidFill>
        </a:fill>
      </a:tcStyle>
    </a:wholeTbl>
    <a:band2H>
      <a:tcTxStyle b="def" i="def"/>
      <a:tcStyle>
        <a:tcBdr/>
        <a:fill>
          <a:solidFill>
            <a:srgbClr val="E9E9E8"/>
          </a:solidFill>
        </a:fill>
      </a:tcStyle>
    </a:band2H>
    <a:firstCol>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5E524C"/>
          </a:solidFill>
        </a:fill>
      </a:tcStyle>
    </a:firstCol>
    <a:lastRow>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381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5E524C"/>
          </a:solidFill>
        </a:fill>
      </a:tcStyle>
    </a:lastRow>
    <a:firstRow>
      <a:tcTxStyle b="on" i="on">
        <a:fontRef idx="minor">
          <a:srgbClr val="12455E"/>
        </a:fontRef>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381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5E524C"/>
          </a:solidFill>
        </a:fill>
      </a:tcStyle>
    </a:firstRow>
  </a:tblStyle>
  <a:tblStyle styleId="{2708684C-4D16-4618-839F-0558EEFCDFE6}" styleName="">
    <a:tblBg/>
    <a:wholeTbl>
      <a:tcTxStyle b="off" i="on">
        <a:fontRef idx="minor">
          <a:srgbClr val="5E524C"/>
        </a:fontRef>
        <a:srgbClr val="5E524C"/>
      </a:tcTxStyle>
      <a:tcStyle>
        <a:tcBdr>
          <a:left>
            <a:ln w="12700" cap="flat">
              <a:solidFill>
                <a:srgbClr val="5E524C"/>
              </a:solidFill>
              <a:prstDash val="solid"/>
              <a:round/>
            </a:ln>
          </a:left>
          <a:right>
            <a:ln w="12700" cap="flat">
              <a:solidFill>
                <a:srgbClr val="5E524C"/>
              </a:solidFill>
              <a:prstDash val="solid"/>
              <a:round/>
            </a:ln>
          </a:right>
          <a:top>
            <a:ln w="12700" cap="flat">
              <a:solidFill>
                <a:srgbClr val="5E524C"/>
              </a:solidFill>
              <a:prstDash val="solid"/>
              <a:round/>
            </a:ln>
          </a:top>
          <a:bottom>
            <a:ln w="12700" cap="flat">
              <a:solidFill>
                <a:srgbClr val="5E524C"/>
              </a:solidFill>
              <a:prstDash val="solid"/>
              <a:round/>
            </a:ln>
          </a:bottom>
          <a:insideH>
            <a:ln w="12700" cap="flat">
              <a:solidFill>
                <a:srgbClr val="5E524C"/>
              </a:solidFill>
              <a:prstDash val="solid"/>
              <a:round/>
            </a:ln>
          </a:insideH>
          <a:insideV>
            <a:ln w="12700" cap="flat">
              <a:solidFill>
                <a:srgbClr val="5E524C"/>
              </a:solidFill>
              <a:prstDash val="solid"/>
              <a:round/>
            </a:ln>
          </a:insideV>
        </a:tcBdr>
        <a:fill>
          <a:solidFill>
            <a:srgbClr val="5E524C">
              <a:alpha val="20000"/>
            </a:srgbClr>
          </a:solidFill>
        </a:fill>
      </a:tcStyle>
    </a:wholeTbl>
    <a:band2H>
      <a:tcTxStyle b="def" i="def"/>
      <a:tcStyle>
        <a:tcBdr/>
        <a:fill>
          <a:solidFill>
            <a:srgbClr val="FFFFFF"/>
          </a:solidFill>
        </a:fill>
      </a:tcStyle>
    </a:band2H>
    <a:firstCol>
      <a:tcTxStyle b="on" i="on">
        <a:fontRef idx="minor">
          <a:srgbClr val="5E524C"/>
        </a:fontRef>
        <a:srgbClr val="5E524C"/>
      </a:tcTxStyle>
      <a:tcStyle>
        <a:tcBdr>
          <a:left>
            <a:ln w="12700" cap="flat">
              <a:solidFill>
                <a:srgbClr val="5E524C"/>
              </a:solidFill>
              <a:prstDash val="solid"/>
              <a:round/>
            </a:ln>
          </a:left>
          <a:right>
            <a:ln w="12700" cap="flat">
              <a:solidFill>
                <a:srgbClr val="5E524C"/>
              </a:solidFill>
              <a:prstDash val="solid"/>
              <a:round/>
            </a:ln>
          </a:right>
          <a:top>
            <a:ln w="12700" cap="flat">
              <a:solidFill>
                <a:srgbClr val="5E524C"/>
              </a:solidFill>
              <a:prstDash val="solid"/>
              <a:round/>
            </a:ln>
          </a:top>
          <a:bottom>
            <a:ln w="12700" cap="flat">
              <a:solidFill>
                <a:srgbClr val="5E524C"/>
              </a:solidFill>
              <a:prstDash val="solid"/>
              <a:round/>
            </a:ln>
          </a:bottom>
          <a:insideH>
            <a:ln w="12700" cap="flat">
              <a:solidFill>
                <a:srgbClr val="5E524C"/>
              </a:solidFill>
              <a:prstDash val="solid"/>
              <a:round/>
            </a:ln>
          </a:insideH>
          <a:insideV>
            <a:ln w="12700" cap="flat">
              <a:solidFill>
                <a:srgbClr val="5E524C"/>
              </a:solidFill>
              <a:prstDash val="solid"/>
              <a:round/>
            </a:ln>
          </a:insideV>
        </a:tcBdr>
        <a:fill>
          <a:solidFill>
            <a:srgbClr val="5E524C">
              <a:alpha val="20000"/>
            </a:srgbClr>
          </a:solidFill>
        </a:fill>
      </a:tcStyle>
    </a:firstCol>
    <a:lastRow>
      <a:tcTxStyle b="on" i="on">
        <a:fontRef idx="minor">
          <a:srgbClr val="5E524C"/>
        </a:fontRef>
        <a:srgbClr val="5E524C"/>
      </a:tcTxStyle>
      <a:tcStyle>
        <a:tcBdr>
          <a:left>
            <a:ln w="12700" cap="flat">
              <a:solidFill>
                <a:srgbClr val="5E524C"/>
              </a:solidFill>
              <a:prstDash val="solid"/>
              <a:round/>
            </a:ln>
          </a:left>
          <a:right>
            <a:ln w="12700" cap="flat">
              <a:solidFill>
                <a:srgbClr val="5E524C"/>
              </a:solidFill>
              <a:prstDash val="solid"/>
              <a:round/>
            </a:ln>
          </a:right>
          <a:top>
            <a:ln w="50800" cap="flat">
              <a:solidFill>
                <a:srgbClr val="5E524C"/>
              </a:solidFill>
              <a:prstDash val="solid"/>
              <a:round/>
            </a:ln>
          </a:top>
          <a:bottom>
            <a:ln w="12700" cap="flat">
              <a:solidFill>
                <a:srgbClr val="5E524C"/>
              </a:solidFill>
              <a:prstDash val="solid"/>
              <a:round/>
            </a:ln>
          </a:bottom>
          <a:insideH>
            <a:ln w="12700" cap="flat">
              <a:solidFill>
                <a:srgbClr val="5E524C"/>
              </a:solidFill>
              <a:prstDash val="solid"/>
              <a:round/>
            </a:ln>
          </a:insideH>
          <a:insideV>
            <a:ln w="12700" cap="flat">
              <a:solidFill>
                <a:srgbClr val="5E524C"/>
              </a:solidFill>
              <a:prstDash val="solid"/>
              <a:round/>
            </a:ln>
          </a:insideV>
        </a:tcBdr>
        <a:fill>
          <a:noFill/>
        </a:fill>
      </a:tcStyle>
    </a:lastRow>
    <a:firstRow>
      <a:tcTxStyle b="on" i="on">
        <a:fontRef idx="minor">
          <a:srgbClr val="5E524C"/>
        </a:fontRef>
        <a:srgbClr val="5E524C"/>
      </a:tcTxStyle>
      <a:tcStyle>
        <a:tcBdr>
          <a:left>
            <a:ln w="12700" cap="flat">
              <a:solidFill>
                <a:srgbClr val="5E524C"/>
              </a:solidFill>
              <a:prstDash val="solid"/>
              <a:round/>
            </a:ln>
          </a:left>
          <a:right>
            <a:ln w="12700" cap="flat">
              <a:solidFill>
                <a:srgbClr val="5E524C"/>
              </a:solidFill>
              <a:prstDash val="solid"/>
              <a:round/>
            </a:ln>
          </a:right>
          <a:top>
            <a:ln w="12700" cap="flat">
              <a:solidFill>
                <a:srgbClr val="5E524C"/>
              </a:solidFill>
              <a:prstDash val="solid"/>
              <a:round/>
            </a:ln>
          </a:top>
          <a:bottom>
            <a:ln w="25400" cap="flat">
              <a:solidFill>
                <a:srgbClr val="5E524C"/>
              </a:solidFill>
              <a:prstDash val="solid"/>
              <a:round/>
            </a:ln>
          </a:bottom>
          <a:insideH>
            <a:ln w="12700" cap="flat">
              <a:solidFill>
                <a:srgbClr val="5E524C"/>
              </a:solidFill>
              <a:prstDash val="solid"/>
              <a:round/>
            </a:ln>
          </a:insideH>
          <a:insideV>
            <a:ln w="12700" cap="flat">
              <a:solidFill>
                <a:srgbClr val="5E524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pic>
        <p:nvPicPr>
          <p:cNvPr id="12" name="Chalk_Line_10x7.png" descr="Chalk_Line_10x7.png"/>
          <p:cNvPicPr>
            <a:picLocks noChangeAspect="1"/>
          </p:cNvPicPr>
          <p:nvPr/>
        </p:nvPicPr>
        <p:blipFill>
          <a:blip r:embed="rId2">
            <a:alphaModFix amt="45000"/>
            <a:extLst/>
          </a:blip>
          <a:stretch>
            <a:fillRect/>
          </a:stretch>
        </p:blipFill>
        <p:spPr>
          <a:xfrm>
            <a:off x="393700" y="355600"/>
            <a:ext cx="12217400" cy="8775700"/>
          </a:xfrm>
          <a:prstGeom prst="rect">
            <a:avLst/>
          </a:prstGeom>
          <a:ln w="12700">
            <a:miter lim="400000"/>
          </a:ln>
        </p:spPr>
      </p:pic>
      <p:sp>
        <p:nvSpPr>
          <p:cNvPr id="13" name="Title Text"/>
          <p:cNvSpPr txBox="1"/>
          <p:nvPr>
            <p:ph type="title"/>
          </p:nvPr>
        </p:nvSpPr>
        <p:spPr>
          <a:xfrm>
            <a:off x="901700" y="0"/>
            <a:ext cx="11201400" cy="4775200"/>
          </a:xfrm>
          <a:prstGeom prst="rect">
            <a:avLst/>
          </a:prstGeom>
        </p:spPr>
        <p:txBody>
          <a:bodyPr anchor="b"/>
          <a:lstStyle/>
          <a:p>
            <a:pPr/>
            <a:r>
              <a:t>Title Text</a:t>
            </a:r>
          </a:p>
        </p:txBody>
      </p:sp>
      <p:sp>
        <p:nvSpPr>
          <p:cNvPr id="14" name="Body Level One…"/>
          <p:cNvSpPr txBox="1"/>
          <p:nvPr>
            <p:ph type="body" idx="1"/>
          </p:nvPr>
        </p:nvSpPr>
        <p:spPr>
          <a:xfrm>
            <a:off x="901700" y="4775200"/>
            <a:ext cx="11201400" cy="4978400"/>
          </a:xfrm>
          <a:prstGeom prst="rect">
            <a:avLst/>
          </a:prstGeom>
        </p:spPr>
        <p:txBody>
          <a:bodyPr anchor="t"/>
          <a:lstStyle>
            <a:lvl1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1pPr>
            <a:lvl2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2pPr>
            <a:lvl3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3pPr>
            <a:lvl4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4pPr>
            <a:lvl5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pic>
        <p:nvPicPr>
          <p:cNvPr id="93" name="Chalk_Line_10x7.png" descr="Chalk_Line_10x7.png"/>
          <p:cNvPicPr>
            <a:picLocks noChangeAspect="1"/>
          </p:cNvPicPr>
          <p:nvPr/>
        </p:nvPicPr>
        <p:blipFill>
          <a:blip r:embed="rId2">
            <a:extLst/>
          </a:blip>
          <a:stretch>
            <a:fillRect/>
          </a:stretch>
        </p:blipFill>
        <p:spPr>
          <a:xfrm>
            <a:off x="393700" y="355600"/>
            <a:ext cx="12217400" cy="8775700"/>
          </a:xfrm>
          <a:prstGeom prst="rect">
            <a:avLst/>
          </a:prstGeom>
          <a:ln w="12700">
            <a:miter lim="400000"/>
          </a:ln>
        </p:spPr>
      </p:pic>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108" name="Chalk_Line_10x7.png" descr="Chalk_Line_10x7.png"/>
          <p:cNvPicPr>
            <a:picLocks noChangeAspect="1"/>
          </p:cNvPicPr>
          <p:nvPr/>
        </p:nvPicPr>
        <p:blipFill>
          <a:blip r:embed="rId2">
            <a:extLst/>
          </a:blip>
          <a:stretch>
            <a:fillRect/>
          </a:stretch>
        </p:blipFill>
        <p:spPr>
          <a:xfrm>
            <a:off x="393700" y="355600"/>
            <a:ext cx="12217400" cy="8775700"/>
          </a:xfrm>
          <a:prstGeom prst="rect">
            <a:avLst/>
          </a:prstGeom>
          <a:ln w="12700">
            <a:miter lim="400000"/>
          </a:ln>
        </p:spPr>
      </p:pic>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pic>
        <p:nvPicPr>
          <p:cNvPr id="22" name="Chalk_Line_Box_10x7.png" descr="Chalk_Line_Box_10x7.png"/>
          <p:cNvPicPr>
            <a:picLocks noChangeAspect="1"/>
          </p:cNvPicPr>
          <p:nvPr/>
        </p:nvPicPr>
        <p:blipFill>
          <a:blip r:embed="rId2">
            <a:alphaModFix amt="45000"/>
            <a:extLst/>
          </a:blip>
          <a:stretch>
            <a:fillRect/>
          </a:stretch>
        </p:blipFill>
        <p:spPr>
          <a:xfrm>
            <a:off x="317500" y="6794500"/>
            <a:ext cx="12344400" cy="2336800"/>
          </a:xfrm>
          <a:prstGeom prst="rect">
            <a:avLst/>
          </a:prstGeom>
          <a:ln w="12700">
            <a:miter lim="400000"/>
          </a:ln>
        </p:spPr>
      </p:pic>
      <p:sp>
        <p:nvSpPr>
          <p:cNvPr id="23" name="Title Text"/>
          <p:cNvSpPr txBox="1"/>
          <p:nvPr>
            <p:ph type="title"/>
          </p:nvPr>
        </p:nvSpPr>
        <p:spPr>
          <a:xfrm>
            <a:off x="901700" y="6934200"/>
            <a:ext cx="11201400" cy="952500"/>
          </a:xfrm>
          <a:prstGeom prst="rect">
            <a:avLst/>
          </a:prstGeom>
        </p:spPr>
        <p:txBody>
          <a:bodyPr anchor="b"/>
          <a:lstStyle/>
          <a:p>
            <a:pPr/>
            <a:r>
              <a:t>Title Text</a:t>
            </a:r>
          </a:p>
        </p:txBody>
      </p:sp>
      <p:sp>
        <p:nvSpPr>
          <p:cNvPr id="24" name="Body Level One…"/>
          <p:cNvSpPr txBox="1"/>
          <p:nvPr>
            <p:ph type="body" sz="quarter" idx="1"/>
          </p:nvPr>
        </p:nvSpPr>
        <p:spPr>
          <a:xfrm>
            <a:off x="901700" y="7823200"/>
            <a:ext cx="11201400" cy="1206500"/>
          </a:xfrm>
          <a:prstGeom prst="rect">
            <a:avLst/>
          </a:prstGeom>
        </p:spPr>
        <p:txBody>
          <a:bodyPr anchor="t"/>
          <a:lstStyle>
            <a:lvl1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1pPr>
            <a:lvl2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2pPr>
            <a:lvl3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3pPr>
            <a:lvl4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4pPr>
            <a:lvl5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5p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pic>
        <p:nvPicPr>
          <p:cNvPr id="32" name="Chalk_Line_10x7.png" descr="Chalk_Line_10x7.png"/>
          <p:cNvPicPr>
            <a:picLocks noChangeAspect="1"/>
          </p:cNvPicPr>
          <p:nvPr/>
        </p:nvPicPr>
        <p:blipFill>
          <a:blip r:embed="rId2">
            <a:extLst/>
          </a:blip>
          <a:stretch>
            <a:fillRect/>
          </a:stretch>
        </p:blipFill>
        <p:spPr>
          <a:xfrm>
            <a:off x="393700" y="355600"/>
            <a:ext cx="12217400" cy="8775700"/>
          </a:xfrm>
          <a:prstGeom prst="rect">
            <a:avLst/>
          </a:prstGeom>
          <a:ln w="12700">
            <a:miter lim="400000"/>
          </a:ln>
        </p:spPr>
      </p:pic>
      <p:sp>
        <p:nvSpPr>
          <p:cNvPr id="33" name="Title Text"/>
          <p:cNvSpPr txBox="1"/>
          <p:nvPr>
            <p:ph type="title"/>
          </p:nvPr>
        </p:nvSpPr>
        <p:spPr>
          <a:xfrm>
            <a:off x="901700" y="3898900"/>
            <a:ext cx="11201400" cy="1943100"/>
          </a:xfrm>
          <a:prstGeom prst="rect">
            <a:avLst/>
          </a:prstGeom>
        </p:spPr>
        <p:txBody>
          <a:bodyPr anchor="ct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pic>
        <p:nvPicPr>
          <p:cNvPr id="41" name="Chalk_Line_10x7.png" descr="Chalk_Line_10x7.png"/>
          <p:cNvPicPr>
            <a:picLocks noChangeAspect="1"/>
          </p:cNvPicPr>
          <p:nvPr/>
        </p:nvPicPr>
        <p:blipFill>
          <a:blip r:embed="rId2">
            <a:extLst/>
          </a:blip>
          <a:stretch>
            <a:fillRect/>
          </a:stretch>
        </p:blipFill>
        <p:spPr>
          <a:xfrm>
            <a:off x="393700" y="355600"/>
            <a:ext cx="12217400" cy="8775700"/>
          </a:xfrm>
          <a:prstGeom prst="rect">
            <a:avLst/>
          </a:prstGeom>
          <a:ln w="12700">
            <a:miter lim="400000"/>
          </a:ln>
        </p:spPr>
      </p:pic>
      <p:sp>
        <p:nvSpPr>
          <p:cNvPr id="42" name="Title Text"/>
          <p:cNvSpPr txBox="1"/>
          <p:nvPr>
            <p:ph type="title"/>
          </p:nvPr>
        </p:nvSpPr>
        <p:spPr>
          <a:xfrm>
            <a:off x="901700" y="0"/>
            <a:ext cx="5080000" cy="5029200"/>
          </a:xfrm>
          <a:prstGeom prst="rect">
            <a:avLst/>
          </a:prstGeom>
        </p:spPr>
        <p:txBody>
          <a:bodyPr anchor="b"/>
          <a:lstStyle/>
          <a:p>
            <a:pPr/>
            <a:r>
              <a:t>Title Text</a:t>
            </a:r>
          </a:p>
        </p:txBody>
      </p:sp>
      <p:sp>
        <p:nvSpPr>
          <p:cNvPr id="43" name="Body Level One…"/>
          <p:cNvSpPr txBox="1"/>
          <p:nvPr>
            <p:ph type="body" sz="quarter" idx="1"/>
          </p:nvPr>
        </p:nvSpPr>
        <p:spPr>
          <a:xfrm>
            <a:off x="901700" y="5029200"/>
            <a:ext cx="5080000" cy="4724400"/>
          </a:xfrm>
          <a:prstGeom prst="rect">
            <a:avLst/>
          </a:prstGeom>
        </p:spPr>
        <p:txBody>
          <a:bodyPr anchor="t"/>
          <a:lstStyle>
            <a:lvl1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1pPr>
            <a:lvl2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2pPr>
            <a:lvl3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3pPr>
            <a:lvl4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4pPr>
            <a:lvl5pPr marL="0" indent="0">
              <a:lnSpc>
                <a:spcPct val="80000"/>
              </a:lnSpc>
              <a:spcBef>
                <a:spcPts val="0"/>
              </a:spcBef>
              <a:buSzTx/>
              <a:buNone/>
              <a:defRPr cap="all" spc="288">
                <a:solidFill>
                  <a:srgbClr val="3E3B39"/>
                </a:solidFill>
                <a:latin typeface="Avenir Next Regular"/>
                <a:ea typeface="Avenir Next Regular"/>
                <a:cs typeface="Avenir Next Regular"/>
                <a:sym typeface="Avenir Next Regular"/>
              </a:defRPr>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pic>
        <p:nvPicPr>
          <p:cNvPr id="51" name="Chalk_Line_10x7.png" descr="Chalk_Line_10x7.png"/>
          <p:cNvPicPr>
            <a:picLocks noChangeAspect="1"/>
          </p:cNvPicPr>
          <p:nvPr/>
        </p:nvPicPr>
        <p:blipFill>
          <a:blip r:embed="rId2">
            <a:extLst/>
          </a:blip>
          <a:stretch>
            <a:fillRect/>
          </a:stretch>
        </p:blipFill>
        <p:spPr>
          <a:xfrm>
            <a:off x="393700" y="355600"/>
            <a:ext cx="12217400" cy="8775700"/>
          </a:xfrm>
          <a:prstGeom prst="rect">
            <a:avLst/>
          </a:prstGeom>
          <a:ln w="12700">
            <a:miter lim="400000"/>
          </a:ln>
        </p:spPr>
      </p:pic>
      <p:sp>
        <p:nvSpPr>
          <p:cNvPr id="52" name="Title Text"/>
          <p:cNvSpPr txBox="1"/>
          <p:nvPr>
            <p:ph type="title"/>
          </p:nvPr>
        </p:nvSpPr>
        <p:spPr>
          <a:xfrm>
            <a:off x="901700" y="635000"/>
            <a:ext cx="11201400" cy="2822513"/>
          </a:xfrm>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9" name="Title Text"/>
          <p:cNvSpPr txBox="1"/>
          <p:nvPr>
            <p:ph type="title"/>
          </p:nvPr>
        </p:nvSpPr>
        <p:spPr>
          <a:prstGeom prst="rect">
            <a:avLst/>
          </a:prstGeom>
        </p:spPr>
        <p:txBody>
          <a:bodyPr/>
          <a:lstStyle/>
          <a:p>
            <a:pPr/>
            <a:r>
              <a:t>Title Text</a:t>
            </a:r>
          </a:p>
        </p:txBody>
      </p:sp>
      <p:sp>
        <p:nvSpPr>
          <p:cNvPr id="70" name="Body Level One…"/>
          <p:cNvSpPr txBox="1"/>
          <p:nvPr>
            <p:ph type="body" sz="half" idx="1"/>
          </p:nvPr>
        </p:nvSpPr>
        <p:spPr>
          <a:xfrm>
            <a:off x="901700" y="2520613"/>
            <a:ext cx="5334000" cy="6134774"/>
          </a:xfrm>
          <a:prstGeom prst="rect">
            <a:avLst/>
          </a:prstGeom>
        </p:spPr>
        <p:txBody>
          <a:bodyPr/>
          <a:lstStyle>
            <a:lvl1pPr marL="393700" indent="-393700">
              <a:lnSpc>
                <a:spcPct val="90000"/>
              </a:lnSpc>
              <a:spcBef>
                <a:spcPts val="2800"/>
              </a:spcBef>
              <a:defRPr sz="3200"/>
            </a:lvl1pPr>
            <a:lvl2pPr marL="787400" indent="-393700">
              <a:lnSpc>
                <a:spcPct val="90000"/>
              </a:lnSpc>
              <a:spcBef>
                <a:spcPts val="2800"/>
              </a:spcBef>
              <a:defRPr sz="3200"/>
            </a:lvl2pPr>
            <a:lvl3pPr marL="1181100" indent="-393700">
              <a:lnSpc>
                <a:spcPct val="90000"/>
              </a:lnSpc>
              <a:spcBef>
                <a:spcPts val="2800"/>
              </a:spcBef>
              <a:defRPr sz="3200"/>
            </a:lvl3pPr>
            <a:lvl4pPr marL="1574800" indent="-393700">
              <a:lnSpc>
                <a:spcPct val="90000"/>
              </a:lnSpc>
              <a:spcBef>
                <a:spcPts val="2800"/>
              </a:spcBef>
              <a:defRPr sz="3200"/>
            </a:lvl4pPr>
            <a:lvl5pPr marL="1968500" indent="-393700">
              <a:lnSpc>
                <a:spcPct val="90000"/>
              </a:lnSpc>
              <a:spcBef>
                <a:spcPts val="2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8" name="Body Level One…"/>
          <p:cNvSpPr txBox="1"/>
          <p:nvPr>
            <p:ph type="body" idx="1"/>
          </p:nvPr>
        </p:nvSpPr>
        <p:spPr>
          <a:xfrm>
            <a:off x="901700" y="1727200"/>
            <a:ext cx="11201400" cy="62865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Chalk_Line_10x7.png" descr="Chalk_Line_10x7.png"/>
          <p:cNvPicPr>
            <a:picLocks noChangeAspect="1"/>
          </p:cNvPicPr>
          <p:nvPr/>
        </p:nvPicPr>
        <p:blipFill>
          <a:blip r:embed="rId3">
            <a:extLst/>
          </a:blip>
          <a:stretch>
            <a:fillRect/>
          </a:stretch>
        </p:blipFill>
        <p:spPr>
          <a:xfrm>
            <a:off x="393700" y="355600"/>
            <a:ext cx="12217400" cy="8775700"/>
          </a:xfrm>
          <a:prstGeom prst="rect">
            <a:avLst/>
          </a:prstGeom>
          <a:ln w="12700">
            <a:miter lim="400000"/>
          </a:ln>
        </p:spPr>
      </p:pic>
      <p:sp>
        <p:nvSpPr>
          <p:cNvPr id="3" name="Title Text"/>
          <p:cNvSpPr txBox="1"/>
          <p:nvPr>
            <p:ph type="title"/>
          </p:nvPr>
        </p:nvSpPr>
        <p:spPr>
          <a:xfrm>
            <a:off x="901700" y="635000"/>
            <a:ext cx="11201400" cy="188561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Title Text</a:t>
            </a:r>
          </a:p>
        </p:txBody>
      </p:sp>
      <p:sp>
        <p:nvSpPr>
          <p:cNvPr id="4" name="Body Level One…"/>
          <p:cNvSpPr txBox="1"/>
          <p:nvPr>
            <p:ph type="body" idx="1"/>
          </p:nvPr>
        </p:nvSpPr>
        <p:spPr>
          <a:xfrm>
            <a:off x="901700" y="2520613"/>
            <a:ext cx="11201400" cy="61347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6285653" y="8779792"/>
            <a:ext cx="3034454" cy="5207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1pPr>
      <a:lvl2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2pPr>
      <a:lvl3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3pPr>
      <a:lvl4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4pPr>
      <a:lvl5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5pPr>
      <a:lvl6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6pPr>
      <a:lvl7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7pPr>
      <a:lvl8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8pPr>
      <a:lvl9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Avenir Next Regular"/>
          <a:ea typeface="Avenir Next Regular"/>
          <a:cs typeface="Avenir Next Regular"/>
          <a:sym typeface="Avenir Next Regular"/>
        </a:defRPr>
      </a:lvl9pPr>
    </p:titleStyle>
    <p:bodyStyle>
      <a:lvl1pPr marL="444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9pPr>
    </p:bodyStyle>
    <p:otherStyle>
      <a:lvl1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1pPr>
      <a:lvl2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2pPr>
      <a:lvl3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3pPr>
      <a:lvl4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4pPr>
      <a:lvl5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5pPr>
      <a:lvl6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6pPr>
      <a:lvl7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7pPr>
      <a:lvl8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8pPr>
      <a:lvl9pPr marL="0" marR="0" indent="0" algn="r" defTabSz="584200" rtl="0" latinLnBrk="0">
        <a:lnSpc>
          <a:spcPct val="100000"/>
        </a:lnSpc>
        <a:spcBef>
          <a:spcPts val="0"/>
        </a:spcBef>
        <a:spcAft>
          <a:spcPts val="0"/>
        </a:spcAft>
        <a:buClrTx/>
        <a:buSzTx/>
        <a:buFontTx/>
        <a:buNone/>
        <a:tabLst/>
        <a:defRPr b="0" baseline="0" cap="none" i="1" spc="0" strike="noStrike" sz="12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 Id="rId3" Type="http://schemas.openxmlformats.org/officeDocument/2006/relationships/image" Target="../media/image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3.png"/><Relationship Id="rId5" Type="http://schemas.openxmlformats.org/officeDocument/2006/relationships/video" Target="../media/media2.mp4"/><Relationship Id="rId6" Type="http://schemas.microsoft.com/office/2007/relationships/media" Target="../media/media2.mp4"/><Relationship Id="rId7" Type="http://schemas.openxmlformats.org/officeDocument/2006/relationships/image" Target="../media/image14.png"/><Relationship Id="rId8" Type="http://schemas.openxmlformats.org/officeDocument/2006/relationships/image" Target="../media/image1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archives.gov/research/guide-fed-records/groups/059.html" TargetMode="External"/><Relationship Id="rId3" Type="http://schemas.openxmlformats.org/officeDocument/2006/relationships/hyperlink" Target="http://www.archives.gov/education/lessons/us-israel/images/recognition-press-release-l.jpg" TargetMode="External"/><Relationship Id="rId4" Type="http://schemas.openxmlformats.org/officeDocument/2006/relationships/hyperlink" Target="http://www.trumanlibrary.org/" TargetMode="External"/><Relationship Id="rId5" Type="http://schemas.openxmlformats.org/officeDocument/2006/relationships/hyperlink" Target="http://www.archives.gov/presidential-libraries/index.html" TargetMode="External"/><Relationship Id="rId6" Type="http://schemas.openxmlformats.org/officeDocument/2006/relationships/hyperlink" Target="http://jcpa.org/article/president-truman%E2%80%99s-decision-to-recognize-israel/"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imesofisrael.com" TargetMode="External"/><Relationship Id="rId3" Type="http://schemas.openxmlformats.org/officeDocument/2006/relationships/hyperlink" Target="http://www.jpost.com" TargetMode="External"/><Relationship Id="rId4" Type="http://schemas.openxmlformats.org/officeDocument/2006/relationships/hyperlink" Target="http://www.nytimes.com" TargetMode="External"/><Relationship Id="rId5" Type="http://schemas.openxmlformats.org/officeDocument/2006/relationships/hyperlink" Target="http://www.wsj.com" TargetMode="External"/><Relationship Id="rId6" Type="http://schemas.openxmlformats.org/officeDocument/2006/relationships/hyperlink" Target="http://fathomjournal.org" TargetMode="External"/><Relationship Id="rId7" Type="http://schemas.openxmlformats.org/officeDocument/2006/relationships/hyperlink" Target="http://tabletmag.com"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image2.jpeg" descr="image2.jpeg"/>
          <p:cNvPicPr>
            <a:picLocks noChangeAspect="1"/>
          </p:cNvPicPr>
          <p:nvPr/>
        </p:nvPicPr>
        <p:blipFill>
          <a:blip r:embed="rId2">
            <a:extLst/>
          </a:blip>
          <a:srcRect l="0" t="12099" r="0" b="12099"/>
          <a:stretch>
            <a:fillRect/>
          </a:stretch>
        </p:blipFill>
        <p:spPr>
          <a:xfrm>
            <a:off x="393700" y="380998"/>
            <a:ext cx="12217400" cy="6146804"/>
          </a:xfrm>
          <a:prstGeom prst="rect">
            <a:avLst/>
          </a:prstGeom>
          <a:ln w="12700">
            <a:miter lim="400000"/>
          </a:ln>
        </p:spPr>
      </p:pic>
      <p:sp>
        <p:nvSpPr>
          <p:cNvPr id="119" name="Shape 36"/>
          <p:cNvSpPr txBox="1"/>
          <p:nvPr>
            <p:ph type="title"/>
          </p:nvPr>
        </p:nvSpPr>
        <p:spPr>
          <a:prstGeom prst="rect">
            <a:avLst/>
          </a:prstGeom>
        </p:spPr>
        <p:txBody>
          <a:bodyPr/>
          <a:lstStyle>
            <a:lvl1pPr defTabSz="473201">
              <a:defRPr spc="300" sz="3800">
                <a:effectLst>
                  <a:outerShdw sx="100000" sy="100000" kx="0" ky="0" algn="b" rotWithShape="0" blurRad="25400" dist="20574" dir="5520000">
                    <a:srgbClr val="FFFFFF">
                      <a:alpha val="72000"/>
                    </a:srgbClr>
                  </a:outerShdw>
                </a:effectLst>
              </a:defRPr>
            </a:lvl1pPr>
          </a:lstStyle>
          <a:p>
            <a:pPr/>
            <a:r>
              <a:t>U.S. Foreign Policy Towards Israel</a:t>
            </a:r>
          </a:p>
        </p:txBody>
      </p:sp>
      <p:sp>
        <p:nvSpPr>
          <p:cNvPr id="120" name="Shape 37"/>
          <p:cNvSpPr txBox="1"/>
          <p:nvPr>
            <p:ph type="body" sz="quarter" idx="1"/>
          </p:nvPr>
        </p:nvSpPr>
        <p:spPr>
          <a:prstGeom prst="rect">
            <a:avLst/>
          </a:prstGeom>
        </p:spPr>
        <p:txBody>
          <a:bodyPr/>
          <a:lstStyle/>
          <a:p>
            <a:pPr defTabSz="572516">
              <a:defRPr spc="200" sz="3500">
                <a:effectLst>
                  <a:outerShdw sx="100000" sy="100000" kx="0" ky="0" algn="b" rotWithShape="0" blurRad="25400" dist="24892" dir="5520000">
                    <a:srgbClr val="FFFFFF">
                      <a:alpha val="71999"/>
                    </a:srgbClr>
                  </a:outerShdw>
                </a:effectLst>
              </a:defRPr>
            </a:pPr>
            <a:r>
              <a:t>MVZ244</a:t>
            </a:r>
            <a:endParaRPr cap="none" spc="282">
              <a:solidFill>
                <a:srgbClr val="000000"/>
              </a:solidFill>
            </a:endParaRPr>
          </a:p>
          <a:p>
            <a:pPr defTabSz="572516">
              <a:defRPr spc="200" sz="3500">
                <a:effectLst>
                  <a:outerShdw sx="100000" sy="100000" kx="0" ky="0" algn="b" rotWithShape="0" blurRad="25400" dist="24892" dir="5520000">
                    <a:srgbClr val="FFFFFF">
                      <a:alpha val="71999"/>
                    </a:srgbClr>
                  </a:outerShdw>
                </a:effectLst>
              </a:defRPr>
            </a:pPr>
            <a:r>
              <a:t>Dr. Aaron T. Walter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64"/>
          <p:cNvSpPr txBox="1"/>
          <p:nvPr>
            <p:ph type="title"/>
          </p:nvPr>
        </p:nvSpPr>
        <p:spPr>
          <a:xfrm>
            <a:off x="901700" y="635000"/>
            <a:ext cx="11201400" cy="1714500"/>
          </a:xfrm>
          <a:prstGeom prst="rect">
            <a:avLst/>
          </a:prstGeom>
        </p:spPr>
        <p:txBody>
          <a:bodyPr/>
          <a:lstStyle>
            <a:lvl1pPr>
              <a:defRPr spc="300"/>
            </a:lvl1pPr>
          </a:lstStyle>
          <a:p>
            <a:pPr/>
            <a:r>
              <a:t>Foreign Policy</a:t>
            </a:r>
          </a:p>
        </p:txBody>
      </p:sp>
      <p:sp>
        <p:nvSpPr>
          <p:cNvPr id="148" name="Shape 65"/>
          <p:cNvSpPr txBox="1"/>
          <p:nvPr>
            <p:ph type="body" idx="1"/>
          </p:nvPr>
        </p:nvSpPr>
        <p:spPr>
          <a:xfrm>
            <a:off x="901700" y="1560383"/>
            <a:ext cx="11201400" cy="7012118"/>
          </a:xfrm>
          <a:prstGeom prst="rect">
            <a:avLst/>
          </a:prstGeom>
        </p:spPr>
        <p:txBody>
          <a:bodyPr/>
          <a:lstStyle/>
          <a:p>
            <a:pPr marL="109427"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Realist</a:t>
            </a:r>
            <a:endParaRPr>
              <a:solidFill>
                <a:srgbClr val="000000"/>
              </a:solidFill>
            </a:endParaRPr>
          </a:p>
          <a:p>
            <a:pPr lvl="1" marL="232110"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Hans Morganthau </a:t>
            </a:r>
            <a:endParaRPr>
              <a:solidFill>
                <a:srgbClr val="000000"/>
              </a:solidFill>
            </a:endParaRPr>
          </a:p>
          <a:p>
            <a:pPr lvl="2" marL="354792" indent="-109428"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Realism in International Politics</a:t>
            </a:r>
            <a:endParaRPr>
              <a:solidFill>
                <a:srgbClr val="000000"/>
              </a:solidFill>
            </a:endParaRPr>
          </a:p>
          <a:p>
            <a:pPr lvl="2" marL="354792" indent="-109428"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Political realism. Realism that is objective. Rational.</a:t>
            </a:r>
            <a:endParaRPr>
              <a:solidFill>
                <a:srgbClr val="000000"/>
              </a:solidFill>
            </a:endParaRPr>
          </a:p>
          <a:p>
            <a:pPr lvl="3" marL="477474" indent="-109428" defTabSz="161238">
              <a:spcBef>
                <a:spcPts val="800"/>
              </a:spcBef>
              <a:buClr>
                <a:srgbClr val="5E524C"/>
              </a:buClr>
              <a:defRPr i="1" sz="1700">
                <a:effectLst>
                  <a:outerShdw sx="100000" sy="100000" kx="0" ky="0" algn="b" rotWithShape="0" blurRad="12700" dist="7010" dir="5520000">
                    <a:srgbClr val="FFFFFF">
                      <a:alpha val="71999"/>
                    </a:srgbClr>
                  </a:outerShdw>
                </a:effectLst>
              </a:defRPr>
            </a:pPr>
            <a:r>
              <a:t>Politics Amongst Nations: Struggle for Power and Peace (1985)</a:t>
            </a:r>
            <a:endParaRPr>
              <a:solidFill>
                <a:srgbClr val="000000"/>
              </a:solidFill>
            </a:endParaRPr>
          </a:p>
          <a:p>
            <a:pPr marL="109427"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Neorealist</a:t>
            </a:r>
            <a:endParaRPr>
              <a:solidFill>
                <a:srgbClr val="000000"/>
              </a:solidFill>
            </a:endParaRPr>
          </a:p>
          <a:p>
            <a:pPr lvl="1" marL="232110"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Waltz, </a:t>
            </a:r>
            <a:r>
              <a:rPr i="1"/>
              <a:t>Theory of International Politics </a:t>
            </a:r>
            <a:r>
              <a:t>(1978)</a:t>
            </a:r>
            <a:endParaRPr>
              <a:solidFill>
                <a:srgbClr val="000000"/>
              </a:solidFill>
            </a:endParaRPr>
          </a:p>
          <a:p>
            <a:pPr lvl="2" marL="354792" indent="-109428"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Power is most important in International politics</a:t>
            </a:r>
            <a:endParaRPr>
              <a:solidFill>
                <a:srgbClr val="000000"/>
              </a:solidFill>
            </a:endParaRPr>
          </a:p>
          <a:p>
            <a:pPr marL="109427"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Neoclassical</a:t>
            </a:r>
            <a:endParaRPr>
              <a:solidFill>
                <a:srgbClr val="000000"/>
              </a:solidFill>
            </a:endParaRPr>
          </a:p>
          <a:p>
            <a:pPr lvl="1" marL="232110"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Classical realist and neorealist plus defensive realist theories. </a:t>
            </a:r>
            <a:endParaRPr>
              <a:solidFill>
                <a:srgbClr val="000000"/>
              </a:solidFill>
            </a:endParaRPr>
          </a:p>
          <a:p>
            <a:pPr lvl="1" marL="232110"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mistrust and perception leads to underexpansion or underbalancing behavior = imbalances within the international system</a:t>
            </a:r>
            <a:endParaRPr>
              <a:solidFill>
                <a:srgbClr val="000000"/>
              </a:solidFill>
            </a:endParaRPr>
          </a:p>
          <a:p>
            <a:pPr lvl="1" marL="232110"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Rose  </a:t>
            </a:r>
            <a:r>
              <a:rPr i="1"/>
              <a:t>World Politics </a:t>
            </a:r>
            <a:r>
              <a:t>(1998)</a:t>
            </a:r>
            <a:endParaRPr>
              <a:solidFill>
                <a:srgbClr val="000000"/>
              </a:solidFill>
            </a:endParaRPr>
          </a:p>
          <a:p>
            <a:pPr marL="109427"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Constructivist </a:t>
            </a:r>
            <a:endParaRPr>
              <a:solidFill>
                <a:srgbClr val="000000"/>
              </a:solidFill>
            </a:endParaRPr>
          </a:p>
          <a:p>
            <a:pPr lvl="1" marL="232110"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significant aspects of IR are historically and socially constructed, rather than inevitable consequences of human nature or other essential characteristics of world politics</a:t>
            </a:r>
            <a:endParaRPr>
              <a:solidFill>
                <a:srgbClr val="000000"/>
              </a:solidFill>
            </a:endParaRPr>
          </a:p>
          <a:p>
            <a:pPr lvl="1" marL="232110" indent="-109427" defTabSz="161238">
              <a:spcBef>
                <a:spcPts val="800"/>
              </a:spcBef>
              <a:buClr>
                <a:srgbClr val="5E524C"/>
              </a:buClr>
              <a:defRPr sz="1700">
                <a:effectLst>
                  <a:outerShdw sx="100000" sy="100000" kx="0" ky="0" algn="b" rotWithShape="0" blurRad="12700" dist="7010" dir="5520000">
                    <a:srgbClr val="FFFFFF">
                      <a:alpha val="71999"/>
                    </a:srgbClr>
                  </a:outerShdw>
                </a:effectLst>
              </a:defRPr>
            </a:pPr>
            <a:r>
              <a:t>Wendt (2004), Ruggie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image5.png" descr="image5.png"/>
          <p:cNvPicPr>
            <a:picLocks noChangeAspect="1"/>
          </p:cNvPicPr>
          <p:nvPr/>
        </p:nvPicPr>
        <p:blipFill>
          <a:blip r:embed="rId2">
            <a:extLst/>
          </a:blip>
          <a:stretch>
            <a:fillRect/>
          </a:stretch>
        </p:blipFill>
        <p:spPr>
          <a:xfrm>
            <a:off x="6616700" y="431800"/>
            <a:ext cx="6057900" cy="4013200"/>
          </a:xfrm>
          <a:prstGeom prst="rect">
            <a:avLst/>
          </a:prstGeom>
          <a:ln w="12700">
            <a:miter lim="400000"/>
          </a:ln>
        </p:spPr>
      </p:pic>
      <p:pic>
        <p:nvPicPr>
          <p:cNvPr id="151" name="image6.png" descr="image6.png"/>
          <p:cNvPicPr>
            <a:picLocks noChangeAspect="1"/>
          </p:cNvPicPr>
          <p:nvPr/>
        </p:nvPicPr>
        <p:blipFill>
          <a:blip r:embed="rId3">
            <a:extLst/>
          </a:blip>
          <a:stretch>
            <a:fillRect/>
          </a:stretch>
        </p:blipFill>
        <p:spPr>
          <a:xfrm>
            <a:off x="6616700" y="4622800"/>
            <a:ext cx="6057900" cy="4699000"/>
          </a:xfrm>
          <a:prstGeom prst="rect">
            <a:avLst/>
          </a:prstGeom>
          <a:ln w="12700">
            <a:miter lim="400000"/>
          </a:ln>
        </p:spPr>
      </p:pic>
      <p:pic>
        <p:nvPicPr>
          <p:cNvPr id="152" name="image7.png" descr="image7.png"/>
          <p:cNvPicPr>
            <a:picLocks noChangeAspect="1"/>
          </p:cNvPicPr>
          <p:nvPr/>
        </p:nvPicPr>
        <p:blipFill>
          <a:blip r:embed="rId4">
            <a:extLst/>
          </a:blip>
          <a:stretch>
            <a:fillRect/>
          </a:stretch>
        </p:blipFill>
        <p:spPr>
          <a:xfrm>
            <a:off x="368300" y="431800"/>
            <a:ext cx="6057900" cy="8890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image8.png" descr="image8.png"/>
          <p:cNvPicPr>
            <a:picLocks noChangeAspect="1"/>
          </p:cNvPicPr>
          <p:nvPr/>
        </p:nvPicPr>
        <p:blipFill>
          <a:blip r:embed="rId2">
            <a:extLst/>
          </a:blip>
          <a:stretch>
            <a:fillRect/>
          </a:stretch>
        </p:blipFill>
        <p:spPr>
          <a:xfrm>
            <a:off x="6731000" y="2552700"/>
            <a:ext cx="5384800" cy="6070600"/>
          </a:xfrm>
          <a:prstGeom prst="rect">
            <a:avLst/>
          </a:prstGeom>
          <a:ln w="12700">
            <a:miter lim="400000"/>
          </a:ln>
        </p:spPr>
      </p:pic>
      <p:sp>
        <p:nvSpPr>
          <p:cNvPr id="155" name="Shape 72"/>
          <p:cNvSpPr txBox="1"/>
          <p:nvPr>
            <p:ph type="title"/>
          </p:nvPr>
        </p:nvSpPr>
        <p:spPr>
          <a:xfrm>
            <a:off x="901700" y="635000"/>
            <a:ext cx="11201400" cy="1714500"/>
          </a:xfrm>
          <a:prstGeom prst="rect">
            <a:avLst/>
          </a:prstGeom>
        </p:spPr>
        <p:txBody>
          <a:bodyPr/>
          <a:lstStyle>
            <a:lvl1pPr>
              <a:defRPr spc="300"/>
            </a:lvl1pPr>
          </a:lstStyle>
          <a:p>
            <a:pPr/>
            <a:r>
              <a:t>Wilson Legacy</a:t>
            </a:r>
          </a:p>
        </p:txBody>
      </p:sp>
      <p:sp>
        <p:nvSpPr>
          <p:cNvPr id="156" name="Shape 73"/>
          <p:cNvSpPr txBox="1"/>
          <p:nvPr>
            <p:ph type="body" sz="half" idx="1"/>
          </p:nvPr>
        </p:nvSpPr>
        <p:spPr>
          <a:xfrm>
            <a:off x="901700" y="1929555"/>
            <a:ext cx="5334000" cy="6642946"/>
          </a:xfrm>
          <a:prstGeom prst="rect">
            <a:avLst/>
          </a:prstGeom>
        </p:spPr>
        <p:txBody>
          <a:bodyPr/>
          <a:lstStyle/>
          <a:p>
            <a:pPr marL="345633" indent="-345633" defTabSz="373885">
              <a:spcBef>
                <a:spcPts val="1700"/>
              </a:spcBef>
              <a:buClr>
                <a:srgbClr val="5E524C"/>
              </a:buClr>
              <a:defRPr sz="2000">
                <a:effectLst>
                  <a:outerShdw sx="100000" sy="100000" kx="0" ky="0" algn="b" rotWithShape="0" blurRad="12700" dist="16256" dir="5520000">
                    <a:srgbClr val="FFFFFF">
                      <a:alpha val="71999"/>
                    </a:srgbClr>
                  </a:outerShdw>
                </a:effectLst>
              </a:defRPr>
            </a:pPr>
            <a:r>
              <a:t>Wilsonian Idealism</a:t>
            </a:r>
            <a:endParaRPr>
              <a:solidFill>
                <a:srgbClr val="000000"/>
              </a:solidFill>
            </a:endParaRPr>
          </a:p>
          <a:p>
            <a:pPr marL="345633" indent="-345633" defTabSz="373885">
              <a:spcBef>
                <a:spcPts val="1700"/>
              </a:spcBef>
              <a:buClr>
                <a:srgbClr val="5E524C"/>
              </a:buClr>
              <a:defRPr sz="2000">
                <a:effectLst>
                  <a:outerShdw sx="100000" sy="100000" kx="0" ky="0" algn="b" rotWithShape="0" blurRad="12700" dist="16256" dir="5520000">
                    <a:srgbClr val="FFFFFF">
                      <a:alpha val="71999"/>
                    </a:srgbClr>
                  </a:outerShdw>
                </a:effectLst>
              </a:defRPr>
            </a:pPr>
            <a:r>
              <a:t>Roosevltian (TR) realism</a:t>
            </a:r>
            <a:endParaRPr>
              <a:solidFill>
                <a:srgbClr val="000000"/>
              </a:solidFill>
            </a:endParaRPr>
          </a:p>
          <a:p>
            <a:pPr marL="345633" indent="-345633" defTabSz="373885">
              <a:spcBef>
                <a:spcPts val="1700"/>
              </a:spcBef>
              <a:buClr>
                <a:srgbClr val="5E524C"/>
              </a:buClr>
              <a:defRPr sz="2000">
                <a:effectLst>
                  <a:outerShdw sx="100000" sy="100000" kx="0" ky="0" algn="b" rotWithShape="0" blurRad="12700" dist="16256" dir="5520000">
                    <a:srgbClr val="FFFFFF">
                      <a:alpha val="71999"/>
                    </a:srgbClr>
                  </a:outerShdw>
                </a:effectLst>
              </a:defRPr>
            </a:pPr>
            <a:r>
              <a:t>Marriage of domestic policy to foreign policy that enables liberal internationalism </a:t>
            </a:r>
            <a:endParaRPr>
              <a:solidFill>
                <a:srgbClr val="000000"/>
              </a:solidFill>
            </a:endParaRPr>
          </a:p>
          <a:p>
            <a:pPr marL="345633" indent="-345633" defTabSz="373885">
              <a:spcBef>
                <a:spcPts val="1700"/>
              </a:spcBef>
              <a:buClr>
                <a:srgbClr val="5E524C"/>
              </a:buClr>
              <a:defRPr sz="2000">
                <a:effectLst>
                  <a:outerShdw sx="100000" sy="100000" kx="0" ky="0" algn="b" rotWithShape="0" blurRad="12700" dist="16256" dir="5520000">
                    <a:srgbClr val="FFFFFF">
                      <a:alpha val="71999"/>
                    </a:srgbClr>
                  </a:outerShdw>
                </a:effectLst>
              </a:defRPr>
            </a:pPr>
            <a:r>
              <a:t>element in the never-ending debate between International Relations theory and practice: the ideological tug-of-war between the Wilsonian and Rooseveltian worldview. liberal internationalism’s “multilaterist” element of Wilsonianism and the “democratization” element, a euphemism for American primacy.  </a:t>
            </a:r>
            <a:endParaRPr>
              <a:solidFill>
                <a:srgbClr val="000000"/>
              </a:solidFill>
            </a:endParaRPr>
          </a:p>
          <a:p>
            <a:pPr marL="345633" indent="-345633" defTabSz="373885">
              <a:spcBef>
                <a:spcPts val="1700"/>
              </a:spcBef>
              <a:buClr>
                <a:srgbClr val="5E524C"/>
              </a:buClr>
              <a:defRPr sz="2000">
                <a:effectLst>
                  <a:outerShdw sx="100000" sy="100000" kx="0" ky="0" algn="b" rotWithShape="0" blurRad="12700" dist="16256" dir="5520000">
                    <a:srgbClr val="FFFFFF">
                      <a:alpha val="71999"/>
                    </a:srgbClr>
                  </a:outerShdw>
                </a:effectLst>
              </a:defRPr>
            </a:pPr>
            <a:r>
              <a:t>A difficult question is raised: what happens if the liberal internationalism and the concept of assertive multilateralism slide into liberal imperialism?</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image3.jpeg" descr="image3.jpeg"/>
          <p:cNvPicPr>
            <a:picLocks noChangeAspect="1"/>
          </p:cNvPicPr>
          <p:nvPr/>
        </p:nvPicPr>
        <p:blipFill>
          <a:blip r:embed="rId2">
            <a:extLst/>
          </a:blip>
          <a:stretch>
            <a:fillRect/>
          </a:stretch>
        </p:blipFill>
        <p:spPr>
          <a:xfrm>
            <a:off x="4330910" y="2047466"/>
            <a:ext cx="4800944" cy="2704534"/>
          </a:xfrm>
          <a:prstGeom prst="rect">
            <a:avLst/>
          </a:prstGeom>
          <a:ln w="50800">
            <a:solidFill>
              <a:srgbClr val="000000"/>
            </a:solidFill>
            <a:miter lim="400000"/>
          </a:ln>
        </p:spPr>
      </p:pic>
      <p:sp>
        <p:nvSpPr>
          <p:cNvPr id="159" name="Shape 76"/>
          <p:cNvSpPr txBox="1"/>
          <p:nvPr>
            <p:ph type="title"/>
          </p:nvPr>
        </p:nvSpPr>
        <p:spPr>
          <a:xfrm>
            <a:off x="901700" y="635000"/>
            <a:ext cx="11201400" cy="1714500"/>
          </a:xfrm>
          <a:prstGeom prst="rect">
            <a:avLst/>
          </a:prstGeom>
        </p:spPr>
        <p:txBody>
          <a:bodyPr/>
          <a:lstStyle>
            <a:lvl1pPr>
              <a:defRPr spc="300"/>
            </a:lvl1pPr>
          </a:lstStyle>
          <a:p>
            <a:pPr/>
            <a:r>
              <a:t>Who Makes foreign policy?</a:t>
            </a:r>
          </a:p>
        </p:txBody>
      </p:sp>
      <p:sp>
        <p:nvSpPr>
          <p:cNvPr id="160" name="Shape 77"/>
          <p:cNvSpPr txBox="1"/>
          <p:nvPr>
            <p:ph type="body" sz="quarter" idx="1"/>
          </p:nvPr>
        </p:nvSpPr>
        <p:spPr>
          <a:xfrm>
            <a:off x="901700" y="2603500"/>
            <a:ext cx="3428885" cy="5969000"/>
          </a:xfrm>
          <a:prstGeom prst="rect">
            <a:avLst/>
          </a:prstGeom>
        </p:spPr>
        <p:txBody>
          <a:bodyPr/>
          <a:lstStyle/>
          <a:p>
            <a:pPr marL="1791771" indent="-1791771" defTabSz="473201">
              <a:spcBef>
                <a:spcPts val="2200"/>
              </a:spcBef>
              <a:buClr>
                <a:srgbClr val="5E524C"/>
              </a:buClr>
              <a:defRPr sz="2592">
                <a:effectLst>
                  <a:outerShdw sx="100000" sy="100000" kx="0" ky="0" algn="b" rotWithShape="0" blurRad="20574" dist="20574" dir="5520000">
                    <a:srgbClr val="FFFFFF">
                      <a:alpha val="71999"/>
                    </a:srgbClr>
                  </a:outerShdw>
                </a:effectLst>
              </a:defRPr>
            </a:pPr>
            <a:r>
              <a:t>The President</a:t>
            </a:r>
          </a:p>
          <a:p>
            <a:pPr marL="1791771" indent="-1791771" defTabSz="473201">
              <a:spcBef>
                <a:spcPts val="2200"/>
              </a:spcBef>
              <a:buClr>
                <a:srgbClr val="5E524C"/>
              </a:buClr>
              <a:defRPr sz="2592">
                <a:effectLst>
                  <a:outerShdw sx="100000" sy="100000" kx="0" ky="0" algn="b" rotWithShape="0" blurRad="20574" dist="20574" dir="5520000">
                    <a:srgbClr val="FFFFFF">
                      <a:alpha val="71999"/>
                    </a:srgbClr>
                  </a:outerShdw>
                </a:effectLst>
              </a:defRPr>
            </a:pPr>
            <a:r>
              <a:t>The Cabinet</a:t>
            </a:r>
          </a:p>
          <a:p>
            <a:pPr marL="1791771" indent="-1791771" defTabSz="473201">
              <a:spcBef>
                <a:spcPts val="2200"/>
              </a:spcBef>
              <a:buClr>
                <a:srgbClr val="5E524C"/>
              </a:buClr>
              <a:defRPr sz="2592">
                <a:effectLst>
                  <a:outerShdw sx="100000" sy="100000" kx="0" ky="0" algn="b" rotWithShape="0" blurRad="20574" dist="20574" dir="5520000">
                    <a:srgbClr val="FFFFFF">
                      <a:alpha val="71999"/>
                    </a:srgbClr>
                  </a:outerShdw>
                </a:effectLst>
              </a:defRPr>
            </a:pPr>
            <a:r>
              <a:t>Congress</a:t>
            </a:r>
          </a:p>
          <a:p>
            <a:pPr marL="1791771" indent="-1791771" defTabSz="473201">
              <a:spcBef>
                <a:spcPts val="2200"/>
              </a:spcBef>
              <a:buClr>
                <a:srgbClr val="5E524C"/>
              </a:buClr>
              <a:defRPr sz="2592">
                <a:effectLst>
                  <a:outerShdw sx="100000" sy="100000" kx="0" ky="0" algn="b" rotWithShape="0" blurRad="20574" dist="20574" dir="5520000">
                    <a:srgbClr val="FFFFFF">
                      <a:alpha val="71999"/>
                    </a:srgbClr>
                  </a:outerShdw>
                </a:effectLst>
              </a:defRPr>
            </a:pPr>
            <a:r>
              <a:t>Bureaucracy </a:t>
            </a:r>
          </a:p>
          <a:p>
            <a:pPr marL="1791771" indent="-1791771" defTabSz="473201">
              <a:spcBef>
                <a:spcPts val="2200"/>
              </a:spcBef>
              <a:buClr>
                <a:srgbClr val="5E524C"/>
              </a:buClr>
              <a:defRPr sz="2592">
                <a:effectLst>
                  <a:outerShdw sx="100000" sy="100000" kx="0" ky="0" algn="b" rotWithShape="0" blurRad="20574" dist="20574" dir="5520000">
                    <a:srgbClr val="FFFFFF">
                      <a:alpha val="71999"/>
                    </a:srgbClr>
                  </a:outerShdw>
                </a:effectLst>
              </a:defRPr>
            </a:pPr>
            <a:r>
              <a:t>Interest Groups</a:t>
            </a:r>
          </a:p>
          <a:p>
            <a:pPr marL="1791771" indent="-1791771" defTabSz="473201">
              <a:spcBef>
                <a:spcPts val="2200"/>
              </a:spcBef>
              <a:buClr>
                <a:srgbClr val="5E524C"/>
              </a:buClr>
              <a:defRPr sz="2592">
                <a:effectLst>
                  <a:outerShdw sx="100000" sy="100000" kx="0" ky="0" algn="b" rotWithShape="0" blurRad="20574" dist="20574" dir="5520000">
                    <a:srgbClr val="FFFFFF">
                      <a:alpha val="71999"/>
                    </a:srgbClr>
                  </a:outerShdw>
                </a:effectLst>
              </a:defRPr>
            </a:pPr>
            <a:r>
              <a:t>The Media</a:t>
            </a:r>
          </a:p>
        </p:txBody>
      </p:sp>
      <p:pic>
        <p:nvPicPr>
          <p:cNvPr id="161" name="trump-pompeo-rtr-jc-180824_hpMain_16x9_992.jpg" descr="trump-pompeo-rtr-jc-180824_hpMain_16x9_992.jpg"/>
          <p:cNvPicPr>
            <a:picLocks noChangeAspect="1"/>
          </p:cNvPicPr>
          <p:nvPr/>
        </p:nvPicPr>
        <p:blipFill>
          <a:blip r:embed="rId3">
            <a:extLst/>
          </a:blip>
          <a:stretch>
            <a:fillRect/>
          </a:stretch>
        </p:blipFill>
        <p:spPr>
          <a:xfrm>
            <a:off x="4467764" y="5883761"/>
            <a:ext cx="5072914" cy="2853515"/>
          </a:xfrm>
          <a:prstGeom prst="rect">
            <a:avLst/>
          </a:prstGeom>
          <a:ln w="12700">
            <a:miter lim="400000"/>
          </a:ln>
        </p:spPr>
      </p:pic>
      <p:pic>
        <p:nvPicPr>
          <p:cNvPr id="162" name="download.jpeg" descr="download.jpeg"/>
          <p:cNvPicPr>
            <a:picLocks noChangeAspect="1"/>
          </p:cNvPicPr>
          <p:nvPr/>
        </p:nvPicPr>
        <p:blipFill>
          <a:blip r:embed="rId4">
            <a:extLst/>
          </a:blip>
          <a:stretch>
            <a:fillRect/>
          </a:stretch>
        </p:blipFill>
        <p:spPr>
          <a:xfrm>
            <a:off x="9382838" y="3360353"/>
            <a:ext cx="2827118" cy="211761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image9.png" descr="image9.png"/>
          <p:cNvPicPr>
            <a:picLocks noChangeAspect="1"/>
          </p:cNvPicPr>
          <p:nvPr/>
        </p:nvPicPr>
        <p:blipFill>
          <a:blip r:embed="rId2">
            <a:extLst/>
          </a:blip>
          <a:stretch>
            <a:fillRect/>
          </a:stretch>
        </p:blipFill>
        <p:spPr>
          <a:xfrm>
            <a:off x="6034404" y="5423851"/>
            <a:ext cx="6475096" cy="3301049"/>
          </a:xfrm>
          <a:prstGeom prst="rect">
            <a:avLst/>
          </a:prstGeom>
          <a:ln w="12700">
            <a:miter lim="400000"/>
          </a:ln>
        </p:spPr>
      </p:pic>
      <p:sp>
        <p:nvSpPr>
          <p:cNvPr id="165" name="Shape 80"/>
          <p:cNvSpPr txBox="1"/>
          <p:nvPr>
            <p:ph type="title"/>
          </p:nvPr>
        </p:nvSpPr>
        <p:spPr>
          <a:xfrm>
            <a:off x="901700" y="635000"/>
            <a:ext cx="11201400" cy="1714500"/>
          </a:xfrm>
          <a:prstGeom prst="rect">
            <a:avLst/>
          </a:prstGeom>
        </p:spPr>
        <p:txBody>
          <a:bodyPr/>
          <a:lstStyle>
            <a:lvl1pPr defTabSz="531622">
              <a:defRPr spc="300" sz="4300">
                <a:effectLst>
                  <a:outerShdw sx="100000" sy="100000" kx="0" ky="0" algn="b" rotWithShape="0" blurRad="25400" dist="23114" dir="5520000">
                    <a:srgbClr val="FFFFFF">
                      <a:alpha val="72000"/>
                    </a:srgbClr>
                  </a:outerShdw>
                </a:effectLst>
              </a:defRPr>
            </a:lvl1pPr>
          </a:lstStyle>
          <a:p>
            <a:pPr/>
            <a:r>
              <a:t>Case Study: The creation of Foreign Policy towards Israel</a:t>
            </a:r>
          </a:p>
        </p:txBody>
      </p:sp>
      <p:sp>
        <p:nvSpPr>
          <p:cNvPr id="166" name="Shape 81"/>
          <p:cNvSpPr txBox="1"/>
          <p:nvPr>
            <p:ph type="body" sz="half" idx="1"/>
          </p:nvPr>
        </p:nvSpPr>
        <p:spPr>
          <a:xfrm>
            <a:off x="901700" y="2044700"/>
            <a:ext cx="5334000" cy="5969000"/>
          </a:xfrm>
          <a:prstGeom prst="rect">
            <a:avLst/>
          </a:prstGeom>
        </p:spPr>
        <p:txBody>
          <a:bodyPr/>
          <a:lstStyle/>
          <a:p>
            <a:pPr marL="1946616" indent="-1946616" defTabSz="514095">
              <a:spcBef>
                <a:spcPts val="2400"/>
              </a:spcBef>
              <a:buClr>
                <a:srgbClr val="5E524C"/>
              </a:buClr>
              <a:defRPr sz="2816">
                <a:effectLst>
                  <a:outerShdw sx="100000" sy="100000" kx="0" ky="0" algn="b" rotWithShape="0" blurRad="22352" dist="22352" dir="5520000">
                    <a:srgbClr val="FFFFFF">
                      <a:alpha val="71999"/>
                    </a:srgbClr>
                  </a:outerShdw>
                </a:effectLst>
              </a:defRPr>
            </a:pPr>
            <a:r>
              <a:t>U.S. relationship with Israel was genesis of national interests in the Middle East both of military and cultural value</a:t>
            </a:r>
          </a:p>
          <a:p>
            <a:pPr marL="1946616" indent="-1946616" defTabSz="514095">
              <a:spcBef>
                <a:spcPts val="2400"/>
              </a:spcBef>
              <a:buClr>
                <a:srgbClr val="5E524C"/>
              </a:buClr>
              <a:defRPr sz="2816">
                <a:effectLst>
                  <a:outerShdw sx="100000" sy="100000" kx="0" ky="0" algn="b" rotWithShape="0" blurRad="22352" dist="22352" dir="5520000">
                    <a:srgbClr val="FFFFFF">
                      <a:alpha val="71999"/>
                    </a:srgbClr>
                  </a:outerShdw>
                </a:effectLst>
              </a:defRPr>
            </a:pPr>
            <a:r>
              <a:t>It was also a crucible for U.S. President Harry Truman and early post-WWII foreign policy.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83"/>
          <p:cNvSpPr txBox="1"/>
          <p:nvPr>
            <p:ph type="body" idx="1"/>
          </p:nvPr>
        </p:nvSpPr>
        <p:spPr>
          <a:prstGeom prst="rect">
            <a:avLst/>
          </a:prstGeom>
        </p:spPr>
        <p:txBody>
          <a:bodyPr/>
          <a:lstStyle/>
          <a:p>
            <a:pPr marL="1935905" indent="-1935905" defTabSz="498088">
              <a:spcBef>
                <a:spcPts val="2600"/>
              </a:spcBef>
              <a:buClr>
                <a:srgbClr val="5E524C"/>
              </a:buClr>
              <a:defRPr sz="3038">
                <a:effectLst>
                  <a:outerShdw sx="100000" sy="100000" kx="0" ky="0" algn="b" rotWithShape="0" blurRad="24892" dist="21656" dir="5520000">
                    <a:srgbClr val="FFFFFF">
                      <a:alpha val="71999"/>
                    </a:srgbClr>
                  </a:outerShdw>
                </a:effectLst>
              </a:defRPr>
            </a:pPr>
            <a:r>
              <a:t>From 1946-1948 rapidly changing geopolitical circumstances, i.e. Cold War confronted the U.S. as new superpower</a:t>
            </a:r>
            <a:endParaRPr>
              <a:solidFill>
                <a:srgbClr val="000000"/>
              </a:solidFill>
            </a:endParaRPr>
          </a:p>
          <a:p>
            <a:pPr marL="1935905" indent="-1935905" defTabSz="498088">
              <a:spcBef>
                <a:spcPts val="2600"/>
              </a:spcBef>
              <a:buClr>
                <a:srgbClr val="5E524C"/>
              </a:buClr>
              <a:defRPr sz="3038">
                <a:effectLst>
                  <a:outerShdw sx="100000" sy="100000" kx="0" ky="0" algn="b" rotWithShape="0" blurRad="24892" dist="21656" dir="5520000">
                    <a:srgbClr val="FFFFFF">
                      <a:alpha val="71999"/>
                    </a:srgbClr>
                  </a:outerShdw>
                </a:effectLst>
              </a:defRPr>
            </a:pPr>
            <a:r>
              <a:t> US policy in the Middle East was focused on supporting Arab states' independence; aiding the development of oil-producing countries; preventing Soviet influence from Greece, Turkey and Iran; </a:t>
            </a:r>
            <a:endParaRPr>
              <a:solidFill>
                <a:srgbClr val="000000"/>
              </a:solidFill>
            </a:endParaRPr>
          </a:p>
          <a:p>
            <a:pPr marL="1935905" indent="-1935905" defTabSz="498088">
              <a:spcBef>
                <a:spcPts val="2600"/>
              </a:spcBef>
              <a:buClr>
                <a:srgbClr val="5E524C"/>
              </a:buClr>
              <a:defRPr sz="3038">
                <a:effectLst>
                  <a:outerShdw sx="100000" sy="100000" kx="0" ky="0" algn="b" rotWithShape="0" blurRad="24892" dist="21656" dir="5520000">
                    <a:srgbClr val="FFFFFF">
                      <a:alpha val="71999"/>
                    </a:srgbClr>
                  </a:outerShdw>
                </a:effectLst>
              </a:defRPr>
            </a:pPr>
            <a:r>
              <a:t>Also, attempts were made to prevent an arms race and maintaining a neutral stance in the infant Arab-Israeli conflict.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85"/>
          <p:cNvSpPr txBox="1"/>
          <p:nvPr>
            <p:ph type="title"/>
          </p:nvPr>
        </p:nvSpPr>
        <p:spPr>
          <a:xfrm>
            <a:off x="901700" y="635000"/>
            <a:ext cx="11201400" cy="1714500"/>
          </a:xfrm>
          <a:prstGeom prst="rect">
            <a:avLst/>
          </a:prstGeom>
        </p:spPr>
        <p:txBody>
          <a:bodyPr/>
          <a:lstStyle>
            <a:lvl1pPr>
              <a:defRPr spc="300"/>
            </a:lvl1pPr>
          </a:lstStyle>
          <a:p>
            <a:pPr/>
            <a:r>
              <a:t>Genesis</a:t>
            </a:r>
          </a:p>
        </p:txBody>
      </p:sp>
      <p:sp>
        <p:nvSpPr>
          <p:cNvPr id="171" name="Shape 86"/>
          <p:cNvSpPr txBox="1"/>
          <p:nvPr>
            <p:ph type="body" idx="1"/>
          </p:nvPr>
        </p:nvSpPr>
        <p:spPr>
          <a:xfrm>
            <a:off x="901700" y="1491208"/>
            <a:ext cx="11201400" cy="7081292"/>
          </a:xfrm>
          <a:prstGeom prst="rect">
            <a:avLst/>
          </a:prstGeom>
        </p:spPr>
        <p:txBody>
          <a:bodyPr/>
          <a:lstStyle/>
          <a:p>
            <a:pPr marL="179736"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The development of Arab-American relations under FDR, </a:t>
            </a:r>
            <a:endParaRPr>
              <a:solidFill>
                <a:srgbClr val="000000"/>
              </a:solidFill>
            </a:endParaRPr>
          </a:p>
          <a:p>
            <a:pPr lvl="1" marL="39309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the 1945 Bitter Lake meeting between Roosevelt and Saudi King Ibn Saud.  </a:t>
            </a:r>
            <a:endParaRPr>
              <a:solidFill>
                <a:srgbClr val="000000"/>
              </a:solidFill>
            </a:endParaRPr>
          </a:p>
          <a:p>
            <a:pPr marL="179736"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This is a critically important event, which would set the tone for Arab intransigence regarding the idea of a Jewish State in Palestine.  </a:t>
            </a:r>
            <a:endParaRPr>
              <a:solidFill>
                <a:srgbClr val="000000"/>
              </a:solidFill>
            </a:endParaRPr>
          </a:p>
          <a:p>
            <a:pPr marL="179736"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Importantly, it also reveals at least part of the motivation behind U.S. State Department reluctance to move ahead with the proposal and gives the context for the adversarial relationship that would develop between State and the White House over Israel.  </a:t>
            </a:r>
            <a:endParaRPr>
              <a:solidFill>
                <a:srgbClr val="000000"/>
              </a:solidFill>
            </a:endParaRPr>
          </a:p>
          <a:p>
            <a:pPr marL="179736"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The authors go on to relate the most relevant developments between 1942 and 1948, including </a:t>
            </a:r>
            <a:endParaRPr>
              <a:solidFill>
                <a:srgbClr val="000000"/>
              </a:solidFill>
            </a:endParaRPr>
          </a:p>
          <a:p>
            <a:pPr lvl="1" marL="39309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Biltmore Declaration in support of a Jewish Home in Palestine, </a:t>
            </a:r>
            <a:endParaRPr>
              <a:solidFill>
                <a:srgbClr val="000000"/>
              </a:solidFill>
            </a:endParaRPr>
          </a:p>
          <a:p>
            <a:pPr lvl="1" marL="39309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the Harrison Report, which revealed the deplorable conditions of postwar Jews (which probably influenced Truman more than any other single event), </a:t>
            </a:r>
            <a:endParaRPr>
              <a:solidFill>
                <a:srgbClr val="000000"/>
              </a:solidFill>
            </a:endParaRPr>
          </a:p>
          <a:p>
            <a:pPr lvl="1" marL="39309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and the Anglo-American Committee, formed subsequently to study the feasibility of admitting 100,000 European Jews into Palestine.  </a:t>
            </a:r>
            <a:endParaRPr>
              <a:solidFill>
                <a:srgbClr val="000000"/>
              </a:solidFill>
            </a:endParaRPr>
          </a:p>
          <a:p>
            <a:pPr marL="179736"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These 100,000 is extremely helpful, as an understanding of the U.S., British, Soviet and Arab political maneuverings over it explains why the British eventually referred the issue to the U.N. (although there were economic considerations as well), the growing chasm between the U.S. and many other U.N. member nations, and the eventual general disappointment many of them expressed when the U.S. recognized Israel, essentially unilaterally.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88"/>
          <p:cNvSpPr txBox="1"/>
          <p:nvPr>
            <p:ph type="title"/>
          </p:nvPr>
        </p:nvSpPr>
        <p:spPr>
          <a:xfrm>
            <a:off x="901700" y="635000"/>
            <a:ext cx="11201400" cy="1714500"/>
          </a:xfrm>
          <a:prstGeom prst="rect">
            <a:avLst/>
          </a:prstGeom>
        </p:spPr>
        <p:txBody>
          <a:bodyPr/>
          <a:lstStyle>
            <a:lvl1pPr>
              <a:defRPr spc="300"/>
            </a:lvl1pPr>
          </a:lstStyle>
          <a:p>
            <a:pPr/>
            <a:r>
              <a:t>Genesis</a:t>
            </a:r>
          </a:p>
        </p:txBody>
      </p:sp>
      <p:sp>
        <p:nvSpPr>
          <p:cNvPr id="174" name="Shape 89"/>
          <p:cNvSpPr txBox="1"/>
          <p:nvPr>
            <p:ph type="body" idx="1"/>
          </p:nvPr>
        </p:nvSpPr>
        <p:spPr>
          <a:xfrm>
            <a:off x="901700" y="2113260"/>
            <a:ext cx="11201400" cy="6727826"/>
          </a:xfrm>
          <a:prstGeom prst="rect">
            <a:avLst/>
          </a:prstGeom>
        </p:spPr>
        <p:txBody>
          <a:bodyPr/>
          <a:lstStyle/>
          <a:p>
            <a:pPr marL="102890" indent="-102890"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The U.S. has been the principle power outside the region since the end of WWII</a:t>
            </a:r>
            <a:endParaRPr>
              <a:solidFill>
                <a:srgbClr val="000000"/>
              </a:solidFill>
            </a:endParaRPr>
          </a:p>
          <a:p>
            <a:pPr lvl="1" marL="280691"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Therefore any efforts in the Middle East imposed by outside powers and then enforced until both Jews and Arabs agreed to abide by it.</a:t>
            </a:r>
            <a:endParaRPr>
              <a:solidFill>
                <a:srgbClr val="000000"/>
              </a:solidFill>
            </a:endParaRPr>
          </a:p>
          <a:p>
            <a:pPr lvl="2" marL="458492"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British Mandate principle and policy </a:t>
            </a:r>
            <a:endParaRPr>
              <a:solidFill>
                <a:srgbClr val="000000"/>
              </a:solidFill>
            </a:endParaRPr>
          </a:p>
          <a:p>
            <a:pPr lvl="1" marL="280691"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The two peoples’ national aims were irreconcilable. </a:t>
            </a:r>
            <a:endParaRPr>
              <a:solidFill>
                <a:srgbClr val="000000"/>
              </a:solidFill>
            </a:endParaRPr>
          </a:p>
          <a:p>
            <a:pPr lvl="2" marL="458492"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British gave UN the “problem” of Jews and Arabs</a:t>
            </a:r>
            <a:endParaRPr>
              <a:solidFill>
                <a:srgbClr val="000000"/>
              </a:solidFill>
            </a:endParaRPr>
          </a:p>
          <a:p>
            <a:pPr lvl="2" marL="458492"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Anglo-­American Morrison-Grady plan, </a:t>
            </a:r>
            <a:endParaRPr>
              <a:solidFill>
                <a:srgbClr val="000000"/>
              </a:solidFill>
            </a:endParaRPr>
          </a:p>
          <a:p>
            <a:pPr lvl="3" marL="636292" indent="-102892"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a federated Palestine with autonomous Jewish and Arab provinces</a:t>
            </a:r>
            <a:endParaRPr>
              <a:solidFill>
                <a:srgbClr val="000000"/>
              </a:solidFill>
            </a:endParaRPr>
          </a:p>
          <a:p>
            <a:pPr lvl="1" marL="280691"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Before 1948, sentiment as well as policy was aligned with Arabist mentality</a:t>
            </a:r>
            <a:endParaRPr>
              <a:solidFill>
                <a:srgbClr val="000000"/>
              </a:solidFill>
            </a:endParaRPr>
          </a:p>
          <a:p>
            <a:pPr lvl="2" marL="458492"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anti-Zionist U.S. State Department</a:t>
            </a:r>
            <a:endParaRPr>
              <a:solidFill>
                <a:srgbClr val="000000"/>
              </a:solidFill>
            </a:endParaRPr>
          </a:p>
          <a:p>
            <a:pPr lvl="2" marL="458492"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The ‘Arabists’ exerted considerable influence both as career diplomats and as bureaucrats within the State Department. But over time, group became insular and headstrong and showing a marked tendency to assert the Arab point of view. Nevertheless this Arabist elite, demonstrated their profound influence on American attitudes toward the Middle East.</a:t>
            </a:r>
            <a:endParaRPr>
              <a:solidFill>
                <a:srgbClr val="000000"/>
              </a:solidFill>
            </a:endParaRPr>
          </a:p>
          <a:p>
            <a:pPr marL="102890" indent="-102890"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President Truman had conflicted attitudes toward establishment of the State of Israel.</a:t>
            </a:r>
            <a:endParaRPr>
              <a:solidFill>
                <a:srgbClr val="000000"/>
              </a:solidFill>
            </a:endParaRPr>
          </a:p>
          <a:p>
            <a:pPr lvl="1" marL="280691"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ethical paradoxes</a:t>
            </a:r>
            <a:endParaRPr>
              <a:solidFill>
                <a:srgbClr val="000000"/>
              </a:solidFill>
            </a:endParaRPr>
          </a:p>
          <a:p>
            <a:pPr lvl="1" marL="280691"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moral ambiguities</a:t>
            </a:r>
            <a:endParaRPr>
              <a:solidFill>
                <a:srgbClr val="000000"/>
              </a:solidFill>
            </a:endParaRPr>
          </a:p>
          <a:p>
            <a:pPr lvl="1" marL="280691" indent="-102891" defTabSz="233679">
              <a:spcBef>
                <a:spcPts val="1200"/>
              </a:spcBef>
              <a:buClr>
                <a:srgbClr val="5E524C"/>
              </a:buClr>
              <a:defRPr sz="1500">
                <a:effectLst>
                  <a:outerShdw sx="100000" sy="100000" kx="0" ky="0" algn="b" rotWithShape="0" blurRad="12700" dist="10160" dir="5520000">
                    <a:srgbClr val="FFFFFF">
                      <a:alpha val="71999"/>
                    </a:srgbClr>
                  </a:outerShdw>
                </a:effectLst>
              </a:defRPr>
            </a:pPr>
            <a:r>
              <a:t>deeply flawed region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91"/>
          <p:cNvSpPr txBox="1"/>
          <p:nvPr>
            <p:ph type="title"/>
          </p:nvPr>
        </p:nvSpPr>
        <p:spPr>
          <a:xfrm>
            <a:off x="901700" y="635000"/>
            <a:ext cx="11201400" cy="1714500"/>
          </a:xfrm>
          <a:prstGeom prst="rect">
            <a:avLst/>
          </a:prstGeom>
        </p:spPr>
        <p:txBody>
          <a:bodyPr/>
          <a:lstStyle>
            <a:lvl1pPr>
              <a:defRPr spc="300"/>
            </a:lvl1pPr>
          </a:lstStyle>
          <a:p>
            <a:pPr/>
            <a:r>
              <a:t>Genesis</a:t>
            </a:r>
          </a:p>
        </p:txBody>
      </p:sp>
      <p:sp>
        <p:nvSpPr>
          <p:cNvPr id="177" name="Shape 92"/>
          <p:cNvSpPr txBox="1"/>
          <p:nvPr>
            <p:ph type="body" idx="1"/>
          </p:nvPr>
        </p:nvSpPr>
        <p:spPr>
          <a:xfrm>
            <a:off x="901700" y="1770210"/>
            <a:ext cx="11201400" cy="6802288"/>
          </a:xfrm>
          <a:prstGeom prst="rect">
            <a:avLst/>
          </a:prstGeom>
        </p:spPr>
        <p:txBody>
          <a:bodyPr/>
          <a:lstStyle/>
          <a:p>
            <a:pPr marL="179736"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Pre-1948 existed the “prevailing standards of self-determination” that led to the 1922 League of Nations Mandate, which formally recognized “the historical connection of the Jewish people with Palestine” and endorsed their “reconstituting their national home” in that land. </a:t>
            </a:r>
            <a:endParaRPr>
              <a:solidFill>
                <a:srgbClr val="000000"/>
              </a:solidFill>
            </a:endParaRPr>
          </a:p>
          <a:p>
            <a:pPr lvl="1" marL="39309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offered legitimacy to the Balfour Declaration </a:t>
            </a:r>
            <a:endParaRPr>
              <a:solidFill>
                <a:srgbClr val="000000"/>
              </a:solidFill>
            </a:endParaRPr>
          </a:p>
          <a:p>
            <a:pPr lvl="1" marL="39309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infuriated the Arabs and Arabists (Orientalist's) </a:t>
            </a:r>
            <a:endParaRPr>
              <a:solidFill>
                <a:srgbClr val="000000"/>
              </a:solidFill>
            </a:endParaRPr>
          </a:p>
          <a:p>
            <a:pPr lvl="2" marL="60645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CIA’s pro-Arab operations in the 1940s and 50s by the agency’s three most influential—and colorful—officers in the Middle East. Kermit “Kim” Roosevelt was the grandson of Theodore Roosevelt and the first head of CIA covert action in the region; his cousin, Archie Roosevelt, was a Middle East scholar and chief of the Beirut station and Miles Copeland, a maverick covert operations specialist.</a:t>
            </a:r>
            <a:endParaRPr>
              <a:solidFill>
                <a:srgbClr val="000000"/>
              </a:solidFill>
            </a:endParaRPr>
          </a:p>
          <a:p>
            <a:pPr marL="179736"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The Mandate was a recognition that the number of stateless and endangered Jews in the world at that time far exceeded the number of Arabs living in the backwater of a defeated Ottoman Empire.</a:t>
            </a:r>
            <a:endParaRPr>
              <a:solidFill>
                <a:srgbClr val="000000"/>
              </a:solidFill>
            </a:endParaRPr>
          </a:p>
          <a:p>
            <a:pPr lvl="1" marL="39309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Also, The Mandate indicated belief that self-determination for the Jewish people was not possible without a Jewish state.</a:t>
            </a:r>
            <a:endParaRPr>
              <a:solidFill>
                <a:srgbClr val="000000"/>
              </a:solidFill>
            </a:endParaRPr>
          </a:p>
          <a:p>
            <a:pPr marL="179736"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Truman when he became president had extensive experience in Midwestern machine politics, but was a relative neophyte in the realm of foreign policy.  </a:t>
            </a:r>
            <a:endParaRPr>
              <a:solidFill>
                <a:srgbClr val="000000"/>
              </a:solidFill>
            </a:endParaRPr>
          </a:p>
          <a:p>
            <a:pPr lvl="1" marL="393097" indent="-179736" defTabSz="280415">
              <a:spcBef>
                <a:spcPts val="1500"/>
              </a:spcBef>
              <a:buClr>
                <a:srgbClr val="5E524C"/>
              </a:buClr>
              <a:defRPr sz="1700">
                <a:effectLst>
                  <a:outerShdw sx="100000" sy="100000" kx="0" ky="0" algn="b" rotWithShape="0" blurRad="12700" dist="12192" dir="5520000">
                    <a:srgbClr val="FFFFFF">
                      <a:alpha val="71999"/>
                    </a:srgbClr>
                  </a:outerShdw>
                </a:effectLst>
              </a:defRPr>
            </a:pPr>
            <a:r>
              <a:t>He had been largely excluded the circles of power as Roosevelt’s vice president; had to work against a tremendous information deficit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10.png" descr="image10.png"/>
          <p:cNvPicPr>
            <a:picLocks noChangeAspect="1"/>
          </p:cNvPicPr>
          <p:nvPr/>
        </p:nvPicPr>
        <p:blipFill>
          <a:blip r:embed="rId2">
            <a:extLst/>
          </a:blip>
          <a:stretch>
            <a:fillRect/>
          </a:stretch>
        </p:blipFill>
        <p:spPr>
          <a:xfrm>
            <a:off x="6140122" y="1530290"/>
            <a:ext cx="6210959" cy="5321421"/>
          </a:xfrm>
          <a:prstGeom prst="rect">
            <a:avLst/>
          </a:prstGeom>
          <a:ln w="12700">
            <a:miter lim="400000"/>
          </a:ln>
        </p:spPr>
      </p:pic>
      <p:sp>
        <p:nvSpPr>
          <p:cNvPr id="180" name="Shape 95"/>
          <p:cNvSpPr txBox="1"/>
          <p:nvPr>
            <p:ph type="title"/>
          </p:nvPr>
        </p:nvSpPr>
        <p:spPr>
          <a:xfrm>
            <a:off x="901700" y="635000"/>
            <a:ext cx="11201400" cy="1714500"/>
          </a:xfrm>
          <a:prstGeom prst="rect">
            <a:avLst/>
          </a:prstGeom>
        </p:spPr>
        <p:txBody>
          <a:bodyPr/>
          <a:lstStyle>
            <a:lvl1pPr>
              <a:defRPr spc="300"/>
            </a:lvl1pPr>
          </a:lstStyle>
          <a:p>
            <a:pPr/>
            <a:r>
              <a:t>The Crucible </a:t>
            </a:r>
          </a:p>
        </p:txBody>
      </p:sp>
      <p:sp>
        <p:nvSpPr>
          <p:cNvPr id="181" name="Shape 96"/>
          <p:cNvSpPr txBox="1"/>
          <p:nvPr>
            <p:ph type="body" sz="half" idx="1"/>
          </p:nvPr>
        </p:nvSpPr>
        <p:spPr>
          <a:xfrm>
            <a:off x="901700" y="1460151"/>
            <a:ext cx="5334000" cy="7112349"/>
          </a:xfrm>
          <a:prstGeom prst="rect">
            <a:avLst/>
          </a:prstGeom>
        </p:spPr>
        <p:txBody>
          <a:bodyPr/>
          <a:lstStyle/>
          <a:p>
            <a:pPr marL="182412" indent="-182412" defTabSz="321308">
              <a:spcBef>
                <a:spcPts val="1500"/>
              </a:spcBef>
              <a:buClr>
                <a:srgbClr val="5E524C"/>
              </a:buClr>
              <a:defRPr sz="1700">
                <a:effectLst>
                  <a:outerShdw sx="100000" sy="100000" kx="0" ky="0" algn="b" rotWithShape="0" blurRad="12700" dist="13970" dir="5520000">
                    <a:srgbClr val="FFFFFF">
                      <a:alpha val="71999"/>
                    </a:srgbClr>
                  </a:outerShdw>
                </a:effectLst>
              </a:defRPr>
            </a:pPr>
            <a:r>
              <a:t>By 1946 (first full year of Truman’s presidency), thousands of Jewish refugees were stranded, caught between an unwillingness to remain in Europe, and displaced otherwise.</a:t>
            </a:r>
            <a:endParaRPr>
              <a:solidFill>
                <a:srgbClr val="000000"/>
              </a:solidFill>
            </a:endParaRPr>
          </a:p>
          <a:p>
            <a:pPr marL="182412" indent="-182412" defTabSz="321308">
              <a:spcBef>
                <a:spcPts val="1500"/>
              </a:spcBef>
              <a:buClr>
                <a:srgbClr val="5E524C"/>
              </a:buClr>
              <a:defRPr sz="1700">
                <a:effectLst>
                  <a:outerShdw sx="100000" sy="100000" kx="0" ky="0" algn="b" rotWithShape="0" blurRad="12700" dist="13970" dir="5520000">
                    <a:srgbClr val="FFFFFF">
                      <a:alpha val="71999"/>
                    </a:srgbClr>
                  </a:outerShdw>
                </a:effectLst>
              </a:defRPr>
            </a:pPr>
            <a:r>
              <a:t>Wish to join fellow Jews in British-Mandate Palestine.</a:t>
            </a:r>
            <a:endParaRPr>
              <a:solidFill>
                <a:srgbClr val="000000"/>
              </a:solidFill>
            </a:endParaRPr>
          </a:p>
          <a:p>
            <a:pPr marL="182412" indent="-182412" defTabSz="321308">
              <a:spcBef>
                <a:spcPts val="1500"/>
              </a:spcBef>
              <a:buClr>
                <a:srgbClr val="5E524C"/>
              </a:buClr>
              <a:defRPr sz="1700">
                <a:effectLst>
                  <a:outerShdw sx="100000" sy="100000" kx="0" ky="0" algn="b" rotWithShape="0" blurRad="12700" dist="13970" dir="5520000">
                    <a:srgbClr val="FFFFFF">
                      <a:alpha val="71999"/>
                    </a:srgbClr>
                  </a:outerShdw>
                </a:effectLst>
              </a:defRPr>
            </a:pPr>
            <a:r>
              <a:t>To Palestine’s Arab population these Jews represented an enormous threat to their own desire for self-determination. </a:t>
            </a:r>
            <a:endParaRPr>
              <a:solidFill>
                <a:srgbClr val="000000"/>
              </a:solidFill>
            </a:endParaRPr>
          </a:p>
          <a:p>
            <a:pPr marL="182412" indent="-182412" defTabSz="321308">
              <a:spcBef>
                <a:spcPts val="1500"/>
              </a:spcBef>
              <a:buClr>
                <a:srgbClr val="5E524C"/>
              </a:buClr>
              <a:defRPr sz="1700">
                <a:effectLst>
                  <a:outerShdw sx="100000" sy="100000" kx="0" ky="0" algn="b" rotWithShape="0" blurRad="12700" dist="13970" dir="5520000">
                    <a:srgbClr val="FFFFFF">
                      <a:alpha val="71999"/>
                    </a:srgbClr>
                  </a:outerShdw>
                </a:effectLst>
              </a:defRPr>
            </a:pPr>
            <a:r>
              <a:t>A huge new influx of Jewish refugees from Europe endangered both their majority and their land.</a:t>
            </a:r>
            <a:endParaRPr>
              <a:solidFill>
                <a:srgbClr val="000000"/>
              </a:solidFill>
            </a:endParaRPr>
          </a:p>
          <a:p>
            <a:pPr marL="182412" indent="-182412" defTabSz="321308">
              <a:spcBef>
                <a:spcPts val="1500"/>
              </a:spcBef>
              <a:buClr>
                <a:srgbClr val="5E524C"/>
              </a:buClr>
              <a:defRPr sz="1700">
                <a:effectLst>
                  <a:outerShdw sx="100000" sy="100000" kx="0" ky="0" algn="b" rotWithShape="0" blurRad="12700" dist="13970" dir="5520000">
                    <a:srgbClr val="FFFFFF">
                      <a:alpha val="71999"/>
                    </a:srgbClr>
                  </a:outerShdw>
                </a:effectLst>
              </a:defRPr>
            </a:pPr>
            <a:r>
              <a:t>“There was probably never a time after December 1917” — in the wake of the Balfour Declaration supporting a Jewish homeland in Palestine — “that the Jews and Arabs in Palestine could have agreed on their own to share or divide the country,”</a:t>
            </a:r>
            <a:endParaRPr>
              <a:solidFill>
                <a:srgbClr val="000000"/>
              </a:solidFill>
            </a:endParaRPr>
          </a:p>
          <a:p>
            <a:pPr marL="182412" indent="-182412" defTabSz="321308">
              <a:spcBef>
                <a:spcPts val="1500"/>
              </a:spcBef>
              <a:buClr>
                <a:srgbClr val="5E524C"/>
              </a:buClr>
              <a:defRPr sz="1700">
                <a:effectLst>
                  <a:outerShdw sx="100000" sy="100000" kx="0" ky="0" algn="b" rotWithShape="0" blurRad="12700" dist="13970" dir="5520000">
                    <a:srgbClr val="FFFFFF">
                      <a:alpha val="71999"/>
                    </a:srgbClr>
                  </a:outerShdw>
                </a:effectLst>
              </a:defRPr>
            </a:pPr>
            <a:r>
              <a:t>-‘</a:t>
            </a:r>
            <a:r>
              <a:rPr i="1"/>
              <a:t>Genesis: Truman, American Jews, and the Origins of the Arab/Israeli Conflict</a:t>
            </a:r>
            <a:r>
              <a:t>,’ by John B. Judis (2014)</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39"/>
          <p:cNvSpPr txBox="1"/>
          <p:nvPr>
            <p:ph type="title"/>
          </p:nvPr>
        </p:nvSpPr>
        <p:spPr>
          <a:xfrm>
            <a:off x="901700" y="635000"/>
            <a:ext cx="11201400" cy="1714500"/>
          </a:xfrm>
          <a:prstGeom prst="rect">
            <a:avLst/>
          </a:prstGeom>
        </p:spPr>
        <p:txBody>
          <a:bodyPr/>
          <a:lstStyle>
            <a:lvl1pPr>
              <a:defRPr spc="300"/>
            </a:lvl1pPr>
          </a:lstStyle>
          <a:p>
            <a:pPr/>
            <a:r>
              <a:t>Course overview</a:t>
            </a:r>
          </a:p>
        </p:txBody>
      </p:sp>
      <p:sp>
        <p:nvSpPr>
          <p:cNvPr id="123" name="Shape 40"/>
          <p:cNvSpPr txBox="1"/>
          <p:nvPr>
            <p:ph type="body" idx="1"/>
          </p:nvPr>
        </p:nvSpPr>
        <p:spPr>
          <a:xfrm>
            <a:off x="901700" y="1537444"/>
            <a:ext cx="11201400" cy="7035056"/>
          </a:xfrm>
          <a:prstGeom prst="rect">
            <a:avLst/>
          </a:prstGeom>
        </p:spPr>
        <p:txBody>
          <a:bodyPr/>
          <a:lstStyle/>
          <a:p>
            <a:pPr marL="1694031" indent="-1694031" defTabSz="480912">
              <a:spcBef>
                <a:spcPts val="2500"/>
              </a:spcBef>
              <a:buClr>
                <a:srgbClr val="5E524C"/>
              </a:buClr>
              <a:defRPr sz="2940">
                <a:effectLst>
                  <a:outerShdw sx="100000" sy="100000" kx="0" ky="0" algn="b" rotWithShape="0" blurRad="24892" dist="20909" dir="5520000">
                    <a:srgbClr val="FFFFFF">
                      <a:alpha val="71999"/>
                    </a:srgbClr>
                  </a:outerShdw>
                </a:effectLst>
              </a:defRPr>
            </a:pPr>
            <a:r>
              <a:t>Examine the continuity and change of U.S. foreign relations with Israel</a:t>
            </a:r>
            <a:endParaRPr>
              <a:solidFill>
                <a:srgbClr val="000000"/>
              </a:solidFill>
            </a:endParaRPr>
          </a:p>
          <a:p>
            <a:pPr lvl="1" marL="2059944" indent="-1694031" defTabSz="480912">
              <a:spcBef>
                <a:spcPts val="2500"/>
              </a:spcBef>
              <a:buClr>
                <a:srgbClr val="5E524C"/>
              </a:buClr>
              <a:defRPr sz="2940">
                <a:effectLst>
                  <a:outerShdw sx="100000" sy="100000" kx="0" ky="0" algn="b" rotWithShape="0" blurRad="24892" dist="20909" dir="5520000">
                    <a:srgbClr val="FFFFFF">
                      <a:alpha val="71999"/>
                    </a:srgbClr>
                  </a:outerShdw>
                </a:effectLst>
              </a:defRPr>
            </a:pPr>
            <a:r>
              <a:t>tight bonds with inherent tension</a:t>
            </a:r>
            <a:endParaRPr>
              <a:solidFill>
                <a:srgbClr val="000000"/>
              </a:solidFill>
            </a:endParaRPr>
          </a:p>
          <a:p>
            <a:pPr marL="1694031" indent="-1694031" defTabSz="480912">
              <a:spcBef>
                <a:spcPts val="2500"/>
              </a:spcBef>
              <a:buClr>
                <a:srgbClr val="5E524C"/>
              </a:buClr>
              <a:defRPr sz="2940">
                <a:effectLst>
                  <a:outerShdw sx="100000" sy="100000" kx="0" ky="0" algn="b" rotWithShape="0" blurRad="24892" dist="20909" dir="5520000">
                    <a:srgbClr val="FFFFFF">
                      <a:alpha val="71999"/>
                    </a:srgbClr>
                  </a:outerShdw>
                </a:effectLst>
              </a:defRPr>
            </a:pPr>
            <a:r>
              <a:t>An overview of change from President Truman to President Trump</a:t>
            </a:r>
            <a:endParaRPr>
              <a:solidFill>
                <a:srgbClr val="000000"/>
              </a:solidFill>
            </a:endParaRPr>
          </a:p>
          <a:p>
            <a:pPr marL="1694031" indent="-1694031" defTabSz="480912">
              <a:spcBef>
                <a:spcPts val="2500"/>
              </a:spcBef>
              <a:buClr>
                <a:srgbClr val="5E524C"/>
              </a:buClr>
              <a:defRPr sz="2940">
                <a:effectLst>
                  <a:outerShdw sx="100000" sy="100000" kx="0" ky="0" algn="b" rotWithShape="0" blurRad="24892" dist="20909" dir="5520000">
                    <a:srgbClr val="FFFFFF">
                      <a:alpha val="71999"/>
                    </a:srgbClr>
                  </a:outerShdw>
                </a:effectLst>
              </a:defRPr>
            </a:pPr>
            <a:r>
              <a:t>Examine key milestones in the relationship of the two nations</a:t>
            </a:r>
            <a:endParaRPr>
              <a:solidFill>
                <a:srgbClr val="000000"/>
              </a:solidFill>
            </a:endParaRPr>
          </a:p>
          <a:p>
            <a:pPr marL="1694031" indent="-1694031" defTabSz="480912">
              <a:spcBef>
                <a:spcPts val="2500"/>
              </a:spcBef>
              <a:buClr>
                <a:srgbClr val="5E524C"/>
              </a:buClr>
              <a:defRPr sz="2940">
                <a:effectLst>
                  <a:outerShdw sx="100000" sy="100000" kx="0" ky="0" algn="b" rotWithShape="0" blurRad="24892" dist="20909" dir="5520000">
                    <a:srgbClr val="FFFFFF">
                      <a:alpha val="71999"/>
                    </a:srgbClr>
                  </a:outerShdw>
                </a:effectLst>
              </a:defRPr>
            </a:pPr>
            <a:r>
              <a:t>Impact of U.S. presidential decision making on foreign policy</a:t>
            </a:r>
            <a:endParaRPr>
              <a:solidFill>
                <a:srgbClr val="000000"/>
              </a:solidFill>
            </a:endParaRPr>
          </a:p>
          <a:p>
            <a:pPr marL="1694031" indent="-1694031" defTabSz="480912">
              <a:spcBef>
                <a:spcPts val="2500"/>
              </a:spcBef>
              <a:buClr>
                <a:srgbClr val="5E524C"/>
              </a:buClr>
              <a:defRPr sz="2940">
                <a:effectLst>
                  <a:outerShdw sx="100000" sy="100000" kx="0" ky="0" algn="b" rotWithShape="0" blurRad="24892" dist="20909" dir="5520000">
                    <a:srgbClr val="FFFFFF">
                      <a:alpha val="71999"/>
                    </a:srgbClr>
                  </a:outerShdw>
                </a:effectLst>
              </a:defRPr>
            </a:pPr>
            <a:r>
              <a:t>Impact of foreign policy crisis on relationship with Israel</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98"/>
          <p:cNvSpPr txBox="1"/>
          <p:nvPr>
            <p:ph type="body" idx="1"/>
          </p:nvPr>
        </p:nvSpPr>
        <p:spPr>
          <a:prstGeom prst="rect">
            <a:avLst/>
          </a:prstGeom>
        </p:spPr>
        <p:txBody>
          <a:bodyPr/>
          <a:lstStyle/>
          <a:p>
            <a:pPr marL="282295" indent="-282295" defTabSz="315468">
              <a:spcBef>
                <a:spcPts val="1700"/>
              </a:spcBef>
              <a:buClr>
                <a:srgbClr val="5E524C"/>
              </a:buClr>
              <a:defRPr sz="1900">
                <a:effectLst>
                  <a:outerShdw sx="100000" sy="100000" kx="0" ky="0" algn="b" rotWithShape="0" blurRad="12700" dist="13716" dir="5520000">
                    <a:srgbClr val="FFFFFF">
                      <a:alpha val="71999"/>
                    </a:srgbClr>
                  </a:outerShdw>
                </a:effectLst>
              </a:defRPr>
            </a:pPr>
            <a:r>
              <a:t>Allis and Ronald Radosh in their 2009 book, </a:t>
            </a:r>
            <a:r>
              <a:rPr i="1"/>
              <a:t>A Safe Haven: Harry S. Truman and the Founding of Israel </a:t>
            </a:r>
            <a:r>
              <a:t>offers a most complete blow-by-blow account of what happened in Truman’s recognition of Israel</a:t>
            </a:r>
            <a:endParaRPr>
              <a:solidFill>
                <a:srgbClr val="000000"/>
              </a:solidFill>
            </a:endParaRPr>
          </a:p>
          <a:p>
            <a:pPr lvl="1" marL="522326" indent="-282295" defTabSz="315468">
              <a:spcBef>
                <a:spcPts val="1700"/>
              </a:spcBef>
              <a:buClr>
                <a:srgbClr val="5E524C"/>
              </a:buClr>
              <a:defRPr sz="1900">
                <a:effectLst>
                  <a:outerShdw sx="100000" sy="100000" kx="0" ky="0" algn="b" rotWithShape="0" blurRad="12700" dist="13716" dir="5520000">
                    <a:srgbClr val="FFFFFF">
                      <a:alpha val="71999"/>
                    </a:srgbClr>
                  </a:outerShdw>
                </a:effectLst>
              </a:defRPr>
            </a:pPr>
            <a:r>
              <a:t>Key to Radosh is Truman’s Christian Zionism</a:t>
            </a:r>
            <a:endParaRPr>
              <a:solidFill>
                <a:srgbClr val="000000"/>
              </a:solidFill>
            </a:endParaRPr>
          </a:p>
          <a:p>
            <a:pPr lvl="2" marL="762357" indent="-282295" defTabSz="315468">
              <a:spcBef>
                <a:spcPts val="1700"/>
              </a:spcBef>
              <a:buClr>
                <a:srgbClr val="5E524C"/>
              </a:buClr>
              <a:defRPr sz="1900">
                <a:effectLst>
                  <a:outerShdw sx="100000" sy="100000" kx="0" ky="0" algn="b" rotWithShape="0" blurRad="12700" dist="13716" dir="5520000">
                    <a:srgbClr val="FFFFFF">
                      <a:alpha val="71999"/>
                    </a:srgbClr>
                  </a:outerShdw>
                </a:effectLst>
              </a:defRPr>
            </a:pPr>
            <a:r>
              <a:t>coincidentally this is offered as evidence as to earlier support from British Foreign Minister Balfour to U.S. President Wilson.</a:t>
            </a:r>
            <a:endParaRPr>
              <a:solidFill>
                <a:srgbClr val="000000"/>
              </a:solidFill>
            </a:endParaRPr>
          </a:p>
          <a:p>
            <a:pPr marL="282295" indent="-282295" defTabSz="315468">
              <a:spcBef>
                <a:spcPts val="1700"/>
              </a:spcBef>
              <a:buClr>
                <a:srgbClr val="5E524C"/>
              </a:buClr>
              <a:defRPr sz="1900">
                <a:effectLst>
                  <a:outerShdw sx="100000" sy="100000" kx="0" ky="0" algn="b" rotWithShape="0" blurRad="12700" dist="13716" dir="5520000">
                    <a:srgbClr val="FFFFFF">
                      <a:alpha val="71999"/>
                    </a:srgbClr>
                  </a:outerShdw>
                </a:effectLst>
              </a:defRPr>
            </a:pPr>
            <a:r>
              <a:t>Verbal and archival evidence indicates that Truman often quoted Deuteronomy (“Go in and take possession of the land to which the Lord has sworn unto your fathers”) </a:t>
            </a:r>
            <a:endParaRPr>
              <a:solidFill>
                <a:srgbClr val="000000"/>
              </a:solidFill>
            </a:endParaRPr>
          </a:p>
          <a:p>
            <a:pPr lvl="1" marL="522326" indent="-282295" defTabSz="315468">
              <a:spcBef>
                <a:spcPts val="1700"/>
              </a:spcBef>
              <a:buClr>
                <a:srgbClr val="5E524C"/>
              </a:buClr>
              <a:defRPr sz="1900">
                <a:effectLst>
                  <a:outerShdw sx="100000" sy="100000" kx="0" ky="0" algn="b" rotWithShape="0" blurRad="12700" dist="13716" dir="5520000">
                    <a:srgbClr val="FFFFFF">
                      <a:alpha val="71999"/>
                    </a:srgbClr>
                  </a:outerShdw>
                </a:effectLst>
              </a:defRPr>
            </a:pPr>
            <a:r>
              <a:t>Alfred Lilienthal, a State Department Arabist, said Truman “was a Biblical fundamentalist who constantly pointed” to those words; </a:t>
            </a:r>
            <a:endParaRPr>
              <a:solidFill>
                <a:srgbClr val="000000"/>
              </a:solidFill>
            </a:endParaRPr>
          </a:p>
          <a:p>
            <a:pPr lvl="1" marL="522326" indent="-282295" defTabSz="315468">
              <a:spcBef>
                <a:spcPts val="1700"/>
              </a:spcBef>
              <a:buClr>
                <a:srgbClr val="5E524C"/>
              </a:buClr>
              <a:defRPr sz="1900">
                <a:effectLst>
                  <a:outerShdw sx="100000" sy="100000" kx="0" ky="0" algn="b" rotWithShape="0" blurRad="12700" dist="13716" dir="5520000">
                    <a:srgbClr val="FFFFFF">
                      <a:alpha val="71999"/>
                    </a:srgbClr>
                  </a:outerShdw>
                </a:effectLst>
              </a:defRPr>
            </a:pPr>
            <a:r>
              <a:t>Truman and his chief White House aide, Clark Clifford, exchanged biblical passages on the boundaries of Israel; and </a:t>
            </a:r>
            <a:endParaRPr>
              <a:solidFill>
                <a:srgbClr val="000000"/>
              </a:solidFill>
            </a:endParaRPr>
          </a:p>
          <a:p>
            <a:pPr lvl="1" marL="522326" indent="-282295" defTabSz="315468">
              <a:spcBef>
                <a:spcPts val="1700"/>
              </a:spcBef>
              <a:buClr>
                <a:srgbClr val="5E524C"/>
              </a:buClr>
              <a:defRPr sz="1900">
                <a:effectLst>
                  <a:outerShdw sx="100000" sy="100000" kx="0" ky="0" algn="b" rotWithShape="0" blurRad="12700" dist="13716" dir="5520000">
                    <a:srgbClr val="FFFFFF">
                      <a:alpha val="71999"/>
                    </a:srgbClr>
                  </a:outerShdw>
                </a:effectLst>
              </a:defRPr>
            </a:pPr>
            <a:r>
              <a:t>Six months after recognizing Israel, Truman wrote Chaim Weizmann that “[w]hat you have received at the hands of the world has been far less than was your due.”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00"/>
          <p:cNvSpPr txBox="1"/>
          <p:nvPr>
            <p:ph type="title"/>
          </p:nvPr>
        </p:nvSpPr>
        <p:spPr>
          <a:xfrm>
            <a:off x="901700" y="635000"/>
            <a:ext cx="11201400" cy="1714500"/>
          </a:xfrm>
          <a:prstGeom prst="rect">
            <a:avLst/>
          </a:prstGeom>
        </p:spPr>
        <p:txBody>
          <a:bodyPr/>
          <a:lstStyle>
            <a:lvl1pPr>
              <a:defRPr spc="300"/>
            </a:lvl1pPr>
          </a:lstStyle>
          <a:p>
            <a:pPr/>
            <a:r>
              <a:t>The Crucible </a:t>
            </a:r>
          </a:p>
        </p:txBody>
      </p:sp>
      <p:sp>
        <p:nvSpPr>
          <p:cNvPr id="186" name="Shape 101"/>
          <p:cNvSpPr txBox="1"/>
          <p:nvPr>
            <p:ph type="body" idx="1"/>
          </p:nvPr>
        </p:nvSpPr>
        <p:spPr>
          <a:xfrm>
            <a:off x="901700" y="1546272"/>
            <a:ext cx="11201400" cy="7026227"/>
          </a:xfrm>
          <a:prstGeom prst="rect">
            <a:avLst/>
          </a:prstGeom>
        </p:spPr>
        <p:txBody>
          <a:bodyPr/>
          <a:lstStyle/>
          <a:p>
            <a:pPr marL="416447" indent="-416447" defTabSz="344676">
              <a:spcBef>
                <a:spcPts val="1800"/>
              </a:spcBef>
              <a:buClr>
                <a:srgbClr val="5E524C"/>
              </a:buClr>
              <a:defRPr sz="2100">
                <a:effectLst>
                  <a:outerShdw sx="100000" sy="100000" kx="0" ky="0" algn="b" rotWithShape="0" blurRad="12700" dist="14985" dir="5520000">
                    <a:srgbClr val="FFFFFF">
                      <a:alpha val="71999"/>
                    </a:srgbClr>
                  </a:outerShdw>
                </a:effectLst>
              </a:defRPr>
            </a:pPr>
            <a:r>
              <a:t>President Truman’s relationship with the burgeoning Zionist lobby was strained. </a:t>
            </a:r>
            <a:endParaRPr>
              <a:solidFill>
                <a:srgbClr val="000000"/>
              </a:solidFill>
            </a:endParaRPr>
          </a:p>
          <a:p>
            <a:pPr lvl="1" marL="678703" indent="-416447" defTabSz="344676">
              <a:spcBef>
                <a:spcPts val="1800"/>
              </a:spcBef>
              <a:buClr>
                <a:srgbClr val="5E524C"/>
              </a:buClr>
              <a:defRPr sz="2100">
                <a:effectLst>
                  <a:outerShdw sx="100000" sy="100000" kx="0" ky="0" algn="b" rotWithShape="0" blurRad="12700" dist="14985" dir="5520000">
                    <a:srgbClr val="FFFFFF">
                      <a:alpha val="71999"/>
                    </a:srgbClr>
                  </a:outerShdw>
                </a:effectLst>
              </a:defRPr>
            </a:pPr>
            <a:r>
              <a:t>Truman exhibited a casual anti-Semitism that was certainly not out of place in his day, but also counted Jews among his close friends and advisers.</a:t>
            </a:r>
            <a:endParaRPr>
              <a:solidFill>
                <a:srgbClr val="000000"/>
              </a:solidFill>
            </a:endParaRPr>
          </a:p>
          <a:p>
            <a:pPr marL="416447" indent="-416447" defTabSz="344676">
              <a:spcBef>
                <a:spcPts val="1800"/>
              </a:spcBef>
              <a:buClr>
                <a:srgbClr val="5E524C"/>
              </a:buClr>
              <a:defRPr sz="2100">
                <a:effectLst>
                  <a:outerShdw sx="100000" sy="100000" kx="0" ky="0" algn="b" rotWithShape="0" blurRad="12700" dist="14985" dir="5520000">
                    <a:srgbClr val="FFFFFF">
                      <a:alpha val="71999"/>
                    </a:srgbClr>
                  </a:outerShdw>
                </a:effectLst>
              </a:defRPr>
            </a:pPr>
            <a:r>
              <a:t>He felt put-upon by Zionist groups clamoring for his administration’s support and comes across as whiny — the “one constant in his reproaches were the ‘emotional Jews’ of the United States,’ </a:t>
            </a:r>
            <a:endParaRPr>
              <a:solidFill>
                <a:srgbClr val="000000"/>
              </a:solidFill>
            </a:endParaRPr>
          </a:p>
          <a:p>
            <a:pPr lvl="1" marL="678703" indent="-416447" defTabSz="344676">
              <a:spcBef>
                <a:spcPts val="1800"/>
              </a:spcBef>
              <a:buClr>
                <a:srgbClr val="5E524C"/>
              </a:buClr>
              <a:defRPr sz="2100">
                <a:effectLst>
                  <a:outerShdw sx="100000" sy="100000" kx="0" ky="0" algn="b" rotWithShape="0" blurRad="12700" dist="14985" dir="5520000">
                    <a:srgbClr val="FFFFFF">
                      <a:alpha val="71999"/>
                    </a:srgbClr>
                  </a:outerShdw>
                </a:effectLst>
              </a:defRPr>
            </a:pPr>
            <a:r>
              <a:t>Truman was also aware of the political risks of taking sides.</a:t>
            </a:r>
            <a:endParaRPr>
              <a:solidFill>
                <a:srgbClr val="000000"/>
              </a:solidFill>
            </a:endParaRPr>
          </a:p>
          <a:p>
            <a:pPr marL="416447" indent="-416447" defTabSz="344676">
              <a:spcBef>
                <a:spcPts val="1800"/>
              </a:spcBef>
              <a:buClr>
                <a:srgbClr val="5E524C"/>
              </a:buClr>
              <a:defRPr sz="2100">
                <a:effectLst>
                  <a:outerShdw sx="100000" sy="100000" kx="0" ky="0" algn="b" rotWithShape="0" blurRad="12700" dist="14985" dir="5520000">
                    <a:srgbClr val="FFFFFF">
                      <a:alpha val="71999"/>
                    </a:srgbClr>
                  </a:outerShdw>
                </a:effectLst>
              </a:defRPr>
            </a:pPr>
            <a:r>
              <a:t>On the one hand, to support Israel might be to involve the United States in a new world conflict after having just emerged from World War II. </a:t>
            </a:r>
            <a:endParaRPr>
              <a:solidFill>
                <a:srgbClr val="000000"/>
              </a:solidFill>
            </a:endParaRPr>
          </a:p>
          <a:p>
            <a:pPr marL="416447" indent="-416447" defTabSz="344676">
              <a:spcBef>
                <a:spcPts val="1800"/>
              </a:spcBef>
              <a:buClr>
                <a:srgbClr val="5E524C"/>
              </a:buClr>
              <a:defRPr sz="2100">
                <a:effectLst>
                  <a:outerShdw sx="100000" sy="100000" kx="0" ky="0" algn="b" rotWithShape="0" blurRad="12700" dist="14985" dir="5520000">
                    <a:srgbClr val="FFFFFF">
                      <a:alpha val="71999"/>
                    </a:srgbClr>
                  </a:outerShdw>
                </a:effectLst>
              </a:defRPr>
            </a:pPr>
            <a:r>
              <a:t>On the other, domestic political pressure mitigated strongly against remaining neutral. </a:t>
            </a:r>
            <a:endParaRPr>
              <a:solidFill>
                <a:srgbClr val="000000"/>
              </a:solidFill>
            </a:endParaRPr>
          </a:p>
          <a:p>
            <a:pPr lvl="1" marL="678703" indent="-416447" defTabSz="344676">
              <a:spcBef>
                <a:spcPts val="1800"/>
              </a:spcBef>
              <a:buClr>
                <a:srgbClr val="5E524C"/>
              </a:buClr>
              <a:defRPr sz="2100">
                <a:effectLst>
                  <a:outerShdw sx="100000" sy="100000" kx="0" ky="0" algn="b" rotWithShape="0" blurRad="12700" dist="14985" dir="5520000">
                    <a:srgbClr val="FFFFFF">
                      <a:alpha val="71999"/>
                    </a:srgbClr>
                  </a:outerShdw>
                </a:effectLst>
              </a:defRPr>
            </a:pPr>
            <a:r>
              <a:t>“I’m sorry, gentlemen,’’ the president said, “but I have to answer to hundreds of thousands who are anxious for the success of Zionism; I do not have hundreds of thousands of Arabs among my constituents.”</a:t>
            </a:r>
            <a:endParaRPr>
              <a:solidFill>
                <a:srgbClr val="000000"/>
              </a:solidFill>
            </a:endParaRPr>
          </a:p>
          <a:p>
            <a:pPr marL="232280" indent="-232280" defTabSz="344676">
              <a:lnSpc>
                <a:spcPct val="90000"/>
              </a:lnSpc>
              <a:spcBef>
                <a:spcPts val="1600"/>
              </a:spcBef>
              <a:buClr>
                <a:srgbClr val="5E524C"/>
              </a:buClr>
              <a:defRPr sz="1800">
                <a:effectLst>
                  <a:outerShdw sx="100000" sy="100000" kx="0" ky="0" algn="b" rotWithShape="0" blurRad="12700" dist="14985" dir="5520000">
                    <a:srgbClr val="FFFFFF">
                      <a:alpha val="71999"/>
                    </a:srgbClr>
                  </a:outerShdw>
                </a:effectLst>
              </a:defRPr>
            </a:pPr>
            <a:r>
              <a:t>-‘Genesis,’ by John B. Judis (2014)</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03"/>
          <p:cNvSpPr txBox="1"/>
          <p:nvPr>
            <p:ph type="body" idx="1"/>
          </p:nvPr>
        </p:nvSpPr>
        <p:spPr>
          <a:xfrm>
            <a:off x="901700" y="1124891"/>
            <a:ext cx="11201400" cy="6888810"/>
          </a:xfrm>
          <a:prstGeom prst="rect">
            <a:avLst/>
          </a:prstGeom>
        </p:spPr>
        <p:txBody>
          <a:bodyPr/>
          <a:lstStyle/>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Binationalism, the Zionist movement associated with Judah Magnes, Martin Buber, and Henrietta Szold: support a Jewish presence but recognized Arab rights in British Mandate Palestine. </a:t>
            </a:r>
            <a:endParaRPr>
              <a:solidFill>
                <a:srgbClr val="000000"/>
              </a:solidFill>
            </a:endParaRPr>
          </a:p>
          <a:p>
            <a:pPr lvl="1" marL="512653"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Important to note that Zionist binationalism, never a potent force.</a:t>
            </a:r>
            <a:endParaRPr>
              <a:solidFill>
                <a:srgbClr val="000000"/>
              </a:solidFill>
            </a:endParaRPr>
          </a:p>
          <a:p>
            <a:pPr lvl="1" marL="512653"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When discussing the period 1947–48,  a revised partition plan would have given Palestinians more territory than allotted by the 1947 United Nations (UN) plan.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Although various Arab League countries and some Palestinian leaders were willing to entertain such ideas, Grand Mufti Haj Amin al-Husayni’s influence still prevailed among Palestinians, and Arab leaders mistrusted each other’s intentions; thus they rejected any compromise.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Also of importance is to recognize the differences between liberal Zionism, as embodied by Justice Brandeis and Rabbi Stephen Wise, and militant American Zionism, with each varying approaches to the American public and politicians. </a:t>
            </a:r>
            <a:endParaRPr>
              <a:solidFill>
                <a:srgbClr val="000000"/>
              </a:solidFill>
            </a:endParaRPr>
          </a:p>
          <a:p>
            <a:pPr lvl="1" marL="512653"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Important to note: neither camp considered the Palestinians as having any rights; Palestinians were equivalent to American Indians, inferior peoples whose concerns were minimal when compared to those of whites. </a:t>
            </a:r>
            <a:endParaRPr>
              <a:solidFill>
                <a:srgbClr val="000000"/>
              </a:solidFill>
            </a:endParaRPr>
          </a:p>
          <a:p>
            <a:pPr lvl="1" marL="512653"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This is an indictment of American liberal Zionists, a double standard, where concern for the less fortunate could apply in Western countries but not to non-Westerners.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05"/>
          <p:cNvSpPr txBox="1"/>
          <p:nvPr>
            <p:ph type="body" idx="1"/>
          </p:nvPr>
        </p:nvSpPr>
        <p:spPr>
          <a:xfrm>
            <a:off x="901700" y="849758"/>
            <a:ext cx="11201400" cy="7163942"/>
          </a:xfrm>
          <a:prstGeom prst="rect">
            <a:avLst/>
          </a:prstGeom>
        </p:spPr>
        <p:txBody>
          <a:bodyPr/>
          <a:lstStyle/>
          <a:p>
            <a:pPr marL="727000" indent="-727000" defTabSz="403097">
              <a:spcBef>
                <a:spcPts val="2200"/>
              </a:spcBef>
              <a:buClr>
                <a:srgbClr val="5E524C"/>
              </a:buClr>
              <a:defRPr sz="2400">
                <a:effectLst>
                  <a:outerShdw sx="100000" sy="100000" kx="0" ky="0" algn="b" rotWithShape="0" blurRad="12700" dist="17526" dir="5520000">
                    <a:srgbClr val="FFFFFF">
                      <a:alpha val="71999"/>
                    </a:srgbClr>
                  </a:outerShdw>
                </a:effectLst>
              </a:defRPr>
            </a:pPr>
            <a:r>
              <a:t>Zionist and Palestinian were often unreconcilable during the pre-1948 statehood. </a:t>
            </a:r>
            <a:endParaRPr>
              <a:solidFill>
                <a:srgbClr val="000000"/>
              </a:solidFill>
            </a:endParaRPr>
          </a:p>
          <a:p>
            <a:pPr marL="727000" indent="-727000" defTabSz="403097">
              <a:spcBef>
                <a:spcPts val="2200"/>
              </a:spcBef>
              <a:buClr>
                <a:srgbClr val="5E524C"/>
              </a:buClr>
              <a:defRPr sz="2400">
                <a:effectLst>
                  <a:outerShdw sx="100000" sy="100000" kx="0" ky="0" algn="b" rotWithShape="0" blurRad="12700" dist="17526" dir="5520000">
                    <a:srgbClr val="FFFFFF">
                      <a:alpha val="71999"/>
                    </a:srgbClr>
                  </a:outerShdw>
                </a:effectLst>
              </a:defRPr>
            </a:pPr>
            <a:r>
              <a:t>Important to acknowledge the political realities behind American decision-making that often disregarded Palestinian needs. </a:t>
            </a:r>
            <a:endParaRPr>
              <a:solidFill>
                <a:srgbClr val="000000"/>
              </a:solidFill>
            </a:endParaRPr>
          </a:p>
          <a:p>
            <a:pPr marL="727000" indent="-727000" defTabSz="403097">
              <a:spcBef>
                <a:spcPts val="2200"/>
              </a:spcBef>
              <a:buClr>
                <a:srgbClr val="5E524C"/>
              </a:buClr>
              <a:defRPr sz="2400">
                <a:effectLst>
                  <a:outerShdw sx="100000" sy="100000" kx="0" ky="0" algn="b" rotWithShape="0" blurRad="12700" dist="17526" dir="5520000">
                    <a:srgbClr val="FFFFFF">
                      <a:alpha val="71999"/>
                    </a:srgbClr>
                  </a:outerShdw>
                </a:effectLst>
              </a:defRPr>
            </a:pPr>
            <a:r>
              <a:t>Due to the Balfour Declaration, “The British and the Zionists had conspired to screw the Arabs out of a country that by the prevailing standards of self-determination should have been theirs.” (</a:t>
            </a:r>
            <a:r>
              <a:rPr i="1"/>
              <a:t>Genesis</a:t>
            </a:r>
            <a:r>
              <a:t>, p.251)</a:t>
            </a:r>
            <a:endParaRPr>
              <a:solidFill>
                <a:srgbClr val="000000"/>
              </a:solidFill>
            </a:endParaRPr>
          </a:p>
          <a:p>
            <a:pPr lvl="1" marL="1033703" indent="-726998" defTabSz="403097">
              <a:spcBef>
                <a:spcPts val="2200"/>
              </a:spcBef>
              <a:buClr>
                <a:srgbClr val="5E524C"/>
              </a:buClr>
              <a:defRPr sz="2400">
                <a:effectLst>
                  <a:outerShdw sx="100000" sy="100000" kx="0" ky="0" algn="b" rotWithShape="0" blurRad="12700" dist="17526" dir="5520000">
                    <a:srgbClr val="FFFFFF">
                      <a:alpha val="71999"/>
                    </a:srgbClr>
                  </a:outerShdw>
                </a:effectLst>
              </a:defRPr>
            </a:pPr>
            <a:r>
              <a:t>view of Arabists in U.S. State Department</a:t>
            </a:r>
            <a:endParaRPr>
              <a:solidFill>
                <a:srgbClr val="000000"/>
              </a:solidFill>
            </a:endParaRPr>
          </a:p>
          <a:p>
            <a:pPr lvl="1" marL="1033703" indent="-726998" defTabSz="403097">
              <a:spcBef>
                <a:spcPts val="2200"/>
              </a:spcBef>
              <a:buClr>
                <a:srgbClr val="5E524C"/>
              </a:buClr>
              <a:defRPr sz="2400">
                <a:effectLst>
                  <a:outerShdw sx="100000" sy="100000" kx="0" ky="0" algn="b" rotWithShape="0" blurRad="12700" dist="17526" dir="5520000">
                    <a:srgbClr val="FFFFFF">
                      <a:alpha val="71999"/>
                    </a:srgbClr>
                  </a:outerShdw>
                </a:effectLst>
              </a:defRPr>
            </a:pPr>
            <a:r>
              <a:t>view of T.E. Lawrence (British military commander, author)</a:t>
            </a:r>
            <a:endParaRPr>
              <a:solidFill>
                <a:srgbClr val="000000"/>
              </a:solidFill>
            </a:endParaRPr>
          </a:p>
          <a:p>
            <a:pPr lvl="1" marL="1033703" indent="-726998" defTabSz="403097">
              <a:spcBef>
                <a:spcPts val="2200"/>
              </a:spcBef>
              <a:buClr>
                <a:srgbClr val="5E524C"/>
              </a:buClr>
              <a:defRPr sz="2400">
                <a:effectLst>
                  <a:outerShdw sx="100000" sy="100000" kx="0" ky="0" algn="b" rotWithShape="0" blurRad="12700" dist="17526" dir="5520000">
                    <a:srgbClr val="FFFFFF">
                      <a:alpha val="71999"/>
                    </a:srgbClr>
                  </a:outerShdw>
                </a:effectLst>
              </a:defRPr>
            </a:pPr>
            <a:r>
              <a:t>arguably the revisionist view of some contemporary historians and authors</a:t>
            </a:r>
            <a:endParaRPr>
              <a:solidFill>
                <a:srgbClr val="000000"/>
              </a:solidFill>
            </a:endParaRPr>
          </a:p>
          <a:p>
            <a:pPr marL="727000" indent="-727000" defTabSz="403097">
              <a:spcBef>
                <a:spcPts val="2200"/>
              </a:spcBef>
              <a:buClr>
                <a:srgbClr val="5E524C"/>
              </a:buClr>
              <a:defRPr sz="2400">
                <a:effectLst>
                  <a:outerShdw sx="100000" sy="100000" kx="0" ky="0" algn="b" rotWithShape="0" blurRad="12700" dist="17526" dir="5520000">
                    <a:srgbClr val="FFFFFF">
                      <a:alpha val="71999"/>
                    </a:srgbClr>
                  </a:outerShdw>
                </a:effectLst>
              </a:defRPr>
            </a:pPr>
            <a:r>
              <a:t>However, contemporary policy decisions override past events.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07"/>
          <p:cNvSpPr txBox="1"/>
          <p:nvPr>
            <p:ph type="title"/>
          </p:nvPr>
        </p:nvSpPr>
        <p:spPr>
          <a:xfrm>
            <a:off x="901700" y="635000"/>
            <a:ext cx="11201400" cy="1714500"/>
          </a:xfrm>
          <a:prstGeom prst="rect">
            <a:avLst/>
          </a:prstGeom>
        </p:spPr>
        <p:txBody>
          <a:bodyPr/>
          <a:lstStyle>
            <a:lvl1pPr>
              <a:defRPr spc="300"/>
            </a:lvl1pPr>
          </a:lstStyle>
          <a:p>
            <a:pPr/>
            <a:r>
              <a:t>THe Crucible </a:t>
            </a:r>
          </a:p>
        </p:txBody>
      </p:sp>
      <p:sp>
        <p:nvSpPr>
          <p:cNvPr id="193" name="Shape 108"/>
          <p:cNvSpPr txBox="1"/>
          <p:nvPr>
            <p:ph type="body" idx="1"/>
          </p:nvPr>
        </p:nvSpPr>
        <p:spPr>
          <a:xfrm>
            <a:off x="901700" y="1551234"/>
            <a:ext cx="11201400" cy="7021267"/>
          </a:xfrm>
          <a:prstGeom prst="rect">
            <a:avLst/>
          </a:prstGeom>
        </p:spPr>
        <p:txBody>
          <a:bodyPr/>
          <a:lstStyle/>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Argument that Truman acted largely for humanitarian purposes, and that domestic politics played only a small role in the president’s decision-making process.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Truman wrote that his challenge was to create neither an Arab nor a Jewish policy, but an American policy [that] ‘…aimed at the peaceful solution of a world trouble spot…based on the desire to see promises kept and human misery relieved.’” (xiii)</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Truman also stated in a letter to Senator Walter F. George (R-GA) that “[he was] not interested in the politics of the situation, or what effect it will have on votes in the United States.  [He was] interested in relieving a half million people of the most distressful situation that has happened in the world since A. Hitler made his invasion of Europe.” (p.192)</a:t>
            </a:r>
            <a:endParaRPr b="1" u="sng">
              <a:solidFill>
                <a:srgbClr val="492D17"/>
              </a:solidFill>
              <a:uFill>
                <a:solidFill>
                  <a:srgbClr val="492D17"/>
                </a:solidFill>
              </a:uFill>
              <a:latin typeface="Georgia"/>
              <a:ea typeface="Georgia"/>
              <a:cs typeface="Georgia"/>
              <a:sym typeface="Georgia"/>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 Truman’s well-known response to Defense Secretary James Forrestal’s advice to move cautiously so as not to endanger U.S. access to Arab oil: “Truman had heard enough and answered that he didn’t want to handle this from the standpoint of oil, ‘but from the standpoint of what is right’.” (p.178)</a:t>
            </a:r>
            <a:endParaRPr b="1" u="sng">
              <a:solidFill>
                <a:srgbClr val="492D17"/>
              </a:solidFill>
              <a:uFill>
                <a:solidFill>
                  <a:srgbClr val="492D17"/>
                </a:solidFill>
              </a:uFill>
              <a:latin typeface="Georgia"/>
              <a:ea typeface="Georgia"/>
              <a:cs typeface="Georgia"/>
              <a:sym typeface="Georgia"/>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This depiction of Truman as an essentially moral person, confirms what biographer David McCullough’s wrote in his award-winning biography of Truman.</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-Allis Radosh and Ronald Radosh, </a:t>
            </a:r>
            <a:r>
              <a:rPr i="1"/>
              <a:t>A Safe Haven </a:t>
            </a:r>
            <a:r>
              <a:t>(2010)</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-David McCullough, </a:t>
            </a:r>
            <a:r>
              <a:rPr i="1"/>
              <a:t>Truman </a:t>
            </a:r>
            <a:r>
              <a:t>(1992)</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10"/>
          <p:cNvSpPr txBox="1"/>
          <p:nvPr>
            <p:ph type="body" idx="1"/>
          </p:nvPr>
        </p:nvSpPr>
        <p:spPr>
          <a:xfrm>
            <a:off x="901700" y="466029"/>
            <a:ext cx="11201400" cy="8665124"/>
          </a:xfrm>
          <a:prstGeom prst="rect">
            <a:avLst/>
          </a:prstGeom>
        </p:spPr>
        <p:txBody>
          <a:bodyPr/>
          <a:lstStyle/>
          <a:p>
            <a:pPr marL="870736" indent="-870736" defTabSz="379729">
              <a:spcBef>
                <a:spcPts val="2000"/>
              </a:spcBef>
              <a:buClr>
                <a:srgbClr val="5E524C"/>
              </a:buClr>
              <a:defRPr sz="2600">
                <a:effectLst>
                  <a:outerShdw sx="100000" sy="100000" kx="0" ky="0" algn="b" rotWithShape="0" blurRad="12700" dist="16510" dir="5520000">
                    <a:srgbClr val="FFFFFF">
                      <a:alpha val="71999"/>
                    </a:srgbClr>
                  </a:outerShdw>
                </a:effectLst>
              </a:defRPr>
            </a:pPr>
            <a:r>
              <a:t>Britain and the United States, in a joint effort to examine the dilemma, established the "Anglo-American Committee of Inquiry." In April 1946, the committee submitted ten recommendations covering topics such as "The European Problem," "Refugee Immigration Into Palestine," "Principals of Government," "United Nations Trusteeship," "Equality of Standards," "Land Policy," "Economic Development," "Education," and "The Need for Peace in Palestine.”</a:t>
            </a:r>
            <a:endParaRPr>
              <a:solidFill>
                <a:srgbClr val="000000"/>
              </a:solidFill>
            </a:endParaRPr>
          </a:p>
          <a:p>
            <a:pPr marL="870736" indent="-870736" defTabSz="379729">
              <a:spcBef>
                <a:spcPts val="2000"/>
              </a:spcBef>
              <a:buClr>
                <a:srgbClr val="5E524C"/>
              </a:buClr>
              <a:defRPr sz="2600">
                <a:effectLst>
                  <a:outerShdw sx="100000" sy="100000" kx="0" ky="0" algn="b" rotWithShape="0" blurRad="12700" dist="16510" dir="5520000">
                    <a:srgbClr val="FFFFFF">
                      <a:alpha val="71999"/>
                    </a:srgbClr>
                  </a:outerShdw>
                </a:effectLst>
              </a:defRPr>
            </a:pPr>
            <a:r>
              <a:t>British, Arab, and Jewish reactions to the recommendations were not favorable. Jewish terrorism in Palestine antagonized the British, and by February 1947 Arab-Jewish communications had collapsed. </a:t>
            </a:r>
            <a:endParaRPr>
              <a:solidFill>
                <a:srgbClr val="000000"/>
              </a:solidFill>
            </a:endParaRPr>
          </a:p>
          <a:p>
            <a:pPr marL="870736" indent="-870736" defTabSz="379729">
              <a:spcBef>
                <a:spcPts val="2000"/>
              </a:spcBef>
              <a:buClr>
                <a:srgbClr val="5E524C"/>
              </a:buClr>
              <a:defRPr sz="2600">
                <a:effectLst>
                  <a:outerShdw sx="100000" sy="100000" kx="0" ky="0" algn="b" rotWithShape="0" blurRad="12700" dist="16510" dir="5520000">
                    <a:srgbClr val="FFFFFF">
                      <a:alpha val="71999"/>
                    </a:srgbClr>
                  </a:outerShdw>
                </a:effectLst>
              </a:defRPr>
            </a:pPr>
            <a:r>
              <a:t>Britain, anxious to rid itself of the problem, set the United Nations in motion, formally requesting on April 2, 1947, that the U.N. General Assembly set up the Special Committee on Palestine (UNSCOP). </a:t>
            </a:r>
            <a:endParaRPr>
              <a:solidFill>
                <a:srgbClr val="000000"/>
              </a:solidFill>
            </a:endParaRPr>
          </a:p>
          <a:p>
            <a:pPr lvl="1" marL="1159661" indent="-870736" defTabSz="379729">
              <a:spcBef>
                <a:spcPts val="2000"/>
              </a:spcBef>
              <a:buClr>
                <a:srgbClr val="5E524C"/>
              </a:buClr>
              <a:defRPr sz="2600">
                <a:effectLst>
                  <a:outerShdw sx="100000" sy="100000" kx="0" ky="0" algn="b" rotWithShape="0" blurRad="12700" dist="16510" dir="5520000">
                    <a:srgbClr val="FFFFFF">
                      <a:alpha val="71999"/>
                    </a:srgbClr>
                  </a:outerShdw>
                </a:effectLst>
              </a:defRPr>
            </a:pPr>
            <a:r>
              <a:t>This committee recommended that the British mandate over Palestine be ended and that the territory be partitioned into two states.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12"/>
          <p:cNvSpPr txBox="1"/>
          <p:nvPr>
            <p:ph type="body" idx="1"/>
          </p:nvPr>
        </p:nvSpPr>
        <p:spPr>
          <a:xfrm>
            <a:off x="901700" y="425746"/>
            <a:ext cx="11201400" cy="8635408"/>
          </a:xfrm>
          <a:prstGeom prst="rect">
            <a:avLst/>
          </a:prstGeom>
        </p:spPr>
        <p:txBody>
          <a:bodyPr/>
          <a:lstStyle/>
          <a:p>
            <a:pPr marL="367039" indent="-367039" defTabSz="303783">
              <a:spcBef>
                <a:spcPts val="1600"/>
              </a:spcBef>
              <a:buClr>
                <a:srgbClr val="5E524C"/>
              </a:buClr>
              <a:defRPr sz="2100">
                <a:effectLst>
                  <a:outerShdw sx="100000" sy="100000" kx="0" ky="0" algn="b" rotWithShape="0" blurRad="12700" dist="13208" dir="5520000">
                    <a:srgbClr val="FFFFFF">
                      <a:alpha val="71999"/>
                    </a:srgbClr>
                  </a:outerShdw>
                </a:effectLst>
              </a:defRPr>
            </a:pPr>
            <a:r>
              <a:t>Jewish reaction was mixed--some wanted control of all of Palestine; others realized that partition spelled hope for their dream of a homeland. The Arabs were not at all agreeable to the UNSCOP plan. </a:t>
            </a:r>
            <a:endParaRPr>
              <a:solidFill>
                <a:srgbClr val="000000"/>
              </a:solidFill>
            </a:endParaRPr>
          </a:p>
          <a:p>
            <a:pPr marL="367039" indent="-367039" defTabSz="303783">
              <a:spcBef>
                <a:spcPts val="1600"/>
              </a:spcBef>
              <a:buClr>
                <a:srgbClr val="5E524C"/>
              </a:buClr>
              <a:defRPr sz="2100">
                <a:effectLst>
                  <a:outerShdw sx="100000" sy="100000" kx="0" ky="0" algn="b" rotWithShape="0" blurRad="12700" dist="13208" dir="5520000">
                    <a:srgbClr val="FFFFFF">
                      <a:alpha val="71999"/>
                    </a:srgbClr>
                  </a:outerShdw>
                </a:effectLst>
              </a:defRPr>
            </a:pPr>
            <a:r>
              <a:t>In October the Arab League Council directed the governments of its member states to move troops to the Palestine border. </a:t>
            </a:r>
            <a:endParaRPr>
              <a:solidFill>
                <a:srgbClr val="000000"/>
              </a:solidFill>
            </a:endParaRPr>
          </a:p>
          <a:p>
            <a:pPr marL="367039" indent="-367039" defTabSz="303783">
              <a:spcBef>
                <a:spcPts val="1600"/>
              </a:spcBef>
              <a:buClr>
                <a:srgbClr val="5E524C"/>
              </a:buClr>
              <a:defRPr sz="2100">
                <a:effectLst>
                  <a:outerShdw sx="100000" sy="100000" kx="0" ky="0" algn="b" rotWithShape="0" blurRad="12700" dist="13208" dir="5520000">
                    <a:srgbClr val="FFFFFF">
                      <a:alpha val="71999"/>
                    </a:srgbClr>
                  </a:outerShdw>
                </a:effectLst>
              </a:defRPr>
            </a:pPr>
            <a:r>
              <a:t>President Truman instructed the State Department to support the U.N. plan, and, with protest it did so. </a:t>
            </a:r>
            <a:endParaRPr>
              <a:solidFill>
                <a:srgbClr val="000000"/>
              </a:solidFill>
            </a:endParaRPr>
          </a:p>
          <a:p>
            <a:pPr marL="367039" indent="-367039" defTabSz="303783">
              <a:spcBef>
                <a:spcPts val="1600"/>
              </a:spcBef>
              <a:buClr>
                <a:srgbClr val="5E524C"/>
              </a:buClr>
              <a:defRPr sz="2100">
                <a:effectLst>
                  <a:outerShdw sx="100000" sy="100000" kx="0" ky="0" algn="b" rotWithShape="0" blurRad="12700" dist="13208" dir="5520000">
                    <a:srgbClr val="FFFFFF">
                      <a:alpha val="71999"/>
                    </a:srgbClr>
                  </a:outerShdw>
                </a:effectLst>
              </a:defRPr>
            </a:pPr>
            <a:r>
              <a:t>On November 29, 1947, the partition plan was passed by the U.N. General Assembly.</a:t>
            </a:r>
            <a:endParaRPr>
              <a:solidFill>
                <a:srgbClr val="000000"/>
              </a:solidFill>
            </a:endParaRPr>
          </a:p>
          <a:p>
            <a:pPr marL="367039" indent="-367039" defTabSz="303783">
              <a:spcBef>
                <a:spcPts val="1600"/>
              </a:spcBef>
              <a:buClr>
                <a:srgbClr val="5E524C"/>
              </a:buClr>
              <a:defRPr sz="2100">
                <a:effectLst>
                  <a:outerShdw sx="100000" sy="100000" kx="0" ky="0" algn="b" rotWithShape="0" blurRad="12700" dist="13208" dir="5520000">
                    <a:srgbClr val="FFFFFF">
                      <a:alpha val="71999"/>
                    </a:srgbClr>
                  </a:outerShdw>
                </a:effectLst>
              </a:defRPr>
            </a:pPr>
            <a:r>
              <a:t>At midnight on May 14, 1948, the Provisional Government of Israel proclaimed a new State of Israel. </a:t>
            </a:r>
            <a:endParaRPr>
              <a:solidFill>
                <a:srgbClr val="000000"/>
              </a:solidFill>
            </a:endParaRPr>
          </a:p>
          <a:p>
            <a:pPr marL="367039" indent="-367039" defTabSz="303783">
              <a:spcBef>
                <a:spcPts val="1600"/>
              </a:spcBef>
              <a:buClr>
                <a:srgbClr val="5E524C"/>
              </a:buClr>
              <a:defRPr sz="2100">
                <a:effectLst>
                  <a:outerShdw sx="100000" sy="100000" kx="0" ky="0" algn="b" rotWithShape="0" blurRad="12700" dist="13208" dir="5520000">
                    <a:srgbClr val="FFFFFF">
                      <a:alpha val="71999"/>
                    </a:srgbClr>
                  </a:outerShdw>
                </a:effectLst>
              </a:defRPr>
            </a:pPr>
            <a:r>
              <a:t>On that same date, the United States, in the person of President Truman, recognized the provisional Jewish government as </a:t>
            </a:r>
            <a:r>
              <a:rPr i="1"/>
              <a:t>de facto</a:t>
            </a:r>
            <a:r>
              <a:t> authority of the Jewish state (</a:t>
            </a:r>
            <a:r>
              <a:rPr i="1"/>
              <a:t>de jure</a:t>
            </a:r>
            <a:r>
              <a:t> recognition was extended on January 31, 1949). </a:t>
            </a:r>
            <a:endParaRPr>
              <a:solidFill>
                <a:srgbClr val="000000"/>
              </a:solidFill>
            </a:endParaRPr>
          </a:p>
          <a:p>
            <a:pPr marL="367039" indent="-367039" defTabSz="303783">
              <a:spcBef>
                <a:spcPts val="1600"/>
              </a:spcBef>
              <a:buClr>
                <a:srgbClr val="5E524C"/>
              </a:buClr>
              <a:defRPr sz="2100">
                <a:effectLst>
                  <a:outerShdw sx="100000" sy="100000" kx="0" ky="0" algn="b" rotWithShape="0" blurRad="12700" dist="13208" dir="5520000">
                    <a:srgbClr val="FFFFFF">
                      <a:alpha val="71999"/>
                    </a:srgbClr>
                  </a:outerShdw>
                </a:effectLst>
              </a:defRPr>
            </a:pPr>
            <a:r>
              <a:t>The U.S. delegates to the U.N. and top-ranking State Department officials were angered that Truman released his recognition statement to the press without notifying them first. </a:t>
            </a:r>
            <a:endParaRPr>
              <a:solidFill>
                <a:srgbClr val="000000"/>
              </a:solidFill>
            </a:endParaRPr>
          </a:p>
          <a:p>
            <a:pPr marL="367039" indent="-367039" defTabSz="303783">
              <a:spcBef>
                <a:spcPts val="1600"/>
              </a:spcBef>
              <a:buClr>
                <a:srgbClr val="5E524C"/>
              </a:buClr>
              <a:defRPr sz="2100">
                <a:effectLst>
                  <a:outerShdw sx="100000" sy="100000" kx="0" ky="0" algn="b" rotWithShape="0" blurRad="12700" dist="13208" dir="5520000">
                    <a:srgbClr val="FFFFFF">
                      <a:alpha val="71999"/>
                    </a:srgbClr>
                  </a:outerShdw>
                </a:effectLst>
              </a:defRPr>
            </a:pPr>
            <a:r>
              <a:t>On May 15, 1948, the first day of Israeli Independence and exactly one year after UNSCOP was established, Arab armies invaded Israel and the first Arab-Israeli war began.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image11.png" descr="image11.png"/>
          <p:cNvPicPr>
            <a:picLocks noChangeAspect="1"/>
          </p:cNvPicPr>
          <p:nvPr/>
        </p:nvPicPr>
        <p:blipFill>
          <a:blip r:embed="rId2">
            <a:extLst/>
          </a:blip>
          <a:stretch>
            <a:fillRect/>
          </a:stretch>
        </p:blipFill>
        <p:spPr>
          <a:xfrm>
            <a:off x="6620546" y="909746"/>
            <a:ext cx="6337305" cy="8293101"/>
          </a:xfrm>
          <a:prstGeom prst="rect">
            <a:avLst/>
          </a:prstGeom>
          <a:ln w="12700">
            <a:miter lim="400000"/>
          </a:ln>
        </p:spPr>
      </p:pic>
      <p:pic>
        <p:nvPicPr>
          <p:cNvPr id="200" name="image12.png" descr="image12.png"/>
          <p:cNvPicPr>
            <a:picLocks noChangeAspect="1"/>
          </p:cNvPicPr>
          <p:nvPr/>
        </p:nvPicPr>
        <p:blipFill>
          <a:blip r:embed="rId3">
            <a:extLst/>
          </a:blip>
          <a:stretch>
            <a:fillRect/>
          </a:stretch>
        </p:blipFill>
        <p:spPr>
          <a:xfrm>
            <a:off x="368300" y="431800"/>
            <a:ext cx="6057900" cy="8890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media1.mp4" descr="media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037916" y="482600"/>
            <a:ext cx="5215472" cy="3911600"/>
          </a:xfrm>
          <a:prstGeom prst="rect">
            <a:avLst/>
          </a:prstGeom>
          <a:ln w="12700">
            <a:miter lim="400000"/>
          </a:ln>
        </p:spPr>
      </p:pic>
      <p:pic>
        <p:nvPicPr>
          <p:cNvPr id="203" name="media2.mp4" descr="media2.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7122786" y="5080151"/>
            <a:ext cx="4554864" cy="3416149"/>
          </a:xfrm>
          <a:prstGeom prst="rect">
            <a:avLst/>
          </a:prstGeom>
          <a:ln w="12700">
            <a:miter lim="400000"/>
          </a:ln>
        </p:spPr>
      </p:pic>
      <p:pic>
        <p:nvPicPr>
          <p:cNvPr id="204" name="image15.png" descr="image15.png"/>
          <p:cNvPicPr>
            <a:picLocks noChangeAspect="1"/>
          </p:cNvPicPr>
          <p:nvPr/>
        </p:nvPicPr>
        <p:blipFill>
          <a:blip r:embed="rId8">
            <a:extLst/>
          </a:blip>
          <a:stretch>
            <a:fillRect/>
          </a:stretch>
        </p:blipFill>
        <p:spPr>
          <a:xfrm>
            <a:off x="368300" y="431800"/>
            <a:ext cx="6057900" cy="8890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3196" fill="hold"/>
                                        <p:tgtEl>
                                          <p:spTgt spid="20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34543" fill="hold"/>
                                        <p:tgtEl>
                                          <p:spTgt spid="20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202"/>
                </p:tgtEl>
              </p:cMediaNode>
            </p:video>
            <p:seq concurrent="1" prevAc="none" nextAc="seek">
              <p:cTn id="12" evtFilter="cancelBubble" nodeType="interactiveSeq" restart="whenNotActive" fill="hold">
                <p:stCondLst>
                  <p:cond delay="0" evt="onClick">
                    <p:tgtEl>
                      <p:spTgt spid="20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02"/>
                                        </p:tgtEl>
                                      </p:cBhvr>
                                    </p:cmd>
                                  </p:childTnLst>
                                </p:cTn>
                              </p:par>
                            </p:childTnLst>
                          </p:cTn>
                        </p:par>
                      </p:childTnLst>
                    </p:cTn>
                  </p:par>
                </p:childTnLst>
              </p:cTn>
              <p:nextCondLst>
                <p:cond delay="0" evt="onClick">
                  <p:tgtEl>
                    <p:spTgt spid="202"/>
                  </p:tgtEl>
                </p:cond>
              </p:nextCondLst>
            </p:seq>
            <p:video fullScrn="0">
              <p:cMediaNode mute="0" showWhenStopped="1" numSld="1" vol="100000">
                <p:cTn id="17" fill="hold" display="0">
                  <p:stCondLst>
                    <p:cond delay="indefinite"/>
                  </p:stCondLst>
                </p:cTn>
                <p:tgtEl>
                  <p:spTgt spid="203"/>
                </p:tgtEl>
              </p:cMediaNode>
            </p:video>
            <p:seq concurrent="1" prevAc="none" nextAc="seek">
              <p:cTn id="18" evtFilter="cancelBubble" nodeType="interactiveSeq" restart="whenNotActive" fill="hold">
                <p:stCondLst>
                  <p:cond delay="0" evt="onClick">
                    <p:tgtEl>
                      <p:spTgt spid="203"/>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203"/>
                                        </p:tgtEl>
                                      </p:cBhvr>
                                    </p:cmd>
                                  </p:childTnLst>
                                </p:cTn>
                              </p:par>
                            </p:childTnLst>
                          </p:cTn>
                        </p:par>
                      </p:childTnLst>
                    </p:cTn>
                  </p:par>
                </p:childTnLst>
              </p:cTn>
              <p:nextCondLst>
                <p:cond delay="0" evt="onClick">
                  <p:tgtEl>
                    <p:spTgt spid="20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121"/>
          <p:cNvSpPr txBox="1"/>
          <p:nvPr>
            <p:ph type="title"/>
          </p:nvPr>
        </p:nvSpPr>
        <p:spPr>
          <a:xfrm>
            <a:off x="901700" y="635000"/>
            <a:ext cx="11201400" cy="1714500"/>
          </a:xfrm>
          <a:prstGeom prst="rect">
            <a:avLst/>
          </a:prstGeom>
        </p:spPr>
        <p:txBody>
          <a:bodyPr/>
          <a:lstStyle>
            <a:lvl1pPr>
              <a:defRPr spc="300"/>
            </a:lvl1pPr>
          </a:lstStyle>
          <a:p>
            <a:pPr/>
            <a:r>
              <a:t>sources</a:t>
            </a:r>
          </a:p>
        </p:txBody>
      </p:sp>
      <p:sp>
        <p:nvSpPr>
          <p:cNvPr id="207" name="Shape 122"/>
          <p:cNvSpPr txBox="1"/>
          <p:nvPr>
            <p:ph type="body" idx="1"/>
          </p:nvPr>
        </p:nvSpPr>
        <p:spPr>
          <a:xfrm>
            <a:off x="901700" y="2603500"/>
            <a:ext cx="11201400" cy="5969000"/>
          </a:xfrm>
          <a:prstGeom prst="rect">
            <a:avLst/>
          </a:prstGeom>
        </p:spPr>
        <p:txBody>
          <a:bodyPr/>
          <a:lstStyle/>
          <a:p>
            <a:pPr marL="1132035" indent="-1132035" defTabSz="440836">
              <a:spcBef>
                <a:spcPts val="2300"/>
              </a:spcBef>
              <a:buClr>
                <a:srgbClr val="5E524C"/>
              </a:buClr>
              <a:defRPr sz="2646">
                <a:effectLst>
                  <a:outerShdw sx="100000" sy="100000" kx="0" ky="0" algn="b" rotWithShape="0" blurRad="24892" dist="19166" dir="5520000">
                    <a:srgbClr val="FFFFFF">
                      <a:alpha val="71999"/>
                    </a:srgbClr>
                  </a:outerShdw>
                </a:effectLst>
              </a:defRPr>
            </a:pPr>
            <a:r>
              <a:t>The telegram reproduced here is from decimal file 867n.01/5-1448, </a:t>
            </a:r>
            <a:r>
              <a:rPr u="sng">
                <a:solidFill>
                  <a:srgbClr val="0000FF"/>
                </a:solidFill>
                <a:uFill>
                  <a:solidFill>
                    <a:srgbClr val="0000FF"/>
                  </a:solidFill>
                </a:uFill>
                <a:hlinkClick r:id="rId2" invalidUrl="" action="" tgtFrame="" tooltip="" history="1" highlightClick="0" endSnd="0"/>
              </a:rPr>
              <a:t>Records of the Department of State</a:t>
            </a:r>
            <a:r>
              <a:t>, Record Group 59, National Archives and Records Administration, Washington, DC. </a:t>
            </a:r>
            <a:endParaRPr>
              <a:solidFill>
                <a:srgbClr val="000000"/>
              </a:solidFill>
            </a:endParaRPr>
          </a:p>
          <a:p>
            <a:pPr marL="1132035" indent="-1132035" defTabSz="440836">
              <a:spcBef>
                <a:spcPts val="2300"/>
              </a:spcBef>
              <a:buClr>
                <a:srgbClr val="5E524C"/>
              </a:buClr>
              <a:defRPr sz="2646">
                <a:effectLst>
                  <a:outerShdw sx="100000" sy="100000" kx="0" ky="0" algn="b" rotWithShape="0" blurRad="24892" dist="19166" dir="5520000">
                    <a:srgbClr val="FFFFFF">
                      <a:alpha val="71999"/>
                    </a:srgbClr>
                  </a:outerShdw>
                </a:effectLst>
              </a:defRPr>
            </a:pPr>
            <a:r>
              <a:t>The </a:t>
            </a:r>
            <a:r>
              <a:rPr u="sng">
                <a:solidFill>
                  <a:srgbClr val="0000FF"/>
                </a:solidFill>
                <a:uFill>
                  <a:solidFill>
                    <a:srgbClr val="0000FF"/>
                  </a:solidFill>
                </a:uFill>
                <a:hlinkClick r:id="rId3" invalidUrl="" action="" tgtFrame="" tooltip="" history="1" highlightClick="0" endSnd="0"/>
              </a:rPr>
              <a:t>press release</a:t>
            </a:r>
            <a:r>
              <a:t> is from the records of Charles G. Ross, Alphabetical File, Handwriting of the President at the </a:t>
            </a:r>
            <a:r>
              <a:rPr u="sng">
                <a:solidFill>
                  <a:srgbClr val="0000FF"/>
                </a:solidFill>
                <a:uFill>
                  <a:solidFill>
                    <a:srgbClr val="0000FF"/>
                  </a:solidFill>
                </a:uFill>
                <a:hlinkClick r:id="rId4" invalidUrl="" action="" tgtFrame="" tooltip="" history="1" highlightClick="0" endSnd="0"/>
              </a:rPr>
              <a:t>Harry S. Truman Presidential Library</a:t>
            </a:r>
            <a:r>
              <a:t>, Independence, MO. </a:t>
            </a:r>
            <a:endParaRPr>
              <a:solidFill>
                <a:srgbClr val="000000"/>
              </a:solidFill>
            </a:endParaRPr>
          </a:p>
          <a:p>
            <a:pPr marL="1132035" indent="-1132035" defTabSz="440836">
              <a:spcBef>
                <a:spcPts val="2300"/>
              </a:spcBef>
              <a:buClr>
                <a:srgbClr val="5E524C"/>
              </a:buClr>
              <a:defRPr sz="2646">
                <a:effectLst>
                  <a:outerShdw sx="100000" sy="100000" kx="0" ky="0" algn="b" rotWithShape="0" blurRad="24892" dist="19166" dir="5520000">
                    <a:srgbClr val="FFFFFF">
                      <a:alpha val="71999"/>
                    </a:srgbClr>
                  </a:outerShdw>
                </a:effectLst>
              </a:defRPr>
            </a:pPr>
            <a:r>
              <a:t>The Library is part of the </a:t>
            </a:r>
            <a:r>
              <a:rPr u="sng">
                <a:solidFill>
                  <a:srgbClr val="0000FF"/>
                </a:solidFill>
                <a:uFill>
                  <a:solidFill>
                    <a:srgbClr val="0000FF"/>
                  </a:solidFill>
                </a:uFill>
                <a:hlinkClick r:id="rId5" invalidUrl="" action="" tgtFrame="" tooltip="" history="1" highlightClick="0" endSnd="0"/>
              </a:rPr>
              <a:t>Presidential Libraries</a:t>
            </a:r>
            <a:r>
              <a:t> system of the National Archives and Records Administration.</a:t>
            </a:r>
            <a:endParaRPr>
              <a:solidFill>
                <a:srgbClr val="000000"/>
              </a:solidFill>
            </a:endParaRPr>
          </a:p>
          <a:p>
            <a:pPr marL="1132035" indent="-1132035" defTabSz="440836">
              <a:spcBef>
                <a:spcPts val="2300"/>
              </a:spcBef>
              <a:buClr>
                <a:srgbClr val="5E524C"/>
              </a:buClr>
              <a:defRPr sz="2646">
                <a:effectLst>
                  <a:outerShdw sx="100000" sy="100000" kx="0" ky="0" algn="b" rotWithShape="0" blurRad="24892" dist="19166" dir="5520000">
                    <a:srgbClr val="FFFFFF">
                      <a:alpha val="71999"/>
                    </a:srgbClr>
                  </a:outerShdw>
                </a:effectLst>
              </a:defRPr>
            </a:pPr>
            <a:r>
              <a:t>Recognition of Israel. </a:t>
            </a:r>
            <a:r>
              <a:rPr u="sng">
                <a:solidFill>
                  <a:srgbClr val="0000FF"/>
                </a:solidFill>
                <a:uFill>
                  <a:solidFill>
                    <a:srgbClr val="0000FF"/>
                  </a:solidFill>
                </a:uFill>
                <a:hlinkClick r:id="rId6" invalidUrl="" action="" tgtFrame="" tooltip="" history="1" highlightClick="0" endSnd="0"/>
              </a:rPr>
              <a:t>http://jcpa.org/article/president-truman’s-decision-to-recognize-israel/</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42"/>
          <p:cNvSpPr txBox="1"/>
          <p:nvPr>
            <p:ph type="title"/>
          </p:nvPr>
        </p:nvSpPr>
        <p:spPr>
          <a:xfrm>
            <a:off x="901700" y="635000"/>
            <a:ext cx="11201400" cy="1714500"/>
          </a:xfrm>
          <a:prstGeom prst="rect">
            <a:avLst/>
          </a:prstGeom>
        </p:spPr>
        <p:txBody>
          <a:bodyPr/>
          <a:lstStyle>
            <a:lvl1pPr>
              <a:defRPr spc="300"/>
            </a:lvl1pPr>
          </a:lstStyle>
          <a:p>
            <a:pPr/>
            <a:r>
              <a:t>Course objectives</a:t>
            </a:r>
          </a:p>
        </p:txBody>
      </p:sp>
      <p:sp>
        <p:nvSpPr>
          <p:cNvPr id="126" name="Shape 43"/>
          <p:cNvSpPr txBox="1"/>
          <p:nvPr>
            <p:ph type="body" idx="1"/>
          </p:nvPr>
        </p:nvSpPr>
        <p:spPr>
          <a:xfrm>
            <a:off x="901700" y="1765249"/>
            <a:ext cx="11201400" cy="6807253"/>
          </a:xfrm>
          <a:prstGeom prst="rect">
            <a:avLst/>
          </a:prstGeom>
        </p:spPr>
        <p:txBody>
          <a:bodyPr/>
          <a:lstStyle/>
          <a:p>
            <a:pPr marL="430566" indent="-430566" defTabSz="356361">
              <a:spcBef>
                <a:spcPts val="1900"/>
              </a:spcBef>
              <a:buClr>
                <a:srgbClr val="5E524C"/>
              </a:buClr>
              <a:defRPr sz="2100">
                <a:effectLst>
                  <a:outerShdw sx="100000" sy="100000" kx="0" ky="0" algn="b" rotWithShape="0" blurRad="12700" dist="15494" dir="5520000">
                    <a:srgbClr val="FFFFFF">
                      <a:alpha val="71999"/>
                    </a:srgbClr>
                  </a:outerShdw>
                </a:effectLst>
              </a:defRPr>
            </a:pPr>
            <a:r>
              <a:t>Explore major themes, historical events, and personalities in U.S.-Israeli relations </a:t>
            </a:r>
            <a:endParaRPr>
              <a:solidFill>
                <a:srgbClr val="000000"/>
              </a:solidFill>
            </a:endParaRPr>
          </a:p>
          <a:p>
            <a:pPr lvl="1" marL="701710" indent="-430566" defTabSz="356361">
              <a:spcBef>
                <a:spcPts val="1900"/>
              </a:spcBef>
              <a:buClr>
                <a:srgbClr val="5E524C"/>
              </a:buClr>
              <a:defRPr sz="2100">
                <a:effectLst>
                  <a:outerShdw sx="100000" sy="100000" kx="0" ky="0" algn="b" rotWithShape="0" blurRad="12700" dist="15494" dir="5520000">
                    <a:srgbClr val="FFFFFF">
                      <a:alpha val="71999"/>
                    </a:srgbClr>
                  </a:outerShdw>
                </a:effectLst>
              </a:defRPr>
            </a:pPr>
            <a:r>
              <a:t>before 1948</a:t>
            </a:r>
            <a:endParaRPr>
              <a:solidFill>
                <a:srgbClr val="000000"/>
              </a:solidFill>
            </a:endParaRPr>
          </a:p>
          <a:p>
            <a:pPr lvl="1" marL="701710" indent="-430566" defTabSz="356361">
              <a:spcBef>
                <a:spcPts val="1900"/>
              </a:spcBef>
              <a:buClr>
                <a:srgbClr val="5E524C"/>
              </a:buClr>
              <a:defRPr sz="2100">
                <a:effectLst>
                  <a:outerShdw sx="100000" sy="100000" kx="0" ky="0" algn="b" rotWithShape="0" blurRad="12700" dist="15494" dir="5520000">
                    <a:srgbClr val="FFFFFF">
                      <a:alpha val="71999"/>
                    </a:srgbClr>
                  </a:outerShdw>
                </a:effectLst>
              </a:defRPr>
            </a:pPr>
            <a:r>
              <a:t>after 1948</a:t>
            </a:r>
            <a:endParaRPr>
              <a:solidFill>
                <a:srgbClr val="000000"/>
              </a:solidFill>
            </a:endParaRPr>
          </a:p>
          <a:p>
            <a:pPr marL="430566" indent="-430566" defTabSz="356361">
              <a:spcBef>
                <a:spcPts val="1900"/>
              </a:spcBef>
              <a:buClr>
                <a:srgbClr val="5E524C"/>
              </a:buClr>
              <a:defRPr sz="2100">
                <a:effectLst>
                  <a:outerShdw sx="100000" sy="100000" kx="0" ky="0" algn="b" rotWithShape="0" blurRad="12700" dist="15494" dir="5520000">
                    <a:srgbClr val="FFFFFF">
                      <a:alpha val="71999"/>
                    </a:srgbClr>
                  </a:outerShdw>
                </a:effectLst>
              </a:defRPr>
            </a:pPr>
            <a:r>
              <a:t>Discuss the nature of America’s ‘special’ and ‘strategic’ relationship with Israel</a:t>
            </a:r>
            <a:endParaRPr>
              <a:solidFill>
                <a:srgbClr val="000000"/>
              </a:solidFill>
            </a:endParaRPr>
          </a:p>
          <a:p>
            <a:pPr marL="430566" indent="-430566" defTabSz="356361">
              <a:spcBef>
                <a:spcPts val="1900"/>
              </a:spcBef>
              <a:buClr>
                <a:srgbClr val="5E524C"/>
              </a:buClr>
              <a:defRPr sz="2100">
                <a:effectLst>
                  <a:outerShdw sx="100000" sy="100000" kx="0" ky="0" algn="b" rotWithShape="0" blurRad="12700" dist="15494" dir="5520000">
                    <a:srgbClr val="FFFFFF">
                      <a:alpha val="71999"/>
                    </a:srgbClr>
                  </a:outerShdw>
                </a:effectLst>
              </a:defRPr>
            </a:pPr>
            <a:r>
              <a:t>Role, if any, of lobbies</a:t>
            </a:r>
            <a:endParaRPr>
              <a:solidFill>
                <a:srgbClr val="000000"/>
              </a:solidFill>
            </a:endParaRPr>
          </a:p>
          <a:p>
            <a:pPr marL="430566" indent="-430566" defTabSz="356361">
              <a:spcBef>
                <a:spcPts val="1900"/>
              </a:spcBef>
              <a:buClr>
                <a:srgbClr val="5E524C"/>
              </a:buClr>
              <a:defRPr sz="2100">
                <a:effectLst>
                  <a:outerShdw sx="100000" sy="100000" kx="0" ky="0" algn="b" rotWithShape="0" blurRad="12700" dist="15494" dir="5520000">
                    <a:srgbClr val="FFFFFF">
                      <a:alpha val="71999"/>
                    </a:srgbClr>
                  </a:outerShdw>
                </a:effectLst>
              </a:defRPr>
            </a:pPr>
            <a:r>
              <a:t>Familiarity of key players and issues and complexities of U.S. diplomatic efforts in the Middle East</a:t>
            </a:r>
            <a:endParaRPr>
              <a:solidFill>
                <a:srgbClr val="000000"/>
              </a:solidFill>
            </a:endParaRPr>
          </a:p>
          <a:p>
            <a:pPr marL="430566" indent="-430566" defTabSz="356361">
              <a:spcBef>
                <a:spcPts val="1900"/>
              </a:spcBef>
              <a:buClr>
                <a:srgbClr val="5E524C"/>
              </a:buClr>
              <a:defRPr sz="2100">
                <a:effectLst>
                  <a:outerShdw sx="100000" sy="100000" kx="0" ky="0" algn="b" rotWithShape="0" blurRad="12700" dist="15494" dir="5520000">
                    <a:srgbClr val="FFFFFF">
                      <a:alpha val="71999"/>
                    </a:srgbClr>
                  </a:outerShdw>
                </a:effectLst>
              </a:defRPr>
            </a:pPr>
            <a:r>
              <a:t>Provide critical thinking tools necessary to examine with a critical eye the day-to-day happenings in Israel, the broader Middle East, and America’s relationship within.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124"/>
          <p:cNvSpPr txBox="1"/>
          <p:nvPr>
            <p:ph type="body" idx="1"/>
          </p:nvPr>
        </p:nvSpPr>
        <p:spPr>
          <a:prstGeom prst="rect">
            <a:avLst/>
          </a:prstGeom>
        </p:spPr>
        <p:txBody>
          <a:bodyPr/>
          <a:lstStyle/>
          <a:p>
            <a:pPr marL="277068" indent="-277068" defTabSz="309624">
              <a:spcBef>
                <a:spcPts val="1600"/>
              </a:spcBef>
              <a:buClr>
                <a:srgbClr val="5E524C"/>
              </a:buClr>
              <a:defRPr sz="1900" u="sng">
                <a:effectLst>
                  <a:outerShdw sx="100000" sy="100000" kx="0" ky="0" algn="b" rotWithShape="0" blurRad="12700" dist="13461" dir="5520000">
                    <a:srgbClr val="FFFFFF">
                      <a:alpha val="71999"/>
                    </a:srgbClr>
                  </a:outerShdw>
                </a:effectLst>
              </a:defRPr>
            </a:pPr>
            <a:r>
              <a:t>For a thorough treatment of the issues surrounding Israeli statehood see</a:t>
            </a:r>
            <a:r>
              <a:rPr u="none"/>
              <a:t>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Gudrun Kramer, </a:t>
            </a:r>
            <a:r>
              <a:rPr i="1"/>
              <a:t>A History of Palestine </a:t>
            </a:r>
            <a:r>
              <a:t>(New Jersey: Princeton University Press, 2002);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Ilan Pappe, </a:t>
            </a:r>
            <a:r>
              <a:rPr i="1"/>
              <a:t>The Forgotten Palestians </a:t>
            </a:r>
            <a:r>
              <a:t>(New Haven: Yale University Press, 2011);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Paul C. Merkley, </a:t>
            </a:r>
            <a:r>
              <a:rPr i="1"/>
              <a:t>The Politics of Christian Zionism, 1891–1948, </a:t>
            </a:r>
            <a:r>
              <a:t>(Portland: Frank Cass Publishers, 1992);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Lawrence Davidson. “Truman the Politician and the Establishment of Israel,” </a:t>
            </a:r>
            <a:r>
              <a:rPr i="1"/>
              <a:t>Journal of Palestine Studies </a:t>
            </a:r>
            <a:r>
              <a:t>XXXIX, no. 4 (Summer 2010) 29</a:t>
            </a:r>
            <a:r>
              <a:rPr i="1"/>
              <a:t>–</a:t>
            </a:r>
            <a:r>
              <a:t>42;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Earl D. Huff, “A Study of a Successful Interest Group: The American Zionist Movement,” </a:t>
            </a:r>
            <a:r>
              <a:rPr i="1"/>
              <a:t>The Western Political Quarterly</a:t>
            </a:r>
            <a:r>
              <a:t> 25, no. 1 (March 1972): 109</a:t>
            </a:r>
            <a:r>
              <a:rPr i="1"/>
              <a:t>–</a:t>
            </a:r>
            <a:r>
              <a:t>24; </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Walter Russel Mead, “The New Israel and the Old,” </a:t>
            </a:r>
            <a:r>
              <a:rPr i="1"/>
              <a:t>Foreign Affairs</a:t>
            </a:r>
            <a:r>
              <a:t> 87, no.4 (July 2008): 1</a:t>
            </a:r>
            <a:r>
              <a:rPr i="1"/>
              <a:t>–</a:t>
            </a:r>
            <a:r>
              <a:t>15</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Hugh Wilford, </a:t>
            </a:r>
            <a:r>
              <a:rPr i="1"/>
              <a:t>America’s Great Game: The CIA’s Secret Arabists and the Shaping of the Modern Middle East </a:t>
            </a:r>
            <a:r>
              <a:t>(Basic Books, 2013)</a:t>
            </a:r>
            <a:endParaRPr>
              <a:solidFill>
                <a:srgbClr val="000000"/>
              </a:solidFill>
            </a:endParaRPr>
          </a:p>
          <a:p>
            <a:pPr marL="277068" indent="-277068" defTabSz="309624">
              <a:spcBef>
                <a:spcPts val="1600"/>
              </a:spcBef>
              <a:buClr>
                <a:srgbClr val="5E524C"/>
              </a:buClr>
              <a:defRPr sz="1900">
                <a:effectLst>
                  <a:outerShdw sx="100000" sy="100000" kx="0" ky="0" algn="b" rotWithShape="0" blurRad="12700" dist="13461" dir="5520000">
                    <a:srgbClr val="FFFFFF">
                      <a:alpha val="71999"/>
                    </a:srgbClr>
                  </a:outerShdw>
                </a:effectLst>
              </a:defRPr>
            </a:pPr>
            <a:r>
              <a:t>Robert D. Kaplan, </a:t>
            </a:r>
            <a:r>
              <a:rPr i="1"/>
              <a:t>The Arabists: The Romance of an American Elite</a:t>
            </a:r>
            <a:r>
              <a:t> (First Press, 1995)</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126"/>
          <p:cNvSpPr txBox="1"/>
          <p:nvPr>
            <p:ph type="title"/>
          </p:nvPr>
        </p:nvSpPr>
        <p:spPr>
          <a:xfrm>
            <a:off x="901700" y="635000"/>
            <a:ext cx="11201400" cy="1714500"/>
          </a:xfrm>
          <a:prstGeom prst="rect">
            <a:avLst/>
          </a:prstGeom>
        </p:spPr>
        <p:txBody>
          <a:bodyPr/>
          <a:lstStyle>
            <a:lvl1pPr>
              <a:defRPr spc="300"/>
            </a:lvl1pPr>
          </a:lstStyle>
          <a:p>
            <a:pPr/>
            <a:r>
              <a:t>The Crucible </a:t>
            </a:r>
          </a:p>
        </p:txBody>
      </p:sp>
      <p:sp>
        <p:nvSpPr>
          <p:cNvPr id="212" name="Shape 127"/>
          <p:cNvSpPr txBox="1"/>
          <p:nvPr>
            <p:ph type="body" idx="1"/>
          </p:nvPr>
        </p:nvSpPr>
        <p:spPr>
          <a:xfrm>
            <a:off x="901700" y="2603500"/>
            <a:ext cx="11201400" cy="5969000"/>
          </a:xfrm>
          <a:prstGeom prst="rect">
            <a:avLst/>
          </a:prstGeom>
        </p:spPr>
        <p:txBody>
          <a:bodyPr/>
          <a:lstStyle/>
          <a:p>
            <a:pPr marL="3556000" indent="-3556000">
              <a:buClr>
                <a:srgbClr val="5E524C"/>
              </a:buClr>
            </a:pPr>
            <a:r>
              <a:t>National interests?</a:t>
            </a:r>
          </a:p>
          <a:p>
            <a:pPr marL="3556000" indent="-3556000">
              <a:buClr>
                <a:srgbClr val="5E524C"/>
              </a:buClr>
            </a:pPr>
            <a:r>
              <a:t>Shared values or traditions?</a:t>
            </a:r>
          </a:p>
          <a:p>
            <a:pPr marL="3556000" indent="-3556000">
              <a:buClr>
                <a:srgbClr val="5E524C"/>
              </a:buClr>
            </a:pPr>
            <a:r>
              <a:t>Lobby?</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45"/>
          <p:cNvSpPr txBox="1"/>
          <p:nvPr>
            <p:ph type="title"/>
          </p:nvPr>
        </p:nvSpPr>
        <p:spPr>
          <a:xfrm>
            <a:off x="901700" y="635000"/>
            <a:ext cx="11201400" cy="1714500"/>
          </a:xfrm>
          <a:prstGeom prst="rect">
            <a:avLst/>
          </a:prstGeom>
        </p:spPr>
        <p:txBody>
          <a:bodyPr/>
          <a:lstStyle>
            <a:lvl1pPr>
              <a:defRPr spc="300"/>
            </a:lvl1pPr>
          </a:lstStyle>
          <a:p>
            <a:pPr/>
            <a:r>
              <a:t>Structure of Classes</a:t>
            </a:r>
          </a:p>
        </p:txBody>
      </p:sp>
      <p:sp>
        <p:nvSpPr>
          <p:cNvPr id="129" name="Shape 46"/>
          <p:cNvSpPr txBox="1"/>
          <p:nvPr>
            <p:ph type="body" idx="1"/>
          </p:nvPr>
        </p:nvSpPr>
        <p:spPr>
          <a:xfrm>
            <a:off x="901700" y="2603500"/>
            <a:ext cx="11201400" cy="5969000"/>
          </a:xfrm>
          <a:prstGeom prst="rect">
            <a:avLst/>
          </a:prstGeom>
        </p:spPr>
        <p:txBody>
          <a:bodyPr/>
          <a:lstStyle/>
          <a:p>
            <a:pPr marL="2159080" indent="-2159080" defTabSz="505040">
              <a:spcBef>
                <a:spcPts val="2700"/>
              </a:spcBef>
              <a:buClr>
                <a:srgbClr val="5E524C"/>
              </a:buClr>
              <a:defRPr sz="3040">
                <a:effectLst>
                  <a:outerShdw sx="100000" sy="100000" kx="0" ky="0" algn="b" rotWithShape="0" blurRad="24130" dist="21958" dir="5520000">
                    <a:srgbClr val="FFFFFF">
                      <a:alpha val="71999"/>
                    </a:srgbClr>
                  </a:outerShdw>
                </a:effectLst>
              </a:defRPr>
            </a:pPr>
            <a:r>
              <a:t>Overview of topic</a:t>
            </a:r>
            <a:endParaRPr>
              <a:solidFill>
                <a:srgbClr val="000000"/>
              </a:solidFill>
            </a:endParaRPr>
          </a:p>
          <a:p>
            <a:pPr marL="2159080" indent="-2159080" defTabSz="505040">
              <a:spcBef>
                <a:spcPts val="2700"/>
              </a:spcBef>
              <a:buClr>
                <a:srgbClr val="5E524C"/>
              </a:buClr>
              <a:defRPr sz="3040">
                <a:effectLst>
                  <a:outerShdw sx="100000" sy="100000" kx="0" ky="0" algn="b" rotWithShape="0" blurRad="24130" dist="21958" dir="5520000">
                    <a:srgbClr val="FFFFFF">
                      <a:alpha val="71999"/>
                    </a:srgbClr>
                  </a:outerShdw>
                </a:effectLst>
              </a:defRPr>
            </a:pPr>
            <a:r>
              <a:t>Case study on key episode(s) of U.S.-Israeli relations</a:t>
            </a:r>
            <a:endParaRPr>
              <a:solidFill>
                <a:srgbClr val="000000"/>
              </a:solidFill>
            </a:endParaRPr>
          </a:p>
          <a:p>
            <a:pPr marL="2159080" indent="-2159080" defTabSz="505040">
              <a:spcBef>
                <a:spcPts val="2700"/>
              </a:spcBef>
              <a:buClr>
                <a:srgbClr val="5E524C"/>
              </a:buClr>
              <a:defRPr sz="3040">
                <a:effectLst>
                  <a:outerShdw sx="100000" sy="100000" kx="0" ky="0" algn="b" rotWithShape="0" blurRad="24130" dist="21958" dir="5520000">
                    <a:srgbClr val="FFFFFF">
                      <a:alpha val="71999"/>
                    </a:srgbClr>
                  </a:outerShdw>
                </a:effectLst>
              </a:defRPr>
            </a:pPr>
            <a:r>
              <a:t>Review and commentary</a:t>
            </a:r>
            <a:endParaRPr>
              <a:solidFill>
                <a:srgbClr val="000000"/>
              </a:solidFill>
            </a:endParaRPr>
          </a:p>
          <a:p>
            <a:pPr marL="2159080" indent="-2159080" defTabSz="505040">
              <a:spcBef>
                <a:spcPts val="2700"/>
              </a:spcBef>
              <a:buClr>
                <a:srgbClr val="5E524C"/>
              </a:buClr>
              <a:defRPr sz="3040">
                <a:effectLst>
                  <a:outerShdw sx="100000" sy="100000" kx="0" ky="0" algn="b" rotWithShape="0" blurRad="24130" dist="21958" dir="5520000">
                    <a:srgbClr val="FFFFFF">
                      <a:alpha val="71999"/>
                    </a:srgbClr>
                  </a:outerShdw>
                </a:effectLst>
              </a:defRPr>
            </a:pPr>
            <a:r>
              <a:t>Discussion on contemporary aspects, as necessary</a:t>
            </a:r>
            <a:endParaRPr>
              <a:solidFill>
                <a:srgbClr val="000000"/>
              </a:solidFill>
            </a:endParaRPr>
          </a:p>
          <a:p>
            <a:pPr marL="2159080" indent="-2159080" defTabSz="505040">
              <a:spcBef>
                <a:spcPts val="2700"/>
              </a:spcBef>
              <a:buClr>
                <a:srgbClr val="5E524C"/>
              </a:buClr>
              <a:defRPr sz="3040">
                <a:effectLst>
                  <a:outerShdw sx="100000" sy="100000" kx="0" ky="0" algn="b" rotWithShape="0" blurRad="24130" dist="21958" dir="5520000">
                    <a:srgbClr val="FFFFFF">
                      <a:alpha val="71999"/>
                    </a:srgbClr>
                  </a:outerShdw>
                </a:effectLst>
              </a:defRPr>
            </a:pPr>
            <a:r>
              <a:t>This is NOT a class on the Arab-Israeli conflict</a:t>
            </a:r>
            <a:endParaRPr>
              <a:solidFill>
                <a:srgbClr val="000000"/>
              </a:solidFill>
            </a:endParaRPr>
          </a:p>
          <a:p>
            <a:pPr marL="2159080" indent="-2159080" defTabSz="505040">
              <a:spcBef>
                <a:spcPts val="2700"/>
              </a:spcBef>
              <a:buClr>
                <a:srgbClr val="5E524C"/>
              </a:buClr>
              <a:defRPr sz="3040">
                <a:effectLst>
                  <a:outerShdw sx="100000" sy="100000" kx="0" ky="0" algn="b" rotWithShape="0" blurRad="24130" dist="21958" dir="5520000">
                    <a:srgbClr val="FFFFFF">
                      <a:alpha val="71999"/>
                    </a:srgbClr>
                  </a:outerShdw>
                </a:effectLst>
              </a:defRPr>
            </a:pPr>
            <a:r>
              <a:t>This is NOT a class on the Israeli-Palestinian peace process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48"/>
          <p:cNvSpPr txBox="1"/>
          <p:nvPr>
            <p:ph type="title"/>
          </p:nvPr>
        </p:nvSpPr>
        <p:spPr>
          <a:xfrm>
            <a:off x="901700" y="635000"/>
            <a:ext cx="11201400" cy="1714500"/>
          </a:xfrm>
          <a:prstGeom prst="rect">
            <a:avLst/>
          </a:prstGeom>
        </p:spPr>
        <p:txBody>
          <a:bodyPr/>
          <a:lstStyle>
            <a:lvl1pPr>
              <a:defRPr spc="300"/>
            </a:lvl1pPr>
          </a:lstStyle>
          <a:p>
            <a:pPr/>
            <a:r>
              <a:t>Expectations</a:t>
            </a:r>
          </a:p>
        </p:txBody>
      </p:sp>
      <p:sp>
        <p:nvSpPr>
          <p:cNvPr id="132" name="Shape 49"/>
          <p:cNvSpPr txBox="1"/>
          <p:nvPr>
            <p:ph type="body" idx="1"/>
          </p:nvPr>
        </p:nvSpPr>
        <p:spPr>
          <a:xfrm>
            <a:off x="901700" y="1510407"/>
            <a:ext cx="11201400" cy="7062094"/>
          </a:xfrm>
          <a:prstGeom prst="rect">
            <a:avLst/>
          </a:prstGeom>
        </p:spPr>
        <p:txBody>
          <a:bodyPr/>
          <a:lstStyle/>
          <a:p>
            <a:pPr marL="1975413" indent="-1975413" defTabSz="508254">
              <a:spcBef>
                <a:spcPts val="2700"/>
              </a:spcBef>
              <a:buClr>
                <a:srgbClr val="5E524C"/>
              </a:buClr>
              <a:defRPr sz="3100">
                <a:effectLst>
                  <a:outerShdw sx="100000" sy="100000" kx="0" ky="0" algn="b" rotWithShape="0" blurRad="25400" dist="22098" dir="5520000">
                    <a:srgbClr val="FFFFFF">
                      <a:alpha val="71999"/>
                    </a:srgbClr>
                  </a:outerShdw>
                </a:effectLst>
              </a:defRPr>
            </a:pPr>
            <a:r>
              <a:t>Arrive prepared and ready to participate</a:t>
            </a:r>
            <a:endParaRPr>
              <a:solidFill>
                <a:srgbClr val="000000"/>
              </a:solidFill>
            </a:endParaRPr>
          </a:p>
          <a:p>
            <a:pPr lvl="1" marL="2362129" indent="-1975413" defTabSz="508254">
              <a:spcBef>
                <a:spcPts val="2700"/>
              </a:spcBef>
              <a:buClr>
                <a:srgbClr val="5E524C"/>
              </a:buClr>
              <a:defRPr sz="3100">
                <a:effectLst>
                  <a:outerShdw sx="100000" sy="100000" kx="0" ky="0" algn="b" rotWithShape="0" blurRad="25400" dist="22098" dir="5520000">
                    <a:srgbClr val="FFFFFF">
                      <a:alpha val="71999"/>
                    </a:srgbClr>
                  </a:outerShdw>
                </a:effectLst>
              </a:defRPr>
            </a:pPr>
            <a:r>
              <a:t>weekly readings</a:t>
            </a:r>
            <a:endParaRPr>
              <a:solidFill>
                <a:srgbClr val="000000"/>
              </a:solidFill>
            </a:endParaRPr>
          </a:p>
          <a:p>
            <a:pPr lvl="1" marL="2362129" indent="-1975413" defTabSz="508254">
              <a:spcBef>
                <a:spcPts val="2700"/>
              </a:spcBef>
              <a:buClr>
                <a:srgbClr val="5E524C"/>
              </a:buClr>
              <a:defRPr sz="3100">
                <a:effectLst>
                  <a:outerShdw sx="100000" sy="100000" kx="0" ky="0" algn="b" rotWithShape="0" blurRad="25400" dist="22098" dir="5520000">
                    <a:srgbClr val="FFFFFF">
                      <a:alpha val="71999"/>
                    </a:srgbClr>
                  </a:outerShdw>
                </a:effectLst>
              </a:defRPr>
            </a:pPr>
            <a:r>
              <a:t>awake</a:t>
            </a:r>
            <a:endParaRPr>
              <a:solidFill>
                <a:srgbClr val="000000"/>
              </a:solidFill>
            </a:endParaRPr>
          </a:p>
          <a:p>
            <a:pPr lvl="1" marL="2362129" indent="-1975413" defTabSz="508254">
              <a:spcBef>
                <a:spcPts val="2700"/>
              </a:spcBef>
              <a:buClr>
                <a:srgbClr val="5E524C"/>
              </a:buClr>
              <a:defRPr sz="3100">
                <a:effectLst>
                  <a:outerShdw sx="100000" sy="100000" kx="0" ky="0" algn="b" rotWithShape="0" blurRad="25400" dist="22098" dir="5520000">
                    <a:srgbClr val="FFFFFF">
                      <a:alpha val="71999"/>
                    </a:srgbClr>
                  </a:outerShdw>
                </a:effectLst>
              </a:defRPr>
            </a:pPr>
            <a:r>
              <a:t>not preoccupied</a:t>
            </a:r>
            <a:endParaRPr>
              <a:solidFill>
                <a:srgbClr val="000000"/>
              </a:solidFill>
            </a:endParaRPr>
          </a:p>
          <a:p>
            <a:pPr lvl="2" marL="2748843" indent="-1975413" defTabSz="508254">
              <a:spcBef>
                <a:spcPts val="2700"/>
              </a:spcBef>
              <a:buClr>
                <a:srgbClr val="5E524C"/>
              </a:buClr>
              <a:defRPr sz="3100">
                <a:effectLst>
                  <a:outerShdw sx="100000" sy="100000" kx="0" ky="0" algn="b" rotWithShape="0" blurRad="25400" dist="22098" dir="5520000">
                    <a:srgbClr val="FFFFFF">
                      <a:alpha val="71999"/>
                    </a:srgbClr>
                  </a:outerShdw>
                </a:effectLst>
              </a:defRPr>
            </a:pPr>
            <a:r>
              <a:t>this is a 90 minute class </a:t>
            </a:r>
            <a:endParaRPr>
              <a:solidFill>
                <a:srgbClr val="000000"/>
              </a:solidFill>
            </a:endParaRPr>
          </a:p>
          <a:p>
            <a:pPr marL="1975413" indent="-1975413" defTabSz="508254">
              <a:spcBef>
                <a:spcPts val="2700"/>
              </a:spcBef>
              <a:buClr>
                <a:srgbClr val="5E524C"/>
              </a:buClr>
              <a:defRPr sz="3100">
                <a:effectLst>
                  <a:outerShdw sx="100000" sy="100000" kx="0" ky="0" algn="b" rotWithShape="0" blurRad="25400" dist="22098" dir="5520000">
                    <a:srgbClr val="FFFFFF">
                      <a:alpha val="71999"/>
                    </a:srgbClr>
                  </a:outerShdw>
                </a:effectLst>
              </a:defRPr>
            </a:pPr>
            <a:r>
              <a:t>Ask questions</a:t>
            </a:r>
            <a:endParaRPr>
              <a:solidFill>
                <a:srgbClr val="000000"/>
              </a:solidFill>
            </a:endParaRPr>
          </a:p>
          <a:p>
            <a:pPr marL="1975413" indent="-1975413" defTabSz="508254">
              <a:spcBef>
                <a:spcPts val="2700"/>
              </a:spcBef>
              <a:buClr>
                <a:srgbClr val="5E524C"/>
              </a:buClr>
              <a:defRPr sz="3100">
                <a:effectLst>
                  <a:outerShdw sx="100000" sy="100000" kx="0" ky="0" algn="b" rotWithShape="0" blurRad="25400" dist="22098" dir="5520000">
                    <a:srgbClr val="FFFFFF">
                      <a:alpha val="71999"/>
                    </a:srgbClr>
                  </a:outerShdw>
                </a:effectLst>
              </a:defRPr>
            </a:pPr>
            <a:r>
              <a:t>Respect for classmates and instructor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51"/>
          <p:cNvSpPr txBox="1"/>
          <p:nvPr>
            <p:ph type="title"/>
          </p:nvPr>
        </p:nvSpPr>
        <p:spPr>
          <a:xfrm>
            <a:off x="901700" y="635000"/>
            <a:ext cx="11201400" cy="1885615"/>
          </a:xfrm>
          <a:prstGeom prst="rect">
            <a:avLst/>
          </a:prstGeom>
        </p:spPr>
        <p:txBody>
          <a:bodyPr/>
          <a:lstStyle>
            <a:lvl1pPr>
              <a:defRPr spc="300"/>
            </a:lvl1pPr>
          </a:lstStyle>
          <a:p>
            <a:pPr/>
            <a:r>
              <a:t>Exam Schedule</a:t>
            </a:r>
          </a:p>
        </p:txBody>
      </p:sp>
      <p:sp>
        <p:nvSpPr>
          <p:cNvPr id="135" name="Shape 52"/>
          <p:cNvSpPr txBox="1"/>
          <p:nvPr>
            <p:ph type="body" idx="1"/>
          </p:nvPr>
        </p:nvSpPr>
        <p:spPr>
          <a:xfrm>
            <a:off x="901700" y="2520612"/>
            <a:ext cx="11201400" cy="6134775"/>
          </a:xfrm>
          <a:prstGeom prst="rect">
            <a:avLst/>
          </a:prstGeom>
        </p:spPr>
        <p:txBody>
          <a:bodyPr/>
          <a:lstStyle/>
          <a:p>
            <a:pPr marL="1671320" indent="-1671320" defTabSz="549148">
              <a:spcBef>
                <a:spcPts val="3000"/>
              </a:spcBef>
              <a:buClr>
                <a:srgbClr val="5E524C"/>
              </a:buClr>
              <a:defRPr sz="3384">
                <a:effectLst>
                  <a:outerShdw sx="100000" sy="100000" kx="0" ky="0" algn="b" rotWithShape="0" blurRad="23876" dist="23876" dir="5520000">
                    <a:srgbClr val="FFFFFF">
                      <a:alpha val="71999"/>
                    </a:srgbClr>
                  </a:outerShdw>
                </a:effectLst>
              </a:defRPr>
            </a:pPr>
            <a:r>
              <a:t>Midterm Exam via Information System (IS)</a:t>
            </a:r>
          </a:p>
          <a:p>
            <a:pPr lvl="1" marL="2089150" indent="-1671320" defTabSz="549148">
              <a:spcBef>
                <a:spcPts val="3000"/>
              </a:spcBef>
              <a:buClr>
                <a:srgbClr val="5E524C"/>
              </a:buClr>
              <a:defRPr sz="3384">
                <a:effectLst>
                  <a:outerShdw sx="100000" sy="100000" kx="0" ky="0" algn="b" rotWithShape="0" blurRad="23876" dist="23876" dir="5520000">
                    <a:srgbClr val="FFFFFF">
                      <a:alpha val="71999"/>
                    </a:srgbClr>
                  </a:outerShdw>
                </a:effectLst>
              </a:defRPr>
            </a:pPr>
            <a:r>
              <a:t>questions from first 5 weeks </a:t>
            </a:r>
          </a:p>
          <a:p>
            <a:pPr lvl="1" marL="2089150" indent="-1671320" defTabSz="549148">
              <a:spcBef>
                <a:spcPts val="3000"/>
              </a:spcBef>
              <a:buClr>
                <a:srgbClr val="5E524C"/>
              </a:buClr>
              <a:defRPr sz="3384">
                <a:effectLst>
                  <a:outerShdw sx="100000" sy="100000" kx="0" ky="0" algn="b" rotWithShape="0" blurRad="23876" dist="23876" dir="5520000">
                    <a:srgbClr val="FFFFFF">
                      <a:alpha val="71999"/>
                    </a:srgbClr>
                  </a:outerShdw>
                </a:effectLst>
              </a:defRPr>
            </a:pPr>
            <a:r>
              <a:t>Final paper upload to IS (Thursday.FinalWeek)</a:t>
            </a:r>
          </a:p>
          <a:p>
            <a:pPr lvl="1" marL="2089150" indent="-1671320" defTabSz="549148">
              <a:spcBef>
                <a:spcPts val="3000"/>
              </a:spcBef>
              <a:buClr>
                <a:srgbClr val="5E524C"/>
              </a:buClr>
              <a:defRPr sz="3384">
                <a:effectLst>
                  <a:outerShdw sx="100000" sy="100000" kx="0" ky="0" algn="b" rotWithShape="0" blurRad="23876" dist="23876" dir="5520000">
                    <a:srgbClr val="FFFFFF">
                      <a:alpha val="71999"/>
                    </a:srgbClr>
                  </a:outerShdw>
                </a:effectLst>
              </a:defRPr>
            </a:pPr>
            <a:r>
              <a:t>analysis of case study</a:t>
            </a:r>
          </a:p>
          <a:p>
            <a:pPr lvl="2" marL="2506979" indent="-1671320" defTabSz="549148">
              <a:spcBef>
                <a:spcPts val="3000"/>
              </a:spcBef>
              <a:buClr>
                <a:srgbClr val="5E524C"/>
              </a:buClr>
              <a:defRPr sz="3384">
                <a:effectLst>
                  <a:outerShdw sx="100000" sy="100000" kx="0" ky="0" algn="b" rotWithShape="0" blurRad="23876" dist="23876" dir="5520000">
                    <a:srgbClr val="FFFFFF">
                      <a:alpha val="71999"/>
                    </a:srgbClr>
                  </a:outerShdw>
                </a:effectLst>
              </a:defRPr>
            </a:pPr>
            <a:r>
              <a:t>choice of topic (Week2)</a:t>
            </a:r>
          </a:p>
          <a:p>
            <a:pPr lvl="2" marL="2506979" indent="-1671320" defTabSz="549148">
              <a:spcBef>
                <a:spcPts val="3000"/>
              </a:spcBef>
              <a:buClr>
                <a:srgbClr val="5E524C"/>
              </a:buClr>
              <a:defRPr sz="3384">
                <a:effectLst>
                  <a:outerShdw sx="100000" sy="100000" kx="0" ky="0" algn="b" rotWithShape="0" blurRad="23876" dist="23876" dir="5520000">
                    <a:srgbClr val="FFFFFF">
                      <a:alpha val="71999"/>
                    </a:srgbClr>
                  </a:outerShdw>
                </a:effectLst>
              </a:defRPr>
            </a:pPr>
            <a:r>
              <a:t>list of topics provided (StudyMaterialFolder)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54"/>
          <p:cNvSpPr txBox="1"/>
          <p:nvPr>
            <p:ph type="title"/>
          </p:nvPr>
        </p:nvSpPr>
        <p:spPr>
          <a:xfrm>
            <a:off x="901700" y="635000"/>
            <a:ext cx="11201400" cy="1885615"/>
          </a:xfrm>
          <a:prstGeom prst="rect">
            <a:avLst/>
          </a:prstGeom>
        </p:spPr>
        <p:txBody>
          <a:bodyPr/>
          <a:lstStyle>
            <a:lvl1pPr>
              <a:defRPr spc="300"/>
            </a:lvl1pPr>
          </a:lstStyle>
          <a:p>
            <a:pPr/>
            <a:r>
              <a:t>Grading</a:t>
            </a:r>
          </a:p>
        </p:txBody>
      </p:sp>
      <p:sp>
        <p:nvSpPr>
          <p:cNvPr id="138" name="Shape 55"/>
          <p:cNvSpPr txBox="1"/>
          <p:nvPr>
            <p:ph type="body" idx="1"/>
          </p:nvPr>
        </p:nvSpPr>
        <p:spPr>
          <a:xfrm>
            <a:off x="901700" y="2520612"/>
            <a:ext cx="11201400" cy="6134775"/>
          </a:xfrm>
          <a:prstGeom prst="rect">
            <a:avLst/>
          </a:prstGeom>
        </p:spPr>
        <p:txBody>
          <a:bodyPr/>
          <a:lstStyle/>
          <a:p>
            <a:pPr marL="889000" indent="-889000">
              <a:buClr>
                <a:srgbClr val="5E524C"/>
              </a:buClr>
            </a:pPr>
            <a:r>
              <a:t>15 % classroom participation</a:t>
            </a:r>
          </a:p>
          <a:p>
            <a:pPr marL="889000" indent="-889000">
              <a:buClr>
                <a:srgbClr val="5E524C"/>
              </a:buClr>
            </a:pPr>
            <a:r>
              <a:t>20 % midterm exam</a:t>
            </a:r>
          </a:p>
          <a:p>
            <a:pPr marL="889000" indent="-889000">
              <a:buClr>
                <a:srgbClr val="5E524C"/>
              </a:buClr>
            </a:pPr>
            <a:r>
              <a:t>65 % final paper</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57"/>
          <p:cNvSpPr txBox="1"/>
          <p:nvPr>
            <p:ph type="title"/>
          </p:nvPr>
        </p:nvSpPr>
        <p:spPr>
          <a:xfrm>
            <a:off x="901700" y="635000"/>
            <a:ext cx="11201400" cy="1885615"/>
          </a:xfrm>
          <a:prstGeom prst="rect">
            <a:avLst/>
          </a:prstGeom>
        </p:spPr>
        <p:txBody>
          <a:bodyPr/>
          <a:lstStyle>
            <a:lvl1pPr>
              <a:defRPr spc="300"/>
            </a:lvl1pPr>
          </a:lstStyle>
          <a:p>
            <a:pPr/>
            <a:r>
              <a:t>Readings</a:t>
            </a:r>
          </a:p>
        </p:txBody>
      </p:sp>
      <p:sp>
        <p:nvSpPr>
          <p:cNvPr id="141" name="Shape 58"/>
          <p:cNvSpPr txBox="1"/>
          <p:nvPr>
            <p:ph type="body" idx="1"/>
          </p:nvPr>
        </p:nvSpPr>
        <p:spPr>
          <a:xfrm>
            <a:off x="901700" y="2520612"/>
            <a:ext cx="11201400" cy="6134775"/>
          </a:xfrm>
          <a:prstGeom prst="rect">
            <a:avLst/>
          </a:prstGeom>
        </p:spPr>
        <p:txBody>
          <a:bodyPr/>
          <a:lstStyle/>
          <a:p>
            <a:pPr marL="889000" indent="-889000">
              <a:buClr>
                <a:srgbClr val="5E524C"/>
              </a:buClr>
            </a:pPr>
            <a:r>
              <a:t>Relate contemporary and historical issues</a:t>
            </a:r>
          </a:p>
          <a:p>
            <a:pPr lvl="1" marL="1333500" indent="-889000">
              <a:buClr>
                <a:srgbClr val="5E524C"/>
              </a:buClr>
            </a:pPr>
            <a:r>
              <a:t>stay current with relevant online news</a:t>
            </a:r>
          </a:p>
          <a:p>
            <a:pPr lvl="1" marL="0" indent="457200" defTabSz="457200">
              <a:spcBef>
                <a:spcPts val="1200"/>
              </a:spcBef>
              <a:buSzTx/>
              <a:buNone/>
              <a:defRPr sz="1100">
                <a:solidFill>
                  <a:srgbClr val="000000"/>
                </a:solidFill>
                <a:effectLst/>
                <a:uFill>
                  <a:solidFill>
                    <a:srgbClr val="000000"/>
                  </a:solidFill>
                </a:uFill>
                <a:latin typeface="+mn-lt"/>
                <a:ea typeface="+mn-ea"/>
                <a:cs typeface="+mn-cs"/>
                <a:sym typeface="Helvetica"/>
              </a:defRPr>
            </a:pPr>
          </a:p>
          <a:p>
            <a:pPr lvl="1" marL="0" indent="457200" defTabSz="457200">
              <a:spcBef>
                <a:spcPts val="1200"/>
              </a:spcBef>
              <a:buSzTx/>
              <a:buNone/>
              <a:defRPr sz="2400">
                <a:solidFill>
                  <a:srgbClr val="000000"/>
                </a:solidFill>
                <a:effectLst/>
                <a:uFill>
                  <a:solidFill>
                    <a:srgbClr val="000000"/>
                  </a:solidFill>
                </a:uFill>
                <a:latin typeface="Arial"/>
                <a:ea typeface="Arial"/>
                <a:cs typeface="Arial"/>
                <a:sym typeface="Arial"/>
              </a:defRPr>
            </a:pPr>
            <a:r>
              <a:t>Times of Israel: </a:t>
            </a:r>
            <a:r>
              <a:rPr u="sng">
                <a:solidFill>
                  <a:srgbClr val="0000FF"/>
                </a:solidFill>
                <a:uFill>
                  <a:solidFill>
                    <a:srgbClr val="0000FF"/>
                  </a:solidFill>
                </a:uFill>
                <a:hlinkClick r:id="rId2" invalidUrl="" action="" tgtFrame="" tooltip="" history="1" highlightClick="0" endSnd="0"/>
              </a:rPr>
              <a:t>http://www.timesofisrael.com</a:t>
            </a:r>
          </a:p>
          <a:p>
            <a:pPr lvl="1" marL="0" indent="457200" defTabSz="457200">
              <a:spcBef>
                <a:spcPts val="1200"/>
              </a:spcBef>
              <a:buSzTx/>
              <a:buNone/>
              <a:defRPr sz="2400">
                <a:solidFill>
                  <a:srgbClr val="000000"/>
                </a:solidFill>
                <a:effectLst/>
                <a:uFill>
                  <a:solidFill>
                    <a:srgbClr val="000000"/>
                  </a:solidFill>
                </a:uFill>
                <a:latin typeface="Arial"/>
                <a:ea typeface="Arial"/>
                <a:cs typeface="Arial"/>
                <a:sym typeface="Arial"/>
              </a:defRPr>
            </a:pPr>
            <a:r>
              <a:t>Jerusalem Post: </a:t>
            </a:r>
            <a:r>
              <a:rPr u="sng">
                <a:solidFill>
                  <a:srgbClr val="0000FF"/>
                </a:solidFill>
                <a:uFill>
                  <a:solidFill>
                    <a:srgbClr val="0000FF"/>
                  </a:solidFill>
                </a:uFill>
                <a:hlinkClick r:id="rId3" invalidUrl="" action="" tgtFrame="" tooltip="" history="1" highlightClick="0" endSnd="0"/>
              </a:rPr>
              <a:t>http://www.jpost.com</a:t>
            </a:r>
          </a:p>
          <a:p>
            <a:pPr lvl="1" marL="0" indent="457200" defTabSz="457200">
              <a:spcBef>
                <a:spcPts val="1200"/>
              </a:spcBef>
              <a:buSzTx/>
              <a:buNone/>
              <a:defRPr sz="2400">
                <a:solidFill>
                  <a:srgbClr val="000000"/>
                </a:solidFill>
                <a:effectLst/>
                <a:uFill>
                  <a:solidFill>
                    <a:srgbClr val="000000"/>
                  </a:solidFill>
                </a:uFill>
                <a:latin typeface="Arial"/>
                <a:ea typeface="Arial"/>
                <a:cs typeface="Arial"/>
                <a:sym typeface="Arial"/>
              </a:defRPr>
            </a:pPr>
            <a:r>
              <a:t>New York Times: </a:t>
            </a:r>
            <a:r>
              <a:rPr u="sng">
                <a:solidFill>
                  <a:srgbClr val="0000FF"/>
                </a:solidFill>
                <a:uFill>
                  <a:solidFill>
                    <a:srgbClr val="0000FF"/>
                  </a:solidFill>
                </a:uFill>
                <a:hlinkClick r:id="rId4" invalidUrl="" action="" tgtFrame="" tooltip="" history="1" highlightClick="0" endSnd="0"/>
              </a:rPr>
              <a:t>http://www.nytimes.com</a:t>
            </a:r>
          </a:p>
          <a:p>
            <a:pPr lvl="1" marL="0" indent="457200" defTabSz="457200">
              <a:spcBef>
                <a:spcPts val="1200"/>
              </a:spcBef>
              <a:buSzTx/>
              <a:buNone/>
              <a:defRPr sz="2400">
                <a:solidFill>
                  <a:srgbClr val="000000"/>
                </a:solidFill>
                <a:effectLst/>
                <a:uFill>
                  <a:solidFill>
                    <a:srgbClr val="000000"/>
                  </a:solidFill>
                </a:uFill>
                <a:latin typeface="Arial"/>
                <a:ea typeface="Arial"/>
                <a:cs typeface="Arial"/>
                <a:sym typeface="Arial"/>
              </a:defRPr>
            </a:pPr>
            <a:r>
              <a:t>Wall Street Journal: </a:t>
            </a:r>
            <a:r>
              <a:rPr u="sng">
                <a:solidFill>
                  <a:srgbClr val="0000FF"/>
                </a:solidFill>
                <a:uFill>
                  <a:solidFill>
                    <a:srgbClr val="0000FF"/>
                  </a:solidFill>
                </a:uFill>
                <a:hlinkClick r:id="rId5" invalidUrl="" action="" tgtFrame="" tooltip="" history="1" highlightClick="0" endSnd="0"/>
              </a:rPr>
              <a:t>http://www.wsj.com</a:t>
            </a:r>
          </a:p>
          <a:p>
            <a:pPr lvl="1" marL="0" indent="457200" defTabSz="457200">
              <a:spcBef>
                <a:spcPts val="1200"/>
              </a:spcBef>
              <a:buSzTx/>
              <a:buNone/>
              <a:defRPr sz="2400">
                <a:solidFill>
                  <a:srgbClr val="000000"/>
                </a:solidFill>
                <a:effectLst/>
                <a:uFill>
                  <a:solidFill>
                    <a:srgbClr val="000000"/>
                  </a:solidFill>
                </a:uFill>
                <a:latin typeface="Arial"/>
                <a:ea typeface="Arial"/>
                <a:cs typeface="Arial"/>
                <a:sym typeface="Arial"/>
              </a:defRPr>
            </a:pPr>
            <a:r>
              <a:t>Fathom: </a:t>
            </a:r>
            <a:r>
              <a:rPr u="sng">
                <a:solidFill>
                  <a:srgbClr val="0000FF"/>
                </a:solidFill>
                <a:uFill>
                  <a:solidFill>
                    <a:srgbClr val="0000FF"/>
                  </a:solidFill>
                </a:uFill>
                <a:hlinkClick r:id="rId6" invalidUrl="" action="" tgtFrame="" tooltip="" history="1" highlightClick="0" endSnd="0"/>
              </a:rPr>
              <a:t>http://fathomjournal.org</a:t>
            </a:r>
          </a:p>
          <a:p>
            <a:pPr lvl="1" marL="0" indent="457200" defTabSz="457200">
              <a:spcBef>
                <a:spcPts val="1200"/>
              </a:spcBef>
              <a:buSzTx/>
              <a:buNone/>
              <a:defRPr sz="2400">
                <a:solidFill>
                  <a:srgbClr val="000000"/>
                </a:solidFill>
                <a:effectLst/>
                <a:uFill>
                  <a:solidFill>
                    <a:srgbClr val="000000"/>
                  </a:solidFill>
                </a:uFill>
                <a:latin typeface="Arial"/>
                <a:ea typeface="Arial"/>
                <a:cs typeface="Arial"/>
                <a:sym typeface="Arial"/>
              </a:defRPr>
            </a:pPr>
            <a:r>
              <a:t>Tablet: </a:t>
            </a:r>
            <a:r>
              <a:rPr u="sng">
                <a:solidFill>
                  <a:srgbClr val="0000FF"/>
                </a:solidFill>
                <a:uFill>
                  <a:solidFill>
                    <a:srgbClr val="0000FF"/>
                  </a:solidFill>
                </a:uFill>
                <a:hlinkClick r:id="rId7" invalidUrl="" action="" tgtFrame="" tooltip="" history="1" highlightClick="0" endSnd="0"/>
              </a:rPr>
              <a:t>http://tabletmag.com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image3.png" descr="image3.png"/>
          <p:cNvPicPr>
            <a:picLocks noChangeAspect="1"/>
          </p:cNvPicPr>
          <p:nvPr/>
        </p:nvPicPr>
        <p:blipFill>
          <a:blip r:embed="rId2">
            <a:extLst/>
          </a:blip>
          <a:stretch>
            <a:fillRect/>
          </a:stretch>
        </p:blipFill>
        <p:spPr>
          <a:xfrm>
            <a:off x="6159500" y="2438400"/>
            <a:ext cx="5384800" cy="6070600"/>
          </a:xfrm>
          <a:prstGeom prst="rect">
            <a:avLst/>
          </a:prstGeom>
          <a:ln w="12700">
            <a:miter lim="400000"/>
          </a:ln>
        </p:spPr>
      </p:pic>
      <p:sp>
        <p:nvSpPr>
          <p:cNvPr id="144" name="Shape 61"/>
          <p:cNvSpPr txBox="1"/>
          <p:nvPr>
            <p:ph type="title"/>
          </p:nvPr>
        </p:nvSpPr>
        <p:spPr>
          <a:xfrm>
            <a:off x="901700" y="635000"/>
            <a:ext cx="11201400" cy="1714500"/>
          </a:xfrm>
          <a:prstGeom prst="rect">
            <a:avLst/>
          </a:prstGeom>
        </p:spPr>
        <p:txBody>
          <a:bodyPr/>
          <a:lstStyle>
            <a:lvl1pPr>
              <a:defRPr spc="300"/>
            </a:lvl1pPr>
          </a:lstStyle>
          <a:p>
            <a:pPr/>
            <a:r>
              <a:t>What is Foreign Policy?</a:t>
            </a:r>
          </a:p>
        </p:txBody>
      </p:sp>
      <p:sp>
        <p:nvSpPr>
          <p:cNvPr id="145" name="Shape 62"/>
          <p:cNvSpPr txBox="1"/>
          <p:nvPr>
            <p:ph type="body" sz="half" idx="1"/>
          </p:nvPr>
        </p:nvSpPr>
        <p:spPr>
          <a:xfrm>
            <a:off x="800100" y="1758950"/>
            <a:ext cx="5334000" cy="7208688"/>
          </a:xfrm>
          <a:prstGeom prst="rect">
            <a:avLst/>
          </a:prstGeom>
        </p:spPr>
        <p:txBody>
          <a:bodyPr/>
          <a:lstStyle/>
          <a:p>
            <a:pPr marL="360628" indent="-360628"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Self-interest strategies</a:t>
            </a:r>
          </a:p>
          <a:p>
            <a:pPr lvl="1" marL="805127" indent="-360627"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trade</a:t>
            </a:r>
          </a:p>
          <a:p>
            <a:pPr lvl="1" marL="805127" indent="-360627"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national security</a:t>
            </a:r>
          </a:p>
          <a:p>
            <a:pPr lvl="1" marL="805127" indent="-360627"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common or shared “values”</a:t>
            </a:r>
          </a:p>
          <a:p>
            <a:pPr marL="360628" indent="-360628"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Strategically employed to interact with other countries</a:t>
            </a:r>
          </a:p>
          <a:p>
            <a:pPr marL="360628" indent="-360628"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Foreign policies of U.S. have varying rates of change and scopes of intent, affected by factors that change the national interests.</a:t>
            </a:r>
          </a:p>
          <a:p>
            <a:pPr lvl="1" marL="805127" indent="-360627"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Cuba 1959, 2013-15</a:t>
            </a:r>
          </a:p>
          <a:p>
            <a:pPr lvl="1" marL="805127" indent="-360627"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Iran 1979, 2014-15</a:t>
            </a:r>
          </a:p>
          <a:p>
            <a:pPr lvl="1" marL="805127" indent="-360627" defTabSz="457200">
              <a:lnSpc>
                <a:spcPct val="100000"/>
              </a:lnSpc>
              <a:spcBef>
                <a:spcPts val="0"/>
              </a:spcBef>
              <a:buSzPct val="35000"/>
              <a:buBlip>
                <a:blip r:embed="rId3"/>
              </a:buBlip>
              <a:defRPr sz="2300">
                <a:solidFill>
                  <a:srgbClr val="252525"/>
                </a:solidFill>
                <a:effectLst/>
                <a:latin typeface="+mn-lt"/>
                <a:ea typeface="+mn-ea"/>
                <a:cs typeface="+mn-cs"/>
                <a:sym typeface="Helvetica"/>
              </a:defRPr>
            </a:pPr>
            <a:r>
              <a:t>Israel</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Default">
  <a:themeElements>
    <a:clrScheme name="Default">
      <a:dk1>
        <a:srgbClr val="5E524C"/>
      </a:dk1>
      <a:lt1>
        <a:srgbClr val="12455E"/>
      </a:lt1>
      <a:dk2>
        <a:srgbClr val="A7A7A7"/>
      </a:dk2>
      <a:lt2>
        <a:srgbClr val="535353"/>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455E"/>
        </a:solidFill>
        <a:ln w="25400" cap="flat">
          <a:solidFill>
            <a:schemeClr val="accent1"/>
          </a:solidFill>
          <a:prstDash val="solid"/>
          <a:round/>
        </a:ln>
        <a:effectLst>
          <a:outerShdw sx="100000" sy="100000" kx="0" ky="0" algn="b" rotWithShape="0" blurRad="38100" dist="25400" dir="5760000">
            <a:srgbClr val="FFFFFF">
              <a:alpha val="3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760000">
            <a:srgbClr val="FFFFFF">
              <a:alpha val="3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455E"/>
        </a:solidFill>
        <a:ln w="25400" cap="flat">
          <a:solidFill>
            <a:schemeClr val="accent1"/>
          </a:solidFill>
          <a:prstDash val="solid"/>
          <a:round/>
        </a:ln>
        <a:effectLst>
          <a:outerShdw sx="100000" sy="100000" kx="0" ky="0" algn="b" rotWithShape="0" blurRad="38100" dist="25400" dir="5760000">
            <a:srgbClr val="FFFFFF">
              <a:alpha val="3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760000">
            <a:srgbClr val="FFFFFF">
              <a:alpha val="3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