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4" r:id="rId4"/>
    <p:sldId id="285" r:id="rId5"/>
    <p:sldId id="286" r:id="rId6"/>
    <p:sldId id="327" r:id="rId7"/>
    <p:sldId id="259" r:id="rId8"/>
    <p:sldId id="288" r:id="rId9"/>
    <p:sldId id="289" r:id="rId10"/>
    <p:sldId id="328" r:id="rId11"/>
    <p:sldId id="290" r:id="rId12"/>
    <p:sldId id="291" r:id="rId13"/>
    <p:sldId id="292" r:id="rId14"/>
    <p:sldId id="330" r:id="rId15"/>
    <p:sldId id="329" r:id="rId16"/>
    <p:sldId id="261" r:id="rId17"/>
    <p:sldId id="293" r:id="rId18"/>
    <p:sldId id="260" r:id="rId19"/>
    <p:sldId id="294" r:id="rId20"/>
    <p:sldId id="331" r:id="rId21"/>
    <p:sldId id="262" r:id="rId22"/>
    <p:sldId id="295" r:id="rId23"/>
    <p:sldId id="296" r:id="rId24"/>
    <p:sldId id="332" r:id="rId25"/>
    <p:sldId id="263" r:id="rId26"/>
    <p:sldId id="297" r:id="rId27"/>
    <p:sldId id="298" r:id="rId28"/>
    <p:sldId id="357" r:id="rId29"/>
    <p:sldId id="299" r:id="rId30"/>
    <p:sldId id="358" r:id="rId31"/>
    <p:sldId id="333" r:id="rId32"/>
    <p:sldId id="359" r:id="rId33"/>
    <p:sldId id="264" r:id="rId34"/>
    <p:sldId id="300" r:id="rId35"/>
    <p:sldId id="301" r:id="rId36"/>
    <p:sldId id="302" r:id="rId37"/>
    <p:sldId id="304" r:id="rId38"/>
    <p:sldId id="306" r:id="rId39"/>
    <p:sldId id="265" r:id="rId40"/>
    <p:sldId id="305" r:id="rId41"/>
    <p:sldId id="307" r:id="rId42"/>
    <p:sldId id="334" r:id="rId43"/>
    <p:sldId id="309" r:id="rId44"/>
    <p:sldId id="310" r:id="rId45"/>
    <p:sldId id="311" r:id="rId46"/>
    <p:sldId id="312" r:id="rId47"/>
    <p:sldId id="266" r:id="rId48"/>
    <p:sldId id="313" r:id="rId49"/>
    <p:sldId id="336" r:id="rId50"/>
    <p:sldId id="267" r:id="rId51"/>
    <p:sldId id="314" r:id="rId52"/>
    <p:sldId id="315" r:id="rId53"/>
    <p:sldId id="316" r:id="rId54"/>
    <p:sldId id="317" r:id="rId55"/>
    <p:sldId id="318" r:id="rId56"/>
    <p:sldId id="319" r:id="rId57"/>
    <p:sldId id="320" r:id="rId58"/>
    <p:sldId id="268" r:id="rId59"/>
    <p:sldId id="321" r:id="rId60"/>
    <p:sldId id="322" r:id="rId61"/>
    <p:sldId id="323" r:id="rId62"/>
    <p:sldId id="269" r:id="rId63"/>
    <p:sldId id="324" r:id="rId64"/>
    <p:sldId id="270" r:id="rId65"/>
    <p:sldId id="335" r:id="rId66"/>
    <p:sldId id="325" r:id="rId67"/>
    <p:sldId id="326" r:id="rId68"/>
    <p:sldId id="376" r:id="rId69"/>
    <p:sldId id="377" r:id="rId70"/>
    <p:sldId id="371" r:id="rId71"/>
    <p:sldId id="360" r:id="rId72"/>
    <p:sldId id="271" r:id="rId73"/>
    <p:sldId id="337" r:id="rId74"/>
    <p:sldId id="361" r:id="rId75"/>
    <p:sldId id="338" r:id="rId76"/>
    <p:sldId id="273" r:id="rId77"/>
    <p:sldId id="339" r:id="rId78"/>
    <p:sldId id="340" r:id="rId79"/>
    <p:sldId id="341" r:id="rId80"/>
    <p:sldId id="342" r:id="rId81"/>
    <p:sldId id="343" r:id="rId82"/>
    <p:sldId id="364" r:id="rId83"/>
    <p:sldId id="365" r:id="rId84"/>
    <p:sldId id="363" r:id="rId85"/>
    <p:sldId id="366" r:id="rId86"/>
    <p:sldId id="344" r:id="rId87"/>
    <p:sldId id="274" r:id="rId88"/>
    <p:sldId id="275" r:id="rId89"/>
    <p:sldId id="345" r:id="rId90"/>
    <p:sldId id="276" r:id="rId91"/>
    <p:sldId id="367" r:id="rId92"/>
    <p:sldId id="346" r:id="rId93"/>
    <p:sldId id="277" r:id="rId94"/>
    <p:sldId id="347" r:id="rId95"/>
    <p:sldId id="278" r:id="rId96"/>
    <p:sldId id="378" r:id="rId97"/>
    <p:sldId id="379" r:id="rId98"/>
    <p:sldId id="348" r:id="rId99"/>
    <p:sldId id="349" r:id="rId100"/>
    <p:sldId id="279" r:id="rId101"/>
    <p:sldId id="350" r:id="rId102"/>
    <p:sldId id="369" r:id="rId103"/>
    <p:sldId id="368" r:id="rId104"/>
    <p:sldId id="280" r:id="rId105"/>
    <p:sldId id="370" r:id="rId106"/>
    <p:sldId id="353" r:id="rId107"/>
    <p:sldId id="352" r:id="rId108"/>
    <p:sldId id="372" r:id="rId109"/>
    <p:sldId id="373" r:id="rId110"/>
    <p:sldId id="282" r:id="rId111"/>
    <p:sldId id="381" r:id="rId112"/>
    <p:sldId id="380" r:id="rId113"/>
    <p:sldId id="356" r:id="rId114"/>
    <p:sldId id="375" r:id="rId1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 Svatoň" initials="PS" lastIdx="1" clrIdx="0">
    <p:extLst>
      <p:ext uri="{19B8F6BF-5375-455C-9EA6-DF929625EA0E}">
        <p15:presenceInfo xmlns:p15="http://schemas.microsoft.com/office/powerpoint/2012/main" userId="S-1-5-21-3451901064-902568176-4053310204-1894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FEB2DB-F536-4142-94AF-767351AB9FD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00EAC22-CEED-489E-814B-9E53932324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C0F77F4-49A6-4AFA-8194-E90FB558524A}"/>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5" name="Zástupný symbol pro zápatí 4">
            <a:extLst>
              <a:ext uri="{FF2B5EF4-FFF2-40B4-BE49-F238E27FC236}">
                <a16:creationId xmlns:a16="http://schemas.microsoft.com/office/drawing/2014/main" id="{BB0D7228-1B2D-4427-BC81-C590D55299D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1EA3662-0149-4EB3-B325-7E9B48EBDB94}"/>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3992154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EEBF35-D19E-4816-BA03-FB26AD18C2C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6A4C33A-F78F-4EF4-BC8E-BE46EC3E430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436F20C-54D7-4D24-8AD3-E9F0B829DC72}"/>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5" name="Zástupný symbol pro zápatí 4">
            <a:extLst>
              <a:ext uri="{FF2B5EF4-FFF2-40B4-BE49-F238E27FC236}">
                <a16:creationId xmlns:a16="http://schemas.microsoft.com/office/drawing/2014/main" id="{8A651184-03ED-4AA8-A174-28B8795D5D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6E5C9A-9932-4A34-9BA9-E8B222D57253}"/>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4263912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B908D7E-A0AF-419D-BBA6-2888128E2A6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F32A27A-EE80-4ABF-93D4-D3256EEEE58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D09BF5-AD85-46F7-90CA-1249A7C1222C}"/>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5" name="Zástupný symbol pro zápatí 4">
            <a:extLst>
              <a:ext uri="{FF2B5EF4-FFF2-40B4-BE49-F238E27FC236}">
                <a16:creationId xmlns:a16="http://schemas.microsoft.com/office/drawing/2014/main" id="{DFCE3D5D-16E8-4827-9722-EDC9702A676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538740-9EB1-4B3C-912B-D49BC5558746}"/>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2027824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62C5B-A301-484E-942D-C7488425968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9EC5363-64F8-4D82-B7C4-D1DCC0F469A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01E115-1288-4211-B701-CB42AE10E845}"/>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5" name="Zástupný symbol pro zápatí 4">
            <a:extLst>
              <a:ext uri="{FF2B5EF4-FFF2-40B4-BE49-F238E27FC236}">
                <a16:creationId xmlns:a16="http://schemas.microsoft.com/office/drawing/2014/main" id="{765CA228-8EBB-45FF-A685-2D59C6B474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859E9F-847C-41A7-9684-360CC59C7061}"/>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4022454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B8C960-0164-43A6-9CA7-A97DBEBEB8D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8629D65-09D7-4CB7-9ED6-B5B577E25D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0A062E7-505E-4994-832B-A53FB4AB2AD6}"/>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5" name="Zástupný symbol pro zápatí 4">
            <a:extLst>
              <a:ext uri="{FF2B5EF4-FFF2-40B4-BE49-F238E27FC236}">
                <a16:creationId xmlns:a16="http://schemas.microsoft.com/office/drawing/2014/main" id="{0EB1D105-4F38-4514-80F3-2CA3BC4743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526706-D145-4FCC-87F1-74A6BEB9A11E}"/>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3556131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6BE1AE-E713-40E8-B347-7F6B9C71644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26BF52-184F-4CDD-B0C1-87429D4330C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FBBB9DB-BDFC-4200-9240-36144CF92B9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25BCBDC-4A0F-4B93-82EA-E971AA2F5E6A}"/>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6" name="Zástupný symbol pro zápatí 5">
            <a:extLst>
              <a:ext uri="{FF2B5EF4-FFF2-40B4-BE49-F238E27FC236}">
                <a16:creationId xmlns:a16="http://schemas.microsoft.com/office/drawing/2014/main" id="{923508F0-2BFC-4ACE-BA3A-7162FDDB040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2421409-2F7F-4AEC-8389-BF929A89BED8}"/>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300875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814389-9110-4B3F-B537-F8798C75AB9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6F59C8-E9EC-45F1-BC2B-5D2691FA87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56528A-A7E5-4DC6-9123-8183E8A86725}"/>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F5FF6A1-75AE-4327-81E2-22868CEB06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3137859-7E6A-4967-BF01-C9FD2014CF6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48B4073-4F01-4E4E-9B1D-C3645CA86083}"/>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8" name="Zástupný symbol pro zápatí 7">
            <a:extLst>
              <a:ext uri="{FF2B5EF4-FFF2-40B4-BE49-F238E27FC236}">
                <a16:creationId xmlns:a16="http://schemas.microsoft.com/office/drawing/2014/main" id="{25EDE33A-6F5D-4A4C-A5C1-7F944E20F2D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23BF400-CC6F-46F6-97F7-0D23F6770240}"/>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3622713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FBC73B-410B-469C-B8F2-76EA58004F7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A56306D-B631-42B6-83BA-36D6A2FB402D}"/>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4" name="Zástupný symbol pro zápatí 3">
            <a:extLst>
              <a:ext uri="{FF2B5EF4-FFF2-40B4-BE49-F238E27FC236}">
                <a16:creationId xmlns:a16="http://schemas.microsoft.com/office/drawing/2014/main" id="{D79E02C8-B4DB-432A-97F3-CADED15DCE8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536037E-A1D2-4482-9886-F72C8612B891}"/>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171718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D98E093-A255-43DD-B1BA-9CFD4A4BC3E9}"/>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3" name="Zástupný symbol pro zápatí 2">
            <a:extLst>
              <a:ext uri="{FF2B5EF4-FFF2-40B4-BE49-F238E27FC236}">
                <a16:creationId xmlns:a16="http://schemas.microsoft.com/office/drawing/2014/main" id="{218C6405-77AB-4902-825C-33ACC9D98D8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E966BC5-4A1B-47CE-9228-D012FC23FE3D}"/>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51996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53BB0-DD7B-4699-941C-DC987AFA27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16FFA31-EFB5-4AB6-9597-C3B99E6CEA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5DDBAE9-CC9A-41E7-BF6D-F1EDA2E99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513471F-F262-4B20-81B8-2AB31E069E9F}"/>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6" name="Zástupný symbol pro zápatí 5">
            <a:extLst>
              <a:ext uri="{FF2B5EF4-FFF2-40B4-BE49-F238E27FC236}">
                <a16:creationId xmlns:a16="http://schemas.microsoft.com/office/drawing/2014/main" id="{01B3A22F-0E90-421B-B213-F11EBA62205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C837E2F-6267-4024-A424-55D941199E0A}"/>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3607873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9E760-BE39-473F-A199-B3DA16CABFA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3A28B4B-7A09-4D79-A16D-0450857DAD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E0E14B0-FF04-4F2D-B172-5DEBB9F754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FA4140C-F9DD-4430-9A7D-5562A95795C3}"/>
              </a:ext>
            </a:extLst>
          </p:cNvPr>
          <p:cNvSpPr>
            <a:spLocks noGrp="1"/>
          </p:cNvSpPr>
          <p:nvPr>
            <p:ph type="dt" sz="half" idx="10"/>
          </p:nvPr>
        </p:nvSpPr>
        <p:spPr/>
        <p:txBody>
          <a:bodyPr/>
          <a:lstStyle/>
          <a:p>
            <a:fld id="{9DFD3B23-0B05-4538-80A3-B654CEDAAD0A}" type="datetimeFigureOut">
              <a:rPr lang="cs-CZ" smtClean="0"/>
              <a:t>26.10.2023</a:t>
            </a:fld>
            <a:endParaRPr lang="cs-CZ"/>
          </a:p>
        </p:txBody>
      </p:sp>
      <p:sp>
        <p:nvSpPr>
          <p:cNvPr id="6" name="Zástupný symbol pro zápatí 5">
            <a:extLst>
              <a:ext uri="{FF2B5EF4-FFF2-40B4-BE49-F238E27FC236}">
                <a16:creationId xmlns:a16="http://schemas.microsoft.com/office/drawing/2014/main" id="{E43F92F6-B0F1-4421-9A0F-F8FE2998F2B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0FF168-5849-4C38-A6F4-50DC24AB2F3D}"/>
              </a:ext>
            </a:extLst>
          </p:cNvPr>
          <p:cNvSpPr>
            <a:spLocks noGrp="1"/>
          </p:cNvSpPr>
          <p:nvPr>
            <p:ph type="sldNum" sz="quarter" idx="12"/>
          </p:nvPr>
        </p:nvSpPr>
        <p:spPr/>
        <p:txBody>
          <a:bodyPr/>
          <a:lstStyle/>
          <a:p>
            <a:fld id="{3EA02C65-C9D8-4FB3-93B7-2D8F14776859}" type="slidenum">
              <a:rPr lang="cs-CZ" smtClean="0"/>
              <a:t>‹#›</a:t>
            </a:fld>
            <a:endParaRPr lang="cs-CZ"/>
          </a:p>
        </p:txBody>
      </p:sp>
    </p:spTree>
    <p:extLst>
      <p:ext uri="{BB962C8B-B14F-4D97-AF65-F5344CB8AC3E}">
        <p14:creationId xmlns:p14="http://schemas.microsoft.com/office/powerpoint/2010/main" val="261116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49F76B3-3F1A-4150-821D-B09CC644FC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531E6E2-4C49-4315-9369-DFCBC233DE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18006B7-396C-44D8-9E62-CF079E6160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D3B23-0B05-4538-80A3-B654CEDAAD0A}" type="datetimeFigureOut">
              <a:rPr lang="cs-CZ" smtClean="0"/>
              <a:t>26.10.2023</a:t>
            </a:fld>
            <a:endParaRPr lang="cs-CZ"/>
          </a:p>
        </p:txBody>
      </p:sp>
      <p:sp>
        <p:nvSpPr>
          <p:cNvPr id="5" name="Zástupný symbol pro zápatí 4">
            <a:extLst>
              <a:ext uri="{FF2B5EF4-FFF2-40B4-BE49-F238E27FC236}">
                <a16:creationId xmlns:a16="http://schemas.microsoft.com/office/drawing/2014/main" id="{E69F0768-8FF9-4F6A-AFA6-7E11DC4927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9B37CE2-4026-4549-9848-4387C46BFF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02C65-C9D8-4FB3-93B7-2D8F14776859}" type="slidenum">
              <a:rPr lang="cs-CZ" smtClean="0"/>
              <a:t>‹#›</a:t>
            </a:fld>
            <a:endParaRPr lang="cs-CZ"/>
          </a:p>
        </p:txBody>
      </p:sp>
    </p:spTree>
    <p:extLst>
      <p:ext uri="{BB962C8B-B14F-4D97-AF65-F5344CB8AC3E}">
        <p14:creationId xmlns:p14="http://schemas.microsoft.com/office/powerpoint/2010/main" val="3899868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351F96-D5BA-4C6B-AA32-0714C201EC98}"/>
              </a:ext>
            </a:extLst>
          </p:cNvPr>
          <p:cNvSpPr>
            <a:spLocks noGrp="1"/>
          </p:cNvSpPr>
          <p:nvPr>
            <p:ph type="ctrTitle"/>
          </p:nvPr>
        </p:nvSpPr>
        <p:spPr/>
        <p:txBody>
          <a:bodyPr/>
          <a:lstStyle/>
          <a:p>
            <a:r>
              <a:rPr lang="cs-CZ" dirty="0"/>
              <a:t>Pozitivismus a post-pozitivismus</a:t>
            </a:r>
          </a:p>
        </p:txBody>
      </p:sp>
      <p:sp>
        <p:nvSpPr>
          <p:cNvPr id="3" name="Podnadpis 2">
            <a:extLst>
              <a:ext uri="{FF2B5EF4-FFF2-40B4-BE49-F238E27FC236}">
                <a16:creationId xmlns:a16="http://schemas.microsoft.com/office/drawing/2014/main" id="{C5D4F449-96E5-4875-9225-FC6DF67EFADE}"/>
              </a:ext>
            </a:extLst>
          </p:cNvPr>
          <p:cNvSpPr>
            <a:spLocks noGrp="1"/>
          </p:cNvSpPr>
          <p:nvPr>
            <p:ph type="subTitle" idx="1"/>
          </p:nvPr>
        </p:nvSpPr>
        <p:spPr/>
        <p:txBody>
          <a:bodyPr/>
          <a:lstStyle/>
          <a:p>
            <a:r>
              <a:rPr lang="cs-CZ" dirty="0"/>
              <a:t>Paradigmatické perspektivy, podzim 2023</a:t>
            </a:r>
          </a:p>
        </p:txBody>
      </p:sp>
    </p:spTree>
    <p:extLst>
      <p:ext uri="{BB962C8B-B14F-4D97-AF65-F5344CB8AC3E}">
        <p14:creationId xmlns:p14="http://schemas.microsoft.com/office/powerpoint/2010/main" val="2269134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12824C-141E-495F-8AEE-07B2B164623A}"/>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D053A6DB-8836-4604-9914-53868592CFAF}"/>
              </a:ext>
            </a:extLst>
          </p:cNvPr>
          <p:cNvSpPr>
            <a:spLocks noGrp="1"/>
          </p:cNvSpPr>
          <p:nvPr>
            <p:ph idx="1"/>
          </p:nvPr>
        </p:nvSpPr>
        <p:spPr/>
        <p:txBody>
          <a:bodyPr/>
          <a:lstStyle/>
          <a:p>
            <a:r>
              <a:rPr lang="cs-CZ" dirty="0"/>
              <a:t>Metodologie - preference kvantitativních studií – korelace, regrese</a:t>
            </a:r>
          </a:p>
          <a:p>
            <a:r>
              <a:rPr lang="cs-CZ" dirty="0"/>
              <a:t>Kvalitativní komparativní analýza (QCA)</a:t>
            </a:r>
          </a:p>
        </p:txBody>
      </p:sp>
    </p:spTree>
    <p:extLst>
      <p:ext uri="{BB962C8B-B14F-4D97-AF65-F5344CB8AC3E}">
        <p14:creationId xmlns:p14="http://schemas.microsoft.com/office/powerpoint/2010/main" val="202721402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05F1BE-D3AF-4274-ADB5-DDD01C6AACE9}"/>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421F3D9F-D4AA-43E0-B4C8-B6F2A5913486}"/>
              </a:ext>
            </a:extLst>
          </p:cNvPr>
          <p:cNvSpPr>
            <a:spLocks noGrp="1"/>
          </p:cNvSpPr>
          <p:nvPr>
            <p:ph idx="1"/>
          </p:nvPr>
        </p:nvSpPr>
        <p:spPr/>
        <p:txBody>
          <a:bodyPr/>
          <a:lstStyle/>
          <a:p>
            <a:r>
              <a:rPr lang="cs-CZ" dirty="0"/>
              <a:t>Mnoho směrů, stejně jako u feminismu jakožto politické ideologie</a:t>
            </a:r>
          </a:p>
        </p:txBody>
      </p:sp>
    </p:spTree>
    <p:extLst>
      <p:ext uri="{BB962C8B-B14F-4D97-AF65-F5344CB8AC3E}">
        <p14:creationId xmlns:p14="http://schemas.microsoft.com/office/powerpoint/2010/main" val="7368087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05F1BE-D3AF-4274-ADB5-DDD01C6AACE9}"/>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421F3D9F-D4AA-43E0-B4C8-B6F2A5913486}"/>
              </a:ext>
            </a:extLst>
          </p:cNvPr>
          <p:cNvSpPr>
            <a:spLocks noGrp="1"/>
          </p:cNvSpPr>
          <p:nvPr>
            <p:ph idx="1"/>
          </p:nvPr>
        </p:nvSpPr>
        <p:spPr/>
        <p:txBody>
          <a:bodyPr/>
          <a:lstStyle/>
          <a:p>
            <a:r>
              <a:rPr lang="cs-CZ" dirty="0"/>
              <a:t>Mnoho směrů, stejně jako u feminismu jakožto politické ideologie</a:t>
            </a:r>
          </a:p>
          <a:p>
            <a:r>
              <a:rPr lang="cs-CZ" dirty="0"/>
              <a:t>Hlavní pointa – </a:t>
            </a:r>
            <a:r>
              <a:rPr lang="cs-CZ" b="1" dirty="0"/>
              <a:t>snaha přilákat pozornost k tématům, která se týkají žen, a disciplína je dlouho nechávala na okraji</a:t>
            </a:r>
          </a:p>
          <a:p>
            <a:endParaRPr lang="cs-CZ" dirty="0"/>
          </a:p>
        </p:txBody>
      </p:sp>
    </p:spTree>
    <p:extLst>
      <p:ext uri="{BB962C8B-B14F-4D97-AF65-F5344CB8AC3E}">
        <p14:creationId xmlns:p14="http://schemas.microsoft.com/office/powerpoint/2010/main" val="39044698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84A7F-4B69-4696-9C22-4A034D504592}"/>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8559D29B-4420-4862-B09C-30A1081D7A12}"/>
              </a:ext>
            </a:extLst>
          </p:cNvPr>
          <p:cNvSpPr>
            <a:spLocks noGrp="1"/>
          </p:cNvSpPr>
          <p:nvPr>
            <p:ph idx="1"/>
          </p:nvPr>
        </p:nvSpPr>
        <p:spPr>
          <a:xfrm>
            <a:off x="838200" y="1901040"/>
            <a:ext cx="10515600" cy="4351338"/>
          </a:xfrm>
        </p:spPr>
        <p:txBody>
          <a:bodyPr/>
          <a:lstStyle/>
          <a:p>
            <a:r>
              <a:rPr lang="cs-CZ" dirty="0"/>
              <a:t>Příklady:</a:t>
            </a:r>
          </a:p>
        </p:txBody>
      </p:sp>
    </p:spTree>
    <p:extLst>
      <p:ext uri="{BB962C8B-B14F-4D97-AF65-F5344CB8AC3E}">
        <p14:creationId xmlns:p14="http://schemas.microsoft.com/office/powerpoint/2010/main" val="369159064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84A7F-4B69-4696-9C22-4A034D504592}"/>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8559D29B-4420-4862-B09C-30A1081D7A12}"/>
              </a:ext>
            </a:extLst>
          </p:cNvPr>
          <p:cNvSpPr>
            <a:spLocks noGrp="1"/>
          </p:cNvSpPr>
          <p:nvPr>
            <p:ph idx="1"/>
          </p:nvPr>
        </p:nvSpPr>
        <p:spPr>
          <a:xfrm>
            <a:off x="838200" y="1901040"/>
            <a:ext cx="10515600" cy="4351338"/>
          </a:xfrm>
        </p:spPr>
        <p:txBody>
          <a:bodyPr/>
          <a:lstStyle/>
          <a:p>
            <a:r>
              <a:rPr lang="cs-CZ" dirty="0"/>
              <a:t>Příklady:</a:t>
            </a:r>
          </a:p>
          <a:p>
            <a:endParaRPr lang="cs-CZ" dirty="0"/>
          </a:p>
          <a:p>
            <a:r>
              <a:rPr lang="cs-CZ" dirty="0"/>
              <a:t>Dopad hospodářských krizí a válečných konfliktů na ženy</a:t>
            </a:r>
          </a:p>
          <a:p>
            <a:endParaRPr lang="cs-CZ" dirty="0"/>
          </a:p>
        </p:txBody>
      </p:sp>
    </p:spTree>
    <p:extLst>
      <p:ext uri="{BB962C8B-B14F-4D97-AF65-F5344CB8AC3E}">
        <p14:creationId xmlns:p14="http://schemas.microsoft.com/office/powerpoint/2010/main" val="35624169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84A7F-4B69-4696-9C22-4A034D504592}"/>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8559D29B-4420-4862-B09C-30A1081D7A12}"/>
              </a:ext>
            </a:extLst>
          </p:cNvPr>
          <p:cNvSpPr>
            <a:spLocks noGrp="1"/>
          </p:cNvSpPr>
          <p:nvPr>
            <p:ph idx="1"/>
          </p:nvPr>
        </p:nvSpPr>
        <p:spPr>
          <a:xfrm>
            <a:off x="838200" y="1901040"/>
            <a:ext cx="10515600" cy="4351338"/>
          </a:xfrm>
        </p:spPr>
        <p:txBody>
          <a:bodyPr/>
          <a:lstStyle/>
          <a:p>
            <a:r>
              <a:rPr lang="cs-CZ" dirty="0"/>
              <a:t>Příklady:</a:t>
            </a:r>
          </a:p>
          <a:p>
            <a:endParaRPr lang="cs-CZ" dirty="0"/>
          </a:p>
          <a:p>
            <a:r>
              <a:rPr lang="cs-CZ" dirty="0"/>
              <a:t>Dopad hospodářských krizí a válečných konfliktů na ženy</a:t>
            </a:r>
          </a:p>
          <a:p>
            <a:endParaRPr lang="cs-CZ" dirty="0"/>
          </a:p>
          <a:p>
            <a:r>
              <a:rPr lang="cs-CZ" dirty="0"/>
              <a:t>Role žen v ekonomice (šedá ekonomika, „druhá směna“), v ozbrojených konfliktech (válečná ekonomika; zdravotnice, prostitutky…)</a:t>
            </a:r>
          </a:p>
        </p:txBody>
      </p:sp>
    </p:spTree>
    <p:extLst>
      <p:ext uri="{BB962C8B-B14F-4D97-AF65-F5344CB8AC3E}">
        <p14:creationId xmlns:p14="http://schemas.microsoft.com/office/powerpoint/2010/main" val="184588803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84A7F-4B69-4696-9C22-4A034D504592}"/>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8559D29B-4420-4862-B09C-30A1081D7A12}"/>
              </a:ext>
            </a:extLst>
          </p:cNvPr>
          <p:cNvSpPr>
            <a:spLocks noGrp="1"/>
          </p:cNvSpPr>
          <p:nvPr>
            <p:ph idx="1"/>
          </p:nvPr>
        </p:nvSpPr>
        <p:spPr>
          <a:xfrm>
            <a:off x="838200" y="1901040"/>
            <a:ext cx="10515600" cy="4351338"/>
          </a:xfrm>
        </p:spPr>
        <p:txBody>
          <a:bodyPr/>
          <a:lstStyle/>
          <a:p>
            <a:r>
              <a:rPr lang="cs-CZ" dirty="0"/>
              <a:t>Diplomacie i bezpečnostní studia většinou </a:t>
            </a:r>
            <a:r>
              <a:rPr lang="cs-CZ" b="1" dirty="0"/>
              <a:t>řeší konflikt na úrovni státu</a:t>
            </a:r>
            <a:r>
              <a:rPr lang="cs-CZ" dirty="0"/>
              <a:t>, respektive povstaleckých skupin </a:t>
            </a:r>
          </a:p>
        </p:txBody>
      </p:sp>
    </p:spTree>
    <p:extLst>
      <p:ext uri="{BB962C8B-B14F-4D97-AF65-F5344CB8AC3E}">
        <p14:creationId xmlns:p14="http://schemas.microsoft.com/office/powerpoint/2010/main" val="40932960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84A7F-4B69-4696-9C22-4A034D504592}"/>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8559D29B-4420-4862-B09C-30A1081D7A12}"/>
              </a:ext>
            </a:extLst>
          </p:cNvPr>
          <p:cNvSpPr>
            <a:spLocks noGrp="1"/>
          </p:cNvSpPr>
          <p:nvPr>
            <p:ph idx="1"/>
          </p:nvPr>
        </p:nvSpPr>
        <p:spPr>
          <a:xfrm>
            <a:off x="838200" y="1901040"/>
            <a:ext cx="10515600" cy="4351338"/>
          </a:xfrm>
        </p:spPr>
        <p:txBody>
          <a:bodyPr/>
          <a:lstStyle/>
          <a:p>
            <a:r>
              <a:rPr lang="cs-CZ" dirty="0"/>
              <a:t>Diplomacie i bezpečnostní studia většinou </a:t>
            </a:r>
            <a:r>
              <a:rPr lang="cs-CZ" b="1" dirty="0"/>
              <a:t>řeší konflikt na úrovni státu</a:t>
            </a:r>
            <a:r>
              <a:rPr lang="cs-CZ" dirty="0"/>
              <a:t>, respektive povstaleckých skupin </a:t>
            </a:r>
          </a:p>
          <a:p>
            <a:endParaRPr lang="cs-CZ" dirty="0"/>
          </a:p>
          <a:p>
            <a:r>
              <a:rPr lang="cs-CZ" dirty="0"/>
              <a:t>Feminismus, podobně jako například liberalismus, </a:t>
            </a:r>
            <a:r>
              <a:rPr lang="cs-CZ" b="1" dirty="0"/>
              <a:t>se zajímá o jednotlivce</a:t>
            </a:r>
          </a:p>
          <a:p>
            <a:r>
              <a:rPr lang="cs-CZ" dirty="0"/>
              <a:t>Buď ženy, nebo </a:t>
            </a:r>
            <a:r>
              <a:rPr lang="cs-CZ" dirty="0" err="1"/>
              <a:t>marginalizované</a:t>
            </a:r>
            <a:r>
              <a:rPr lang="cs-CZ" dirty="0"/>
              <a:t> skupiny – etnické menšiny, sociálně slabí atd…</a:t>
            </a:r>
          </a:p>
          <a:p>
            <a:endParaRPr lang="cs-CZ" dirty="0"/>
          </a:p>
        </p:txBody>
      </p:sp>
    </p:spTree>
    <p:extLst>
      <p:ext uri="{BB962C8B-B14F-4D97-AF65-F5344CB8AC3E}">
        <p14:creationId xmlns:p14="http://schemas.microsoft.com/office/powerpoint/2010/main" val="172874072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84A7F-4B69-4696-9C22-4A034D504592}"/>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8559D29B-4420-4862-B09C-30A1081D7A12}"/>
              </a:ext>
            </a:extLst>
          </p:cNvPr>
          <p:cNvSpPr>
            <a:spLocks noGrp="1"/>
          </p:cNvSpPr>
          <p:nvPr>
            <p:ph idx="1"/>
          </p:nvPr>
        </p:nvSpPr>
        <p:spPr>
          <a:xfrm>
            <a:off x="838200" y="1901040"/>
            <a:ext cx="10515600" cy="4351338"/>
          </a:xfrm>
        </p:spPr>
        <p:txBody>
          <a:bodyPr/>
          <a:lstStyle/>
          <a:p>
            <a:r>
              <a:rPr lang="cs-CZ" dirty="0"/>
              <a:t>Tady jde jenom o přesun pozornosti – </a:t>
            </a:r>
            <a:r>
              <a:rPr lang="cs-CZ" b="1" dirty="0"/>
              <a:t>„nasazení si genderových brýlí“ </a:t>
            </a:r>
            <a:r>
              <a:rPr lang="cs-CZ" dirty="0"/>
              <a:t>– </a:t>
            </a:r>
            <a:r>
              <a:rPr lang="cs-CZ" dirty="0">
                <a:solidFill>
                  <a:srgbClr val="FF0000"/>
                </a:solidFill>
              </a:rPr>
              <a:t>ale není to teorie ve smyslu formulování predikcí atd. (x liberalismus, marxismus, realismus)</a:t>
            </a:r>
          </a:p>
          <a:p>
            <a:endParaRPr lang="cs-CZ" dirty="0"/>
          </a:p>
        </p:txBody>
      </p:sp>
    </p:spTree>
    <p:extLst>
      <p:ext uri="{BB962C8B-B14F-4D97-AF65-F5344CB8AC3E}">
        <p14:creationId xmlns:p14="http://schemas.microsoft.com/office/powerpoint/2010/main" val="222904320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429B6-BC16-41B8-B5C6-A6CE98709C31}"/>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5236692D-43E6-41F7-99A4-BBE97D0F54DA}"/>
              </a:ext>
            </a:extLst>
          </p:cNvPr>
          <p:cNvSpPr>
            <a:spLocks noGrp="1"/>
          </p:cNvSpPr>
          <p:nvPr>
            <p:ph idx="1"/>
          </p:nvPr>
        </p:nvSpPr>
        <p:spPr/>
        <p:txBody>
          <a:bodyPr/>
          <a:lstStyle/>
          <a:p>
            <a:r>
              <a:rPr lang="cs-CZ" dirty="0"/>
              <a:t>Řada kontroverzních otázek, na kterých se představitelé/představitelky směru neshodnou:</a:t>
            </a:r>
          </a:p>
          <a:p>
            <a:endParaRPr lang="cs-CZ" dirty="0"/>
          </a:p>
          <a:p>
            <a:r>
              <a:rPr lang="cs-CZ" dirty="0"/>
              <a:t>Jednají ženy ve vysokých funkcích jinak než muži? </a:t>
            </a:r>
          </a:p>
        </p:txBody>
      </p:sp>
    </p:spTree>
    <p:extLst>
      <p:ext uri="{BB962C8B-B14F-4D97-AF65-F5344CB8AC3E}">
        <p14:creationId xmlns:p14="http://schemas.microsoft.com/office/powerpoint/2010/main" val="9779689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429B6-BC16-41B8-B5C6-A6CE98709C31}"/>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5236692D-43E6-41F7-99A4-BBE97D0F54DA}"/>
              </a:ext>
            </a:extLst>
          </p:cNvPr>
          <p:cNvSpPr>
            <a:spLocks noGrp="1"/>
          </p:cNvSpPr>
          <p:nvPr>
            <p:ph idx="1"/>
          </p:nvPr>
        </p:nvSpPr>
        <p:spPr/>
        <p:txBody>
          <a:bodyPr/>
          <a:lstStyle/>
          <a:p>
            <a:r>
              <a:rPr lang="cs-CZ" dirty="0"/>
              <a:t>Řada kontroverzních otázek, na kterých se představitelé/představitelky směru neshodnou:</a:t>
            </a:r>
          </a:p>
          <a:p>
            <a:endParaRPr lang="cs-CZ" dirty="0"/>
          </a:p>
          <a:p>
            <a:r>
              <a:rPr lang="cs-CZ" dirty="0"/>
              <a:t>Jednají ženy ve vysokých funkcích jinak než muži? </a:t>
            </a:r>
          </a:p>
          <a:p>
            <a:r>
              <a:rPr lang="cs-CZ" dirty="0"/>
              <a:t>Existuje něco jako mužský a ženský pohled na svět?</a:t>
            </a:r>
          </a:p>
        </p:txBody>
      </p:sp>
    </p:spTree>
    <p:extLst>
      <p:ext uri="{BB962C8B-B14F-4D97-AF65-F5344CB8AC3E}">
        <p14:creationId xmlns:p14="http://schemas.microsoft.com/office/powerpoint/2010/main" val="3938374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12824C-141E-495F-8AEE-07B2B164623A}"/>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D053A6DB-8836-4604-9914-53868592CFAF}"/>
              </a:ext>
            </a:extLst>
          </p:cNvPr>
          <p:cNvSpPr>
            <a:spLocks noGrp="1"/>
          </p:cNvSpPr>
          <p:nvPr>
            <p:ph idx="1"/>
          </p:nvPr>
        </p:nvSpPr>
        <p:spPr/>
        <p:txBody>
          <a:bodyPr/>
          <a:lstStyle/>
          <a:p>
            <a:r>
              <a:rPr lang="cs-CZ" dirty="0"/>
              <a:t>Metodologie - preference kvantitativních studií – korelace, regrese</a:t>
            </a:r>
          </a:p>
          <a:p>
            <a:r>
              <a:rPr lang="cs-CZ" dirty="0"/>
              <a:t>Kvalitativní komparativní analýza (QCA) – studium nutných a postačujících podmínek</a:t>
            </a:r>
          </a:p>
        </p:txBody>
      </p:sp>
    </p:spTree>
    <p:extLst>
      <p:ext uri="{BB962C8B-B14F-4D97-AF65-F5344CB8AC3E}">
        <p14:creationId xmlns:p14="http://schemas.microsoft.com/office/powerpoint/2010/main" val="92410327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429B6-BC16-41B8-B5C6-A6CE98709C31}"/>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5236692D-43E6-41F7-99A4-BBE97D0F54DA}"/>
              </a:ext>
            </a:extLst>
          </p:cNvPr>
          <p:cNvSpPr>
            <a:spLocks noGrp="1"/>
          </p:cNvSpPr>
          <p:nvPr>
            <p:ph idx="1"/>
          </p:nvPr>
        </p:nvSpPr>
        <p:spPr/>
        <p:txBody>
          <a:bodyPr/>
          <a:lstStyle/>
          <a:p>
            <a:r>
              <a:rPr lang="cs-CZ" dirty="0"/>
              <a:t>Řada kontroverzních otázek, na kterých se představitelé/představitelky směru neshodnou:</a:t>
            </a:r>
          </a:p>
          <a:p>
            <a:endParaRPr lang="cs-CZ" dirty="0"/>
          </a:p>
          <a:p>
            <a:r>
              <a:rPr lang="cs-CZ" dirty="0"/>
              <a:t>Jednají ženy ve vysokých funkcích jinak než muži? </a:t>
            </a:r>
          </a:p>
          <a:p>
            <a:r>
              <a:rPr lang="cs-CZ" dirty="0"/>
              <a:t>Existuje něco jako mužský a ženský pohled na svět?</a:t>
            </a:r>
          </a:p>
          <a:p>
            <a:r>
              <a:rPr lang="cs-CZ" dirty="0"/>
              <a:t>Je v podmínkách liberálního kapitalismu vůbec možné dosáhnout skutečné rovnosti pohlaví?</a:t>
            </a:r>
          </a:p>
        </p:txBody>
      </p:sp>
    </p:spTree>
    <p:extLst>
      <p:ext uri="{BB962C8B-B14F-4D97-AF65-F5344CB8AC3E}">
        <p14:creationId xmlns:p14="http://schemas.microsoft.com/office/powerpoint/2010/main" val="274422934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0AA63-0E00-4C60-8794-A4EC8970D763}"/>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F0606636-3559-4B66-851D-CD43800A66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640884"/>
            <a:ext cx="10515600" cy="2720820"/>
          </a:xfrm>
        </p:spPr>
      </p:pic>
    </p:spTree>
    <p:extLst>
      <p:ext uri="{BB962C8B-B14F-4D97-AF65-F5344CB8AC3E}">
        <p14:creationId xmlns:p14="http://schemas.microsoft.com/office/powerpoint/2010/main" val="33513737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C3663-7B3D-44FF-AD74-82DD08AD22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E48968-759E-44F2-A027-B6B19F61C9FA}"/>
              </a:ext>
            </a:extLst>
          </p:cNvPr>
          <p:cNvSpPr>
            <a:spLocks noGrp="1"/>
          </p:cNvSpPr>
          <p:nvPr>
            <p:ph idx="1"/>
          </p:nvPr>
        </p:nvSpPr>
        <p:spPr/>
        <p:txBody>
          <a:bodyPr/>
          <a:lstStyle/>
          <a:p>
            <a:r>
              <a:rPr lang="cs-CZ" dirty="0"/>
              <a:t>„</a:t>
            </a:r>
            <a:r>
              <a:rPr lang="en-US" b="0" i="0" dirty="0">
                <a:solidFill>
                  <a:srgbClr val="333333"/>
                </a:solidFill>
                <a:effectLst/>
                <a:latin typeface="Open Sans" panose="020B0606030504020204" pitchFamily="34" charset="0"/>
              </a:rPr>
              <a:t>This article takes as its starting point the experiential knowledge of Syrian women telling the story of the Syrian revolution. By stitching together feminist and decolonial perspectives, we can critically rethink the revolution, which is usually displaced by war talk. This article both explores and attempts an exercise in “decolonial love” – by foregrounding women’s experiences, making room for radical stories on the margins, and carefully considering their visions – as an impulse to a different reading of the revolution.</a:t>
            </a:r>
            <a:r>
              <a:rPr lang="cs-CZ" b="0" i="0" dirty="0">
                <a:solidFill>
                  <a:srgbClr val="333333"/>
                </a:solidFill>
                <a:effectLst/>
                <a:latin typeface="Open Sans" panose="020B0606030504020204" pitchFamily="34" charset="0"/>
              </a:rPr>
              <a:t>“</a:t>
            </a:r>
            <a:endParaRPr lang="en-US" dirty="0"/>
          </a:p>
        </p:txBody>
      </p:sp>
    </p:spTree>
    <p:extLst>
      <p:ext uri="{BB962C8B-B14F-4D97-AF65-F5344CB8AC3E}">
        <p14:creationId xmlns:p14="http://schemas.microsoft.com/office/powerpoint/2010/main" val="318603498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7B3ABB-CF32-46AA-987C-D4A0FE2B0A8A}"/>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0876F609-E0F0-4B31-8A1A-E971FA443631}"/>
              </a:ext>
            </a:extLst>
          </p:cNvPr>
          <p:cNvSpPr>
            <a:spLocks noGrp="1"/>
          </p:cNvSpPr>
          <p:nvPr>
            <p:ph idx="1"/>
          </p:nvPr>
        </p:nvSpPr>
        <p:spPr/>
        <p:txBody>
          <a:bodyPr/>
          <a:lstStyle/>
          <a:p>
            <a:r>
              <a:rPr lang="cs-CZ" dirty="0"/>
              <a:t>1) Kritická teorie</a:t>
            </a:r>
          </a:p>
          <a:p>
            <a:r>
              <a:rPr lang="cs-CZ" dirty="0"/>
              <a:t>2) Post-strukturalismus</a:t>
            </a:r>
          </a:p>
          <a:p>
            <a:r>
              <a:rPr lang="cs-CZ" dirty="0"/>
              <a:t>3) Post-kolonialismus</a:t>
            </a:r>
          </a:p>
          <a:p>
            <a:r>
              <a:rPr lang="cs-CZ" dirty="0"/>
              <a:t>4) Feminismus</a:t>
            </a:r>
          </a:p>
          <a:p>
            <a:endParaRPr lang="cs-CZ" dirty="0"/>
          </a:p>
        </p:txBody>
      </p:sp>
    </p:spTree>
    <p:extLst>
      <p:ext uri="{BB962C8B-B14F-4D97-AF65-F5344CB8AC3E}">
        <p14:creationId xmlns:p14="http://schemas.microsoft.com/office/powerpoint/2010/main" val="115143416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596A2-F47E-47DC-86F7-CAFC958E0697}"/>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E4675EC4-8045-4B20-A2C5-C0D49FDB11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71605" y="365125"/>
            <a:ext cx="4462759" cy="5924960"/>
          </a:xfrm>
        </p:spPr>
      </p:pic>
    </p:spTree>
    <p:extLst>
      <p:ext uri="{BB962C8B-B14F-4D97-AF65-F5344CB8AC3E}">
        <p14:creationId xmlns:p14="http://schemas.microsoft.com/office/powerpoint/2010/main" val="2551984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1146C-ADE4-4553-A06B-8353E28F0A0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CC8EF8A-246D-4A44-901C-C255FD675955}"/>
              </a:ext>
            </a:extLst>
          </p:cNvPr>
          <p:cNvSpPr>
            <a:spLocks noGrp="1"/>
          </p:cNvSpPr>
          <p:nvPr>
            <p:ph idx="1"/>
          </p:nvPr>
        </p:nvSpPr>
        <p:spPr/>
        <p:txBody>
          <a:bodyPr/>
          <a:lstStyle/>
          <a:p>
            <a:r>
              <a:rPr lang="cs-CZ" dirty="0"/>
              <a:t>Které směry sem patří?</a:t>
            </a:r>
          </a:p>
        </p:txBody>
      </p:sp>
    </p:spTree>
    <p:extLst>
      <p:ext uri="{BB962C8B-B14F-4D97-AF65-F5344CB8AC3E}">
        <p14:creationId xmlns:p14="http://schemas.microsoft.com/office/powerpoint/2010/main" val="162408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1146C-ADE4-4553-A06B-8353E28F0A0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CC8EF8A-246D-4A44-901C-C255FD675955}"/>
              </a:ext>
            </a:extLst>
          </p:cNvPr>
          <p:cNvSpPr>
            <a:spLocks noGrp="1"/>
          </p:cNvSpPr>
          <p:nvPr>
            <p:ph idx="1"/>
          </p:nvPr>
        </p:nvSpPr>
        <p:spPr/>
        <p:txBody>
          <a:bodyPr/>
          <a:lstStyle/>
          <a:p>
            <a:r>
              <a:rPr lang="cs-CZ" dirty="0"/>
              <a:t>Které směry sem patří?</a:t>
            </a:r>
          </a:p>
          <a:p>
            <a:r>
              <a:rPr lang="cs-CZ" dirty="0"/>
              <a:t>Liberalismus, realismus, marxismus</a:t>
            </a:r>
          </a:p>
          <a:p>
            <a:r>
              <a:rPr lang="cs-CZ" dirty="0"/>
              <a:t>Neoklasika</a:t>
            </a:r>
          </a:p>
        </p:txBody>
      </p:sp>
    </p:spTree>
    <p:extLst>
      <p:ext uri="{BB962C8B-B14F-4D97-AF65-F5344CB8AC3E}">
        <p14:creationId xmlns:p14="http://schemas.microsoft.com/office/powerpoint/2010/main" val="48571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1146C-ADE4-4553-A06B-8353E28F0A0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CC8EF8A-246D-4A44-901C-C255FD675955}"/>
              </a:ext>
            </a:extLst>
          </p:cNvPr>
          <p:cNvSpPr>
            <a:spLocks noGrp="1"/>
          </p:cNvSpPr>
          <p:nvPr>
            <p:ph idx="1"/>
          </p:nvPr>
        </p:nvSpPr>
        <p:spPr/>
        <p:txBody>
          <a:bodyPr/>
          <a:lstStyle/>
          <a:p>
            <a:r>
              <a:rPr lang="cs-CZ" dirty="0"/>
              <a:t>Které směry sem patří?</a:t>
            </a:r>
          </a:p>
          <a:p>
            <a:r>
              <a:rPr lang="cs-CZ" dirty="0"/>
              <a:t>Liberalismus, realismus, marxismus</a:t>
            </a:r>
          </a:p>
          <a:p>
            <a:r>
              <a:rPr lang="cs-CZ" dirty="0"/>
              <a:t>Neoklasika</a:t>
            </a:r>
          </a:p>
          <a:p>
            <a:endParaRPr lang="cs-CZ" dirty="0"/>
          </a:p>
          <a:p>
            <a:r>
              <a:rPr lang="cs-CZ" dirty="0"/>
              <a:t>= všechno, co jsme zatím slyšeli na seminářích </a:t>
            </a:r>
            <a:r>
              <a:rPr lang="cs-CZ" dirty="0">
                <a:sym typeface="Wingdings" panose="05000000000000000000" pitchFamily="2" charset="2"/>
              </a:rPr>
              <a:t></a:t>
            </a:r>
            <a:endParaRPr lang="cs-CZ" dirty="0"/>
          </a:p>
        </p:txBody>
      </p:sp>
    </p:spTree>
    <p:extLst>
      <p:ext uri="{BB962C8B-B14F-4D97-AF65-F5344CB8AC3E}">
        <p14:creationId xmlns:p14="http://schemas.microsoft.com/office/powerpoint/2010/main" val="987428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5AC3-C8E2-443C-B6B2-B5883D9D2AC2}"/>
              </a:ext>
            </a:extLst>
          </p:cNvPr>
          <p:cNvSpPr>
            <a:spLocks noGrp="1"/>
          </p:cNvSpPr>
          <p:nvPr>
            <p:ph type="title"/>
          </p:nvPr>
        </p:nvSpPr>
        <p:spPr/>
        <p:txBody>
          <a:bodyPr/>
          <a:lstStyle/>
          <a:p>
            <a:r>
              <a:rPr lang="cs-CZ" dirty="0"/>
              <a:t>Pozitivismus</a:t>
            </a:r>
            <a:endParaRPr lang="en-US" dirty="0"/>
          </a:p>
        </p:txBody>
      </p:sp>
      <p:sp>
        <p:nvSpPr>
          <p:cNvPr id="3" name="Content Placeholder 2">
            <a:extLst>
              <a:ext uri="{FF2B5EF4-FFF2-40B4-BE49-F238E27FC236}">
                <a16:creationId xmlns:a16="http://schemas.microsoft.com/office/drawing/2014/main" id="{DA6B38CD-C5A5-4EC3-A36B-D371BFFFC664}"/>
              </a:ext>
            </a:extLst>
          </p:cNvPr>
          <p:cNvSpPr>
            <a:spLocks noGrp="1"/>
          </p:cNvSpPr>
          <p:nvPr>
            <p:ph idx="1"/>
          </p:nvPr>
        </p:nvSpPr>
        <p:spPr/>
        <p:txBody>
          <a:bodyPr/>
          <a:lstStyle/>
          <a:p>
            <a:r>
              <a:rPr lang="cs-CZ" dirty="0"/>
              <a:t>Typický příklad – </a:t>
            </a:r>
            <a:r>
              <a:rPr lang="cs-CZ" b="1" dirty="0"/>
              <a:t>teorie racionální volby</a:t>
            </a:r>
          </a:p>
          <a:p>
            <a:r>
              <a:rPr lang="cs-CZ" dirty="0"/>
              <a:t>Neoklasická ekonomie, liberalismus a realismus v MVZ</a:t>
            </a:r>
          </a:p>
          <a:p>
            <a:r>
              <a:rPr lang="cs-CZ" dirty="0">
                <a:solidFill>
                  <a:srgbClr val="FF0000"/>
                </a:solidFill>
              </a:rPr>
              <a:t>Zvláštní přednáška</a:t>
            </a:r>
            <a:endParaRPr lang="en-US" dirty="0">
              <a:solidFill>
                <a:srgbClr val="FF0000"/>
              </a:solidFill>
            </a:endParaRPr>
          </a:p>
        </p:txBody>
      </p:sp>
    </p:spTree>
    <p:extLst>
      <p:ext uri="{BB962C8B-B14F-4D97-AF65-F5344CB8AC3E}">
        <p14:creationId xmlns:p14="http://schemas.microsoft.com/office/powerpoint/2010/main" val="1561992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F9ECA3-7CC4-48E8-AD17-68AD6466D9EE}"/>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3F5B6088-3E72-4CFA-990A-174ED21CDFB6}"/>
              </a:ext>
            </a:extLst>
          </p:cNvPr>
          <p:cNvSpPr>
            <a:spLocks noGrp="1"/>
          </p:cNvSpPr>
          <p:nvPr>
            <p:ph idx="1"/>
          </p:nvPr>
        </p:nvSpPr>
        <p:spPr/>
        <p:txBody>
          <a:bodyPr/>
          <a:lstStyle/>
          <a:p>
            <a:r>
              <a:rPr lang="cs-CZ" b="1" dirty="0"/>
              <a:t>Sběrná kategorie </a:t>
            </a:r>
            <a:r>
              <a:rPr lang="cs-CZ" dirty="0"/>
              <a:t>pro směry, které se vymezují vůči pozitivismu</a:t>
            </a:r>
          </a:p>
          <a:p>
            <a:r>
              <a:rPr lang="cs-CZ" dirty="0"/>
              <a:t>= nějakým způsobem </a:t>
            </a:r>
            <a:r>
              <a:rPr lang="cs-CZ" b="1" dirty="0"/>
              <a:t>odmítají možnost nezaujatého a objektivního poznání</a:t>
            </a:r>
          </a:p>
          <a:p>
            <a:endParaRPr lang="cs-CZ" dirty="0"/>
          </a:p>
        </p:txBody>
      </p:sp>
    </p:spTree>
    <p:extLst>
      <p:ext uri="{BB962C8B-B14F-4D97-AF65-F5344CB8AC3E}">
        <p14:creationId xmlns:p14="http://schemas.microsoft.com/office/powerpoint/2010/main" val="3676465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F9ECA3-7CC4-48E8-AD17-68AD6466D9EE}"/>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3F5B6088-3E72-4CFA-990A-174ED21CDFB6}"/>
              </a:ext>
            </a:extLst>
          </p:cNvPr>
          <p:cNvSpPr>
            <a:spLocks noGrp="1"/>
          </p:cNvSpPr>
          <p:nvPr>
            <p:ph idx="1"/>
          </p:nvPr>
        </p:nvSpPr>
        <p:spPr/>
        <p:txBody>
          <a:bodyPr/>
          <a:lstStyle/>
          <a:p>
            <a:r>
              <a:rPr lang="cs-CZ" dirty="0"/>
              <a:t>Zajímají nás zde </a:t>
            </a:r>
            <a:r>
              <a:rPr lang="cs-CZ" b="1" dirty="0"/>
              <a:t>normativní hodnoty, identity aktérů, vztah mezi věděním a fungováním reálného světa</a:t>
            </a:r>
          </a:p>
          <a:p>
            <a:endParaRPr lang="cs-CZ" dirty="0"/>
          </a:p>
          <a:p>
            <a:endParaRPr lang="cs-CZ" dirty="0"/>
          </a:p>
        </p:txBody>
      </p:sp>
    </p:spTree>
    <p:extLst>
      <p:ext uri="{BB962C8B-B14F-4D97-AF65-F5344CB8AC3E}">
        <p14:creationId xmlns:p14="http://schemas.microsoft.com/office/powerpoint/2010/main" val="2864642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9D20B-1196-4A1D-B4FC-A2A10E6893C9}"/>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7713F25B-D39C-4D7B-80DE-48A33CFAD702}"/>
              </a:ext>
            </a:extLst>
          </p:cNvPr>
          <p:cNvSpPr>
            <a:spLocks noGrp="1"/>
          </p:cNvSpPr>
          <p:nvPr>
            <p:ph idx="1"/>
          </p:nvPr>
        </p:nvSpPr>
        <p:spPr/>
        <p:txBody>
          <a:bodyPr>
            <a:normAutofit/>
          </a:bodyPr>
          <a:lstStyle/>
          <a:p>
            <a:r>
              <a:rPr lang="cs-CZ" b="1" dirty="0"/>
              <a:t>Interpretativní </a:t>
            </a:r>
            <a:r>
              <a:rPr lang="cs-CZ" dirty="0"/>
              <a:t>- jde nám často o porozumění tomu, proč někdo něco dělá, jak sám své jednání chápe, atd.</a:t>
            </a:r>
          </a:p>
        </p:txBody>
      </p:sp>
    </p:spTree>
    <p:extLst>
      <p:ext uri="{BB962C8B-B14F-4D97-AF65-F5344CB8AC3E}">
        <p14:creationId xmlns:p14="http://schemas.microsoft.com/office/powerpoint/2010/main" val="3544656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9D20B-1196-4A1D-B4FC-A2A10E6893C9}"/>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7713F25B-D39C-4D7B-80DE-48A33CFAD702}"/>
              </a:ext>
            </a:extLst>
          </p:cNvPr>
          <p:cNvSpPr>
            <a:spLocks noGrp="1"/>
          </p:cNvSpPr>
          <p:nvPr>
            <p:ph idx="1"/>
          </p:nvPr>
        </p:nvSpPr>
        <p:spPr/>
        <p:txBody>
          <a:bodyPr>
            <a:normAutofit/>
          </a:bodyPr>
          <a:lstStyle/>
          <a:p>
            <a:r>
              <a:rPr lang="cs-CZ" b="1" dirty="0"/>
              <a:t>Interpretativní </a:t>
            </a:r>
            <a:r>
              <a:rPr lang="cs-CZ" dirty="0"/>
              <a:t>- jde nám často o porozumění tomu, proč někdo něco dělá, jak sám své jednání chápe, atd.</a:t>
            </a:r>
          </a:p>
          <a:p>
            <a:r>
              <a:rPr lang="cs-CZ" b="1" dirty="0"/>
              <a:t>Reflexivní </a:t>
            </a:r>
            <a:r>
              <a:rPr lang="cs-CZ" dirty="0"/>
              <a:t>– uvědomujeme si, že lidé jakožto aktéři jsou </a:t>
            </a:r>
            <a:r>
              <a:rPr lang="cs-CZ" dirty="0" err="1"/>
              <a:t>self-aware</a:t>
            </a:r>
            <a:r>
              <a:rPr lang="cs-CZ" dirty="0"/>
              <a:t>; když přijdeme s novým vysvětlením fungování světa, lidé se začnou chovat jinak</a:t>
            </a:r>
          </a:p>
        </p:txBody>
      </p:sp>
    </p:spTree>
    <p:extLst>
      <p:ext uri="{BB962C8B-B14F-4D97-AF65-F5344CB8AC3E}">
        <p14:creationId xmlns:p14="http://schemas.microsoft.com/office/powerpoint/2010/main" val="59722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330C5-5525-4526-880F-3E897312E5A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7360EB9-9461-4E36-93CC-E6AEAEF57D0C}"/>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3046164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9D20B-1196-4A1D-B4FC-A2A10E6893C9}"/>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7713F25B-D39C-4D7B-80DE-48A33CFAD702}"/>
              </a:ext>
            </a:extLst>
          </p:cNvPr>
          <p:cNvSpPr>
            <a:spLocks noGrp="1"/>
          </p:cNvSpPr>
          <p:nvPr>
            <p:ph idx="1"/>
          </p:nvPr>
        </p:nvSpPr>
        <p:spPr/>
        <p:txBody>
          <a:bodyPr>
            <a:normAutofit/>
          </a:bodyPr>
          <a:lstStyle/>
          <a:p>
            <a:r>
              <a:rPr lang="cs-CZ" b="1" dirty="0"/>
              <a:t>Interpretativní </a:t>
            </a:r>
            <a:r>
              <a:rPr lang="cs-CZ" dirty="0"/>
              <a:t>- jde nám často o porozumění tomu, proč někdo něco dělá, jak sám své jednání chápe, atd.</a:t>
            </a:r>
          </a:p>
          <a:p>
            <a:r>
              <a:rPr lang="cs-CZ" b="1" dirty="0"/>
              <a:t>Reflexivní </a:t>
            </a:r>
            <a:r>
              <a:rPr lang="cs-CZ" dirty="0"/>
              <a:t>– uvědomujeme si, že lidé jakožto aktéři jsou </a:t>
            </a:r>
            <a:r>
              <a:rPr lang="cs-CZ" dirty="0" err="1"/>
              <a:t>self-aware</a:t>
            </a:r>
            <a:r>
              <a:rPr lang="cs-CZ" dirty="0"/>
              <a:t>; když přijdeme s novým vysvětlením fungování světa, lidé se začnou chovat jinak</a:t>
            </a:r>
          </a:p>
          <a:p>
            <a:r>
              <a:rPr lang="cs-CZ" dirty="0"/>
              <a:t>- </a:t>
            </a:r>
            <a:r>
              <a:rPr lang="cs-CZ" dirty="0" err="1"/>
              <a:t>self-fullfilling</a:t>
            </a:r>
            <a:r>
              <a:rPr lang="cs-CZ" dirty="0"/>
              <a:t> </a:t>
            </a:r>
            <a:r>
              <a:rPr lang="cs-CZ" dirty="0" err="1"/>
              <a:t>prophecy</a:t>
            </a:r>
            <a:endParaRPr lang="cs-CZ" dirty="0"/>
          </a:p>
        </p:txBody>
      </p:sp>
    </p:spTree>
    <p:extLst>
      <p:ext uri="{BB962C8B-B14F-4D97-AF65-F5344CB8AC3E}">
        <p14:creationId xmlns:p14="http://schemas.microsoft.com/office/powerpoint/2010/main" val="1477290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7B3ABB-CF32-46AA-987C-D4A0FE2B0A8A}"/>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0876F609-E0F0-4B31-8A1A-E971FA443631}"/>
              </a:ext>
            </a:extLst>
          </p:cNvPr>
          <p:cNvSpPr>
            <a:spLocks noGrp="1"/>
          </p:cNvSpPr>
          <p:nvPr>
            <p:ph idx="1"/>
          </p:nvPr>
        </p:nvSpPr>
        <p:spPr/>
        <p:txBody>
          <a:bodyPr/>
          <a:lstStyle/>
          <a:p>
            <a:r>
              <a:rPr lang="cs-CZ" dirty="0"/>
              <a:t>Hlavní směry v ekonomii a MVZ:</a:t>
            </a:r>
          </a:p>
        </p:txBody>
      </p:sp>
    </p:spTree>
    <p:extLst>
      <p:ext uri="{BB962C8B-B14F-4D97-AF65-F5344CB8AC3E}">
        <p14:creationId xmlns:p14="http://schemas.microsoft.com/office/powerpoint/2010/main" val="3959036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7B3ABB-CF32-46AA-987C-D4A0FE2B0A8A}"/>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0876F609-E0F0-4B31-8A1A-E971FA443631}"/>
              </a:ext>
            </a:extLst>
          </p:cNvPr>
          <p:cNvSpPr>
            <a:spLocks noGrp="1"/>
          </p:cNvSpPr>
          <p:nvPr>
            <p:ph idx="1"/>
          </p:nvPr>
        </p:nvSpPr>
        <p:spPr/>
        <p:txBody>
          <a:bodyPr/>
          <a:lstStyle/>
          <a:p>
            <a:r>
              <a:rPr lang="cs-CZ" dirty="0"/>
              <a:t>Hlavní směry v ekonomii a MVZ:</a:t>
            </a:r>
          </a:p>
          <a:p>
            <a:r>
              <a:rPr lang="cs-CZ" dirty="0"/>
              <a:t>1) Kritická teorie</a:t>
            </a:r>
          </a:p>
          <a:p>
            <a:r>
              <a:rPr lang="cs-CZ" dirty="0"/>
              <a:t>2) Post-strukturalismus</a:t>
            </a:r>
          </a:p>
          <a:p>
            <a:r>
              <a:rPr lang="cs-CZ" dirty="0"/>
              <a:t>3) Post-kolonialismus</a:t>
            </a:r>
          </a:p>
          <a:p>
            <a:r>
              <a:rPr lang="cs-CZ" dirty="0"/>
              <a:t>4) Feminismus</a:t>
            </a:r>
          </a:p>
          <a:p>
            <a:endParaRPr lang="cs-CZ" dirty="0"/>
          </a:p>
        </p:txBody>
      </p:sp>
    </p:spTree>
    <p:extLst>
      <p:ext uri="{BB962C8B-B14F-4D97-AF65-F5344CB8AC3E}">
        <p14:creationId xmlns:p14="http://schemas.microsoft.com/office/powerpoint/2010/main" val="64181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7B3ABB-CF32-46AA-987C-D4A0FE2B0A8A}"/>
              </a:ext>
            </a:extLst>
          </p:cNvPr>
          <p:cNvSpPr>
            <a:spLocks noGrp="1"/>
          </p:cNvSpPr>
          <p:nvPr>
            <p:ph type="title"/>
          </p:nvPr>
        </p:nvSpPr>
        <p:spPr/>
        <p:txBody>
          <a:bodyPr/>
          <a:lstStyle/>
          <a:p>
            <a:r>
              <a:rPr lang="cs-CZ" dirty="0"/>
              <a:t>Post-pozitivismus</a:t>
            </a:r>
          </a:p>
        </p:txBody>
      </p:sp>
      <p:sp>
        <p:nvSpPr>
          <p:cNvPr id="3" name="Zástupný obsah 2">
            <a:extLst>
              <a:ext uri="{FF2B5EF4-FFF2-40B4-BE49-F238E27FC236}">
                <a16:creationId xmlns:a16="http://schemas.microsoft.com/office/drawing/2014/main" id="{0876F609-E0F0-4B31-8A1A-E971FA443631}"/>
              </a:ext>
            </a:extLst>
          </p:cNvPr>
          <p:cNvSpPr>
            <a:spLocks noGrp="1"/>
          </p:cNvSpPr>
          <p:nvPr>
            <p:ph idx="1"/>
          </p:nvPr>
        </p:nvSpPr>
        <p:spPr/>
        <p:txBody>
          <a:bodyPr/>
          <a:lstStyle/>
          <a:p>
            <a:r>
              <a:rPr lang="cs-CZ" dirty="0"/>
              <a:t>Hlavní směry v ekonomii a MVZ:</a:t>
            </a:r>
          </a:p>
          <a:p>
            <a:r>
              <a:rPr lang="cs-CZ" dirty="0"/>
              <a:t>1) Kritická teorie</a:t>
            </a:r>
          </a:p>
          <a:p>
            <a:r>
              <a:rPr lang="cs-CZ" dirty="0"/>
              <a:t>2) Post-strukturalismus</a:t>
            </a:r>
          </a:p>
          <a:p>
            <a:r>
              <a:rPr lang="cs-CZ" dirty="0"/>
              <a:t>3) Post-kolonialismus</a:t>
            </a:r>
          </a:p>
          <a:p>
            <a:r>
              <a:rPr lang="cs-CZ" dirty="0"/>
              <a:t>4) Feminismus</a:t>
            </a:r>
          </a:p>
          <a:p>
            <a:endParaRPr lang="cs-CZ" dirty="0"/>
          </a:p>
          <a:p>
            <a:r>
              <a:rPr lang="cs-CZ" dirty="0"/>
              <a:t>? Konstruktivismus ? – v podstatě by sem měl také patřit, ale častěji je interpretován jako kompromis mezi pozitivismem a radikálně kritickými směry</a:t>
            </a:r>
          </a:p>
        </p:txBody>
      </p:sp>
    </p:spTree>
    <p:extLst>
      <p:ext uri="{BB962C8B-B14F-4D97-AF65-F5344CB8AC3E}">
        <p14:creationId xmlns:p14="http://schemas.microsoft.com/office/powerpoint/2010/main" val="2687310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dirty="0"/>
              <a:t>Silně </a:t>
            </a:r>
            <a:r>
              <a:rPr lang="cs-CZ" b="1" dirty="0"/>
              <a:t>normativně zaměřená, univerzalistická škola</a:t>
            </a:r>
            <a:endParaRPr lang="cs-CZ" dirty="0"/>
          </a:p>
        </p:txBody>
      </p:sp>
    </p:spTree>
    <p:extLst>
      <p:ext uri="{BB962C8B-B14F-4D97-AF65-F5344CB8AC3E}">
        <p14:creationId xmlns:p14="http://schemas.microsoft.com/office/powerpoint/2010/main" val="1328155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dirty="0"/>
              <a:t>Silně </a:t>
            </a:r>
            <a:r>
              <a:rPr lang="cs-CZ" b="1" dirty="0"/>
              <a:t>normativně zaměřená, univerzalistická škola </a:t>
            </a:r>
            <a:r>
              <a:rPr lang="cs-CZ" dirty="0"/>
              <a:t>toužící po osvobození člověka od útlaku a vykořisťování</a:t>
            </a:r>
          </a:p>
          <a:p>
            <a:endParaRPr lang="cs-CZ" dirty="0"/>
          </a:p>
        </p:txBody>
      </p:sp>
    </p:spTree>
    <p:extLst>
      <p:ext uri="{BB962C8B-B14F-4D97-AF65-F5344CB8AC3E}">
        <p14:creationId xmlns:p14="http://schemas.microsoft.com/office/powerpoint/2010/main" val="609968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dirty="0"/>
              <a:t>Silně normativně zaměřená, univerzalistická škola toužící po osvobození člověka od útlaku a vykořisťování</a:t>
            </a:r>
          </a:p>
          <a:p>
            <a:r>
              <a:rPr lang="cs-CZ" b="1" dirty="0"/>
              <a:t>= emancipace </a:t>
            </a:r>
          </a:p>
          <a:p>
            <a:endParaRPr lang="cs-CZ" dirty="0"/>
          </a:p>
        </p:txBody>
      </p:sp>
    </p:spTree>
    <p:extLst>
      <p:ext uri="{BB962C8B-B14F-4D97-AF65-F5344CB8AC3E}">
        <p14:creationId xmlns:p14="http://schemas.microsoft.com/office/powerpoint/2010/main" val="3981049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dirty="0"/>
              <a:t>Silně normativně zaměřená, univerzalistická škola toužící po osvobození člověka od útlaku a vykořisťování</a:t>
            </a:r>
          </a:p>
          <a:p>
            <a:r>
              <a:rPr lang="cs-CZ" dirty="0"/>
              <a:t>= emancipace </a:t>
            </a:r>
          </a:p>
          <a:p>
            <a:r>
              <a:rPr lang="cs-CZ" dirty="0">
                <a:solidFill>
                  <a:srgbClr val="FF0000"/>
                </a:solidFill>
              </a:rPr>
              <a:t>Uznání různých skupin obyvatelstva + přerozdělení materiálního bohatství</a:t>
            </a:r>
          </a:p>
          <a:p>
            <a:endParaRPr lang="cs-CZ" dirty="0"/>
          </a:p>
          <a:p>
            <a:endParaRPr lang="cs-CZ" dirty="0"/>
          </a:p>
        </p:txBody>
      </p:sp>
    </p:spTree>
    <p:extLst>
      <p:ext uri="{BB962C8B-B14F-4D97-AF65-F5344CB8AC3E}">
        <p14:creationId xmlns:p14="http://schemas.microsoft.com/office/powerpoint/2010/main" val="2691325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dirty="0"/>
              <a:t>Silně normativně zaměřená, univerzalistická škola toužící po osvobození člověka od útlaku a vykořisťování</a:t>
            </a:r>
          </a:p>
          <a:p>
            <a:r>
              <a:rPr lang="cs-CZ" dirty="0"/>
              <a:t>= emancipace </a:t>
            </a:r>
          </a:p>
          <a:p>
            <a:r>
              <a:rPr lang="cs-CZ" dirty="0">
                <a:solidFill>
                  <a:srgbClr val="FF0000"/>
                </a:solidFill>
              </a:rPr>
              <a:t>Uznání různých skupin obyvatelstva + přerozdělení materiálního bohatství</a:t>
            </a:r>
          </a:p>
          <a:p>
            <a:endParaRPr lang="cs-CZ" dirty="0">
              <a:solidFill>
                <a:srgbClr val="FF0000"/>
              </a:solidFill>
            </a:endParaRPr>
          </a:p>
          <a:p>
            <a:r>
              <a:rPr lang="cs-CZ" dirty="0"/>
              <a:t>= neomarxismus</a:t>
            </a:r>
          </a:p>
          <a:p>
            <a:endParaRPr lang="cs-CZ" dirty="0"/>
          </a:p>
          <a:p>
            <a:endParaRPr lang="cs-CZ" dirty="0"/>
          </a:p>
        </p:txBody>
      </p:sp>
    </p:spTree>
    <p:extLst>
      <p:ext uri="{BB962C8B-B14F-4D97-AF65-F5344CB8AC3E}">
        <p14:creationId xmlns:p14="http://schemas.microsoft.com/office/powerpoint/2010/main" val="3579710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b="1" dirty="0"/>
              <a:t>Podle KT </a:t>
            </a:r>
            <a:r>
              <a:rPr lang="cs-CZ" b="1" dirty="0">
                <a:solidFill>
                  <a:srgbClr val="FF0000"/>
                </a:solidFill>
              </a:rPr>
              <a:t>mají normativní hodnoty všechny směry</a:t>
            </a:r>
            <a:r>
              <a:rPr lang="cs-CZ" b="1" dirty="0"/>
              <a:t>, pouze je nepřiznávají</a:t>
            </a:r>
          </a:p>
          <a:p>
            <a:endParaRPr lang="cs-CZ" dirty="0"/>
          </a:p>
        </p:txBody>
      </p:sp>
    </p:spTree>
    <p:extLst>
      <p:ext uri="{BB962C8B-B14F-4D97-AF65-F5344CB8AC3E}">
        <p14:creationId xmlns:p14="http://schemas.microsoft.com/office/powerpoint/2010/main" val="117931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330C5-5525-4526-880F-3E897312E5A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7360EB9-9461-4E36-93CC-E6AEAEF57D0C}"/>
              </a:ext>
            </a:extLst>
          </p:cNvPr>
          <p:cNvSpPr>
            <a:spLocks noGrp="1"/>
          </p:cNvSpPr>
          <p:nvPr>
            <p:ph idx="1"/>
          </p:nvPr>
        </p:nvSpPr>
        <p:spPr/>
        <p:txBody>
          <a:bodyPr/>
          <a:lstStyle/>
          <a:p>
            <a:r>
              <a:rPr lang="cs-CZ" dirty="0"/>
              <a:t>Auguste </a:t>
            </a:r>
            <a:r>
              <a:rPr lang="cs-CZ" dirty="0" err="1"/>
              <a:t>Comte</a:t>
            </a:r>
            <a:endParaRPr lang="cs-CZ" dirty="0"/>
          </a:p>
        </p:txBody>
      </p:sp>
    </p:spTree>
    <p:extLst>
      <p:ext uri="{BB962C8B-B14F-4D97-AF65-F5344CB8AC3E}">
        <p14:creationId xmlns:p14="http://schemas.microsoft.com/office/powerpoint/2010/main" val="2262763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b="1" dirty="0"/>
              <a:t>Podle KT </a:t>
            </a:r>
            <a:r>
              <a:rPr lang="cs-CZ" b="1" dirty="0">
                <a:solidFill>
                  <a:srgbClr val="FF0000"/>
                </a:solidFill>
              </a:rPr>
              <a:t>mají normativní hodnoty všechny směry</a:t>
            </a:r>
            <a:r>
              <a:rPr lang="cs-CZ" b="1" dirty="0"/>
              <a:t>, pouze je nepřiznávají</a:t>
            </a:r>
          </a:p>
          <a:p>
            <a:endParaRPr lang="cs-CZ" b="1" dirty="0"/>
          </a:p>
          <a:p>
            <a:r>
              <a:rPr lang="cs-CZ" b="1" dirty="0"/>
              <a:t>= neoklasická ekonomie je ve skutečnosti propagandou kapitalismu, jen to nepřiznává, </a:t>
            </a:r>
            <a:r>
              <a:rPr lang="cs-CZ" b="1" dirty="0">
                <a:solidFill>
                  <a:srgbClr val="FF0000"/>
                </a:solidFill>
              </a:rPr>
              <a:t>předstírá objektivitu</a:t>
            </a:r>
          </a:p>
        </p:txBody>
      </p:sp>
    </p:spTree>
    <p:extLst>
      <p:ext uri="{BB962C8B-B14F-4D97-AF65-F5344CB8AC3E}">
        <p14:creationId xmlns:p14="http://schemas.microsoft.com/office/powerpoint/2010/main" val="447987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50CEE-0537-47B3-9AE5-5E3BC398BF70}"/>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752EB9AF-EA0F-45B0-927C-D579A0A602FD}"/>
              </a:ext>
            </a:extLst>
          </p:cNvPr>
          <p:cNvSpPr>
            <a:spLocks noGrp="1"/>
          </p:cNvSpPr>
          <p:nvPr>
            <p:ph idx="1"/>
          </p:nvPr>
        </p:nvSpPr>
        <p:spPr/>
        <p:txBody>
          <a:bodyPr/>
          <a:lstStyle/>
          <a:p>
            <a:r>
              <a:rPr lang="cs-CZ" b="1" dirty="0"/>
              <a:t>Podle KT </a:t>
            </a:r>
            <a:r>
              <a:rPr lang="cs-CZ" b="1" dirty="0">
                <a:solidFill>
                  <a:srgbClr val="FF0000"/>
                </a:solidFill>
              </a:rPr>
              <a:t>mají normativní hodnoty všechny směry</a:t>
            </a:r>
            <a:r>
              <a:rPr lang="cs-CZ" b="1" dirty="0"/>
              <a:t>, pouze je nepřiznávají</a:t>
            </a:r>
          </a:p>
          <a:p>
            <a:endParaRPr lang="cs-CZ" b="1" dirty="0"/>
          </a:p>
          <a:p>
            <a:r>
              <a:rPr lang="cs-CZ" b="1" dirty="0"/>
              <a:t>= neoklasická ekonomie je ve skutečnosti propagandou kapitalismu, jen to nepřiznává, </a:t>
            </a:r>
            <a:r>
              <a:rPr lang="cs-CZ" b="1" dirty="0">
                <a:solidFill>
                  <a:srgbClr val="FF0000"/>
                </a:solidFill>
              </a:rPr>
              <a:t>předstírá objektivitu</a:t>
            </a:r>
          </a:p>
          <a:p>
            <a:r>
              <a:rPr lang="cs-CZ" dirty="0"/>
              <a:t>Nic jako objektivní, neutrální postoj ale neexistuje – buď jsem na straně systému, nebo na straně utlačovaných</a:t>
            </a:r>
          </a:p>
          <a:p>
            <a:endParaRPr lang="cs-CZ" dirty="0"/>
          </a:p>
        </p:txBody>
      </p:sp>
    </p:spTree>
    <p:extLst>
      <p:ext uri="{BB962C8B-B14F-4D97-AF65-F5344CB8AC3E}">
        <p14:creationId xmlns:p14="http://schemas.microsoft.com/office/powerpoint/2010/main" val="504707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75D07-1398-41D9-8E17-F12AD42D1AD5}"/>
              </a:ext>
            </a:extLst>
          </p:cNvPr>
          <p:cNvSpPr>
            <a:spLocks noGrp="1"/>
          </p:cNvSpPr>
          <p:nvPr>
            <p:ph type="title"/>
          </p:nvPr>
        </p:nvSpPr>
        <p:spPr/>
        <p:txBody>
          <a:bodyPr/>
          <a:lstStyle/>
          <a:p>
            <a:r>
              <a:rPr lang="cs-CZ" dirty="0"/>
              <a:t>Kritická teorie</a:t>
            </a:r>
            <a:endParaRPr lang="en-US" dirty="0"/>
          </a:p>
        </p:txBody>
      </p:sp>
      <p:sp>
        <p:nvSpPr>
          <p:cNvPr id="3" name="Content Placeholder 2">
            <a:extLst>
              <a:ext uri="{FF2B5EF4-FFF2-40B4-BE49-F238E27FC236}">
                <a16:creationId xmlns:a16="http://schemas.microsoft.com/office/drawing/2014/main" id="{18B9E14C-84EE-44F0-9553-43905CB3F4BF}"/>
              </a:ext>
            </a:extLst>
          </p:cNvPr>
          <p:cNvSpPr>
            <a:spLocks noGrp="1"/>
          </p:cNvSpPr>
          <p:nvPr>
            <p:ph idx="1"/>
          </p:nvPr>
        </p:nvSpPr>
        <p:spPr/>
        <p:txBody>
          <a:bodyPr/>
          <a:lstStyle/>
          <a:p>
            <a:r>
              <a:rPr lang="cs-CZ" dirty="0"/>
              <a:t>Co by kritická teorie řekla například o liberalismu v mezinárodních vztazích?</a:t>
            </a:r>
            <a:endParaRPr lang="en-US" dirty="0"/>
          </a:p>
        </p:txBody>
      </p:sp>
    </p:spTree>
    <p:extLst>
      <p:ext uri="{BB962C8B-B14F-4D97-AF65-F5344CB8AC3E}">
        <p14:creationId xmlns:p14="http://schemas.microsoft.com/office/powerpoint/2010/main" val="3291770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CAFF7D-8108-40A9-9B6F-FE91870683C1}"/>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F9D049B1-8DB2-424A-BD8C-1B8D001284CA}"/>
              </a:ext>
            </a:extLst>
          </p:cNvPr>
          <p:cNvSpPr>
            <a:spLocks noGrp="1"/>
          </p:cNvSpPr>
          <p:nvPr>
            <p:ph idx="1"/>
          </p:nvPr>
        </p:nvSpPr>
        <p:spPr/>
        <p:txBody>
          <a:bodyPr/>
          <a:lstStyle/>
          <a:p>
            <a:r>
              <a:rPr lang="cs-CZ" dirty="0"/>
              <a:t>Co z kritické teorie dělá přístup ve společenských vědách a ne jenom ideologii?</a:t>
            </a:r>
          </a:p>
        </p:txBody>
      </p:sp>
    </p:spTree>
    <p:extLst>
      <p:ext uri="{BB962C8B-B14F-4D97-AF65-F5344CB8AC3E}">
        <p14:creationId xmlns:p14="http://schemas.microsoft.com/office/powerpoint/2010/main" val="3468673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CAFF7D-8108-40A9-9B6F-FE91870683C1}"/>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F9D049B1-8DB2-424A-BD8C-1B8D001284CA}"/>
              </a:ext>
            </a:extLst>
          </p:cNvPr>
          <p:cNvSpPr>
            <a:spLocks noGrp="1"/>
          </p:cNvSpPr>
          <p:nvPr>
            <p:ph idx="1"/>
          </p:nvPr>
        </p:nvSpPr>
        <p:spPr/>
        <p:txBody>
          <a:bodyPr/>
          <a:lstStyle/>
          <a:p>
            <a:r>
              <a:rPr lang="cs-CZ" dirty="0"/>
              <a:t>Co z kritické teorie dělá přístup ve společenských vědách a ne jenom ideologii?</a:t>
            </a:r>
          </a:p>
          <a:p>
            <a:r>
              <a:rPr lang="cs-CZ" dirty="0"/>
              <a:t>(podle pozitivistů – </a:t>
            </a:r>
            <a:r>
              <a:rPr lang="cs-CZ" b="1" dirty="0"/>
              <a:t>„Nic!“</a:t>
            </a:r>
            <a:r>
              <a:rPr lang="cs-CZ" dirty="0"/>
              <a:t>)</a:t>
            </a:r>
          </a:p>
        </p:txBody>
      </p:sp>
    </p:spTree>
    <p:extLst>
      <p:ext uri="{BB962C8B-B14F-4D97-AF65-F5344CB8AC3E}">
        <p14:creationId xmlns:p14="http://schemas.microsoft.com/office/powerpoint/2010/main" val="34651546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CAFF7D-8108-40A9-9B6F-FE91870683C1}"/>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F9D049B1-8DB2-424A-BD8C-1B8D001284CA}"/>
              </a:ext>
            </a:extLst>
          </p:cNvPr>
          <p:cNvSpPr>
            <a:spLocks noGrp="1"/>
          </p:cNvSpPr>
          <p:nvPr>
            <p:ph idx="1"/>
          </p:nvPr>
        </p:nvSpPr>
        <p:spPr/>
        <p:txBody>
          <a:bodyPr/>
          <a:lstStyle/>
          <a:p>
            <a:r>
              <a:rPr lang="cs-CZ" dirty="0"/>
              <a:t>Co z kritické teorie dělá přístup ve společenských vědách a ne jenom ideologii?</a:t>
            </a:r>
          </a:p>
          <a:p>
            <a:r>
              <a:rPr lang="cs-CZ" dirty="0"/>
              <a:t>(podle pozitivistů – „Nic!“)</a:t>
            </a:r>
          </a:p>
          <a:p>
            <a:r>
              <a:rPr lang="cs-CZ" dirty="0"/>
              <a:t>Zaměření na </a:t>
            </a:r>
            <a:r>
              <a:rPr lang="cs-CZ" b="1" dirty="0"/>
              <a:t>kritiku převažujících přístupů, které dle KT implicitně nebo explicitně podporují současný status quo ve světě</a:t>
            </a:r>
          </a:p>
        </p:txBody>
      </p:sp>
    </p:spTree>
    <p:extLst>
      <p:ext uri="{BB962C8B-B14F-4D97-AF65-F5344CB8AC3E}">
        <p14:creationId xmlns:p14="http://schemas.microsoft.com/office/powerpoint/2010/main" val="3835285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CAFF7D-8108-40A9-9B6F-FE91870683C1}"/>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F9D049B1-8DB2-424A-BD8C-1B8D001284CA}"/>
              </a:ext>
            </a:extLst>
          </p:cNvPr>
          <p:cNvSpPr>
            <a:spLocks noGrp="1"/>
          </p:cNvSpPr>
          <p:nvPr>
            <p:ph idx="1"/>
          </p:nvPr>
        </p:nvSpPr>
        <p:spPr/>
        <p:txBody>
          <a:bodyPr/>
          <a:lstStyle/>
          <a:p>
            <a:r>
              <a:rPr lang="cs-CZ" dirty="0"/>
              <a:t>Jak jsme se dostali od touhy změnit svět ke kritice společenskovědních teorií?</a:t>
            </a:r>
          </a:p>
        </p:txBody>
      </p:sp>
    </p:spTree>
    <p:extLst>
      <p:ext uri="{BB962C8B-B14F-4D97-AF65-F5344CB8AC3E}">
        <p14:creationId xmlns:p14="http://schemas.microsoft.com/office/powerpoint/2010/main" val="3951802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52B6C6-80CB-4413-8E7E-E1FABCBD2C69}"/>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76F366FB-D059-47C2-94D1-E307D321B7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66268" y="1582920"/>
            <a:ext cx="2814982" cy="4284341"/>
          </a:xfrm>
        </p:spPr>
      </p:pic>
    </p:spTree>
    <p:extLst>
      <p:ext uri="{BB962C8B-B14F-4D97-AF65-F5344CB8AC3E}">
        <p14:creationId xmlns:p14="http://schemas.microsoft.com/office/powerpoint/2010/main" val="137123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441D12-B121-486D-A0FC-21266A248504}"/>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5EDF020C-66DD-4A6E-866E-0A973EFFED1C}"/>
              </a:ext>
            </a:extLst>
          </p:cNvPr>
          <p:cNvSpPr>
            <a:spLocks noGrp="1"/>
          </p:cNvSpPr>
          <p:nvPr>
            <p:ph idx="1"/>
          </p:nvPr>
        </p:nvSpPr>
        <p:spPr/>
        <p:txBody>
          <a:bodyPr/>
          <a:lstStyle/>
          <a:p>
            <a:r>
              <a:rPr lang="cs-CZ" dirty="0"/>
              <a:t>Zdroj inspirace – marxismus</a:t>
            </a:r>
          </a:p>
          <a:p>
            <a:r>
              <a:rPr lang="cs-CZ" dirty="0"/>
              <a:t>Ovšem původní marxismus je silně </a:t>
            </a:r>
            <a:r>
              <a:rPr lang="cs-CZ" b="1" dirty="0"/>
              <a:t>materialistický a deterministický</a:t>
            </a:r>
            <a:endParaRPr lang="cs-CZ" dirty="0"/>
          </a:p>
        </p:txBody>
      </p:sp>
    </p:spTree>
    <p:extLst>
      <p:ext uri="{BB962C8B-B14F-4D97-AF65-F5344CB8AC3E}">
        <p14:creationId xmlns:p14="http://schemas.microsoft.com/office/powerpoint/2010/main" val="2518584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441D12-B121-486D-A0FC-21266A248504}"/>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5EDF020C-66DD-4A6E-866E-0A973EFFED1C}"/>
              </a:ext>
            </a:extLst>
          </p:cNvPr>
          <p:cNvSpPr>
            <a:spLocks noGrp="1"/>
          </p:cNvSpPr>
          <p:nvPr>
            <p:ph idx="1"/>
          </p:nvPr>
        </p:nvSpPr>
        <p:spPr/>
        <p:txBody>
          <a:bodyPr/>
          <a:lstStyle/>
          <a:p>
            <a:r>
              <a:rPr lang="cs-CZ" dirty="0"/>
              <a:t>Zdroj inspirace – marxismus</a:t>
            </a:r>
          </a:p>
          <a:p>
            <a:r>
              <a:rPr lang="cs-CZ" dirty="0"/>
              <a:t>Ovšem původní marxismus je silně </a:t>
            </a:r>
            <a:r>
              <a:rPr lang="cs-CZ" b="1" dirty="0"/>
              <a:t>materialistický a deterministický </a:t>
            </a:r>
            <a:r>
              <a:rPr lang="cs-CZ" dirty="0"/>
              <a:t>– očekává, že kapitalismus </a:t>
            </a:r>
            <a:r>
              <a:rPr lang="cs-CZ" b="1" dirty="0"/>
              <a:t>nevyhnutelně</a:t>
            </a:r>
            <a:r>
              <a:rPr lang="cs-CZ" dirty="0"/>
              <a:t> skončí světovou revolucí</a:t>
            </a:r>
          </a:p>
          <a:p>
            <a:pPr marL="0" indent="0">
              <a:buNone/>
            </a:pPr>
            <a:endParaRPr lang="cs-CZ" dirty="0"/>
          </a:p>
        </p:txBody>
      </p:sp>
    </p:spTree>
    <p:extLst>
      <p:ext uri="{BB962C8B-B14F-4D97-AF65-F5344CB8AC3E}">
        <p14:creationId xmlns:p14="http://schemas.microsoft.com/office/powerpoint/2010/main" val="138130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330C5-5525-4526-880F-3E897312E5A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7360EB9-9461-4E36-93CC-E6AEAEF57D0C}"/>
              </a:ext>
            </a:extLst>
          </p:cNvPr>
          <p:cNvSpPr>
            <a:spLocks noGrp="1"/>
          </p:cNvSpPr>
          <p:nvPr>
            <p:ph idx="1"/>
          </p:nvPr>
        </p:nvSpPr>
        <p:spPr/>
        <p:txBody>
          <a:bodyPr/>
          <a:lstStyle/>
          <a:p>
            <a:r>
              <a:rPr lang="cs-CZ" dirty="0"/>
              <a:t>Auguste </a:t>
            </a:r>
            <a:r>
              <a:rPr lang="cs-CZ" dirty="0" err="1"/>
              <a:t>Comte</a:t>
            </a:r>
            <a:endParaRPr lang="cs-CZ" dirty="0"/>
          </a:p>
          <a:p>
            <a:r>
              <a:rPr lang="cs-CZ" dirty="0"/>
              <a:t>Sociální vědy jsou jako přírodní vědy</a:t>
            </a:r>
          </a:p>
          <a:p>
            <a:r>
              <a:rPr lang="cs-CZ" dirty="0"/>
              <a:t>= objektivní a nezaujaté zkoumání reality, která je oddělená od pozorovatele</a:t>
            </a:r>
          </a:p>
        </p:txBody>
      </p:sp>
    </p:spTree>
    <p:extLst>
      <p:ext uri="{BB962C8B-B14F-4D97-AF65-F5344CB8AC3E}">
        <p14:creationId xmlns:p14="http://schemas.microsoft.com/office/powerpoint/2010/main" val="3326691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441D12-B121-486D-A0FC-21266A248504}"/>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5EDF020C-66DD-4A6E-866E-0A973EFFED1C}"/>
              </a:ext>
            </a:extLst>
          </p:cNvPr>
          <p:cNvSpPr>
            <a:spLocks noGrp="1"/>
          </p:cNvSpPr>
          <p:nvPr>
            <p:ph idx="1"/>
          </p:nvPr>
        </p:nvSpPr>
        <p:spPr/>
        <p:txBody>
          <a:bodyPr/>
          <a:lstStyle/>
          <a:p>
            <a:r>
              <a:rPr lang="cs-CZ" dirty="0"/>
              <a:t>20. a 30. léta – revoluce uspěla jenom v polo-feudálním Rusku, ve vyspělých zemích se derou k moci fašisté</a:t>
            </a:r>
          </a:p>
        </p:txBody>
      </p:sp>
    </p:spTree>
    <p:extLst>
      <p:ext uri="{BB962C8B-B14F-4D97-AF65-F5344CB8AC3E}">
        <p14:creationId xmlns:p14="http://schemas.microsoft.com/office/powerpoint/2010/main" val="12015881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441D12-B121-486D-A0FC-21266A248504}"/>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5EDF020C-66DD-4A6E-866E-0A973EFFED1C}"/>
              </a:ext>
            </a:extLst>
          </p:cNvPr>
          <p:cNvSpPr>
            <a:spLocks noGrp="1"/>
          </p:cNvSpPr>
          <p:nvPr>
            <p:ph idx="1"/>
          </p:nvPr>
        </p:nvSpPr>
        <p:spPr/>
        <p:txBody>
          <a:bodyPr/>
          <a:lstStyle/>
          <a:p>
            <a:r>
              <a:rPr lang="cs-CZ" dirty="0"/>
              <a:t>20. a 30. léta – revoluce uspěla jenom v polo-feudálním Rusku, ve vyspělých zemích se derou k moci fašisté</a:t>
            </a:r>
          </a:p>
          <a:p>
            <a:r>
              <a:rPr lang="cs-CZ" i="1" dirty="0"/>
              <a:t>„Co se pokazilo?“ </a:t>
            </a:r>
          </a:p>
          <a:p>
            <a:r>
              <a:rPr lang="cs-CZ" i="1" dirty="0"/>
              <a:t>„Jak to, že dělníci nepovstali proti buržoazii, která je utlačuje?“</a:t>
            </a:r>
          </a:p>
          <a:p>
            <a:pPr marL="0" indent="0">
              <a:buNone/>
            </a:pPr>
            <a:endParaRPr lang="cs-CZ" dirty="0"/>
          </a:p>
        </p:txBody>
      </p:sp>
    </p:spTree>
    <p:extLst>
      <p:ext uri="{BB962C8B-B14F-4D97-AF65-F5344CB8AC3E}">
        <p14:creationId xmlns:p14="http://schemas.microsoft.com/office/powerpoint/2010/main" val="637985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772B-D204-44B8-AB04-99C35DA5351A}"/>
              </a:ext>
            </a:extLst>
          </p:cNvPr>
          <p:cNvSpPr>
            <a:spLocks noGrp="1"/>
          </p:cNvSpPr>
          <p:nvPr>
            <p:ph type="title"/>
          </p:nvPr>
        </p:nvSpPr>
        <p:spPr/>
        <p:txBody>
          <a:bodyPr/>
          <a:lstStyle/>
          <a:p>
            <a:r>
              <a:rPr lang="cs-CZ" dirty="0"/>
              <a:t>Kritická teorie</a:t>
            </a:r>
          </a:p>
        </p:txBody>
      </p:sp>
      <p:pic>
        <p:nvPicPr>
          <p:cNvPr id="5" name="Content Placeholder 4">
            <a:extLst>
              <a:ext uri="{FF2B5EF4-FFF2-40B4-BE49-F238E27FC236}">
                <a16:creationId xmlns:a16="http://schemas.microsoft.com/office/drawing/2014/main" id="{D9EB8637-3161-4AAC-807F-A7547107A8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60233" y="1825625"/>
            <a:ext cx="3071533" cy="4351338"/>
          </a:xfrm>
        </p:spPr>
      </p:pic>
    </p:spTree>
    <p:extLst>
      <p:ext uri="{BB962C8B-B14F-4D97-AF65-F5344CB8AC3E}">
        <p14:creationId xmlns:p14="http://schemas.microsoft.com/office/powerpoint/2010/main" val="34064269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772B-D204-44B8-AB04-99C35DA5351A}"/>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32CE17E8-2BA7-41BA-BBF5-8EF92545D059}"/>
              </a:ext>
            </a:extLst>
          </p:cNvPr>
          <p:cNvSpPr>
            <a:spLocks noGrp="1"/>
          </p:cNvSpPr>
          <p:nvPr>
            <p:ph idx="1"/>
          </p:nvPr>
        </p:nvSpPr>
        <p:spPr/>
        <p:txBody>
          <a:bodyPr/>
          <a:lstStyle/>
          <a:p>
            <a:r>
              <a:rPr lang="cs-CZ" b="1" dirty="0"/>
              <a:t>Antonio </a:t>
            </a:r>
            <a:r>
              <a:rPr lang="cs-CZ" b="1" dirty="0" err="1"/>
              <a:t>Gramsci</a:t>
            </a:r>
            <a:r>
              <a:rPr lang="cs-CZ" b="1" dirty="0"/>
              <a:t> – role ideologie</a:t>
            </a:r>
          </a:p>
        </p:txBody>
      </p:sp>
    </p:spTree>
    <p:extLst>
      <p:ext uri="{BB962C8B-B14F-4D97-AF65-F5344CB8AC3E}">
        <p14:creationId xmlns:p14="http://schemas.microsoft.com/office/powerpoint/2010/main" val="5630000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772B-D204-44B8-AB04-99C35DA5351A}"/>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32CE17E8-2BA7-41BA-BBF5-8EF92545D059}"/>
              </a:ext>
            </a:extLst>
          </p:cNvPr>
          <p:cNvSpPr>
            <a:spLocks noGrp="1"/>
          </p:cNvSpPr>
          <p:nvPr>
            <p:ph idx="1"/>
          </p:nvPr>
        </p:nvSpPr>
        <p:spPr/>
        <p:txBody>
          <a:bodyPr/>
          <a:lstStyle/>
          <a:p>
            <a:r>
              <a:rPr lang="cs-CZ" b="1" dirty="0"/>
              <a:t>Antonio </a:t>
            </a:r>
            <a:r>
              <a:rPr lang="cs-CZ" b="1" dirty="0" err="1"/>
              <a:t>Gramsci</a:t>
            </a:r>
            <a:r>
              <a:rPr lang="cs-CZ" b="1" dirty="0"/>
              <a:t> – role ideologie</a:t>
            </a:r>
          </a:p>
          <a:p>
            <a:r>
              <a:rPr lang="cs-CZ" dirty="0"/>
              <a:t>Kapitalismus není jen hospodářský systém, </a:t>
            </a:r>
            <a:r>
              <a:rPr lang="cs-CZ" b="1" dirty="0"/>
              <a:t>produkuje i systém hodnot, které ho udržují při životě</a:t>
            </a:r>
          </a:p>
        </p:txBody>
      </p:sp>
    </p:spTree>
    <p:extLst>
      <p:ext uri="{BB962C8B-B14F-4D97-AF65-F5344CB8AC3E}">
        <p14:creationId xmlns:p14="http://schemas.microsoft.com/office/powerpoint/2010/main" val="17682674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772B-D204-44B8-AB04-99C35DA5351A}"/>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32CE17E8-2BA7-41BA-BBF5-8EF92545D059}"/>
              </a:ext>
            </a:extLst>
          </p:cNvPr>
          <p:cNvSpPr>
            <a:spLocks noGrp="1"/>
          </p:cNvSpPr>
          <p:nvPr>
            <p:ph idx="1"/>
          </p:nvPr>
        </p:nvSpPr>
        <p:spPr/>
        <p:txBody>
          <a:bodyPr/>
          <a:lstStyle/>
          <a:p>
            <a:r>
              <a:rPr lang="cs-CZ" b="1" dirty="0"/>
              <a:t>Antonio </a:t>
            </a:r>
            <a:r>
              <a:rPr lang="cs-CZ" b="1" dirty="0" err="1"/>
              <a:t>Gramsci</a:t>
            </a:r>
            <a:r>
              <a:rPr lang="cs-CZ" b="1" dirty="0"/>
              <a:t> – role ideologie</a:t>
            </a:r>
          </a:p>
          <a:p>
            <a:r>
              <a:rPr lang="cs-CZ" dirty="0"/>
              <a:t>Kapitalismus není jen hospodářský systém, </a:t>
            </a:r>
            <a:r>
              <a:rPr lang="cs-CZ" b="1" dirty="0"/>
              <a:t>produkuje i systém hodnot, které ho udržují při životě</a:t>
            </a:r>
          </a:p>
          <a:p>
            <a:r>
              <a:rPr lang="cs-CZ" dirty="0"/>
              <a:t>&gt; rovnost příležitosti, americký sen, meritokracie…</a:t>
            </a:r>
          </a:p>
        </p:txBody>
      </p:sp>
    </p:spTree>
    <p:extLst>
      <p:ext uri="{BB962C8B-B14F-4D97-AF65-F5344CB8AC3E}">
        <p14:creationId xmlns:p14="http://schemas.microsoft.com/office/powerpoint/2010/main" val="2150874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772B-D204-44B8-AB04-99C35DA5351A}"/>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32CE17E8-2BA7-41BA-BBF5-8EF92545D059}"/>
              </a:ext>
            </a:extLst>
          </p:cNvPr>
          <p:cNvSpPr>
            <a:spLocks noGrp="1"/>
          </p:cNvSpPr>
          <p:nvPr>
            <p:ph idx="1"/>
          </p:nvPr>
        </p:nvSpPr>
        <p:spPr/>
        <p:txBody>
          <a:bodyPr/>
          <a:lstStyle/>
          <a:p>
            <a:r>
              <a:rPr lang="cs-CZ" b="1" dirty="0"/>
              <a:t>Antonio </a:t>
            </a:r>
            <a:r>
              <a:rPr lang="cs-CZ" b="1" dirty="0" err="1"/>
              <a:t>Gramsci</a:t>
            </a:r>
            <a:r>
              <a:rPr lang="cs-CZ" b="1" dirty="0"/>
              <a:t> – role ideologie</a:t>
            </a:r>
          </a:p>
          <a:p>
            <a:r>
              <a:rPr lang="cs-CZ" dirty="0"/>
              <a:t>Kapitalismus není jen hospodářský systém, </a:t>
            </a:r>
            <a:r>
              <a:rPr lang="cs-CZ" b="1" dirty="0"/>
              <a:t>produkuje i systém hodnot, které ho udržují při životě</a:t>
            </a:r>
          </a:p>
          <a:p>
            <a:r>
              <a:rPr lang="cs-CZ" dirty="0"/>
              <a:t>&gt; rovnost příležitosti, americký sen, meritokracie…</a:t>
            </a:r>
          </a:p>
          <a:p>
            <a:r>
              <a:rPr lang="cs-CZ" i="1" dirty="0"/>
              <a:t>&gt; „Když jsi chudý, můžeš si za to sám a měl bys víc pracovat“</a:t>
            </a:r>
          </a:p>
          <a:p>
            <a:r>
              <a:rPr lang="cs-CZ" i="1" dirty="0"/>
              <a:t>&gt; „Bohatí i chudí tvoří jeden italský národ!“</a:t>
            </a:r>
          </a:p>
        </p:txBody>
      </p:sp>
    </p:spTree>
    <p:extLst>
      <p:ext uri="{BB962C8B-B14F-4D97-AF65-F5344CB8AC3E}">
        <p14:creationId xmlns:p14="http://schemas.microsoft.com/office/powerpoint/2010/main" val="19898694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772B-D204-44B8-AB04-99C35DA5351A}"/>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32CE17E8-2BA7-41BA-BBF5-8EF92545D059}"/>
              </a:ext>
            </a:extLst>
          </p:cNvPr>
          <p:cNvSpPr>
            <a:spLocks noGrp="1"/>
          </p:cNvSpPr>
          <p:nvPr>
            <p:ph idx="1"/>
          </p:nvPr>
        </p:nvSpPr>
        <p:spPr/>
        <p:txBody>
          <a:bodyPr/>
          <a:lstStyle/>
          <a:p>
            <a:r>
              <a:rPr lang="cs-CZ" b="1" dirty="0"/>
              <a:t>Buržoazie indoktrinovala chudší vrstvy svou ideologií = </a:t>
            </a:r>
            <a:r>
              <a:rPr lang="cs-CZ" b="1" dirty="0">
                <a:solidFill>
                  <a:srgbClr val="FF0000"/>
                </a:solidFill>
              </a:rPr>
              <a:t>kulturní hegemonie</a:t>
            </a:r>
          </a:p>
        </p:txBody>
      </p:sp>
    </p:spTree>
    <p:extLst>
      <p:ext uri="{BB962C8B-B14F-4D97-AF65-F5344CB8AC3E}">
        <p14:creationId xmlns:p14="http://schemas.microsoft.com/office/powerpoint/2010/main" val="8792660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05A77-6E9E-49A0-B8E0-F6B506F41D88}"/>
              </a:ext>
            </a:extLst>
          </p:cNvPr>
          <p:cNvSpPr>
            <a:spLocks noGrp="1"/>
          </p:cNvSpPr>
          <p:nvPr>
            <p:ph type="title"/>
          </p:nvPr>
        </p:nvSpPr>
        <p:spPr/>
        <p:txBody>
          <a:bodyPr/>
          <a:lstStyle/>
          <a:p>
            <a:r>
              <a:rPr lang="cs-CZ" dirty="0"/>
              <a:t>Kritická teorie – Frankfurtská škola</a:t>
            </a:r>
          </a:p>
        </p:txBody>
      </p:sp>
      <p:pic>
        <p:nvPicPr>
          <p:cNvPr id="5" name="Content Placeholder 4">
            <a:extLst>
              <a:ext uri="{FF2B5EF4-FFF2-40B4-BE49-F238E27FC236}">
                <a16:creationId xmlns:a16="http://schemas.microsoft.com/office/drawing/2014/main" id="{CD6C7F1F-C0D5-4B27-94DA-689393E1D8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4224" y="2078114"/>
            <a:ext cx="5065384" cy="3644161"/>
          </a:xfrm>
        </p:spPr>
      </p:pic>
    </p:spTree>
    <p:extLst>
      <p:ext uri="{BB962C8B-B14F-4D97-AF65-F5344CB8AC3E}">
        <p14:creationId xmlns:p14="http://schemas.microsoft.com/office/powerpoint/2010/main" val="5175067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868A6-EF9D-4515-A78A-12C87F16CE3F}"/>
              </a:ext>
            </a:extLst>
          </p:cNvPr>
          <p:cNvSpPr>
            <a:spLocks noGrp="1"/>
          </p:cNvSpPr>
          <p:nvPr>
            <p:ph type="title"/>
          </p:nvPr>
        </p:nvSpPr>
        <p:spPr/>
        <p:txBody>
          <a:bodyPr/>
          <a:lstStyle/>
          <a:p>
            <a:r>
              <a:rPr lang="cs-CZ" dirty="0"/>
              <a:t>Kritická teorie</a:t>
            </a:r>
            <a:endParaRPr lang="en-US" dirty="0"/>
          </a:p>
        </p:txBody>
      </p:sp>
      <p:sp>
        <p:nvSpPr>
          <p:cNvPr id="3" name="Content Placeholder 2">
            <a:extLst>
              <a:ext uri="{FF2B5EF4-FFF2-40B4-BE49-F238E27FC236}">
                <a16:creationId xmlns:a16="http://schemas.microsoft.com/office/drawing/2014/main" id="{7AE106DC-02CD-4807-92A9-D1654C76905D}"/>
              </a:ext>
            </a:extLst>
          </p:cNvPr>
          <p:cNvSpPr>
            <a:spLocks noGrp="1"/>
          </p:cNvSpPr>
          <p:nvPr>
            <p:ph idx="1"/>
          </p:nvPr>
        </p:nvSpPr>
        <p:spPr/>
        <p:txBody>
          <a:bodyPr/>
          <a:lstStyle/>
          <a:p>
            <a:r>
              <a:rPr lang="cs-CZ" dirty="0" err="1"/>
              <a:t>Horkheimer</a:t>
            </a:r>
            <a:r>
              <a:rPr lang="cs-CZ" dirty="0"/>
              <a:t>, </a:t>
            </a:r>
            <a:r>
              <a:rPr lang="cs-CZ" dirty="0" err="1"/>
              <a:t>Adorno</a:t>
            </a:r>
            <a:r>
              <a:rPr lang="cs-CZ" dirty="0"/>
              <a:t>, Marcuse, </a:t>
            </a:r>
            <a:r>
              <a:rPr lang="cs-CZ" dirty="0" err="1"/>
              <a:t>Habermas</a:t>
            </a:r>
            <a:r>
              <a:rPr lang="cs-CZ" dirty="0"/>
              <a:t>…</a:t>
            </a:r>
            <a:endParaRPr lang="en-US" dirty="0"/>
          </a:p>
        </p:txBody>
      </p:sp>
    </p:spTree>
    <p:extLst>
      <p:ext uri="{BB962C8B-B14F-4D97-AF65-F5344CB8AC3E}">
        <p14:creationId xmlns:p14="http://schemas.microsoft.com/office/powerpoint/2010/main" val="296376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330C5-5525-4526-880F-3E897312E5A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7360EB9-9461-4E36-93CC-E6AEAEF57D0C}"/>
              </a:ext>
            </a:extLst>
          </p:cNvPr>
          <p:cNvSpPr>
            <a:spLocks noGrp="1"/>
          </p:cNvSpPr>
          <p:nvPr>
            <p:ph idx="1"/>
          </p:nvPr>
        </p:nvSpPr>
        <p:spPr/>
        <p:txBody>
          <a:bodyPr/>
          <a:lstStyle/>
          <a:p>
            <a:r>
              <a:rPr lang="cs-CZ" dirty="0"/>
              <a:t>Co ovlivňuje inflaci/ceny energií/ceny bytů, proč došlo k válce na Ukrajině &gt; </a:t>
            </a:r>
            <a:r>
              <a:rPr lang="cs-CZ" b="1" dirty="0"/>
              <a:t>vědecké otázky</a:t>
            </a:r>
            <a:r>
              <a:rPr lang="cs-CZ" dirty="0"/>
              <a:t>, na které výzkumník dokáže </a:t>
            </a:r>
            <a:r>
              <a:rPr lang="cs-CZ" b="1" dirty="0"/>
              <a:t>nestranně</a:t>
            </a:r>
            <a:r>
              <a:rPr lang="cs-CZ" dirty="0"/>
              <a:t> odpovědět</a:t>
            </a:r>
          </a:p>
        </p:txBody>
      </p:sp>
    </p:spTree>
    <p:extLst>
      <p:ext uri="{BB962C8B-B14F-4D97-AF65-F5344CB8AC3E}">
        <p14:creationId xmlns:p14="http://schemas.microsoft.com/office/powerpoint/2010/main" val="39584267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9243-F165-443F-B35F-8BD150071EF8}"/>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D43413C6-8E74-46D8-B0AC-B1A86EB9C9DD}"/>
              </a:ext>
            </a:extLst>
          </p:cNvPr>
          <p:cNvSpPr>
            <a:spLocks noGrp="1"/>
          </p:cNvSpPr>
          <p:nvPr>
            <p:ph idx="1"/>
          </p:nvPr>
        </p:nvSpPr>
        <p:spPr/>
        <p:txBody>
          <a:bodyPr/>
          <a:lstStyle/>
          <a:p>
            <a:r>
              <a:rPr lang="cs-CZ" b="1" dirty="0"/>
              <a:t>Frankfurtská škola – důraz na studium kultury</a:t>
            </a:r>
          </a:p>
          <a:p>
            <a:endParaRPr lang="cs-CZ" dirty="0"/>
          </a:p>
        </p:txBody>
      </p:sp>
    </p:spTree>
    <p:extLst>
      <p:ext uri="{BB962C8B-B14F-4D97-AF65-F5344CB8AC3E}">
        <p14:creationId xmlns:p14="http://schemas.microsoft.com/office/powerpoint/2010/main" val="13914788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9243-F165-443F-B35F-8BD150071EF8}"/>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D43413C6-8E74-46D8-B0AC-B1A86EB9C9DD}"/>
              </a:ext>
            </a:extLst>
          </p:cNvPr>
          <p:cNvSpPr>
            <a:spLocks noGrp="1"/>
          </p:cNvSpPr>
          <p:nvPr>
            <p:ph idx="1"/>
          </p:nvPr>
        </p:nvSpPr>
        <p:spPr/>
        <p:txBody>
          <a:bodyPr/>
          <a:lstStyle/>
          <a:p>
            <a:r>
              <a:rPr lang="cs-CZ" b="1" dirty="0"/>
              <a:t>Frankfurtská škola – důraz na studium kultury</a:t>
            </a:r>
          </a:p>
          <a:p>
            <a:r>
              <a:rPr lang="cs-CZ" dirty="0"/>
              <a:t>Bylo toto u Marxe?</a:t>
            </a:r>
          </a:p>
        </p:txBody>
      </p:sp>
    </p:spTree>
    <p:extLst>
      <p:ext uri="{BB962C8B-B14F-4D97-AF65-F5344CB8AC3E}">
        <p14:creationId xmlns:p14="http://schemas.microsoft.com/office/powerpoint/2010/main" val="19009748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9243-F165-443F-B35F-8BD150071EF8}"/>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D43413C6-8E74-46D8-B0AC-B1A86EB9C9DD}"/>
              </a:ext>
            </a:extLst>
          </p:cNvPr>
          <p:cNvSpPr>
            <a:spLocks noGrp="1"/>
          </p:cNvSpPr>
          <p:nvPr>
            <p:ph idx="1"/>
          </p:nvPr>
        </p:nvSpPr>
        <p:spPr/>
        <p:txBody>
          <a:bodyPr/>
          <a:lstStyle/>
          <a:p>
            <a:r>
              <a:rPr lang="cs-CZ" b="1" dirty="0"/>
              <a:t>Frankfurtská škola – důraz na studium kultury</a:t>
            </a:r>
          </a:p>
          <a:p>
            <a:r>
              <a:rPr lang="cs-CZ" dirty="0"/>
              <a:t>Bylo toto u Marxe? Ano, ale </a:t>
            </a:r>
            <a:r>
              <a:rPr lang="cs-CZ" b="1" dirty="0"/>
              <a:t>relativně málo důležité </a:t>
            </a:r>
            <a:r>
              <a:rPr lang="cs-CZ" dirty="0"/>
              <a:t>– součást nadstavby</a:t>
            </a:r>
          </a:p>
          <a:p>
            <a:endParaRPr lang="cs-CZ" dirty="0"/>
          </a:p>
        </p:txBody>
      </p:sp>
    </p:spTree>
    <p:extLst>
      <p:ext uri="{BB962C8B-B14F-4D97-AF65-F5344CB8AC3E}">
        <p14:creationId xmlns:p14="http://schemas.microsoft.com/office/powerpoint/2010/main" val="1037306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9243-F165-443F-B35F-8BD150071EF8}"/>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D43413C6-8E74-46D8-B0AC-B1A86EB9C9DD}"/>
              </a:ext>
            </a:extLst>
          </p:cNvPr>
          <p:cNvSpPr>
            <a:spLocks noGrp="1"/>
          </p:cNvSpPr>
          <p:nvPr>
            <p:ph idx="1"/>
          </p:nvPr>
        </p:nvSpPr>
        <p:spPr/>
        <p:txBody>
          <a:bodyPr/>
          <a:lstStyle/>
          <a:p>
            <a:r>
              <a:rPr lang="cs-CZ" b="1" dirty="0"/>
              <a:t>Frankfurtská škola – důraz na studium kultury</a:t>
            </a:r>
          </a:p>
          <a:p>
            <a:r>
              <a:rPr lang="cs-CZ" dirty="0"/>
              <a:t>Bylo toto u Marxe? Ano, ale relativně málo důležité – součást nadstavby</a:t>
            </a:r>
          </a:p>
          <a:p>
            <a:r>
              <a:rPr lang="cs-CZ" b="1" dirty="0"/>
              <a:t>Tady je „nadstavba“ centrem pozornosti</a:t>
            </a:r>
          </a:p>
          <a:p>
            <a:pPr marL="0" indent="0">
              <a:buNone/>
            </a:pPr>
            <a:endParaRPr lang="cs-CZ" dirty="0"/>
          </a:p>
        </p:txBody>
      </p:sp>
    </p:spTree>
    <p:extLst>
      <p:ext uri="{BB962C8B-B14F-4D97-AF65-F5344CB8AC3E}">
        <p14:creationId xmlns:p14="http://schemas.microsoft.com/office/powerpoint/2010/main" val="11066515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9243-F165-443F-B35F-8BD150071EF8}"/>
              </a:ext>
            </a:extLst>
          </p:cNvPr>
          <p:cNvSpPr>
            <a:spLocks noGrp="1"/>
          </p:cNvSpPr>
          <p:nvPr>
            <p:ph type="title"/>
          </p:nvPr>
        </p:nvSpPr>
        <p:spPr/>
        <p:txBody>
          <a:bodyPr/>
          <a:lstStyle/>
          <a:p>
            <a:r>
              <a:rPr lang="cs-CZ" dirty="0"/>
              <a:t>Kritická teorie</a:t>
            </a:r>
          </a:p>
        </p:txBody>
      </p:sp>
      <p:sp>
        <p:nvSpPr>
          <p:cNvPr id="3" name="Zástupný obsah 2">
            <a:extLst>
              <a:ext uri="{FF2B5EF4-FFF2-40B4-BE49-F238E27FC236}">
                <a16:creationId xmlns:a16="http://schemas.microsoft.com/office/drawing/2014/main" id="{D43413C6-8E74-46D8-B0AC-B1A86EB9C9DD}"/>
              </a:ext>
            </a:extLst>
          </p:cNvPr>
          <p:cNvSpPr>
            <a:spLocks noGrp="1"/>
          </p:cNvSpPr>
          <p:nvPr>
            <p:ph idx="1"/>
          </p:nvPr>
        </p:nvSpPr>
        <p:spPr/>
        <p:txBody>
          <a:bodyPr/>
          <a:lstStyle/>
          <a:p>
            <a:r>
              <a:rPr lang="cs-CZ" dirty="0"/>
              <a:t>Z tohoto úhlu pohledu lze analyzovat kulturu, média, ale </a:t>
            </a:r>
            <a:r>
              <a:rPr lang="cs-CZ" b="1" dirty="0"/>
              <a:t>i společenské vědy</a:t>
            </a:r>
          </a:p>
          <a:p>
            <a:endParaRPr lang="cs-CZ" dirty="0"/>
          </a:p>
        </p:txBody>
      </p:sp>
    </p:spTree>
    <p:extLst>
      <p:ext uri="{BB962C8B-B14F-4D97-AF65-F5344CB8AC3E}">
        <p14:creationId xmlns:p14="http://schemas.microsoft.com/office/powerpoint/2010/main" val="22564738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DAB5-A7BF-4337-8AD6-0C2E817B196D}"/>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B0413B6-EC94-42FE-88BA-1C0260971A7B}"/>
              </a:ext>
            </a:extLst>
          </p:cNvPr>
          <p:cNvSpPr>
            <a:spLocks noGrp="1"/>
          </p:cNvSpPr>
          <p:nvPr>
            <p:ph idx="1"/>
          </p:nvPr>
        </p:nvSpPr>
        <p:spPr/>
        <p:txBody>
          <a:bodyPr/>
          <a:lstStyle/>
          <a:p>
            <a:r>
              <a:rPr lang="cs-CZ" b="1" dirty="0"/>
              <a:t>Převažující směry podporují kapitalismus a imperialismus</a:t>
            </a:r>
          </a:p>
        </p:txBody>
      </p:sp>
    </p:spTree>
    <p:extLst>
      <p:ext uri="{BB962C8B-B14F-4D97-AF65-F5344CB8AC3E}">
        <p14:creationId xmlns:p14="http://schemas.microsoft.com/office/powerpoint/2010/main" val="3350223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DAB5-A7BF-4337-8AD6-0C2E817B196D}"/>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B0413B6-EC94-42FE-88BA-1C0260971A7B}"/>
              </a:ext>
            </a:extLst>
          </p:cNvPr>
          <p:cNvSpPr>
            <a:spLocks noGrp="1"/>
          </p:cNvSpPr>
          <p:nvPr>
            <p:ph idx="1"/>
          </p:nvPr>
        </p:nvSpPr>
        <p:spPr/>
        <p:txBody>
          <a:bodyPr/>
          <a:lstStyle/>
          <a:p>
            <a:r>
              <a:rPr lang="cs-CZ" b="1" dirty="0"/>
              <a:t>Neoklasická ekonomie</a:t>
            </a:r>
            <a:endParaRPr lang="cs-CZ" dirty="0"/>
          </a:p>
        </p:txBody>
      </p:sp>
    </p:spTree>
    <p:extLst>
      <p:ext uri="{BB962C8B-B14F-4D97-AF65-F5344CB8AC3E}">
        <p14:creationId xmlns:p14="http://schemas.microsoft.com/office/powerpoint/2010/main" val="11656670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DAB5-A7BF-4337-8AD6-0C2E817B196D}"/>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B0413B6-EC94-42FE-88BA-1C0260971A7B}"/>
              </a:ext>
            </a:extLst>
          </p:cNvPr>
          <p:cNvSpPr>
            <a:spLocks noGrp="1"/>
          </p:cNvSpPr>
          <p:nvPr>
            <p:ph idx="1"/>
          </p:nvPr>
        </p:nvSpPr>
        <p:spPr/>
        <p:txBody>
          <a:bodyPr/>
          <a:lstStyle/>
          <a:p>
            <a:r>
              <a:rPr lang="cs-CZ" b="1" dirty="0"/>
              <a:t>Neoklasická ekonomie </a:t>
            </a:r>
            <a:r>
              <a:rPr lang="cs-CZ" dirty="0"/>
              <a:t>– předpokládá tržní ekonomiku, soudí, že jednotlivci dělají racionální rozhodnutí a toto vede k blahobytu</a:t>
            </a:r>
          </a:p>
        </p:txBody>
      </p:sp>
    </p:spTree>
    <p:extLst>
      <p:ext uri="{BB962C8B-B14F-4D97-AF65-F5344CB8AC3E}">
        <p14:creationId xmlns:p14="http://schemas.microsoft.com/office/powerpoint/2010/main" val="42557363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DAB5-A7BF-4337-8AD6-0C2E817B196D}"/>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B0413B6-EC94-42FE-88BA-1C0260971A7B}"/>
              </a:ext>
            </a:extLst>
          </p:cNvPr>
          <p:cNvSpPr>
            <a:spLocks noGrp="1"/>
          </p:cNvSpPr>
          <p:nvPr>
            <p:ph idx="1"/>
          </p:nvPr>
        </p:nvSpPr>
        <p:spPr/>
        <p:txBody>
          <a:bodyPr/>
          <a:lstStyle/>
          <a:p>
            <a:r>
              <a:rPr lang="cs-CZ" b="1" dirty="0"/>
              <a:t>Neoklasická ekonomie </a:t>
            </a:r>
            <a:r>
              <a:rPr lang="cs-CZ" dirty="0"/>
              <a:t>– předpokládá tržní ekonomiku, soudí, že jednotlivci dělají racionální rozhodnutí a toto vede k blahobytu</a:t>
            </a:r>
          </a:p>
          <a:p>
            <a:r>
              <a:rPr lang="cs-CZ" b="1" dirty="0"/>
              <a:t>Liberalismus v MVZ</a:t>
            </a:r>
            <a:endParaRPr lang="cs-CZ" dirty="0"/>
          </a:p>
        </p:txBody>
      </p:sp>
    </p:spTree>
    <p:extLst>
      <p:ext uri="{BB962C8B-B14F-4D97-AF65-F5344CB8AC3E}">
        <p14:creationId xmlns:p14="http://schemas.microsoft.com/office/powerpoint/2010/main" val="33643461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DAB5-A7BF-4337-8AD6-0C2E817B196D}"/>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B0413B6-EC94-42FE-88BA-1C0260971A7B}"/>
              </a:ext>
            </a:extLst>
          </p:cNvPr>
          <p:cNvSpPr>
            <a:spLocks noGrp="1"/>
          </p:cNvSpPr>
          <p:nvPr>
            <p:ph idx="1"/>
          </p:nvPr>
        </p:nvSpPr>
        <p:spPr/>
        <p:txBody>
          <a:bodyPr/>
          <a:lstStyle/>
          <a:p>
            <a:r>
              <a:rPr lang="cs-CZ" b="1" dirty="0"/>
              <a:t>Neoklasická ekonomie </a:t>
            </a:r>
            <a:r>
              <a:rPr lang="cs-CZ" dirty="0"/>
              <a:t>– předpokládá tržní ekonomiku, soudí, že jednotlivci dělají racionální rozhodnutí a toto vede k blahobytu</a:t>
            </a:r>
          </a:p>
          <a:p>
            <a:r>
              <a:rPr lang="cs-CZ" b="1" dirty="0"/>
              <a:t>Liberalismus v MVZ </a:t>
            </a:r>
            <a:r>
              <a:rPr lang="cs-CZ" dirty="0"/>
              <a:t>– předpokládá, že volný mezinárodní obchod povede k hospodářskému rozvoji a míru</a:t>
            </a:r>
          </a:p>
        </p:txBody>
      </p:sp>
    </p:spTree>
    <p:extLst>
      <p:ext uri="{BB962C8B-B14F-4D97-AF65-F5344CB8AC3E}">
        <p14:creationId xmlns:p14="http://schemas.microsoft.com/office/powerpoint/2010/main" val="1176980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330C5-5525-4526-880F-3E897312E5AB}"/>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27360EB9-9461-4E36-93CC-E6AEAEF57D0C}"/>
              </a:ext>
            </a:extLst>
          </p:cNvPr>
          <p:cNvSpPr>
            <a:spLocks noGrp="1"/>
          </p:cNvSpPr>
          <p:nvPr>
            <p:ph idx="1"/>
          </p:nvPr>
        </p:nvSpPr>
        <p:spPr/>
        <p:txBody>
          <a:bodyPr/>
          <a:lstStyle/>
          <a:p>
            <a:r>
              <a:rPr lang="cs-CZ" dirty="0"/>
              <a:t>Co ovlivňuje inflaci/ceny energií/ceny bytů, proč došlo k válce na Ukrajině &gt; </a:t>
            </a:r>
            <a:r>
              <a:rPr lang="cs-CZ" b="1" dirty="0"/>
              <a:t>vědecké otázky</a:t>
            </a:r>
            <a:r>
              <a:rPr lang="cs-CZ" dirty="0"/>
              <a:t>, na které výzkumník dokáže </a:t>
            </a:r>
            <a:r>
              <a:rPr lang="cs-CZ" b="1" dirty="0"/>
              <a:t>nestranně</a:t>
            </a:r>
            <a:r>
              <a:rPr lang="cs-CZ" dirty="0"/>
              <a:t> odpovědět</a:t>
            </a:r>
          </a:p>
          <a:p>
            <a:r>
              <a:rPr lang="cs-CZ" b="1" dirty="0"/>
              <a:t>Vědění v zásadě existuje nezávisle na okolním světě </a:t>
            </a:r>
            <a:r>
              <a:rPr lang="cs-CZ" dirty="0"/>
              <a:t>– není zkresleno společenskou situací, ani ji přímo neovlivňuje</a:t>
            </a:r>
          </a:p>
        </p:txBody>
      </p:sp>
    </p:spTree>
    <p:extLst>
      <p:ext uri="{BB962C8B-B14F-4D97-AF65-F5344CB8AC3E}">
        <p14:creationId xmlns:p14="http://schemas.microsoft.com/office/powerpoint/2010/main" val="5600381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DAB5-A7BF-4337-8AD6-0C2E817B196D}"/>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B0413B6-EC94-42FE-88BA-1C0260971A7B}"/>
              </a:ext>
            </a:extLst>
          </p:cNvPr>
          <p:cNvSpPr>
            <a:spLocks noGrp="1"/>
          </p:cNvSpPr>
          <p:nvPr>
            <p:ph idx="1"/>
          </p:nvPr>
        </p:nvSpPr>
        <p:spPr/>
        <p:txBody>
          <a:bodyPr/>
          <a:lstStyle/>
          <a:p>
            <a:r>
              <a:rPr lang="cs-CZ" b="1" dirty="0"/>
              <a:t>Neoklasická ekonomie </a:t>
            </a:r>
            <a:r>
              <a:rPr lang="cs-CZ" dirty="0"/>
              <a:t>– předpokládá tržní ekonomiku, soudí, že jednotlivci dělají racionální rozhodnutí a toto vede k blahobytu</a:t>
            </a:r>
          </a:p>
          <a:p>
            <a:r>
              <a:rPr lang="cs-CZ" b="1" dirty="0"/>
              <a:t>Liberalismus v MVZ </a:t>
            </a:r>
            <a:r>
              <a:rPr lang="cs-CZ" dirty="0"/>
              <a:t>– předpokládá, že volný mezinárodní obchod povede k hospodářskému rozvoji a míru</a:t>
            </a:r>
          </a:p>
          <a:p>
            <a:r>
              <a:rPr lang="cs-CZ" dirty="0"/>
              <a:t>&gt; KT to vnímá jako propagandu vykořisťování</a:t>
            </a:r>
          </a:p>
        </p:txBody>
      </p:sp>
    </p:spTree>
    <p:extLst>
      <p:ext uri="{BB962C8B-B14F-4D97-AF65-F5344CB8AC3E}">
        <p14:creationId xmlns:p14="http://schemas.microsoft.com/office/powerpoint/2010/main" val="3955617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A2283-8403-489B-B599-C045EE3DD743}"/>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74220A3-0E4C-475F-A18B-A2DEE4BA9587}"/>
              </a:ext>
            </a:extLst>
          </p:cNvPr>
          <p:cNvSpPr>
            <a:spLocks noGrp="1"/>
          </p:cNvSpPr>
          <p:nvPr>
            <p:ph idx="1"/>
          </p:nvPr>
        </p:nvSpPr>
        <p:spPr/>
        <p:txBody>
          <a:bodyPr/>
          <a:lstStyle/>
          <a:p>
            <a:r>
              <a:rPr lang="cs-CZ" b="1" dirty="0"/>
              <a:t>(Neo)Realismus</a:t>
            </a:r>
            <a:endParaRPr lang="cs-CZ" dirty="0"/>
          </a:p>
        </p:txBody>
      </p:sp>
    </p:spTree>
    <p:extLst>
      <p:ext uri="{BB962C8B-B14F-4D97-AF65-F5344CB8AC3E}">
        <p14:creationId xmlns:p14="http://schemas.microsoft.com/office/powerpoint/2010/main" val="23842763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A2283-8403-489B-B599-C045EE3DD743}"/>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74220A3-0E4C-475F-A18B-A2DEE4BA9587}"/>
              </a:ext>
            </a:extLst>
          </p:cNvPr>
          <p:cNvSpPr>
            <a:spLocks noGrp="1"/>
          </p:cNvSpPr>
          <p:nvPr>
            <p:ph idx="1"/>
          </p:nvPr>
        </p:nvSpPr>
        <p:spPr/>
        <p:txBody>
          <a:bodyPr/>
          <a:lstStyle/>
          <a:p>
            <a:r>
              <a:rPr lang="cs-CZ" b="1" dirty="0"/>
              <a:t>(Neo)Realismus </a:t>
            </a:r>
            <a:r>
              <a:rPr lang="cs-CZ" dirty="0"/>
              <a:t>– státy vyvažují moc jiných států, v případě pocitu ohrožení zahájí válku</a:t>
            </a:r>
          </a:p>
          <a:p>
            <a:endParaRPr lang="cs-CZ" dirty="0"/>
          </a:p>
        </p:txBody>
      </p:sp>
    </p:spTree>
    <p:extLst>
      <p:ext uri="{BB962C8B-B14F-4D97-AF65-F5344CB8AC3E}">
        <p14:creationId xmlns:p14="http://schemas.microsoft.com/office/powerpoint/2010/main" val="7663808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A2283-8403-489B-B599-C045EE3DD743}"/>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374220A3-0E4C-475F-A18B-A2DEE4BA9587}"/>
              </a:ext>
            </a:extLst>
          </p:cNvPr>
          <p:cNvSpPr>
            <a:spLocks noGrp="1"/>
          </p:cNvSpPr>
          <p:nvPr>
            <p:ph idx="1"/>
          </p:nvPr>
        </p:nvSpPr>
        <p:spPr/>
        <p:txBody>
          <a:bodyPr/>
          <a:lstStyle/>
          <a:p>
            <a:r>
              <a:rPr lang="cs-CZ" b="1" dirty="0"/>
              <a:t>(Neo)Realismus </a:t>
            </a:r>
            <a:r>
              <a:rPr lang="cs-CZ" dirty="0"/>
              <a:t>– státy vyvažují moc jiných států, v případě pocitu ohrožení zahájí válku</a:t>
            </a:r>
          </a:p>
          <a:p>
            <a:r>
              <a:rPr lang="cs-CZ" dirty="0"/>
              <a:t>&gt; KT toto interpretuje jako snahu ospravedlnit (americkou) agresi</a:t>
            </a:r>
          </a:p>
          <a:p>
            <a:endParaRPr lang="cs-CZ" dirty="0"/>
          </a:p>
        </p:txBody>
      </p:sp>
    </p:spTree>
    <p:extLst>
      <p:ext uri="{BB962C8B-B14F-4D97-AF65-F5344CB8AC3E}">
        <p14:creationId xmlns:p14="http://schemas.microsoft.com/office/powerpoint/2010/main" val="536768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CF4D4E-7A03-4F59-AA2A-952B3A9BAB9A}"/>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9A60C00E-F00D-483F-9CD8-CB62D1F352DA}"/>
              </a:ext>
            </a:extLst>
          </p:cNvPr>
          <p:cNvSpPr>
            <a:spLocks noGrp="1"/>
          </p:cNvSpPr>
          <p:nvPr>
            <p:ph idx="1"/>
          </p:nvPr>
        </p:nvSpPr>
        <p:spPr/>
        <p:txBody>
          <a:bodyPr/>
          <a:lstStyle/>
          <a:p>
            <a:r>
              <a:rPr lang="cs-CZ" dirty="0"/>
              <a:t>Příklady:</a:t>
            </a:r>
          </a:p>
        </p:txBody>
      </p:sp>
    </p:spTree>
    <p:extLst>
      <p:ext uri="{BB962C8B-B14F-4D97-AF65-F5344CB8AC3E}">
        <p14:creationId xmlns:p14="http://schemas.microsoft.com/office/powerpoint/2010/main" val="33511573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CF4D4E-7A03-4F59-AA2A-952B3A9BAB9A}"/>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9A60C00E-F00D-483F-9CD8-CB62D1F352DA}"/>
              </a:ext>
            </a:extLst>
          </p:cNvPr>
          <p:cNvSpPr>
            <a:spLocks noGrp="1"/>
          </p:cNvSpPr>
          <p:nvPr>
            <p:ph idx="1"/>
          </p:nvPr>
        </p:nvSpPr>
        <p:spPr/>
        <p:txBody>
          <a:bodyPr/>
          <a:lstStyle/>
          <a:p>
            <a:r>
              <a:rPr lang="cs-CZ" dirty="0"/>
              <a:t>Příklady:</a:t>
            </a:r>
          </a:p>
          <a:p>
            <a:r>
              <a:rPr lang="cs-CZ" dirty="0"/>
              <a:t>Dle standardní ekonomické teorie má CB podporovat nízkou inflaci – ale nízká inflace prospívá bohatým</a:t>
            </a:r>
          </a:p>
        </p:txBody>
      </p:sp>
    </p:spTree>
    <p:extLst>
      <p:ext uri="{BB962C8B-B14F-4D97-AF65-F5344CB8AC3E}">
        <p14:creationId xmlns:p14="http://schemas.microsoft.com/office/powerpoint/2010/main" val="35726199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CF4D4E-7A03-4F59-AA2A-952B3A9BAB9A}"/>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9A60C00E-F00D-483F-9CD8-CB62D1F352DA}"/>
              </a:ext>
            </a:extLst>
          </p:cNvPr>
          <p:cNvSpPr>
            <a:spLocks noGrp="1"/>
          </p:cNvSpPr>
          <p:nvPr>
            <p:ph idx="1"/>
          </p:nvPr>
        </p:nvSpPr>
        <p:spPr/>
        <p:txBody>
          <a:bodyPr/>
          <a:lstStyle/>
          <a:p>
            <a:r>
              <a:rPr lang="cs-CZ" dirty="0"/>
              <a:t>Příklady:</a:t>
            </a:r>
          </a:p>
          <a:p>
            <a:r>
              <a:rPr lang="cs-CZ" dirty="0"/>
              <a:t>Dle standardní ekonomické teorie má CB podporovat nízkou inflaci – ale nízká inflace prospívá bohatým</a:t>
            </a:r>
          </a:p>
          <a:p>
            <a:r>
              <a:rPr lang="cs-CZ" dirty="0"/>
              <a:t>Podle některých verzí realismu existence hegemona zajistí mír – obrana dominantního postavení USA</a:t>
            </a:r>
          </a:p>
          <a:p>
            <a:endParaRPr lang="cs-CZ" dirty="0"/>
          </a:p>
        </p:txBody>
      </p:sp>
    </p:spTree>
    <p:extLst>
      <p:ext uri="{BB962C8B-B14F-4D97-AF65-F5344CB8AC3E}">
        <p14:creationId xmlns:p14="http://schemas.microsoft.com/office/powerpoint/2010/main" val="25244368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CF4D4E-7A03-4F59-AA2A-952B3A9BAB9A}"/>
              </a:ext>
            </a:extLst>
          </p:cNvPr>
          <p:cNvSpPr>
            <a:spLocks noGrp="1"/>
          </p:cNvSpPr>
          <p:nvPr>
            <p:ph type="title"/>
          </p:nvPr>
        </p:nvSpPr>
        <p:spPr/>
        <p:txBody>
          <a:bodyPr/>
          <a:lstStyle/>
          <a:p>
            <a:r>
              <a:rPr lang="cs-CZ" dirty="0"/>
              <a:t>Kritická teorie v MVZ a ekonomii</a:t>
            </a:r>
          </a:p>
        </p:txBody>
      </p:sp>
      <p:sp>
        <p:nvSpPr>
          <p:cNvPr id="3" name="Zástupný obsah 2">
            <a:extLst>
              <a:ext uri="{FF2B5EF4-FFF2-40B4-BE49-F238E27FC236}">
                <a16:creationId xmlns:a16="http://schemas.microsoft.com/office/drawing/2014/main" id="{9A60C00E-F00D-483F-9CD8-CB62D1F352DA}"/>
              </a:ext>
            </a:extLst>
          </p:cNvPr>
          <p:cNvSpPr>
            <a:spLocks noGrp="1"/>
          </p:cNvSpPr>
          <p:nvPr>
            <p:ph idx="1"/>
          </p:nvPr>
        </p:nvSpPr>
        <p:spPr/>
        <p:txBody>
          <a:bodyPr/>
          <a:lstStyle/>
          <a:p>
            <a:r>
              <a:rPr lang="cs-CZ" dirty="0"/>
              <a:t>Příklady:</a:t>
            </a:r>
          </a:p>
          <a:p>
            <a:r>
              <a:rPr lang="cs-CZ" dirty="0"/>
              <a:t>Dle standardní ekonomické teorie má CB podporovat nízkou inflaci – ale nízká inflace prospívá bohatým</a:t>
            </a:r>
          </a:p>
          <a:p>
            <a:r>
              <a:rPr lang="cs-CZ" dirty="0"/>
              <a:t>Podle některých verzí realismu existence hegemona zajistí mír – obrana dominantního postavení USA</a:t>
            </a:r>
          </a:p>
          <a:p>
            <a:endParaRPr lang="cs-CZ" dirty="0"/>
          </a:p>
          <a:p>
            <a:r>
              <a:rPr lang="cs-CZ" dirty="0"/>
              <a:t>Kritika může být velice osobní a polemická</a:t>
            </a:r>
          </a:p>
        </p:txBody>
      </p:sp>
    </p:spTree>
    <p:extLst>
      <p:ext uri="{BB962C8B-B14F-4D97-AF65-F5344CB8AC3E}">
        <p14:creationId xmlns:p14="http://schemas.microsoft.com/office/powerpoint/2010/main" val="15174660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D3BF1-6424-455A-ABE7-0B0AE2FED7DC}"/>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5876DBC-1914-4411-BA56-5F6F2FDA3B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9479" y="1825625"/>
            <a:ext cx="8933041" cy="4351338"/>
          </a:xfrm>
        </p:spPr>
      </p:pic>
    </p:spTree>
    <p:extLst>
      <p:ext uri="{BB962C8B-B14F-4D97-AF65-F5344CB8AC3E}">
        <p14:creationId xmlns:p14="http://schemas.microsoft.com/office/powerpoint/2010/main" val="4614172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5ED6-9211-4D4F-ABE4-5BD9076A4E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9BD459-7861-4F3D-80D6-1F8193BFB8FD}"/>
              </a:ext>
            </a:extLst>
          </p:cNvPr>
          <p:cNvSpPr>
            <a:spLocks noGrp="1"/>
          </p:cNvSpPr>
          <p:nvPr>
            <p:ph idx="1"/>
          </p:nvPr>
        </p:nvSpPr>
        <p:spPr/>
        <p:txBody>
          <a:bodyPr>
            <a:normAutofit/>
          </a:bodyPr>
          <a:lstStyle/>
          <a:p>
            <a:r>
              <a:rPr lang="cs-CZ" dirty="0"/>
              <a:t>„</a:t>
            </a:r>
            <a:r>
              <a:rPr lang="en-US" b="0" i="0" dirty="0">
                <a:solidFill>
                  <a:srgbClr val="000000"/>
                </a:solidFill>
                <a:effectLst/>
                <a:latin typeface="Roboto" panose="02000000000000000000" pitchFamily="2" charset="0"/>
              </a:rPr>
              <a:t>Following recent theoretical interventions into the importance of self-care despite its susceptibility to neoliberal co-optation, the potentialities of self-care may be expanded outward to include other forms that push back against structural disadvantage. Care contains radical promise through a grounding in autonomous direct action and nonhierarchical collective work.</a:t>
            </a:r>
            <a:r>
              <a:rPr lang="cs-CZ" b="0" i="0" dirty="0">
                <a:solidFill>
                  <a:srgbClr val="000000"/>
                </a:solidFill>
                <a:effectLst/>
                <a:latin typeface="Roboto" panose="02000000000000000000" pitchFamily="2" charset="0"/>
              </a:rPr>
              <a:t>“</a:t>
            </a:r>
            <a:endParaRPr lang="en-US" dirty="0"/>
          </a:p>
        </p:txBody>
      </p:sp>
    </p:spTree>
    <p:extLst>
      <p:ext uri="{BB962C8B-B14F-4D97-AF65-F5344CB8AC3E}">
        <p14:creationId xmlns:p14="http://schemas.microsoft.com/office/powerpoint/2010/main" val="60152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12824C-141E-495F-8AEE-07B2B164623A}"/>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D053A6DB-8836-4604-9914-53868592CFAF}"/>
              </a:ext>
            </a:extLst>
          </p:cNvPr>
          <p:cNvSpPr>
            <a:spLocks noGrp="1"/>
          </p:cNvSpPr>
          <p:nvPr>
            <p:ph idx="1"/>
          </p:nvPr>
        </p:nvSpPr>
        <p:spPr/>
        <p:txBody>
          <a:bodyPr/>
          <a:lstStyle/>
          <a:p>
            <a:r>
              <a:rPr lang="cs-CZ" dirty="0"/>
              <a:t>Teorie, které přicházejí s ověřitelnými predikcemi</a:t>
            </a:r>
          </a:p>
        </p:txBody>
      </p:sp>
    </p:spTree>
    <p:extLst>
      <p:ext uri="{BB962C8B-B14F-4D97-AF65-F5344CB8AC3E}">
        <p14:creationId xmlns:p14="http://schemas.microsoft.com/office/powerpoint/2010/main" val="75280642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6E30B-4C5D-4333-BD4B-927866F0CB1D}"/>
              </a:ext>
            </a:extLst>
          </p:cNvPr>
          <p:cNvSpPr>
            <a:spLocks noGrp="1"/>
          </p:cNvSpPr>
          <p:nvPr>
            <p:ph type="title"/>
          </p:nvPr>
        </p:nvSpPr>
        <p:spPr/>
        <p:txBody>
          <a:bodyPr/>
          <a:lstStyle/>
          <a:p>
            <a:r>
              <a:rPr lang="cs-CZ" dirty="0"/>
              <a:t>Kritická teorie na českém Twitteru</a:t>
            </a:r>
            <a:endParaRPr lang="en-US" dirty="0"/>
          </a:p>
        </p:txBody>
      </p:sp>
      <p:pic>
        <p:nvPicPr>
          <p:cNvPr id="5" name="Content Placeholder 4">
            <a:extLst>
              <a:ext uri="{FF2B5EF4-FFF2-40B4-BE49-F238E27FC236}">
                <a16:creationId xmlns:a16="http://schemas.microsoft.com/office/drawing/2014/main" id="{044C8AB3-A2EF-4393-9B1C-971CFA92224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3732" y="2562818"/>
            <a:ext cx="6344535" cy="2876951"/>
          </a:xfrm>
        </p:spPr>
      </p:pic>
    </p:spTree>
    <p:extLst>
      <p:ext uri="{BB962C8B-B14F-4D97-AF65-F5344CB8AC3E}">
        <p14:creationId xmlns:p14="http://schemas.microsoft.com/office/powerpoint/2010/main" val="30441353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A6EE2-130C-481D-A17C-7122924EB62E}"/>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03A91210-1F47-4C0E-AC1A-C374BE08E66E}"/>
              </a:ext>
            </a:extLst>
          </p:cNvPr>
          <p:cNvSpPr>
            <a:spLocks noGrp="1"/>
          </p:cNvSpPr>
          <p:nvPr>
            <p:ph idx="1"/>
          </p:nvPr>
        </p:nvSpPr>
        <p:spPr/>
        <p:txBody>
          <a:bodyPr/>
          <a:lstStyle/>
          <a:p>
            <a:endParaRPr lang="cs-CZ" b="1" dirty="0"/>
          </a:p>
        </p:txBody>
      </p:sp>
    </p:spTree>
    <p:extLst>
      <p:ext uri="{BB962C8B-B14F-4D97-AF65-F5344CB8AC3E}">
        <p14:creationId xmlns:p14="http://schemas.microsoft.com/office/powerpoint/2010/main" val="10705997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A6EE2-130C-481D-A17C-7122924EB62E}"/>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03A91210-1F47-4C0E-AC1A-C374BE08E66E}"/>
              </a:ext>
            </a:extLst>
          </p:cNvPr>
          <p:cNvSpPr>
            <a:spLocks noGrp="1"/>
          </p:cNvSpPr>
          <p:nvPr>
            <p:ph idx="1"/>
          </p:nvPr>
        </p:nvSpPr>
        <p:spPr/>
        <p:txBody>
          <a:bodyPr/>
          <a:lstStyle/>
          <a:p>
            <a:r>
              <a:rPr lang="cs-CZ" dirty="0"/>
              <a:t>Zdánlivě podobné kritické teorii – </a:t>
            </a:r>
            <a:r>
              <a:rPr lang="cs-CZ" b="1" dirty="0"/>
              <a:t>také snaha kritizoval převládající narativy a vidět za nimi zájmy elity</a:t>
            </a:r>
          </a:p>
        </p:txBody>
      </p:sp>
    </p:spTree>
    <p:extLst>
      <p:ext uri="{BB962C8B-B14F-4D97-AF65-F5344CB8AC3E}">
        <p14:creationId xmlns:p14="http://schemas.microsoft.com/office/powerpoint/2010/main" val="38157371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A6EE2-130C-481D-A17C-7122924EB62E}"/>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03A91210-1F47-4C0E-AC1A-C374BE08E66E}"/>
              </a:ext>
            </a:extLst>
          </p:cNvPr>
          <p:cNvSpPr>
            <a:spLocks noGrp="1"/>
          </p:cNvSpPr>
          <p:nvPr>
            <p:ph idx="1"/>
          </p:nvPr>
        </p:nvSpPr>
        <p:spPr/>
        <p:txBody>
          <a:bodyPr/>
          <a:lstStyle/>
          <a:p>
            <a:r>
              <a:rPr lang="cs-CZ" dirty="0"/>
              <a:t>Zdánlivě podobné kritické teorii – </a:t>
            </a:r>
            <a:r>
              <a:rPr lang="cs-CZ" b="1" dirty="0"/>
              <a:t>také snaha kritizoval převládající narativy a vidět za nimi zájmy elity</a:t>
            </a:r>
          </a:p>
          <a:p>
            <a:r>
              <a:rPr lang="cs-CZ" dirty="0"/>
              <a:t>Ale kritická teorie je univerzalistická – má jasné morální přesvědčení, které aplikuje na celý svět</a:t>
            </a:r>
          </a:p>
        </p:txBody>
      </p:sp>
    </p:spTree>
    <p:extLst>
      <p:ext uri="{BB962C8B-B14F-4D97-AF65-F5344CB8AC3E}">
        <p14:creationId xmlns:p14="http://schemas.microsoft.com/office/powerpoint/2010/main" val="41332452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A6EE2-130C-481D-A17C-7122924EB62E}"/>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03A91210-1F47-4C0E-AC1A-C374BE08E66E}"/>
              </a:ext>
            </a:extLst>
          </p:cNvPr>
          <p:cNvSpPr>
            <a:spLocks noGrp="1"/>
          </p:cNvSpPr>
          <p:nvPr>
            <p:ph idx="1"/>
          </p:nvPr>
        </p:nvSpPr>
        <p:spPr/>
        <p:txBody>
          <a:bodyPr/>
          <a:lstStyle/>
          <a:p>
            <a:r>
              <a:rPr lang="cs-CZ" b="1" dirty="0"/>
              <a:t>Post-strukturalismus kritizuje jakoukoliv velkou teorii / velký příběh </a:t>
            </a:r>
            <a:r>
              <a:rPr lang="cs-CZ" dirty="0"/>
              <a:t>– včetně marxismu a odvozených teorií</a:t>
            </a:r>
          </a:p>
        </p:txBody>
      </p:sp>
    </p:spTree>
    <p:extLst>
      <p:ext uri="{BB962C8B-B14F-4D97-AF65-F5344CB8AC3E}">
        <p14:creationId xmlns:p14="http://schemas.microsoft.com/office/powerpoint/2010/main" val="18142865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A6EE2-130C-481D-A17C-7122924EB62E}"/>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03A91210-1F47-4C0E-AC1A-C374BE08E66E}"/>
              </a:ext>
            </a:extLst>
          </p:cNvPr>
          <p:cNvSpPr>
            <a:spLocks noGrp="1"/>
          </p:cNvSpPr>
          <p:nvPr>
            <p:ph idx="1"/>
          </p:nvPr>
        </p:nvSpPr>
        <p:spPr/>
        <p:txBody>
          <a:bodyPr/>
          <a:lstStyle/>
          <a:p>
            <a:r>
              <a:rPr lang="cs-CZ" b="1" dirty="0"/>
              <a:t>Post-strukturalismus kritizuje jakoukoliv velkou teorii / velký příběh </a:t>
            </a:r>
            <a:r>
              <a:rPr lang="cs-CZ" dirty="0"/>
              <a:t>– včetně marxismu a odvozených teorií</a:t>
            </a:r>
          </a:p>
          <a:p>
            <a:r>
              <a:rPr lang="cs-CZ" dirty="0"/>
              <a:t>Snahy pomoct Globálnímu Jihu – často záminka pro války a kolonialismus!</a:t>
            </a:r>
          </a:p>
        </p:txBody>
      </p:sp>
    </p:spTree>
    <p:extLst>
      <p:ext uri="{BB962C8B-B14F-4D97-AF65-F5344CB8AC3E}">
        <p14:creationId xmlns:p14="http://schemas.microsoft.com/office/powerpoint/2010/main" val="3374353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7F9DC-8350-4637-A90A-FE2D1367DE55}"/>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3385FAD4-9305-49A6-97F5-891051CC3A07}"/>
              </a:ext>
            </a:extLst>
          </p:cNvPr>
          <p:cNvSpPr>
            <a:spLocks noGrp="1"/>
          </p:cNvSpPr>
          <p:nvPr>
            <p:ph idx="1"/>
          </p:nvPr>
        </p:nvSpPr>
        <p:spPr/>
        <p:txBody>
          <a:bodyPr/>
          <a:lstStyle/>
          <a:p>
            <a:r>
              <a:rPr lang="cs-CZ" dirty="0"/>
              <a:t>Podle PS </a:t>
            </a:r>
            <a:r>
              <a:rPr lang="cs-CZ" b="1" dirty="0"/>
              <a:t>neexistuje objektivní pravda a ani univerzálně platná morálka</a:t>
            </a:r>
          </a:p>
          <a:p>
            <a:endParaRPr lang="cs-CZ" dirty="0"/>
          </a:p>
        </p:txBody>
      </p:sp>
    </p:spTree>
    <p:extLst>
      <p:ext uri="{BB962C8B-B14F-4D97-AF65-F5344CB8AC3E}">
        <p14:creationId xmlns:p14="http://schemas.microsoft.com/office/powerpoint/2010/main" val="25541478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7F9DC-8350-4637-A90A-FE2D1367DE55}"/>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3385FAD4-9305-49A6-97F5-891051CC3A07}"/>
              </a:ext>
            </a:extLst>
          </p:cNvPr>
          <p:cNvSpPr>
            <a:spLocks noGrp="1"/>
          </p:cNvSpPr>
          <p:nvPr>
            <p:ph idx="1"/>
          </p:nvPr>
        </p:nvSpPr>
        <p:spPr/>
        <p:txBody>
          <a:bodyPr/>
          <a:lstStyle/>
          <a:p>
            <a:r>
              <a:rPr lang="cs-CZ" dirty="0"/>
              <a:t>Podle PS </a:t>
            </a:r>
            <a:r>
              <a:rPr lang="cs-CZ" b="1" dirty="0"/>
              <a:t>neexistuje objektivní pravda a ani univerzálně platná morálka</a:t>
            </a:r>
          </a:p>
          <a:p>
            <a:r>
              <a:rPr lang="cs-CZ" b="1" dirty="0"/>
              <a:t>Ti, kteří tvrdí opak, pravděpodobně prosazují své vlastní zájmy</a:t>
            </a:r>
          </a:p>
          <a:p>
            <a:endParaRPr lang="cs-CZ" dirty="0"/>
          </a:p>
          <a:p>
            <a:r>
              <a:rPr lang="cs-CZ" dirty="0"/>
              <a:t>Za vším musíme vidět </a:t>
            </a:r>
            <a:r>
              <a:rPr lang="cs-CZ" b="1" dirty="0"/>
              <a:t>moc!</a:t>
            </a:r>
          </a:p>
          <a:p>
            <a:endParaRPr lang="cs-CZ" dirty="0"/>
          </a:p>
          <a:p>
            <a:endParaRPr lang="cs-CZ" dirty="0"/>
          </a:p>
        </p:txBody>
      </p:sp>
    </p:spTree>
    <p:extLst>
      <p:ext uri="{BB962C8B-B14F-4D97-AF65-F5344CB8AC3E}">
        <p14:creationId xmlns:p14="http://schemas.microsoft.com/office/powerpoint/2010/main" val="5778781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7F9DC-8350-4637-A90A-FE2D1367DE55}"/>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3385FAD4-9305-49A6-97F5-891051CC3A07}"/>
              </a:ext>
            </a:extLst>
          </p:cNvPr>
          <p:cNvSpPr>
            <a:spLocks noGrp="1"/>
          </p:cNvSpPr>
          <p:nvPr>
            <p:ph idx="1"/>
          </p:nvPr>
        </p:nvSpPr>
        <p:spPr/>
        <p:txBody>
          <a:bodyPr/>
          <a:lstStyle/>
          <a:p>
            <a:r>
              <a:rPr lang="cs-CZ" dirty="0"/>
              <a:t>Podle PS </a:t>
            </a:r>
            <a:r>
              <a:rPr lang="cs-CZ" b="1" dirty="0"/>
              <a:t>neexistuje objektivní pravda a ani univerzálně platná morálka</a:t>
            </a:r>
          </a:p>
          <a:p>
            <a:r>
              <a:rPr lang="cs-CZ" b="1" dirty="0"/>
              <a:t>Ti, kteří tvrdí opak, pravděpodobně prosazují své vlastní zájmy</a:t>
            </a:r>
          </a:p>
          <a:p>
            <a:endParaRPr lang="cs-CZ" dirty="0"/>
          </a:p>
          <a:p>
            <a:r>
              <a:rPr lang="cs-CZ" dirty="0"/>
              <a:t>Za vším musíme vidět </a:t>
            </a:r>
            <a:r>
              <a:rPr lang="cs-CZ" b="1" dirty="0"/>
              <a:t>moc!</a:t>
            </a:r>
          </a:p>
          <a:p>
            <a:endParaRPr lang="cs-CZ" dirty="0"/>
          </a:p>
          <a:p>
            <a:r>
              <a:rPr lang="cs-CZ" dirty="0"/>
              <a:t>Svět nemůžeme poznat, protože jsme jeho součástí a nikdy tak nemůžeme být nezaujatý pozorovatel</a:t>
            </a:r>
          </a:p>
          <a:p>
            <a:endParaRPr lang="cs-CZ" dirty="0"/>
          </a:p>
        </p:txBody>
      </p:sp>
    </p:spTree>
    <p:extLst>
      <p:ext uri="{BB962C8B-B14F-4D97-AF65-F5344CB8AC3E}">
        <p14:creationId xmlns:p14="http://schemas.microsoft.com/office/powerpoint/2010/main" val="13125509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2C58A-4E87-406F-8C9B-5C3DFFC332D1}"/>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B83EDFA1-1B45-461B-A766-3381FE56F378}"/>
              </a:ext>
            </a:extLst>
          </p:cNvPr>
          <p:cNvSpPr>
            <a:spLocks noGrp="1"/>
          </p:cNvSpPr>
          <p:nvPr>
            <p:ph idx="1"/>
          </p:nvPr>
        </p:nvSpPr>
        <p:spPr/>
        <p:txBody>
          <a:bodyPr/>
          <a:lstStyle/>
          <a:p>
            <a:r>
              <a:rPr lang="cs-CZ" b="1" dirty="0"/>
              <a:t>Zabývá se analýzou textu </a:t>
            </a:r>
            <a:r>
              <a:rPr lang="cs-CZ" dirty="0"/>
              <a:t>– například projev politika, článek v novinách, akademická kniha</a:t>
            </a:r>
          </a:p>
          <a:p>
            <a:endParaRPr lang="cs-CZ" dirty="0"/>
          </a:p>
        </p:txBody>
      </p:sp>
    </p:spTree>
    <p:extLst>
      <p:ext uri="{BB962C8B-B14F-4D97-AF65-F5344CB8AC3E}">
        <p14:creationId xmlns:p14="http://schemas.microsoft.com/office/powerpoint/2010/main" val="846937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12824C-141E-495F-8AEE-07B2B164623A}"/>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D053A6DB-8836-4604-9914-53868592CFAF}"/>
              </a:ext>
            </a:extLst>
          </p:cNvPr>
          <p:cNvSpPr>
            <a:spLocks noGrp="1"/>
          </p:cNvSpPr>
          <p:nvPr>
            <p:ph idx="1"/>
          </p:nvPr>
        </p:nvSpPr>
        <p:spPr/>
        <p:txBody>
          <a:bodyPr/>
          <a:lstStyle/>
          <a:p>
            <a:r>
              <a:rPr lang="cs-CZ" dirty="0"/>
              <a:t>Teorie, které přicházejí s ověřitelnými predikcemi</a:t>
            </a:r>
          </a:p>
          <a:p>
            <a:r>
              <a:rPr lang="cs-CZ" dirty="0"/>
              <a:t>Příklad – teorie demokratického míru; </a:t>
            </a:r>
            <a:r>
              <a:rPr lang="cs-CZ" dirty="0" err="1"/>
              <a:t>Phillipsova</a:t>
            </a:r>
            <a:r>
              <a:rPr lang="cs-CZ" dirty="0"/>
              <a:t> křivka, </a:t>
            </a:r>
            <a:r>
              <a:rPr lang="cs-CZ" dirty="0" err="1"/>
              <a:t>Mundel-Flemingův</a:t>
            </a:r>
            <a:r>
              <a:rPr lang="cs-CZ" dirty="0"/>
              <a:t> model</a:t>
            </a:r>
          </a:p>
        </p:txBody>
      </p:sp>
    </p:spTree>
    <p:extLst>
      <p:ext uri="{BB962C8B-B14F-4D97-AF65-F5344CB8AC3E}">
        <p14:creationId xmlns:p14="http://schemas.microsoft.com/office/powerpoint/2010/main" val="12154032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2C58A-4E87-406F-8C9B-5C3DFFC332D1}"/>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B83EDFA1-1B45-461B-A766-3381FE56F378}"/>
              </a:ext>
            </a:extLst>
          </p:cNvPr>
          <p:cNvSpPr>
            <a:spLocks noGrp="1"/>
          </p:cNvSpPr>
          <p:nvPr>
            <p:ph idx="1"/>
          </p:nvPr>
        </p:nvSpPr>
        <p:spPr/>
        <p:txBody>
          <a:bodyPr/>
          <a:lstStyle/>
          <a:p>
            <a:r>
              <a:rPr lang="cs-CZ" b="1" dirty="0"/>
              <a:t>Zabývá se analýzou textu </a:t>
            </a:r>
            <a:r>
              <a:rPr lang="cs-CZ" dirty="0"/>
              <a:t>– například projev politika, článek v novinách, akademická kniha</a:t>
            </a:r>
          </a:p>
          <a:p>
            <a:r>
              <a:rPr lang="cs-CZ" dirty="0"/>
              <a:t>Jde o to je</a:t>
            </a:r>
            <a:r>
              <a:rPr lang="cs-CZ" b="1" dirty="0"/>
              <a:t> dekonstruovat </a:t>
            </a:r>
            <a:r>
              <a:rPr lang="cs-CZ" dirty="0"/>
              <a:t>– objevit mocenské zájmy, které se skrývají za údajně objektivními myšlenkami</a:t>
            </a:r>
          </a:p>
          <a:p>
            <a:endParaRPr lang="cs-CZ" dirty="0"/>
          </a:p>
        </p:txBody>
      </p:sp>
    </p:spTree>
    <p:extLst>
      <p:ext uri="{BB962C8B-B14F-4D97-AF65-F5344CB8AC3E}">
        <p14:creationId xmlns:p14="http://schemas.microsoft.com/office/powerpoint/2010/main" val="28795180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2C58A-4E87-406F-8C9B-5C3DFFC332D1}"/>
              </a:ext>
            </a:extLst>
          </p:cNvPr>
          <p:cNvSpPr>
            <a:spLocks noGrp="1"/>
          </p:cNvSpPr>
          <p:nvPr>
            <p:ph type="title"/>
          </p:nvPr>
        </p:nvSpPr>
        <p:spPr/>
        <p:txBody>
          <a:bodyPr/>
          <a:lstStyle/>
          <a:p>
            <a:r>
              <a:rPr lang="cs-CZ" dirty="0"/>
              <a:t>Post-strukturalismus</a:t>
            </a:r>
          </a:p>
        </p:txBody>
      </p:sp>
      <p:sp>
        <p:nvSpPr>
          <p:cNvPr id="3" name="Zástupný obsah 2">
            <a:extLst>
              <a:ext uri="{FF2B5EF4-FFF2-40B4-BE49-F238E27FC236}">
                <a16:creationId xmlns:a16="http://schemas.microsoft.com/office/drawing/2014/main" id="{B83EDFA1-1B45-461B-A766-3381FE56F378}"/>
              </a:ext>
            </a:extLst>
          </p:cNvPr>
          <p:cNvSpPr>
            <a:spLocks noGrp="1"/>
          </p:cNvSpPr>
          <p:nvPr>
            <p:ph idx="1"/>
          </p:nvPr>
        </p:nvSpPr>
        <p:spPr/>
        <p:txBody>
          <a:bodyPr/>
          <a:lstStyle/>
          <a:p>
            <a:r>
              <a:rPr lang="cs-CZ" b="1" dirty="0"/>
              <a:t>Zabývá se analýzou textu </a:t>
            </a:r>
            <a:r>
              <a:rPr lang="cs-CZ" dirty="0"/>
              <a:t>– například projev politika, článek v novinách, akademická kniha</a:t>
            </a:r>
          </a:p>
          <a:p>
            <a:r>
              <a:rPr lang="cs-CZ" dirty="0"/>
              <a:t>Jde o to je</a:t>
            </a:r>
            <a:r>
              <a:rPr lang="cs-CZ" b="1" dirty="0"/>
              <a:t> dekonstruovat </a:t>
            </a:r>
            <a:r>
              <a:rPr lang="cs-CZ" dirty="0"/>
              <a:t>– objevit mocenské zájmy, které se skrývají za údajně objektivními myšlenkami</a:t>
            </a:r>
          </a:p>
          <a:p>
            <a:r>
              <a:rPr lang="cs-CZ" b="1" dirty="0"/>
              <a:t>Diskurz</a:t>
            </a:r>
            <a:r>
              <a:rPr lang="cs-CZ" dirty="0"/>
              <a:t> – způsob uvažování a vyjadřování o něčem – </a:t>
            </a:r>
            <a:r>
              <a:rPr lang="cs-CZ" b="1" dirty="0"/>
              <a:t>téma je tím zarámováno</a:t>
            </a:r>
            <a:r>
              <a:rPr lang="cs-CZ" dirty="0"/>
              <a:t>, což upozaďuje některé aspekty nebo přístupy</a:t>
            </a:r>
          </a:p>
        </p:txBody>
      </p:sp>
    </p:spTree>
    <p:extLst>
      <p:ext uri="{BB962C8B-B14F-4D97-AF65-F5344CB8AC3E}">
        <p14:creationId xmlns:p14="http://schemas.microsoft.com/office/powerpoint/2010/main" val="3927018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CC6E-C09F-4897-A793-EB89C55C9C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F7A70B-AF94-4DE6-844D-B1442C47ADDB}"/>
              </a:ext>
            </a:extLst>
          </p:cNvPr>
          <p:cNvSpPr>
            <a:spLocks noGrp="1"/>
          </p:cNvSpPr>
          <p:nvPr>
            <p:ph idx="1"/>
          </p:nvPr>
        </p:nvSpPr>
        <p:spPr/>
        <p:txBody>
          <a:bodyPr/>
          <a:lstStyle/>
          <a:p>
            <a:r>
              <a:rPr lang="cs-CZ" dirty="0"/>
              <a:t>Příklady diskurzu:</a:t>
            </a:r>
          </a:p>
        </p:txBody>
      </p:sp>
    </p:spTree>
    <p:extLst>
      <p:ext uri="{BB962C8B-B14F-4D97-AF65-F5344CB8AC3E}">
        <p14:creationId xmlns:p14="http://schemas.microsoft.com/office/powerpoint/2010/main" val="481736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CC6E-C09F-4897-A793-EB89C55C9C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F7A70B-AF94-4DE6-844D-B1442C47ADDB}"/>
              </a:ext>
            </a:extLst>
          </p:cNvPr>
          <p:cNvSpPr>
            <a:spLocks noGrp="1"/>
          </p:cNvSpPr>
          <p:nvPr>
            <p:ph idx="1"/>
          </p:nvPr>
        </p:nvSpPr>
        <p:spPr/>
        <p:txBody>
          <a:bodyPr/>
          <a:lstStyle/>
          <a:p>
            <a:r>
              <a:rPr lang="cs-CZ" dirty="0"/>
              <a:t>Příklady diskurzu:</a:t>
            </a:r>
          </a:p>
          <a:p>
            <a:r>
              <a:rPr lang="cs-CZ" dirty="0"/>
              <a:t>Válka s terorismem</a:t>
            </a:r>
          </a:p>
          <a:p>
            <a:r>
              <a:rPr lang="cs-CZ" dirty="0"/>
              <a:t>Speciální vojenská operace</a:t>
            </a:r>
          </a:p>
        </p:txBody>
      </p:sp>
    </p:spTree>
    <p:extLst>
      <p:ext uri="{BB962C8B-B14F-4D97-AF65-F5344CB8AC3E}">
        <p14:creationId xmlns:p14="http://schemas.microsoft.com/office/powerpoint/2010/main" val="26459923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CC6E-C09F-4897-A793-EB89C55C9C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F7A70B-AF94-4DE6-844D-B1442C47ADDB}"/>
              </a:ext>
            </a:extLst>
          </p:cNvPr>
          <p:cNvSpPr>
            <a:spLocks noGrp="1"/>
          </p:cNvSpPr>
          <p:nvPr>
            <p:ph idx="1"/>
          </p:nvPr>
        </p:nvSpPr>
        <p:spPr/>
        <p:txBody>
          <a:bodyPr/>
          <a:lstStyle/>
          <a:p>
            <a:r>
              <a:rPr lang="cs-CZ" dirty="0"/>
              <a:t>Příklady diskurzu:</a:t>
            </a:r>
          </a:p>
          <a:p>
            <a:r>
              <a:rPr lang="cs-CZ" dirty="0"/>
              <a:t>Válka s terorismem</a:t>
            </a:r>
          </a:p>
          <a:p>
            <a:r>
              <a:rPr lang="cs-CZ" dirty="0"/>
              <a:t>Speciální vojenská operace</a:t>
            </a:r>
          </a:p>
          <a:p>
            <a:endParaRPr lang="cs-CZ" dirty="0"/>
          </a:p>
          <a:p>
            <a:r>
              <a:rPr lang="cs-CZ" dirty="0"/>
              <a:t>Neoklasická ekonomie – ne věda, ale podmíněný způsob uvažování o světě, který z velké části obhajuje současný status quo</a:t>
            </a:r>
            <a:endParaRPr lang="en-US" dirty="0"/>
          </a:p>
        </p:txBody>
      </p:sp>
    </p:spTree>
    <p:extLst>
      <p:ext uri="{BB962C8B-B14F-4D97-AF65-F5344CB8AC3E}">
        <p14:creationId xmlns:p14="http://schemas.microsoft.com/office/powerpoint/2010/main" val="2955652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4580-353E-4BCE-9335-78ECD87E94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19EF91-3B7B-44C4-8E2F-8BDD88E81EC4}"/>
              </a:ext>
            </a:extLst>
          </p:cNvPr>
          <p:cNvSpPr>
            <a:spLocks noGrp="1"/>
          </p:cNvSpPr>
          <p:nvPr>
            <p:ph idx="1"/>
          </p:nvPr>
        </p:nvSpPr>
        <p:spPr/>
        <p:txBody>
          <a:bodyPr/>
          <a:lstStyle/>
          <a:p>
            <a:r>
              <a:rPr lang="cs-CZ" dirty="0"/>
              <a:t>Užitečné na analýzu ideologií</a:t>
            </a:r>
          </a:p>
          <a:p>
            <a:r>
              <a:rPr lang="cs-CZ" dirty="0"/>
              <a:t>Výzkum vycházející z post-strukturalismu – například studium projevů politika</a:t>
            </a:r>
            <a:endParaRPr lang="en-US" dirty="0"/>
          </a:p>
        </p:txBody>
      </p:sp>
    </p:spTree>
    <p:extLst>
      <p:ext uri="{BB962C8B-B14F-4D97-AF65-F5344CB8AC3E}">
        <p14:creationId xmlns:p14="http://schemas.microsoft.com/office/powerpoint/2010/main" val="35039286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2DF6C-F9D9-4934-AC43-6025779D77F3}"/>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ED0E26AD-C703-45BB-B047-5C72BE12E350}"/>
              </a:ext>
            </a:extLst>
          </p:cNvPr>
          <p:cNvSpPr>
            <a:spLocks noGrp="1"/>
          </p:cNvSpPr>
          <p:nvPr>
            <p:ph idx="1"/>
          </p:nvPr>
        </p:nvSpPr>
        <p:spPr/>
        <p:txBody>
          <a:bodyPr/>
          <a:lstStyle/>
          <a:p>
            <a:endParaRPr lang="cs-CZ" b="1" dirty="0"/>
          </a:p>
        </p:txBody>
      </p:sp>
    </p:spTree>
    <p:extLst>
      <p:ext uri="{BB962C8B-B14F-4D97-AF65-F5344CB8AC3E}">
        <p14:creationId xmlns:p14="http://schemas.microsoft.com/office/powerpoint/2010/main" val="26206655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2DF6C-F9D9-4934-AC43-6025779D77F3}"/>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ED0E26AD-C703-45BB-B047-5C72BE12E350}"/>
              </a:ext>
            </a:extLst>
          </p:cNvPr>
          <p:cNvSpPr>
            <a:spLocks noGrp="1"/>
          </p:cNvSpPr>
          <p:nvPr>
            <p:ph idx="1"/>
          </p:nvPr>
        </p:nvSpPr>
        <p:spPr/>
        <p:txBody>
          <a:bodyPr/>
          <a:lstStyle/>
          <a:p>
            <a:r>
              <a:rPr lang="cs-CZ" dirty="0"/>
              <a:t>Oddělená humanitní disciplína (postkoloniální studia)</a:t>
            </a:r>
          </a:p>
          <a:p>
            <a:r>
              <a:rPr lang="cs-CZ" dirty="0"/>
              <a:t>Lze použít jako přístup k ekonomii nebo MVZ – </a:t>
            </a:r>
            <a:r>
              <a:rPr lang="cs-CZ" b="1" dirty="0"/>
              <a:t>velice podobné post-strukturalismu a kritické teorii</a:t>
            </a:r>
          </a:p>
        </p:txBody>
      </p:sp>
    </p:spTree>
    <p:extLst>
      <p:ext uri="{BB962C8B-B14F-4D97-AF65-F5344CB8AC3E}">
        <p14:creationId xmlns:p14="http://schemas.microsoft.com/office/powerpoint/2010/main" val="22588069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92AD5-1F67-47E2-872B-C6D8D99FACF8}"/>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D187F319-74D0-4F03-8977-4B7C19977A4F}"/>
              </a:ext>
            </a:extLst>
          </p:cNvPr>
          <p:cNvSpPr>
            <a:spLocks noGrp="1"/>
          </p:cNvSpPr>
          <p:nvPr>
            <p:ph idx="1"/>
          </p:nvPr>
        </p:nvSpPr>
        <p:spPr/>
        <p:txBody>
          <a:bodyPr/>
          <a:lstStyle/>
          <a:p>
            <a:r>
              <a:rPr lang="cs-CZ" dirty="0"/>
              <a:t>Centrální problém – </a:t>
            </a:r>
            <a:r>
              <a:rPr lang="cs-CZ" b="1" dirty="0"/>
              <a:t>společenské vědy jsou implicitně eurocentrické</a:t>
            </a:r>
            <a:r>
              <a:rPr lang="cs-CZ" dirty="0"/>
              <a:t>, vycházejí z evropské historické zkušenosti a kultury, neuznávají odlišný vývoj jiných zemí</a:t>
            </a:r>
          </a:p>
        </p:txBody>
      </p:sp>
    </p:spTree>
    <p:extLst>
      <p:ext uri="{BB962C8B-B14F-4D97-AF65-F5344CB8AC3E}">
        <p14:creationId xmlns:p14="http://schemas.microsoft.com/office/powerpoint/2010/main" val="13390983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92AD5-1F67-47E2-872B-C6D8D99FACF8}"/>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D187F319-74D0-4F03-8977-4B7C19977A4F}"/>
              </a:ext>
            </a:extLst>
          </p:cNvPr>
          <p:cNvSpPr>
            <a:spLocks noGrp="1"/>
          </p:cNvSpPr>
          <p:nvPr>
            <p:ph idx="1"/>
          </p:nvPr>
        </p:nvSpPr>
        <p:spPr/>
        <p:txBody>
          <a:bodyPr/>
          <a:lstStyle/>
          <a:p>
            <a:r>
              <a:rPr lang="cs-CZ" dirty="0"/>
              <a:t>Centrální problém – </a:t>
            </a:r>
            <a:r>
              <a:rPr lang="cs-CZ" b="1" dirty="0"/>
              <a:t>společenské vědy jsou implicitně eurocentrické</a:t>
            </a:r>
            <a:r>
              <a:rPr lang="cs-CZ" dirty="0"/>
              <a:t>, vycházejí z evropské historické zkušenosti a kultury, neuznávají odlišný vývoj jiných zemí</a:t>
            </a:r>
          </a:p>
          <a:p>
            <a:r>
              <a:rPr lang="cs-CZ" dirty="0"/>
              <a:t>Příklad – marxismus – teorie dvou revolucí – reakce na VFR a industrializaci</a:t>
            </a:r>
          </a:p>
          <a:p>
            <a:r>
              <a:rPr lang="cs-CZ" dirty="0"/>
              <a:t>Předpoklad, že tento proces se zopakuje po celém světě</a:t>
            </a:r>
          </a:p>
          <a:p>
            <a:endParaRPr lang="cs-CZ" dirty="0"/>
          </a:p>
        </p:txBody>
      </p:sp>
    </p:spTree>
    <p:extLst>
      <p:ext uri="{BB962C8B-B14F-4D97-AF65-F5344CB8AC3E}">
        <p14:creationId xmlns:p14="http://schemas.microsoft.com/office/powerpoint/2010/main" val="3708920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12824C-141E-495F-8AEE-07B2B164623A}"/>
              </a:ext>
            </a:extLst>
          </p:cNvPr>
          <p:cNvSpPr>
            <a:spLocks noGrp="1"/>
          </p:cNvSpPr>
          <p:nvPr>
            <p:ph type="title"/>
          </p:nvPr>
        </p:nvSpPr>
        <p:spPr/>
        <p:txBody>
          <a:bodyPr/>
          <a:lstStyle/>
          <a:p>
            <a:r>
              <a:rPr lang="cs-CZ" dirty="0"/>
              <a:t>Pozitivismus</a:t>
            </a:r>
          </a:p>
        </p:txBody>
      </p:sp>
      <p:sp>
        <p:nvSpPr>
          <p:cNvPr id="3" name="Zástupný obsah 2">
            <a:extLst>
              <a:ext uri="{FF2B5EF4-FFF2-40B4-BE49-F238E27FC236}">
                <a16:creationId xmlns:a16="http://schemas.microsoft.com/office/drawing/2014/main" id="{D053A6DB-8836-4604-9914-53868592CFAF}"/>
              </a:ext>
            </a:extLst>
          </p:cNvPr>
          <p:cNvSpPr>
            <a:spLocks noGrp="1"/>
          </p:cNvSpPr>
          <p:nvPr>
            <p:ph idx="1"/>
          </p:nvPr>
        </p:nvSpPr>
        <p:spPr/>
        <p:txBody>
          <a:bodyPr/>
          <a:lstStyle/>
          <a:p>
            <a:r>
              <a:rPr lang="cs-CZ" dirty="0"/>
              <a:t>Metodologie - preference kvantitativních studií – korelace, regrese</a:t>
            </a:r>
          </a:p>
        </p:txBody>
      </p:sp>
    </p:spTree>
    <p:extLst>
      <p:ext uri="{BB962C8B-B14F-4D97-AF65-F5344CB8AC3E}">
        <p14:creationId xmlns:p14="http://schemas.microsoft.com/office/powerpoint/2010/main" val="159812628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9E0B8C-D897-44CB-AACD-98E8549C0A19}"/>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098926C6-5795-42BF-AB77-C344835F66EC}"/>
              </a:ext>
            </a:extLst>
          </p:cNvPr>
          <p:cNvSpPr>
            <a:spLocks noGrp="1"/>
          </p:cNvSpPr>
          <p:nvPr>
            <p:ph idx="1"/>
          </p:nvPr>
        </p:nvSpPr>
        <p:spPr/>
        <p:txBody>
          <a:bodyPr/>
          <a:lstStyle/>
          <a:p>
            <a:r>
              <a:rPr lang="cs-CZ" dirty="0"/>
              <a:t>Další příklad – rozvojová ekonomie, modernizační teorie</a:t>
            </a:r>
          </a:p>
          <a:p>
            <a:r>
              <a:rPr lang="cs-CZ" b="1" dirty="0"/>
              <a:t>Očekává industrializaci, urbanizaci, vznik demokratického právního státu…</a:t>
            </a:r>
          </a:p>
          <a:p>
            <a:r>
              <a:rPr lang="cs-CZ" dirty="0"/>
              <a:t>Předpokládá, že rozvojové země půjdou stejnou cestou jako Západ</a:t>
            </a:r>
          </a:p>
          <a:p>
            <a:endParaRPr lang="cs-CZ" dirty="0"/>
          </a:p>
        </p:txBody>
      </p:sp>
    </p:spTree>
    <p:extLst>
      <p:ext uri="{BB962C8B-B14F-4D97-AF65-F5344CB8AC3E}">
        <p14:creationId xmlns:p14="http://schemas.microsoft.com/office/powerpoint/2010/main" val="42213783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9CCD-05FF-47E0-91C5-BB2340C2BBDE}"/>
              </a:ext>
            </a:extLst>
          </p:cNvPr>
          <p:cNvSpPr>
            <a:spLocks noGrp="1"/>
          </p:cNvSpPr>
          <p:nvPr>
            <p:ph type="title"/>
          </p:nvPr>
        </p:nvSpPr>
        <p:spPr/>
        <p:txBody>
          <a:bodyPr/>
          <a:lstStyle/>
          <a:p>
            <a:r>
              <a:rPr lang="cs-CZ" dirty="0"/>
              <a:t>Postkolonialismus</a:t>
            </a:r>
            <a:endParaRPr lang="en-US" dirty="0"/>
          </a:p>
        </p:txBody>
      </p:sp>
      <p:sp>
        <p:nvSpPr>
          <p:cNvPr id="3" name="Content Placeholder 2">
            <a:extLst>
              <a:ext uri="{FF2B5EF4-FFF2-40B4-BE49-F238E27FC236}">
                <a16:creationId xmlns:a16="http://schemas.microsoft.com/office/drawing/2014/main" id="{817D6AB3-BB0B-433F-99E4-2AD6F5308CF0}"/>
              </a:ext>
            </a:extLst>
          </p:cNvPr>
          <p:cNvSpPr>
            <a:spLocks noGrp="1"/>
          </p:cNvSpPr>
          <p:nvPr>
            <p:ph idx="1"/>
          </p:nvPr>
        </p:nvSpPr>
        <p:spPr/>
        <p:txBody>
          <a:bodyPr/>
          <a:lstStyle/>
          <a:p>
            <a:r>
              <a:rPr lang="cs-CZ" dirty="0"/>
              <a:t>Realismus – vychází z evropského mezinárodního systému před 1. světovou válkou („pentarchie“) a Studené války</a:t>
            </a:r>
          </a:p>
          <a:p>
            <a:endParaRPr lang="cs-CZ" dirty="0"/>
          </a:p>
          <a:p>
            <a:r>
              <a:rPr lang="cs-CZ" dirty="0"/>
              <a:t>&gt; „jak můžeme vidět, že například asijské státy budou jednat a uvažovat stejně?“</a:t>
            </a:r>
            <a:endParaRPr lang="en-US" dirty="0"/>
          </a:p>
        </p:txBody>
      </p:sp>
    </p:spTree>
    <p:extLst>
      <p:ext uri="{BB962C8B-B14F-4D97-AF65-F5344CB8AC3E}">
        <p14:creationId xmlns:p14="http://schemas.microsoft.com/office/powerpoint/2010/main" val="39710253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9E0B8C-D897-44CB-AACD-98E8549C0A19}"/>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098926C6-5795-42BF-AB77-C344835F66EC}"/>
              </a:ext>
            </a:extLst>
          </p:cNvPr>
          <p:cNvSpPr>
            <a:spLocks noGrp="1"/>
          </p:cNvSpPr>
          <p:nvPr>
            <p:ph idx="1"/>
          </p:nvPr>
        </p:nvSpPr>
        <p:spPr/>
        <p:txBody>
          <a:bodyPr/>
          <a:lstStyle/>
          <a:p>
            <a:r>
              <a:rPr lang="cs-CZ" b="1" dirty="0"/>
              <a:t>Odlišné hodnoty nebo společenská uspořádání nejsou horší </a:t>
            </a:r>
            <a:r>
              <a:rPr lang="cs-CZ" dirty="0"/>
              <a:t>než liberální kapitalismus</a:t>
            </a:r>
          </a:p>
          <a:p>
            <a:r>
              <a:rPr lang="cs-CZ" dirty="0"/>
              <a:t>MVZ a ekonomie by je měly vzít v potaz</a:t>
            </a:r>
          </a:p>
          <a:p>
            <a:endParaRPr lang="cs-CZ" dirty="0"/>
          </a:p>
        </p:txBody>
      </p:sp>
    </p:spTree>
    <p:extLst>
      <p:ext uri="{BB962C8B-B14F-4D97-AF65-F5344CB8AC3E}">
        <p14:creationId xmlns:p14="http://schemas.microsoft.com/office/powerpoint/2010/main" val="23342182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BB4FBC-B8E8-4F21-B1EA-AD0EA65D04E0}"/>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39C04592-0765-4C2E-B8D8-CAE8A44AABA1}"/>
              </a:ext>
            </a:extLst>
          </p:cNvPr>
          <p:cNvSpPr>
            <a:spLocks noGrp="1"/>
          </p:cNvSpPr>
          <p:nvPr>
            <p:ph idx="1"/>
          </p:nvPr>
        </p:nvSpPr>
        <p:spPr/>
        <p:txBody>
          <a:bodyPr/>
          <a:lstStyle/>
          <a:p>
            <a:r>
              <a:rPr lang="cs-CZ" b="1" dirty="0"/>
              <a:t>Příklad – ekonomické chování v Africe</a:t>
            </a:r>
          </a:p>
        </p:txBody>
      </p:sp>
    </p:spTree>
    <p:extLst>
      <p:ext uri="{BB962C8B-B14F-4D97-AF65-F5344CB8AC3E}">
        <p14:creationId xmlns:p14="http://schemas.microsoft.com/office/powerpoint/2010/main" val="3939661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BB4FBC-B8E8-4F21-B1EA-AD0EA65D04E0}"/>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39C04592-0765-4C2E-B8D8-CAE8A44AABA1}"/>
              </a:ext>
            </a:extLst>
          </p:cNvPr>
          <p:cNvSpPr>
            <a:spLocks noGrp="1"/>
          </p:cNvSpPr>
          <p:nvPr>
            <p:ph idx="1"/>
          </p:nvPr>
        </p:nvSpPr>
        <p:spPr/>
        <p:txBody>
          <a:bodyPr/>
          <a:lstStyle/>
          <a:p>
            <a:r>
              <a:rPr lang="cs-CZ" b="1" dirty="0"/>
              <a:t>Příklad – ekonomické chování v Africe</a:t>
            </a:r>
          </a:p>
          <a:p>
            <a:r>
              <a:rPr lang="cs-CZ" dirty="0"/>
              <a:t>Vliv tradiční kultury, silná role rodinných vazeb – neoklasická ekonomie to ignoruje</a:t>
            </a:r>
          </a:p>
          <a:p>
            <a:r>
              <a:rPr lang="cs-CZ" dirty="0"/>
              <a:t>Často snaha firem zaměstnat členy rodiny a zajistit jim příjem – nemaximalizují zisk podnikatele!</a:t>
            </a:r>
          </a:p>
          <a:p>
            <a:r>
              <a:rPr lang="cs-CZ" dirty="0"/>
              <a:t>Výměna darů, společné a hybridní formy vlastnictví…</a:t>
            </a:r>
          </a:p>
        </p:txBody>
      </p:sp>
    </p:spTree>
    <p:extLst>
      <p:ext uri="{BB962C8B-B14F-4D97-AF65-F5344CB8AC3E}">
        <p14:creationId xmlns:p14="http://schemas.microsoft.com/office/powerpoint/2010/main" val="13516597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B5E84C-4B75-4FD8-BAB4-0FE87B7DAA6D}"/>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36C0C67E-4816-415F-A26E-D53865004B12}"/>
              </a:ext>
            </a:extLst>
          </p:cNvPr>
          <p:cNvSpPr>
            <a:spLocks noGrp="1"/>
          </p:cNvSpPr>
          <p:nvPr>
            <p:ph idx="1"/>
          </p:nvPr>
        </p:nvSpPr>
        <p:spPr/>
        <p:txBody>
          <a:bodyPr/>
          <a:lstStyle/>
          <a:p>
            <a:r>
              <a:rPr lang="cs-CZ" b="1" dirty="0"/>
              <a:t>Často odmítání dělení světa na vyspělé a rozvojové země</a:t>
            </a:r>
          </a:p>
        </p:txBody>
      </p:sp>
    </p:spTree>
    <p:extLst>
      <p:ext uri="{BB962C8B-B14F-4D97-AF65-F5344CB8AC3E}">
        <p14:creationId xmlns:p14="http://schemas.microsoft.com/office/powerpoint/2010/main" val="31367603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7AB3B-9BBA-42E2-ACD5-A285BA534F65}"/>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D8FF178-AE05-4878-AA60-8D24004716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713216"/>
            <a:ext cx="10515600" cy="2048256"/>
          </a:xfrm>
        </p:spPr>
      </p:pic>
    </p:spTree>
    <p:extLst>
      <p:ext uri="{BB962C8B-B14F-4D97-AF65-F5344CB8AC3E}">
        <p14:creationId xmlns:p14="http://schemas.microsoft.com/office/powerpoint/2010/main" val="24780214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A6A60-1FBB-4F30-9247-55C0076F3ED4}"/>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2B2E472-87D9-4A80-BE39-82A7AD310D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634097"/>
            <a:ext cx="10515600" cy="2734393"/>
          </a:xfrm>
        </p:spPr>
      </p:pic>
    </p:spTree>
    <p:extLst>
      <p:ext uri="{BB962C8B-B14F-4D97-AF65-F5344CB8AC3E}">
        <p14:creationId xmlns:p14="http://schemas.microsoft.com/office/powerpoint/2010/main" val="170987517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B5E84C-4B75-4FD8-BAB4-0FE87B7DAA6D}"/>
              </a:ext>
            </a:extLst>
          </p:cNvPr>
          <p:cNvSpPr>
            <a:spLocks noGrp="1"/>
          </p:cNvSpPr>
          <p:nvPr>
            <p:ph type="title"/>
          </p:nvPr>
        </p:nvSpPr>
        <p:spPr/>
        <p:txBody>
          <a:bodyPr/>
          <a:lstStyle/>
          <a:p>
            <a:r>
              <a:rPr lang="cs-CZ" dirty="0"/>
              <a:t>Postkolonialismus</a:t>
            </a:r>
          </a:p>
        </p:txBody>
      </p:sp>
      <p:sp>
        <p:nvSpPr>
          <p:cNvPr id="3" name="Zástupný obsah 2">
            <a:extLst>
              <a:ext uri="{FF2B5EF4-FFF2-40B4-BE49-F238E27FC236}">
                <a16:creationId xmlns:a16="http://schemas.microsoft.com/office/drawing/2014/main" id="{36C0C67E-4816-415F-A26E-D53865004B12}"/>
              </a:ext>
            </a:extLst>
          </p:cNvPr>
          <p:cNvSpPr>
            <a:spLocks noGrp="1"/>
          </p:cNvSpPr>
          <p:nvPr>
            <p:ph idx="1"/>
          </p:nvPr>
        </p:nvSpPr>
        <p:spPr/>
        <p:txBody>
          <a:bodyPr/>
          <a:lstStyle/>
          <a:p>
            <a:r>
              <a:rPr lang="cs-CZ" b="1" dirty="0"/>
              <a:t>Často odmítání dělení světa na vyspělé a rozvojové země</a:t>
            </a:r>
          </a:p>
          <a:p>
            <a:r>
              <a:rPr lang="cs-CZ" dirty="0"/>
              <a:t>Vymyslel si to Západ, tvrdí to na základě svých metrik typu HDP</a:t>
            </a:r>
          </a:p>
          <a:p>
            <a:r>
              <a:rPr lang="cs-CZ" dirty="0"/>
              <a:t>Ekonomické modely rozvojových zemí a jejich tradiční hodnoty mohou být například více rovnostářské, více </a:t>
            </a:r>
            <a:r>
              <a:rPr lang="cs-CZ" dirty="0" err="1"/>
              <a:t>enviromentálně</a:t>
            </a:r>
            <a:r>
              <a:rPr lang="cs-CZ" dirty="0"/>
              <a:t> udržitelné</a:t>
            </a:r>
          </a:p>
          <a:p>
            <a:pPr marL="0" indent="0">
              <a:buNone/>
            </a:pPr>
            <a:endParaRPr lang="cs-CZ" dirty="0"/>
          </a:p>
        </p:txBody>
      </p:sp>
    </p:spTree>
    <p:extLst>
      <p:ext uri="{BB962C8B-B14F-4D97-AF65-F5344CB8AC3E}">
        <p14:creationId xmlns:p14="http://schemas.microsoft.com/office/powerpoint/2010/main" val="7546435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05F1BE-D3AF-4274-ADB5-DDD01C6AACE9}"/>
              </a:ext>
            </a:extLst>
          </p:cNvPr>
          <p:cNvSpPr>
            <a:spLocks noGrp="1"/>
          </p:cNvSpPr>
          <p:nvPr>
            <p:ph type="title"/>
          </p:nvPr>
        </p:nvSpPr>
        <p:spPr/>
        <p:txBody>
          <a:bodyPr/>
          <a:lstStyle/>
          <a:p>
            <a:r>
              <a:rPr lang="cs-CZ" dirty="0"/>
              <a:t>Feminismus</a:t>
            </a:r>
          </a:p>
        </p:txBody>
      </p:sp>
      <p:sp>
        <p:nvSpPr>
          <p:cNvPr id="3" name="Zástupný obsah 2">
            <a:extLst>
              <a:ext uri="{FF2B5EF4-FFF2-40B4-BE49-F238E27FC236}">
                <a16:creationId xmlns:a16="http://schemas.microsoft.com/office/drawing/2014/main" id="{421F3D9F-D4AA-43E0-B4C8-B6F2A5913486}"/>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1089240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2501</Words>
  <Application>Microsoft Office PowerPoint</Application>
  <PresentationFormat>Widescreen</PresentationFormat>
  <Paragraphs>328</Paragraphs>
  <Slides>114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114</vt:i4>
      </vt:variant>
    </vt:vector>
  </HeadingPairs>
  <TitlesOfParts>
    <vt:vector size="120" baseType="lpstr">
      <vt:lpstr>Arial</vt:lpstr>
      <vt:lpstr>Calibri</vt:lpstr>
      <vt:lpstr>Calibri Light</vt:lpstr>
      <vt:lpstr>Open Sans</vt:lpstr>
      <vt:lpstr>Roboto</vt:lpstr>
      <vt:lpstr>Motiv Office</vt:lpstr>
      <vt:lpstr>Pozitivismus a post-pozitivismus</vt:lpstr>
      <vt:lpstr>Pozitivismus</vt:lpstr>
      <vt:lpstr>Pozitivismus</vt:lpstr>
      <vt:lpstr>Pozitivismus</vt:lpstr>
      <vt:lpstr>Pozitivismus</vt:lpstr>
      <vt:lpstr>Pozitivismus</vt:lpstr>
      <vt:lpstr>Pozitivismus</vt:lpstr>
      <vt:lpstr>Pozitivismus</vt:lpstr>
      <vt:lpstr>Pozitivismus</vt:lpstr>
      <vt:lpstr>Pozitivismus</vt:lpstr>
      <vt:lpstr>Pozitivismus</vt:lpstr>
      <vt:lpstr>Pozitivismus</vt:lpstr>
      <vt:lpstr>Pozitivismus</vt:lpstr>
      <vt:lpstr>Pozitivismus</vt:lpstr>
      <vt:lpstr>Pozitivismus</vt:lpstr>
      <vt:lpstr>Post-pozitivismus</vt:lpstr>
      <vt:lpstr>Post-pozitivismus</vt:lpstr>
      <vt:lpstr>Post-pozitivismus</vt:lpstr>
      <vt:lpstr>Post-pozitivismus</vt:lpstr>
      <vt:lpstr>Post-pozitivismus</vt:lpstr>
      <vt:lpstr>Post-pozitivismus</vt:lpstr>
      <vt:lpstr>Post-pozitivismus</vt:lpstr>
      <vt:lpstr>Post-pozitivismus</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PowerPoint Presentation</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Kritická teorie</vt:lpstr>
      <vt:lpstr>Kritická teorie – Frankfurtská škola</vt:lpstr>
      <vt:lpstr>Kritická teorie</vt:lpstr>
      <vt:lpstr>Kritická teorie</vt:lpstr>
      <vt:lpstr>Kritická teorie</vt:lpstr>
      <vt:lpstr>Kritická teorie</vt:lpstr>
      <vt:lpstr>Kritická teorie</vt:lpstr>
      <vt:lpstr>Kritická teorie</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Kritická teorie v MVZ a ekonomii</vt:lpstr>
      <vt:lpstr>PowerPoint Presentation</vt:lpstr>
      <vt:lpstr>PowerPoint Presentation</vt:lpstr>
      <vt:lpstr>Kritická teorie na českém Twitteru</vt:lpstr>
      <vt:lpstr>Post-strukturalismus</vt:lpstr>
      <vt:lpstr>Post-strukturalismus</vt:lpstr>
      <vt:lpstr>Post-strukturalismus</vt:lpstr>
      <vt:lpstr>Post-strukturalismus</vt:lpstr>
      <vt:lpstr>Post-strukturalismus</vt:lpstr>
      <vt:lpstr>Post-strukturalismus</vt:lpstr>
      <vt:lpstr>Post-strukturalismus</vt:lpstr>
      <vt:lpstr>Post-strukturalismus</vt:lpstr>
      <vt:lpstr>Post-strukturalismus</vt:lpstr>
      <vt:lpstr>Post-strukturalismus</vt:lpstr>
      <vt:lpstr>Post-strukturalismus</vt:lpstr>
      <vt:lpstr>PowerPoint Presentation</vt:lpstr>
      <vt:lpstr>PowerPoint Presentation</vt:lpstr>
      <vt:lpstr>PowerPoint Presentation</vt:lpstr>
      <vt:lpstr>PowerPoint Presentation</vt:lpstr>
      <vt:lpstr>Postkolonialismus</vt:lpstr>
      <vt:lpstr>Postkolonialismus</vt:lpstr>
      <vt:lpstr>Postkolonialismus</vt:lpstr>
      <vt:lpstr>Postkolonialismus</vt:lpstr>
      <vt:lpstr>Postkolonialismus</vt:lpstr>
      <vt:lpstr>Postkolonialismus</vt:lpstr>
      <vt:lpstr>Postkolonialismus</vt:lpstr>
      <vt:lpstr>Postkolonialismus</vt:lpstr>
      <vt:lpstr>Postkolonialismus</vt:lpstr>
      <vt:lpstr>Postkolonialismus</vt:lpstr>
      <vt:lpstr>PowerPoint Presentation</vt:lpstr>
      <vt:lpstr>PowerPoint Presentation</vt:lpstr>
      <vt:lpstr>Postkolonialismus</vt:lpstr>
      <vt:lpstr>Feminismus</vt:lpstr>
      <vt:lpstr>Feminismus</vt:lpstr>
      <vt:lpstr>Feminismus</vt:lpstr>
      <vt:lpstr>Feminismus</vt:lpstr>
      <vt:lpstr>Feminismus</vt:lpstr>
      <vt:lpstr>Feminismus</vt:lpstr>
      <vt:lpstr>Feminismus</vt:lpstr>
      <vt:lpstr>Feminismus</vt:lpstr>
      <vt:lpstr>Feminismus</vt:lpstr>
      <vt:lpstr>Feminismus</vt:lpstr>
      <vt:lpstr>Feminismus</vt:lpstr>
      <vt:lpstr>Feminismus</vt:lpstr>
      <vt:lpstr>PowerPoint Presentation</vt:lpstr>
      <vt:lpstr>PowerPoint Presentation</vt:lpstr>
      <vt:lpstr>Post-pozitivismus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Pozitivismus a post-pozitivismus</dc:title>
  <dc:creator>Petr Svatoň</dc:creator>
  <cp:lastModifiedBy>Petr Svatoň</cp:lastModifiedBy>
  <cp:revision>42</cp:revision>
  <dcterms:created xsi:type="dcterms:W3CDTF">2022-08-31T15:05:38Z</dcterms:created>
  <dcterms:modified xsi:type="dcterms:W3CDTF">2023-10-26T08:42:17Z</dcterms:modified>
</cp:coreProperties>
</file>