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1" r:id="rId3"/>
    <p:sldId id="262" r:id="rId4"/>
    <p:sldId id="257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206FA-A123-4577-A909-6C75260350E1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2641E1-E40B-4FF0-8728-D36AFA786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380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53811-9BF4-404E-842A-87AAFBAEF932}" type="datetime1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9B21C-0030-4128-8E3A-6DB2C342D931}" type="datetime1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AB5DA-F892-442F-93CE-033003A40914}" type="datetime1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41B4-B58D-45F6-B4BE-5D9D6EA4A983}" type="datetime1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61874-0051-4D55-97CF-E1BA4967254A}" type="datetime1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F542-F8CB-47AE-9394-D68AEA56BC2A}" type="datetime1">
              <a:rPr lang="cs-CZ" smtClean="0"/>
              <a:t>03.10.2023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DF16-AB68-408A-91D4-3B06BB0720FB}" type="datetime1">
              <a:rPr lang="cs-CZ" smtClean="0"/>
              <a:t>03.10.2023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E661D-14E5-4A45-B68E-AB1D68B599CE}" type="datetime1">
              <a:rPr lang="cs-CZ" smtClean="0"/>
              <a:t>03.10.2023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6083-CFE3-4271-8F61-E1F204D692AD}" type="datetime1">
              <a:rPr lang="cs-CZ" smtClean="0"/>
              <a:t>03.10.2023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90DE-F73A-4C0D-82AF-21ADDC37C2A4}" type="datetime1">
              <a:rPr lang="cs-CZ" smtClean="0"/>
              <a:t>03.10.2023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FA8DD-C0E0-493E-811D-34DD8689AA87}" type="datetime1">
              <a:rPr lang="cs-CZ" smtClean="0"/>
              <a:t>03.10.2023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CF16-6BD6-4DE2-B2CA-EA40A5DCD1FA}" type="datetime1">
              <a:rPr lang="cs-CZ" smtClean="0"/>
              <a:t>03.10.2023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drive.google.com/file/d/1fhu2QtpXKWy8N5h1aUFvGWs1VmrEsmVR/view" TargetMode="External"/><Relationship Id="rId3" Type="http://schemas.openxmlformats.org/officeDocument/2006/relationships/hyperlink" Target="http://databank.worldbank.org/data/reports.aspx?source=world-development-indicators" TargetMode="External"/><Relationship Id="rId7" Type="http://schemas.openxmlformats.org/officeDocument/2006/relationships/hyperlink" Target="https://www.cia.gov/library/publications/the-world-factbook/" TargetMode="External"/><Relationship Id="rId2" Type="http://schemas.openxmlformats.org/officeDocument/2006/relationships/hyperlink" Target="https://datacatalog.worldbank.org/dataset/population-estimates-and-projections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un-arm.org/Milex/home.aspx" TargetMode="External"/><Relationship Id="rId5" Type="http://schemas.openxmlformats.org/officeDocument/2006/relationships/hyperlink" Target="http://www.nato.int/cps/en/natohq/topics_49198.htm" TargetMode="External"/><Relationship Id="rId4" Type="http://schemas.openxmlformats.org/officeDocument/2006/relationships/hyperlink" Target="http://www.sipri.org/research/armaments/milex/milex_databa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Pokyny pro zpracování závěrečné práce (prezentace)</a:t>
            </a:r>
            <a:br>
              <a:rPr lang="cs-CZ" sz="2800" dirty="0"/>
            </a:br>
            <a:r>
              <a:rPr lang="cs-CZ" sz="2800" dirty="0"/>
              <a:t>(</a:t>
            </a:r>
            <a:r>
              <a:rPr lang="cs-CZ" sz="2800" b="1" dirty="0"/>
              <a:t>Jsou 2 % HDP na obranu moc, nebo málo?</a:t>
            </a:r>
            <a:r>
              <a:rPr lang="cs-CZ" sz="2800" dirty="0"/>
              <a:t>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Účelem</a:t>
            </a:r>
            <a:r>
              <a:rPr lang="cs-CZ" dirty="0"/>
              <a:t> zpracování prezentace je (1) prohloubení schopnosti studentů používat kritické myšlení, (2) pracovat v malé skupině, (3) ověření schopnosti aplikovat znalosti získané v předmětu a (4) ověření schopnosti správné interpretace výsledků vlastní analýzy založené na datech ve specifickém kontextu vztahů mezi státy.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Cíl práce</a:t>
            </a:r>
            <a:r>
              <a:rPr lang="cs-CZ" dirty="0"/>
              <a:t>: </a:t>
            </a:r>
            <a:r>
              <a:rPr lang="cs-CZ" i="1" dirty="0"/>
              <a:t>Analyzovat jestli pravidlo o 2 % HDP dává smysl v případě vybraných států NATO (ne Island, Lucembursko, Česko a Slovensko).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i="1"/>
              <a:t>Netextové </a:t>
            </a:r>
            <a:r>
              <a:rPr lang="cs-CZ" i="1" dirty="0"/>
              <a:t>prvky</a:t>
            </a:r>
            <a:r>
              <a:rPr lang="cs-CZ" dirty="0"/>
              <a:t> (obrázky/grafy/schémata, tabulky, rovnice): a) všechny označeny číselně v samostatné číselné řadě pro každý prvek zvlášť, b) s výjimkou rovnic je třeba netextové prvky označit jako tabulku (tab.) nebo obrázek (obr.) a názvem, c) pod obrázky a tabulkami je uveden pramen/zdroj – vlastních se neuvádí, pokud jde však o vlastní výpočet, je třeba to uvést, d) grafy, schémata, fotografie se označují jako obrázek. </a:t>
            </a:r>
            <a:r>
              <a:rPr lang="cs-CZ" i="1" dirty="0"/>
              <a:t>Citování:</a:t>
            </a:r>
            <a:r>
              <a:rPr lang="cs-CZ" dirty="0"/>
              <a:t> a) nepoužívat poznámky pod čarou, b) v seznamu pramenů na konci studie seřazeném abecedně uvádět jen zdroje použité (citované) v textu, c) jednotný citační styl (autor/</a:t>
            </a:r>
            <a:r>
              <a:rPr lang="cs-CZ" dirty="0" err="1"/>
              <a:t>ři</a:t>
            </a:r>
            <a:r>
              <a:rPr lang="cs-CZ" dirty="0"/>
              <a:t>, rok vydání: s.) na výběru studenta (preferován APA).</a:t>
            </a:r>
          </a:p>
          <a:p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8F7F7D6-64B3-3A0F-C7C5-02175F67E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5142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F2D116-8C42-42E5-B3F4-492A60AC4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Prezentace je pojímána jako vývojová (mezivýsledky budou diskutovány ve skupině)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B09DD5-0109-96CB-6E60-1D795D06AB2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Vyberte se svého partnera/partnerku a zvolte jeden z 31 států NATO, s výjimkou Islandu, Lucemburska, Česka a Slovenska.</a:t>
            </a:r>
          </a:p>
          <a:p>
            <a:r>
              <a:rPr lang="cs-CZ" dirty="0"/>
              <a:t>Prostudujte data a další zdroje, která máte k dispozici, a zvolte max. tři časové řady, mezi kterými lze hledat souvislosti (korelace); lze si zvolit také pracovní </a:t>
            </a:r>
            <a:r>
              <a:rPr lang="cs-CZ"/>
              <a:t>výzkumnou otázku.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D81FF24-12EF-8D89-DAA1-A52F36DBE4F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Slide 1</a:t>
            </a:r>
            <a:r>
              <a:rPr lang="cs-CZ" dirty="0"/>
              <a:t>: informace o státu a jeho sousedech (</a:t>
            </a:r>
            <a:r>
              <a:rPr lang="cs-CZ" dirty="0" err="1"/>
              <a:t>Fragile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Index +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Factbook</a:t>
            </a:r>
            <a:r>
              <a:rPr lang="cs-CZ" dirty="0"/>
              <a:t>)</a:t>
            </a:r>
          </a:p>
          <a:p>
            <a:r>
              <a:rPr lang="cs-CZ" b="1" dirty="0"/>
              <a:t>Slide 2</a:t>
            </a:r>
            <a:r>
              <a:rPr lang="cs-CZ" dirty="0"/>
              <a:t>: Identifikace vnějšího rizika ve vztahu k sousedům a identifikace rizika podle strategického dokumentu vydaného státem.</a:t>
            </a:r>
          </a:p>
          <a:p>
            <a:r>
              <a:rPr lang="cs-CZ" b="1" dirty="0"/>
              <a:t>Slide 3</a:t>
            </a:r>
            <a:r>
              <a:rPr lang="cs-CZ" dirty="0"/>
              <a:t>: povaha státu a jeho ambice v mezinárodním systému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21F7116-FF53-26D4-A58C-E674EC336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5682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69E1F5-A4B1-4874-F408-977763AD7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206CD8-DC5B-A18F-E5B1-E262C2182BC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dirty="0"/>
              <a:t>Slide 4</a:t>
            </a:r>
            <a:r>
              <a:rPr lang="cs-CZ" dirty="0"/>
              <a:t>: reakce státu na existující a definovaná rizika ve vztahu k jeho ambicím v mezinárodním systému (finanční, věcné ukazatele – časová řada přesahující 10 let)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1EB2962-9D28-679B-C275-3EBF68A546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Slide 5</a:t>
            </a:r>
            <a:r>
              <a:rPr lang="cs-CZ" dirty="0"/>
              <a:t>: hledání korelací a závěry analýzy (proč se zvolené analyzované indikátory vyvíjejí tak, jak se vyvíjejí)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D09610F-768F-E476-1DE7-28E10356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165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Zdroje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D82DE0F-0009-4F65-921C-B395460973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Dostupné datové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Dále pak prostudovat a využít datové zdroje, např.: </a:t>
            </a:r>
          </a:p>
          <a:p>
            <a:pPr marL="0" indent="0">
              <a:buNone/>
            </a:pPr>
            <a:r>
              <a:rPr lang="cs-CZ" b="1" dirty="0" err="1"/>
              <a:t>Population</a:t>
            </a:r>
            <a:r>
              <a:rPr lang="cs-CZ" b="1" dirty="0"/>
              <a:t> </a:t>
            </a:r>
            <a:r>
              <a:rPr lang="cs-CZ" b="1" dirty="0" err="1"/>
              <a:t>Estimates</a:t>
            </a:r>
            <a:r>
              <a:rPr lang="cs-CZ" b="1" dirty="0"/>
              <a:t> and </a:t>
            </a:r>
            <a:r>
              <a:rPr lang="cs-CZ" b="1" dirty="0" err="1"/>
              <a:t>Projections</a:t>
            </a:r>
            <a:endParaRPr lang="cs-CZ" b="1" dirty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https://datacatalog.worldbank.org/dataset/population-estimates-and-projections</a:t>
            </a:r>
            <a:r>
              <a:rPr lang="cs-CZ" dirty="0"/>
              <a:t> </a:t>
            </a:r>
          </a:p>
          <a:p>
            <a:pPr marL="0" lvl="0" indent="0">
              <a:buNone/>
            </a:pPr>
            <a:r>
              <a:rPr lang="cs-CZ" b="1" dirty="0" err="1"/>
              <a:t>World</a:t>
            </a:r>
            <a:r>
              <a:rPr lang="cs-CZ" b="1" dirty="0"/>
              <a:t> </a:t>
            </a:r>
            <a:r>
              <a:rPr lang="cs-CZ" b="1" dirty="0" err="1"/>
              <a:t>Development</a:t>
            </a:r>
            <a:r>
              <a:rPr lang="cs-CZ" b="1" dirty="0"/>
              <a:t> </a:t>
            </a:r>
            <a:r>
              <a:rPr lang="cs-CZ" b="1" dirty="0" err="1"/>
              <a:t>Indicators</a:t>
            </a:r>
            <a:r>
              <a:rPr lang="cs-CZ" b="1" dirty="0"/>
              <a:t> </a:t>
            </a:r>
            <a:r>
              <a:rPr lang="cs-CZ" u="sng" dirty="0">
                <a:hlinkClick r:id="rId3"/>
              </a:rPr>
              <a:t>http://databank.worldbank.org/data/reports.aspx?source=world-development-indicators</a:t>
            </a:r>
            <a:endParaRPr lang="cs-CZ" dirty="0"/>
          </a:p>
          <a:p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A3EADAB6-20C1-4B16-8212-637DB89065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Dostupné datové zdroje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b="1" dirty="0"/>
              <a:t>SIPRI </a:t>
            </a:r>
            <a:r>
              <a:rPr lang="cs-CZ" b="1" dirty="0" err="1"/>
              <a:t>Military</a:t>
            </a:r>
            <a:r>
              <a:rPr lang="cs-CZ" b="1" dirty="0"/>
              <a:t> </a:t>
            </a:r>
            <a:r>
              <a:rPr lang="cs-CZ" b="1" dirty="0" err="1"/>
              <a:t>Expenditure</a:t>
            </a:r>
            <a:r>
              <a:rPr lang="cs-CZ" b="1" dirty="0"/>
              <a:t> Database </a:t>
            </a:r>
            <a:r>
              <a:rPr lang="cs-CZ" u="sng" dirty="0">
                <a:hlinkClick r:id="rId4"/>
              </a:rPr>
              <a:t>http://www.sipri.org/research/armaments/milex/milex_database</a:t>
            </a:r>
            <a:endParaRPr lang="cs-CZ" dirty="0"/>
          </a:p>
          <a:p>
            <a:pPr marL="0" lvl="0" indent="0">
              <a:buNone/>
            </a:pPr>
            <a:r>
              <a:rPr lang="cs-CZ" b="1" dirty="0" err="1"/>
              <a:t>Information</a:t>
            </a:r>
            <a:r>
              <a:rPr lang="cs-CZ" b="1" dirty="0"/>
              <a:t> on </a:t>
            </a:r>
            <a:r>
              <a:rPr lang="cs-CZ" b="1" dirty="0" err="1"/>
              <a:t>Defence</a:t>
            </a:r>
            <a:r>
              <a:rPr lang="cs-CZ" b="1" dirty="0"/>
              <a:t> </a:t>
            </a:r>
            <a:r>
              <a:rPr lang="cs-CZ" b="1" dirty="0" err="1"/>
              <a:t>Expenditures</a:t>
            </a:r>
            <a:r>
              <a:rPr lang="cs-CZ" b="1" dirty="0"/>
              <a:t> </a:t>
            </a:r>
            <a:r>
              <a:rPr lang="cs-CZ" u="sng" dirty="0">
                <a:hlinkClick r:id="rId5"/>
              </a:rPr>
              <a:t>http://www.nato.int/cps/en/natohq/topics_49198.htm</a:t>
            </a:r>
            <a:endParaRPr lang="cs-CZ" dirty="0"/>
          </a:p>
          <a:p>
            <a:pPr marL="0" lvl="0" indent="0">
              <a:buNone/>
            </a:pPr>
            <a:r>
              <a:rPr lang="cs-CZ" b="1" dirty="0"/>
              <a:t>United </a:t>
            </a:r>
            <a:r>
              <a:rPr lang="cs-CZ" b="1" dirty="0" err="1"/>
              <a:t>Nations</a:t>
            </a:r>
            <a:r>
              <a:rPr lang="cs-CZ" b="1" dirty="0"/>
              <a:t> Report on </a:t>
            </a:r>
            <a:r>
              <a:rPr lang="cs-CZ" b="1" dirty="0" err="1"/>
              <a:t>Military</a:t>
            </a:r>
            <a:r>
              <a:rPr lang="cs-CZ" b="1" dirty="0"/>
              <a:t> </a:t>
            </a:r>
            <a:r>
              <a:rPr lang="cs-CZ" b="1" dirty="0" err="1"/>
              <a:t>Expenditures</a:t>
            </a:r>
            <a:r>
              <a:rPr lang="cs-CZ" b="1" dirty="0"/>
              <a:t> </a:t>
            </a:r>
          </a:p>
          <a:p>
            <a:pPr marL="0" lvl="0" indent="0">
              <a:buNone/>
            </a:pPr>
            <a:r>
              <a:rPr lang="cs-CZ" u="sng" dirty="0">
                <a:hlinkClick r:id="rId6"/>
              </a:rPr>
              <a:t>http://www.un-arm.org/Milex/home.aspx</a:t>
            </a:r>
            <a:endParaRPr lang="cs-CZ" dirty="0"/>
          </a:p>
          <a:p>
            <a:pPr marL="0" lvl="0" indent="0">
              <a:buNone/>
            </a:pP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World</a:t>
            </a:r>
            <a:r>
              <a:rPr lang="cs-CZ" b="1" dirty="0"/>
              <a:t> </a:t>
            </a:r>
            <a:r>
              <a:rPr lang="cs-CZ" b="1" dirty="0" err="1"/>
              <a:t>Factbook</a:t>
            </a:r>
            <a:r>
              <a:rPr lang="cs-CZ" dirty="0"/>
              <a:t> </a:t>
            </a:r>
            <a:r>
              <a:rPr lang="cs-CZ" u="sng" dirty="0">
                <a:hlinkClick r:id="rId7"/>
              </a:rPr>
              <a:t>https://www.cia.gov/library/publications/the-world-factbook/</a:t>
            </a:r>
            <a:endParaRPr lang="cs-CZ" u="sng" dirty="0"/>
          </a:p>
          <a:p>
            <a:pPr marL="0" lvl="0" indent="0">
              <a:buNone/>
            </a:pP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Military</a:t>
            </a:r>
            <a:r>
              <a:rPr lang="cs-CZ" b="1" dirty="0"/>
              <a:t> Balance</a:t>
            </a:r>
          </a:p>
          <a:p>
            <a:pPr marL="0" lvl="0" indent="0">
              <a:buNone/>
            </a:pPr>
            <a:r>
              <a:rPr lang="cs-CZ" dirty="0">
                <a:hlinkClick r:id="rId8"/>
              </a:rPr>
              <a:t>https://drive.google.com/file/d/1fhu2QtpXKWy8N5h1aUFvGWs1VmrEsmVR/view</a:t>
            </a:r>
            <a:endParaRPr lang="cs-CZ" dirty="0"/>
          </a:p>
          <a:p>
            <a:pPr marL="0" lv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03DD86F-09BD-1ADF-D922-00D9BEA92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5015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566</Words>
  <Application>Microsoft Office PowerPoint</Application>
  <PresentationFormat>Předvádění na obrazovce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Motiv sady Office</vt:lpstr>
      <vt:lpstr>Pokyny pro zpracování závěrečné práce (prezentace) (Jsou 2 % HDP na obranu moc, nebo málo?)</vt:lpstr>
      <vt:lpstr>Prezentace je pojímána jako vývojová (mezivýsledky budou diskutovány ve skupině)</vt:lpstr>
      <vt:lpstr>Prezentace aplikace PowerPoint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Pokyny pro zpracování závěrečné práce (honest defence)</dc:title>
  <dc:creator>ACOfficePro</dc:creator>
  <cp:lastModifiedBy>Bohuslav Pernica</cp:lastModifiedBy>
  <cp:revision>26</cp:revision>
  <dcterms:created xsi:type="dcterms:W3CDTF">2018-10-06T02:56:14Z</dcterms:created>
  <dcterms:modified xsi:type="dcterms:W3CDTF">2023-10-03T07:33:35Z</dcterms:modified>
</cp:coreProperties>
</file>