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1" r:id="rId6"/>
    <p:sldId id="266" r:id="rId7"/>
    <p:sldId id="267" r:id="rId8"/>
    <p:sldId id="268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2"/>
    <p:restoredTop sz="82051" autoAdjust="0"/>
  </p:normalViewPr>
  <p:slideViewPr>
    <p:cSldViewPr snapToGrid="0">
      <p:cViewPr varScale="1">
        <p:scale>
          <a:sx n="55" d="100"/>
          <a:sy n="55" d="100"/>
        </p:scale>
        <p:origin x="8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erine Girard" userId="c69cc9e3-4f03-4de7-8696-6a5e39e9308d" providerId="ADAL" clId="{596E7660-5A1E-43A9-8FE7-1246DA7000FA}"/>
    <pc:docChg chg="modSld">
      <pc:chgData name="Catherine Girard" userId="c69cc9e3-4f03-4de7-8696-6a5e39e9308d" providerId="ADAL" clId="{596E7660-5A1E-43A9-8FE7-1246DA7000FA}" dt="2023-09-19T15:45:20.180" v="4" actId="20577"/>
      <pc:docMkLst>
        <pc:docMk/>
      </pc:docMkLst>
      <pc:sldChg chg="modNotesTx">
        <pc:chgData name="Catherine Girard" userId="c69cc9e3-4f03-4de7-8696-6a5e39e9308d" providerId="ADAL" clId="{596E7660-5A1E-43A9-8FE7-1246DA7000FA}" dt="2023-09-19T15:45:20.180" v="4" actId="20577"/>
        <pc:sldMkLst>
          <pc:docMk/>
          <pc:sldMk cId="3953590452" sldId="257"/>
        </pc:sldMkLst>
      </pc:sldChg>
      <pc:sldChg chg="modSp mod">
        <pc:chgData name="Catherine Girard" userId="c69cc9e3-4f03-4de7-8696-6a5e39e9308d" providerId="ADAL" clId="{596E7660-5A1E-43A9-8FE7-1246DA7000FA}" dt="2023-09-19T12:27:00.984" v="3" actId="20577"/>
        <pc:sldMkLst>
          <pc:docMk/>
          <pc:sldMk cId="4039900156" sldId="265"/>
        </pc:sldMkLst>
        <pc:spChg chg="mod">
          <ac:chgData name="Catherine Girard" userId="c69cc9e3-4f03-4de7-8696-6a5e39e9308d" providerId="ADAL" clId="{596E7660-5A1E-43A9-8FE7-1246DA7000FA}" dt="2023-09-19T12:27:00.984" v="3" actId="20577"/>
          <ac:spMkLst>
            <pc:docMk/>
            <pc:sldMk cId="4039900156" sldId="265"/>
            <ac:spMk id="4" creationId="{2CED4F06-A513-51C2-1B68-23594D3196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3D6E-5D92-254A-B201-49ADBD074A2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618F2-F4C3-844A-8632-716A53CE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1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bombastic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618F2-F4C3-844A-8632-716A53CE67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7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69AF-4E7F-C4C0-5B54-53D9D0355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B0B0E-4ACC-32AA-CC72-435BEED9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89365-929B-7E7B-F3B3-CC1E6346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3881-C477-88B3-AEFE-2C2301BB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517B8-C650-1C4B-BEC2-384FEE09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1C2-BFCE-EC8B-55C7-ED1C55D2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E2410-DF05-D283-2393-1E5B87D93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FB702-F0D2-F825-98B0-5A12B0C0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3467-0299-04EB-7E1E-F582B2A3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106F-F878-67FA-385D-F74B8CBC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6A954-E157-2F71-D0C8-7E494BD5F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E661D-FBC5-E992-4948-4DBEA2F6C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07671-2370-38FA-77EB-80E692B8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522C3-7826-DFB9-843E-17D1A6C5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366A6-1273-043C-FDA0-6B203DCC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ED2A-55B7-44C9-F2F4-B51D1608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7F00A-F599-8585-5F83-9143F718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8FDD-A64E-FC5E-A9B4-B3D60F1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2B5F8-FEB5-35B0-AEB8-88E4DAC4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BCF5E-0212-53FD-2A95-FAB4228A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2A73-E6DD-9A39-00DA-BE764B25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50080-CA5D-3923-092E-BCBE6938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404A1-AD08-EEBA-75EE-6AC04FE2E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C4C4D-721D-863E-CEF0-9389246C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9B491-6AB0-17A7-E856-8067E784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2C99-F402-9252-AE6C-4B32C01D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0DB9B-9181-E0CB-4523-640F4C583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91555-B3CA-5010-E7F8-E00587780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B55D0-CF1F-D4EB-665A-3146275E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A2A57-23CF-42B1-0E52-2D00A99F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83771-2F20-45B8-B8E7-3AFC9A55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F90E-5872-9ACB-9DDB-C5F1591A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34A1D-7153-4AAC-5802-B202FD4A4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EDDED-49A0-055A-4C28-FB758E55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27578-288D-0DC4-81ED-10F909AD19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25534-CF77-0B0E-5400-D851E39AC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C0E42-32B8-549C-FF8B-4D8FE9D2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B9D87A-C6A9-B7DC-516A-32A214C6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1B19C-689E-0705-266F-8FB7A827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6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BF83-ABC4-E71B-D7FB-3310A526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1E1D2-F693-15EA-1464-3681A0FC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5A870-FAAD-A344-5B87-19530249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B39B6-2492-2621-87C4-EBD64C97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B341D6-483D-6698-7864-77664E08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75640F-D467-1AE9-98AF-02B935F2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5208E-9003-54D7-9AF3-8BE88DD2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CF53-CB65-04A9-7EE3-1667B637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759F-2E0C-819C-1047-3195AA6B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991BE-FAD6-235D-142B-EFA0CB30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B936A-9F57-D21F-EAFA-73BCC822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56BCD-5A69-082D-DFD8-FECAFE69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78EF2-2034-DEA6-1F54-56E516E8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D599-F9A2-0C34-D7C9-4EA5BEA0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470A0-971A-B6F2-C564-7AC6C06BB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10E22-F3EF-4D32-B413-2077486AB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ED8E0-FED2-FB09-DC06-AC2A930B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3C788-BAB3-7E6F-0B0F-C94BE0EE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679C4-CC16-F773-EFE6-F4ADB667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7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FB1E9-2154-0012-9680-FA6B4DF7F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D38FA-CD41-8903-E6A8-48DB00128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3B7E7-F9A4-CFED-DD17-C46EE5347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B1A4-4BD3-E14B-B5DB-C2489EE83455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7ECC-9562-7099-935C-51ADD0737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DBED9-2CE6-F594-32B8-3439B2D8A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95E2-D451-7C41-99E6-0043FC5E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fss.muni.cz/study-research-support/grammar/grammarl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5D9C-E759-5D43-2B10-538E1C1CC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727" y="2014538"/>
            <a:ext cx="10425112" cy="123825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Century Gothic" panose="020B0502020202020204" pitchFamily="34" charset="0"/>
              </a:rPr>
              <a:t>PMCb1002 - Academic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7CE1C-72FD-9576-0282-19DFFB81A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371" y="3414712"/>
            <a:ext cx="10029825" cy="92868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Autumn 2023, Class 1 of 6</a:t>
            </a:r>
          </a:p>
          <a:p>
            <a:r>
              <a:rPr lang="en-US" sz="3600" dirty="0">
                <a:solidFill>
                  <a:srgbClr val="C00000"/>
                </a:solidFill>
                <a:latin typeface="Century Gothic" panose="020B0502020202020204" pitchFamily="34" charset="0"/>
              </a:rPr>
              <a:t>Academic Style </a:t>
            </a:r>
            <a:r>
              <a:rPr lang="en-US" sz="3600">
                <a:solidFill>
                  <a:srgbClr val="C00000"/>
                </a:solidFill>
                <a:latin typeface="Century Gothic" panose="020B0502020202020204" pitchFamily="34" charset="0"/>
              </a:rPr>
              <a:t>&amp; Language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F56AEC-BC53-164A-546C-3AEFC93A6B08}"/>
              </a:ext>
            </a:extLst>
          </p:cNvPr>
          <p:cNvSpPr txBox="1">
            <a:spLocks/>
          </p:cNvSpPr>
          <p:nvPr/>
        </p:nvSpPr>
        <p:spPr>
          <a:xfrm>
            <a:off x="1095371" y="3429000"/>
            <a:ext cx="10029825" cy="5762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70BC22-05A5-AEFE-D3C9-0321F2A499F9}"/>
              </a:ext>
            </a:extLst>
          </p:cNvPr>
          <p:cNvSpPr/>
          <p:nvPr/>
        </p:nvSpPr>
        <p:spPr>
          <a:xfrm>
            <a:off x="666746" y="1938338"/>
            <a:ext cx="10887075" cy="26289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0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How to use Grammarly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Free subscription:</a:t>
            </a:r>
            <a:r>
              <a:rPr lang="en-US" sz="3600" dirty="0">
                <a:solidFill>
                  <a:srgbClr val="0563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u="sng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https://library.fss.muni.cz/study-research-support/grammar/grammarly</a:t>
            </a:r>
            <a:r>
              <a:rPr lang="en-CA" sz="3600" dirty="0">
                <a:effectLst/>
                <a:latin typeface="Century Gothic" panose="020B0502020202020204" pitchFamily="34" charset="0"/>
              </a:rPr>
              <a:t>  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1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B254C2B-B6D2-2DBA-CD0E-9024082CE979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Introductions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B047EE-C196-7CF3-8165-E644BBFF6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3195637"/>
          </a:xfrm>
        </p:spPr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What is your name?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Where are you from?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Which program are you in?</a:t>
            </a: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What is your experience with professional texts?</a:t>
            </a:r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9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2FDA7B-4002-6DBC-9100-FCB71937AD58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Course Syllabus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197DC0-4E88-716F-8CF2-1949332BD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8691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- Questions?</a:t>
            </a: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21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 of academic writing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ED4F06-A513-51C2-1B68-23594D319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Distinctive, </a:t>
            </a:r>
            <a:r>
              <a:rPr lang="en-US" sz="3200">
                <a:solidFill>
                  <a:srgbClr val="C00000"/>
                </a:solidFill>
                <a:latin typeface="Century Gothic" panose="020B0502020202020204" pitchFamily="34" charset="0"/>
              </a:rPr>
              <a:t>formal style 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in structure, vocabulary, and writing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It takes practice and a great way to learn is by reading other academic articles and books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0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rules: what not to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No slang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This research is </a:t>
            </a:r>
            <a:r>
              <a:rPr lang="en-US" sz="2400" dirty="0" err="1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gonna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explain why this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stuff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works.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The research’s findings are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wild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.</a:t>
            </a:r>
          </a:p>
          <a:p>
            <a:pPr marL="914400" lvl="1" indent="-457200" algn="l">
              <a:buFontTx/>
              <a:buChar char="-"/>
            </a:pPr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No phrasal verbs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It is important to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look up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why this matters.</a:t>
            </a:r>
          </a:p>
          <a:p>
            <a:pPr lvl="1" algn="l"/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No contractions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This research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doesn’t</a:t>
            </a: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 explore the full scope of the report.</a:t>
            </a:r>
          </a:p>
          <a:p>
            <a:pPr marL="914400" lvl="1" indent="-457200" algn="l">
              <a:buFontTx/>
              <a:buChar char="-"/>
            </a:pP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3000" dirty="0">
                <a:solidFill>
                  <a:srgbClr val="C00000"/>
                </a:solidFill>
                <a:latin typeface="Century Gothic" panose="020B0502020202020204" pitchFamily="34" charset="0"/>
              </a:rPr>
              <a:t>No long sentences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</a:rPr>
              <a:t>Try to break up your thoughts into concise sentences.</a:t>
            </a:r>
            <a:endParaRPr lang="en-US" sz="2400" dirty="0">
              <a:solidFill>
                <a:srgbClr val="C0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914400" lvl="1" indent="-457200" algn="l">
              <a:buFontTx/>
              <a:buChar char="-"/>
            </a:pP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lvl="1" algn="l"/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6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rules: what not to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personal pronouns – keep it impersonal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I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 identified three key issues with the US’ electoral process.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In my opinion (very rare!)</a:t>
            </a:r>
          </a:p>
          <a:p>
            <a:pPr marL="914400" lvl="1" indent="-457200" algn="l">
              <a:buFontTx/>
              <a:buChar char="-"/>
            </a:pPr>
            <a:endParaRPr lang="en-US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personal adverbs (except for sometimes in the contextual background)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Surprisingly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, Canada is bigger than the United States.</a:t>
            </a:r>
          </a:p>
          <a:p>
            <a:pPr lvl="1" algn="l"/>
            <a:endParaRPr lang="en-US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vague or basic language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Like, good, bad, hard, lots of, thing, amazing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And so on, </a:t>
            </a:r>
            <a:r>
              <a:rPr lang="en-US" sz="2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etc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  <a:sym typeface="Wingdings" pitchFamily="2" charset="2"/>
              </a:rPr>
              <a:t> 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to name a few, for example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2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rules: what not to do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acronyms without full name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The first time you mention, for example, an organization, must be followed by the acronym in parentheses:</a:t>
            </a:r>
          </a:p>
          <a:p>
            <a:pPr marL="1371600" lvl="2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The United Nations (UN)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 is an international organization focused on various types of safety.</a:t>
            </a:r>
          </a:p>
          <a:p>
            <a:pPr marL="914400" lvl="1" indent="-457200" algn="l">
              <a:buFontTx/>
              <a:buChar char="-"/>
            </a:pPr>
            <a:endParaRPr lang="en-US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use of crazy punctuation! 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India has considered changing its name</a:t>
            </a:r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!??</a:t>
            </a:r>
          </a:p>
          <a:p>
            <a:pPr marL="914400" lvl="1" indent="-457200" algn="l">
              <a:buFontTx/>
              <a:buChar char="-"/>
            </a:pPr>
            <a:endParaRPr lang="en-US" sz="2600" dirty="0">
              <a:solidFill>
                <a:srgbClr val="C0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No vague statements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Artificial Intelligence is great for society. </a:t>
            </a: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8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American or British English?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The </a:t>
            </a:r>
            <a:r>
              <a:rPr lang="en-US" sz="2200" dirty="0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organization’s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 building (US) is </a:t>
            </a:r>
            <a:r>
              <a:rPr lang="en-US" sz="2200" dirty="0" err="1">
                <a:solidFill>
                  <a:srgbClr val="C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colourful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 (UK)</a:t>
            </a:r>
          </a:p>
          <a:p>
            <a:pPr lvl="1" algn="l"/>
            <a:endParaRPr lang="en-US" sz="2600" dirty="0">
              <a:solidFill>
                <a:srgbClr val="C0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Terms are defined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If you analyze democracy in a country, you must first define democracy</a:t>
            </a:r>
          </a:p>
          <a:p>
            <a:pPr marL="914400" lvl="1" indent="-457200" algn="l">
              <a:buFontTx/>
              <a:buChar char="-"/>
            </a:pPr>
            <a:endParaRPr lang="en-US" sz="26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Preference for passive sentences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The body of the king was wrapped in linen </a:t>
            </a: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  <a:sym typeface="Wingdings" pitchFamily="2" charset="2"/>
              </a:rPr>
              <a:t> good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  <a:sym typeface="Wingdings" pitchFamily="2" charset="2"/>
              </a:rPr>
              <a:t>People wrapped the body of the king in linen  doesn’t provide any additional information</a:t>
            </a:r>
          </a:p>
          <a:p>
            <a:pPr marL="914400" lvl="1" indent="-457200" algn="l">
              <a:buFontTx/>
              <a:buChar char="-"/>
            </a:pPr>
            <a:endParaRPr lang="en-US" sz="2200" dirty="0">
              <a:solidFill>
                <a:srgbClr val="C00000"/>
              </a:solidFill>
              <a:latin typeface="Century Gothic" panose="020B0502020202020204" pitchFamily="34" charset="0"/>
              <a:sym typeface="Wingdings" pitchFamily="2" charset="2"/>
            </a:endParaRPr>
          </a:p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  <a:sym typeface="Wingdings" pitchFamily="2" charset="2"/>
              </a:rPr>
              <a:t>Include transition words</a:t>
            </a:r>
          </a:p>
          <a:p>
            <a:pPr marL="914400" lvl="1" indent="-457200" algn="l">
              <a:buFontTx/>
              <a:buChar char="-"/>
            </a:pPr>
            <a:r>
              <a:rPr lang="en-US" sz="2400" dirty="0">
                <a:solidFill>
                  <a:srgbClr val="C00000"/>
                </a:solidFill>
                <a:latin typeface="Century Gothic" panose="020B0502020202020204" pitchFamily="34" charset="0"/>
                <a:sym typeface="Wingdings" pitchFamily="2" charset="2"/>
              </a:rPr>
              <a:t>However, nonetheless, as such, although, thus, therefore, moreover</a:t>
            </a:r>
            <a:endParaRPr lang="en-US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0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4B1013-6FE0-B832-EA4D-7BCADFBB5CFC}"/>
              </a:ext>
            </a:extLst>
          </p:cNvPr>
          <p:cNvSpPr/>
          <p:nvPr/>
        </p:nvSpPr>
        <p:spPr>
          <a:xfrm>
            <a:off x="652462" y="381001"/>
            <a:ext cx="10887075" cy="10334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General rules: formatting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16E65-0D26-B1B9-E6B3-A6FBF0DED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43" y="1831181"/>
            <a:ext cx="10425112" cy="464581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endParaRPr lang="en-US" sz="4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A63E81-B562-AB9C-19BD-1FEBC3D6D651}"/>
              </a:ext>
            </a:extLst>
          </p:cNvPr>
          <p:cNvSpPr txBox="1">
            <a:spLocks/>
          </p:cNvSpPr>
          <p:nvPr/>
        </p:nvSpPr>
        <p:spPr>
          <a:xfrm>
            <a:off x="1035843" y="1983581"/>
            <a:ext cx="10425112" cy="464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en-US" sz="2600" dirty="0">
                <a:solidFill>
                  <a:srgbClr val="C00000"/>
                </a:solidFill>
                <a:latin typeface="Century Gothic" panose="020B0502020202020204" pitchFamily="34" charset="0"/>
              </a:rPr>
              <a:t>Fonts, size, formatting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Always 11 or 12 size font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Times New Roman or Arial 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2.0 spacing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Margins: normal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Left-aligned or justified text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A4 page size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latin typeface="Century Gothic" panose="020B0502020202020204" pitchFamily="34" charset="0"/>
              </a:rPr>
              <a:t>Page numbers on the bottom right and removed from first page</a:t>
            </a:r>
          </a:p>
          <a:p>
            <a:pPr lvl="1" algn="l"/>
            <a:endParaRPr lang="en-US" sz="2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6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19709</TotalTime>
  <Words>452</Words>
  <Application>Microsoft Office PowerPoint</Application>
  <PresentationFormat>Widescreen</PresentationFormat>
  <Paragraphs>94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PMCb1002 - Academic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PMCb1002 - Academic Writing</dc:title>
  <dc:creator>Catherine Girard</dc:creator>
  <cp:lastModifiedBy>Catherine Girard</cp:lastModifiedBy>
  <cp:revision>58</cp:revision>
  <dcterms:created xsi:type="dcterms:W3CDTF">2023-08-17T19:43:02Z</dcterms:created>
  <dcterms:modified xsi:type="dcterms:W3CDTF">2023-09-19T15:45:21Z</dcterms:modified>
</cp:coreProperties>
</file>