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  <p:sldId id="272" r:id="rId18"/>
    <p:sldId id="276" r:id="rId19"/>
    <p:sldId id="274" r:id="rId20"/>
    <p:sldId id="275" r:id="rId21"/>
    <p:sldId id="273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DE32BA-11EE-3C48-98A7-83EE46766D7A}" v="26" dt="2023-10-30T20:03:22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8"/>
    <p:restoredTop sz="96327"/>
  </p:normalViewPr>
  <p:slideViewPr>
    <p:cSldViewPr snapToGrid="0">
      <p:cViewPr varScale="1">
        <p:scale>
          <a:sx n="58" d="100"/>
          <a:sy n="58" d="100"/>
        </p:scale>
        <p:origin x="232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0CB1C-0471-C865-7B3E-DA577C2A4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3E2B1B-C873-F243-2A3E-E619AC5E9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E283AC-5EF5-6020-CF9E-39393ACE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36C0-8EE3-8749-980B-FA8D9D5D921E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A92F50-39E7-4A7D-0B81-D6431AA8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A2B8F6-4838-322D-37B3-03597E8E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FAC6-F85C-4F4F-91AF-E6819C1AF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12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553E8-F768-85AB-8BFB-954C9ABD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5D39A4-B63E-47C1-65F3-FE54E9CB8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A3106C-8C85-DF51-5A78-26994D71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36C0-8EE3-8749-980B-FA8D9D5D921E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41095E-869B-3496-703E-C3936544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2CD216-50ED-7E4C-9500-DEEEA754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FAC6-F85C-4F4F-91AF-E6819C1AF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88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041741-089B-0578-C5DB-D3F8400372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1908FA-5F95-0316-C453-FE0989055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189E4C-47A3-6BED-FEDD-289ED51D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36C0-8EE3-8749-980B-FA8D9D5D921E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E51A1C-7BC0-C81D-0F18-D9878072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8871A9-AFB6-0909-4415-0AB115AC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FAC6-F85C-4F4F-91AF-E6819C1AF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67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4617F-4777-0368-E5CD-6FBF9D51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DD0028-7BFD-BFD0-C82F-3D2494BC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3E2AA3-748F-0807-5FE2-CBADA48F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36C0-8EE3-8749-980B-FA8D9D5D921E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1F0EC8-330F-721F-4E4F-78DF5DB1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211780-B136-2D12-AD2B-2880E824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FAC6-F85C-4F4F-91AF-E6819C1AF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32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3008E-EBC6-3C4D-6AFE-253EDE7F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4CB26C-89E0-E0A7-CB06-056484764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ACA9F2-F741-A2FC-FA9B-0FFA50FE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36C0-8EE3-8749-980B-FA8D9D5D921E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92845A-77E8-A0A8-33CD-8435F4CB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2267A5-D380-4259-4D1F-C0574458E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FAC6-F85C-4F4F-91AF-E6819C1AF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92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05254-7F19-1154-EBC4-EFB46798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C0DE51-AD5A-E314-2370-A98F7D7C3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6FB2D3-3C3A-D0E7-EA95-4E63F02F5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5BDA1B-0092-C638-43C9-8F1A4E8E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36C0-8EE3-8749-980B-FA8D9D5D921E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24EB71-5408-84C2-985A-94C2EC507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82B55C-2A7F-589C-6CF3-5CB4E306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FAC6-F85C-4F4F-91AF-E6819C1AF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58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7B21A-0D97-C288-EE16-42EC6830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1A348A-18AA-6770-7010-300B62F35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254F2B-F110-07CB-A82F-B43AF83D3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3A069B5-87B0-A025-1E9C-FC8EFC842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ADCFAF3-6883-DE96-3188-2958DE71F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9BC2750-2D32-209D-176A-1C28EC10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36C0-8EE3-8749-980B-FA8D9D5D921E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B39F860-D46A-E74C-C857-C29CD1B8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54F5978-6B6E-83B8-5540-FBCD3D22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FAC6-F85C-4F4F-91AF-E6819C1AF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89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12DF57-728D-3B56-0562-36D3D853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BC97D11-642C-6F84-7A0F-A33374E1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36C0-8EE3-8749-980B-FA8D9D5D921E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9AA5F6-77E1-60FC-1524-72F5ECC6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BDAD84-84C8-E308-DFC1-49C9DC02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FAC6-F85C-4F4F-91AF-E6819C1AF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88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71BBB78-788F-C007-23AB-8E3705E9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36C0-8EE3-8749-980B-FA8D9D5D921E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C05A7C-3807-0E90-6766-7539CC38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72D67C-310C-EBFD-90FC-DD243544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FAC6-F85C-4F4F-91AF-E6819C1AF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30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52E3C-157E-8C37-4C9E-7CFA2BAE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C26E26-FE8B-8637-AC88-D6B874C89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C75EC4-A6A8-1000-BA68-BCD67DD67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BED559-98B3-8751-40E7-88DDA087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36C0-8EE3-8749-980B-FA8D9D5D921E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66248A-C5AA-0507-9880-D64F1C7A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5FA65C-1156-7021-0C3F-36B6E224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FAC6-F85C-4F4F-91AF-E6819C1AF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41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BEB8E-9FE0-7F37-6E96-2A9A67A9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B85F79D-EBE3-5286-CB6C-D73AD2DBB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A73916-D94F-4A2D-E3DF-F31C75919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63779E-46DB-B681-5635-DAF68822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36C0-8EE3-8749-980B-FA8D9D5D921E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C47137-7772-BB1F-B5B4-75B62D0E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3E3A36-E8A8-AEE2-0405-08A470B5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FAC6-F85C-4F4F-91AF-E6819C1AF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33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5FE8E2-5FC6-2CEC-2832-9CEA8368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6E74E0-A51F-65BF-307B-B3B66D7D3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C9D5C3-266E-C6B9-24FF-C3FDA90A2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36C0-8EE3-8749-980B-FA8D9D5D921E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A05757-3F23-D672-61CA-8C767789D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D51306-92EF-A192-20B4-B093B3260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7FAC6-F85C-4F4F-91AF-E6819C1AF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90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Animace, Kreslený film, klipart, kreslené&#10;&#10;Popis byl vytvořen automaticky">
            <a:extLst>
              <a:ext uri="{FF2B5EF4-FFF2-40B4-BE49-F238E27FC236}">
                <a16:creationId xmlns:a16="http://schemas.microsoft.com/office/drawing/2014/main" id="{38F27C92-CE09-D719-9EE0-2CD47A6A2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C926805-7C24-19FF-6486-98D10562E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Women Run: </a:t>
            </a:r>
            <a:br>
              <a:rPr lang="en-AU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Campaigns,</a:t>
            </a:r>
            <a:r>
              <a:rPr lang="cs-CZ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Candidates, and </a:t>
            </a:r>
            <a:r>
              <a:rPr lang="en-AU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Voters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117DF1-E037-C3A1-C9BD-23CF3FDDF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Fall 2023</a:t>
            </a:r>
          </a:p>
        </p:txBody>
      </p:sp>
    </p:spTree>
    <p:extLst>
      <p:ext uri="{BB962C8B-B14F-4D97-AF65-F5344CB8AC3E}">
        <p14:creationId xmlns:p14="http://schemas.microsoft.com/office/powerpoint/2010/main" val="2078544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text, menu, snímek obrazovky, dokument&#10;&#10;Popis byl vytvořen automaticky">
            <a:extLst>
              <a:ext uri="{FF2B5EF4-FFF2-40B4-BE49-F238E27FC236}">
                <a16:creationId xmlns:a16="http://schemas.microsoft.com/office/drawing/2014/main" id="{7F89FD31-178C-FF83-BBEB-EF7A187B4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28" y="650497"/>
            <a:ext cx="4777188" cy="557106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snímek obrazovky, text, diagram, řada/pruh&#10;&#10;Popis byl vytvořen automaticky">
            <a:extLst>
              <a:ext uri="{FF2B5EF4-FFF2-40B4-BE49-F238E27FC236}">
                <a16:creationId xmlns:a16="http://schemas.microsoft.com/office/drawing/2014/main" id="{0A60BD67-20D0-5DE1-860A-1E3558155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539" y="643467"/>
            <a:ext cx="3037612" cy="247565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6" descr="Obsah obrázku text, snímek obrazovky, diagram, číslo&#10;&#10;Popis byl vytvořen automaticky">
            <a:extLst>
              <a:ext uri="{FF2B5EF4-FFF2-40B4-BE49-F238E27FC236}">
                <a16:creationId xmlns:a16="http://schemas.microsoft.com/office/drawing/2014/main" id="{F6110311-BFA0-F962-737B-040519AB2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49058" y="3748194"/>
            <a:ext cx="3148575" cy="24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4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22C54-466C-A31C-AA49-11CFBC18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572569"/>
            <a:ext cx="3380527" cy="1642956"/>
          </a:xfrm>
        </p:spPr>
        <p:txBody>
          <a:bodyPr anchor="b">
            <a:normAutofit/>
          </a:bodyPr>
          <a:lstStyle/>
          <a:p>
            <a:r>
              <a:rPr lang="cs-CZ" sz="2800">
                <a:solidFill>
                  <a:schemeClr val="tx2"/>
                </a:solidFill>
              </a:rPr>
              <a:t>Explicit discrimination disappearing?</a:t>
            </a:r>
            <a:br>
              <a:rPr lang="cs-CZ" sz="2800">
                <a:solidFill>
                  <a:schemeClr val="tx2"/>
                </a:solidFill>
              </a:rPr>
            </a:br>
            <a:endParaRPr lang="cs-CZ" sz="280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E6EB16-6A1D-4AB9-2361-6DCB301A8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11" y="2596242"/>
            <a:ext cx="3380527" cy="3652157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Studies around the world show women candidates are not discriminated against</a:t>
            </a:r>
          </a:p>
          <a:p>
            <a:r>
              <a:rPr lang="en-AU" sz="1600">
                <a:solidFill>
                  <a:schemeClr val="tx2"/>
                </a:solidFill>
                <a:cs typeface="Arial" panose="020B0604020202020204" pitchFamily="34" charset="0"/>
              </a:rPr>
              <a:t>Sarah Fulton 2012: no bias detectable because women candidate samples in the studies </a:t>
            </a:r>
            <a:r>
              <a:rPr lang="en-AU" sz="1600" u="sng">
                <a:solidFill>
                  <a:schemeClr val="tx2"/>
                </a:solidFill>
                <a:cs typeface="Arial" panose="020B0604020202020204" pitchFamily="34" charset="0"/>
              </a:rPr>
              <a:t>suffer from select</a:t>
            </a:r>
            <a:r>
              <a:rPr lang="cs-CZ" sz="1600" u="sng">
                <a:solidFill>
                  <a:schemeClr val="tx2"/>
                </a:solidFill>
                <a:cs typeface="Arial" panose="020B0604020202020204" pitchFamily="34" charset="0"/>
              </a:rPr>
              <a:t>i</a:t>
            </a:r>
            <a:r>
              <a:rPr lang="en-AU" sz="1600" u="sng">
                <a:solidFill>
                  <a:schemeClr val="tx2"/>
                </a:solidFill>
                <a:cs typeface="Arial" panose="020B0604020202020204" pitchFamily="34" charset="0"/>
              </a:rPr>
              <a:t>on bias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endParaRPr lang="cs-CZ" sz="1600">
              <a:solidFill>
                <a:schemeClr val="tx2"/>
              </a:solidFill>
            </a:endParaRPr>
          </a:p>
        </p:txBody>
      </p:sp>
      <p:pic>
        <p:nvPicPr>
          <p:cNvPr id="4" name="Zástupný obsah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B5C3FA2C-EC05-2D86-8AA7-EF3E9CC5830A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4840" r="1" b="24696"/>
          <a:stretch/>
        </p:blipFill>
        <p:spPr>
          <a:xfrm>
            <a:off x="4290646" y="1526950"/>
            <a:ext cx="7478751" cy="41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49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35DB090-93B5-4581-8D71-BB383968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9619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4294D5-49B6-E396-FCE0-3A3B3B86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cs-CZ"/>
              <a:t>Double standards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296550-AAFF-B08E-F6A2-1776F737C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US" sz="2000"/>
              <a:t>More subtle bias</a:t>
            </a:r>
          </a:p>
          <a:p>
            <a:r>
              <a:rPr lang="en-US" sz="2000"/>
              <a:t>Evaluation of women candidate‘s traits stricter</a:t>
            </a:r>
          </a:p>
          <a:p>
            <a:r>
              <a:rPr lang="en-US" sz="2000"/>
              <a:t>Voter put mor emphasis on women candidate‘s competence. (Ditono 2014)</a:t>
            </a:r>
          </a:p>
          <a:p>
            <a:r>
              <a:rPr lang="en-US" sz="2000"/>
              <a:t>Women’s competence  evaluated more harshly than men’s </a:t>
            </a:r>
          </a:p>
        </p:txBody>
      </p:sp>
      <p:pic>
        <p:nvPicPr>
          <p:cNvPr id="5" name="Obrázek 4" descr="Obsah obrázku text, snímek obrazovky, diagram, řada/pruh&#10;&#10;Popis byl vytvořen automaticky">
            <a:extLst>
              <a:ext uri="{FF2B5EF4-FFF2-40B4-BE49-F238E27FC236}">
                <a16:creationId xmlns:a16="http://schemas.microsoft.com/office/drawing/2014/main" id="{94225EB9-C922-333C-2C58-82822E6D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336" y="643234"/>
            <a:ext cx="4166507" cy="2624899"/>
          </a:xfrm>
          <a:prstGeom prst="rect">
            <a:avLst/>
          </a:prstGeom>
        </p:spPr>
      </p:pic>
      <p:pic>
        <p:nvPicPr>
          <p:cNvPr id="7" name="Obrázek 6" descr="Obsah obrázku text, účtenka, diagram, snímek obrazovky&#10;&#10;Popis byl vytvořen automaticky">
            <a:extLst>
              <a:ext uri="{FF2B5EF4-FFF2-40B4-BE49-F238E27FC236}">
                <a16:creationId xmlns:a16="http://schemas.microsoft.com/office/drawing/2014/main" id="{81BB04EE-5AD0-097F-F8F1-F750B00B6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426" y="3589867"/>
            <a:ext cx="4404326" cy="258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45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ADCF1-7F3C-D7B9-4703-D2F5A915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572569"/>
            <a:ext cx="3380527" cy="1642956"/>
          </a:xfrm>
        </p:spPr>
        <p:txBody>
          <a:bodyPr anchor="b"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Double standards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CDC026-9151-E96C-73D0-D104DA814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11" y="2596242"/>
            <a:ext cx="3380527" cy="3652157"/>
          </a:xfrm>
        </p:spPr>
        <p:txBody>
          <a:bodyPr>
            <a:normAutofit/>
          </a:bodyPr>
          <a:lstStyle/>
          <a:p>
            <a:r>
              <a:rPr lang="en-AU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Stereotypical evaluation also in Norway</a:t>
            </a:r>
          </a:p>
          <a:p>
            <a:r>
              <a:rPr lang="en-AU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manipulation of politician´s  gender in a video recording of a parliamentary speech by a backbencher (speech held constant, politicians were actors)</a:t>
            </a:r>
          </a:p>
          <a:p>
            <a:r>
              <a:rPr lang="en-AU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First-time voters evaluated the politicians´ performances as follows: </a:t>
            </a:r>
          </a:p>
          <a:p>
            <a:endParaRPr lang="cs-CZ" sz="1600">
              <a:solidFill>
                <a:schemeClr val="tx2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62A463-15BA-877C-F94C-4AD9E7A758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90647" y="1918010"/>
            <a:ext cx="7596554" cy="31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3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D4512AC-06DE-EF66-6B82-D7C3CD03C68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12" y="1999803"/>
            <a:ext cx="7305676" cy="330085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6EEA8F3-1639-97B8-2F1A-9E371E822961}"/>
              </a:ext>
            </a:extLst>
          </p:cNvPr>
          <p:cNvSpPr txBox="1"/>
          <p:nvPr/>
        </p:nvSpPr>
        <p:spPr>
          <a:xfrm>
            <a:off x="6850334" y="2337505"/>
            <a:ext cx="49892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/>
              <a:t>Male candidate as significantly more knowledgeable, trustworthy and convincing compared to the woman</a:t>
            </a:r>
          </a:p>
          <a:p>
            <a:pPr marL="285750" indent="-285750">
              <a:buFontTx/>
              <a:buChar char="-"/>
            </a:pPr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/>
              <a:t>Gender stereotypical evaluations still apply in Norway – a country with a high level of gender equality and ideology of state feminism</a:t>
            </a:r>
          </a:p>
          <a:p>
            <a:pPr marL="285750" indent="-285750">
              <a:buFontTx/>
              <a:buChar char="-"/>
            </a:pPr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/>
              <a:t>Hard test of the gender stereotypes and their harmfulness for women!</a:t>
            </a:r>
          </a:p>
        </p:txBody>
      </p:sp>
    </p:spTree>
    <p:extLst>
      <p:ext uri="{BB962C8B-B14F-4D97-AF65-F5344CB8AC3E}">
        <p14:creationId xmlns:p14="http://schemas.microsoft.com/office/powerpoint/2010/main" val="350692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10FE1-4787-5DDC-4CAB-02B11FF8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5334000" cy="1708246"/>
          </a:xfrm>
        </p:spPr>
        <p:txBody>
          <a:bodyPr anchor="ctr">
            <a:normAutofit/>
          </a:bodyPr>
          <a:lstStyle/>
          <a:p>
            <a:r>
              <a:rPr lang="cs-CZ" sz="4000"/>
              <a:t>Double bind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03E7E9-C227-B630-72D1-A5EEEFC94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470245"/>
            <a:ext cx="5334006" cy="376983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Evaluation standards = no win situation</a:t>
            </a:r>
          </a:p>
          <a:p>
            <a:r>
              <a:rPr lang="en-US" sz="2000" dirty="0"/>
              <a:t>When people</a:t>
            </a:r>
          </a:p>
          <a:p>
            <a:pPr lvl="1"/>
            <a:r>
              <a:rPr lang="en-US" sz="2000" dirty="0"/>
              <a:t>Require you to comply with a set of stereotypes</a:t>
            </a:r>
          </a:p>
          <a:p>
            <a:pPr lvl="1"/>
            <a:r>
              <a:rPr lang="en-US" sz="2000" dirty="0"/>
              <a:t>But they evaluate different set of stereotypes better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3" descr="Obsah obrázku text, Písmo, plakát, kniha&#10;&#10;Popis byl vytvořen automaticky">
            <a:extLst>
              <a:ext uri="{FF2B5EF4-FFF2-40B4-BE49-F238E27FC236}">
                <a16:creationId xmlns:a16="http://schemas.microsoft.com/office/drawing/2014/main" id="{50C5528E-8A5F-CFAE-0CCF-1E006BC52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352" y="753692"/>
            <a:ext cx="3543096" cy="53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6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Lidská tvář, oblečení, osoba, Televizní hlasatel(ka)&#10;&#10;Popis byl vytvořen automaticky">
            <a:extLst>
              <a:ext uri="{FF2B5EF4-FFF2-40B4-BE49-F238E27FC236}">
                <a16:creationId xmlns:a16="http://schemas.microsoft.com/office/drawing/2014/main" id="{6FB20563-9EF1-E4A8-1F14-C7F12EEB3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91" r="17043" b="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02F939-8E3A-3F01-637B-3DF6EA390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cs-CZ" sz="4000" dirty="0"/>
              <a:t>Double blind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9260B-9C64-AD95-38F1-075FB442C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 fontScale="92500" lnSpcReduction="20000"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Traditional gender roles require women to be more feminine in their trait and character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At the same time masculine traits are required from political leaders. 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Not maternal, too cold, too professional, not emotional.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Various binds: Competence vs. Authenticity (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Bhengazi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hearings, Harp Loke, Bachmann 2016)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8242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B7BEFD-9E5B-F57A-16D7-6E3D0085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572569"/>
            <a:ext cx="3380527" cy="1642956"/>
          </a:xfrm>
        </p:spPr>
        <p:txBody>
          <a:bodyPr anchor="b"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Teele et al. 2018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37DE12-E49D-80F6-6C84-DC9117736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11" y="2596242"/>
            <a:ext cx="3380527" cy="3652157"/>
          </a:xfrm>
        </p:spPr>
        <p:txBody>
          <a:bodyPr>
            <a:normAutofit/>
          </a:bodyPr>
          <a:lstStyle/>
          <a:p>
            <a:r>
              <a:rPr lang="cs-CZ" sz="1600">
                <a:solidFill>
                  <a:schemeClr val="tx2"/>
                </a:solidFill>
              </a:rPr>
              <a:t>Are women held to dobuble standards?</a:t>
            </a:r>
          </a:p>
          <a:p>
            <a:r>
              <a:rPr lang="cs-CZ" sz="1600">
                <a:solidFill>
                  <a:schemeClr val="tx2"/>
                </a:solidFill>
              </a:rPr>
              <a:t>No according to their experimental study.</a:t>
            </a:r>
          </a:p>
          <a:p>
            <a:r>
              <a:rPr lang="cs-CZ" sz="1600">
                <a:solidFill>
                  <a:schemeClr val="tx2"/>
                </a:solidFill>
              </a:rPr>
              <a:t>Women candidates are more likely to be chosen</a:t>
            </a:r>
          </a:p>
          <a:p>
            <a:r>
              <a:rPr lang="cs-CZ" sz="1600">
                <a:solidFill>
                  <a:schemeClr val="tx2"/>
                </a:solidFill>
              </a:rPr>
              <a:t>BUT!</a:t>
            </a:r>
          </a:p>
          <a:p>
            <a:r>
              <a:rPr lang="cs-CZ" sz="1600">
                <a:solidFill>
                  <a:schemeClr val="tx2"/>
                </a:solidFill>
              </a:rPr>
              <a:t>The traits that make candidates more successful are much harder to obtain for women!</a:t>
            </a:r>
          </a:p>
          <a:p>
            <a:endParaRPr lang="cs-CZ" sz="1600">
              <a:solidFill>
                <a:schemeClr val="tx2"/>
              </a:solidFill>
            </a:endParaRPr>
          </a:p>
        </p:txBody>
      </p:sp>
      <p:pic>
        <p:nvPicPr>
          <p:cNvPr id="5" name="Obrázek 4" descr="Obsah obrázku Lidská tvář, osoba, oblečení, muž&#10;&#10;Popis byl vytvořen automaticky">
            <a:extLst>
              <a:ext uri="{FF2B5EF4-FFF2-40B4-BE49-F238E27FC236}">
                <a16:creationId xmlns:a16="http://schemas.microsoft.com/office/drawing/2014/main" id="{1321FED6-6383-5E70-28A7-3FDDF21AA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196" y="1602921"/>
            <a:ext cx="6492726" cy="36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51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75CB3-22E6-0F87-9C98-45D71F1B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572569"/>
            <a:ext cx="3380527" cy="1642956"/>
          </a:xfrm>
        </p:spPr>
        <p:txBody>
          <a:bodyPr anchor="b"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Campaigns and communication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6CFA10-FEF9-FAEF-F5E1-0999623F2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11" y="2596242"/>
            <a:ext cx="3380527" cy="3652157"/>
          </a:xfrm>
        </p:spPr>
        <p:txBody>
          <a:bodyPr>
            <a:normAutofit/>
          </a:bodyPr>
          <a:lstStyle/>
          <a:p>
            <a:r>
              <a:rPr lang="en-AU" sz="1600" dirty="0">
                <a:solidFill>
                  <a:schemeClr val="tx2"/>
                </a:solidFill>
                <a:cs typeface="Arial" panose="020B0604020202020204" pitchFamily="34" charset="0"/>
              </a:rPr>
              <a:t>Often no differences (mostly USA)</a:t>
            </a:r>
          </a:p>
          <a:p>
            <a:r>
              <a:rPr lang="en-AU" sz="1600" dirty="0">
                <a:solidFill>
                  <a:schemeClr val="tx2"/>
                </a:solidFill>
                <a:cs typeface="Arial" panose="020B0604020202020204" pitchFamily="34" charset="0"/>
              </a:rPr>
              <a:t>Gendered communication and campaign styles not supported</a:t>
            </a:r>
          </a:p>
          <a:p>
            <a:r>
              <a:rPr lang="en-AU" sz="1600" dirty="0">
                <a:solidFill>
                  <a:schemeClr val="tx2"/>
                </a:solidFill>
                <a:cs typeface="Arial" panose="020B0604020202020204" pitchFamily="34" charset="0"/>
              </a:rPr>
              <a:t>Campaign issues as well as communication styles</a:t>
            </a:r>
          </a:p>
          <a:p>
            <a:r>
              <a:rPr lang="en-AU" sz="1600" dirty="0">
                <a:solidFill>
                  <a:schemeClr val="tx2"/>
                </a:solidFill>
                <a:cs typeface="Arial" panose="020B0604020202020204" pitchFamily="34" charset="0"/>
              </a:rPr>
              <a:t>E</a:t>
            </a:r>
            <a:r>
              <a:rPr lang="cs-CZ" sz="1600" dirty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  <a:r>
              <a:rPr lang="en-AU" sz="1600" dirty="0">
                <a:solidFill>
                  <a:schemeClr val="tx2"/>
                </a:solidFill>
                <a:cs typeface="Arial" panose="020B0604020202020204" pitchFamily="34" charset="0"/>
              </a:rPr>
              <a:t>g. Dolan 2005:</a:t>
            </a:r>
          </a:p>
          <a:p>
            <a:r>
              <a:rPr lang="en-AU" sz="1600" dirty="0">
                <a:solidFill>
                  <a:schemeClr val="tx2"/>
                </a:solidFill>
                <a:cs typeface="Arial" panose="020B0604020202020204" pitchFamily="34" charset="0"/>
              </a:rPr>
              <a:t>Web campaigns of the Senate and House candidates in 2000 and 2002</a:t>
            </a:r>
          </a:p>
          <a:p>
            <a:r>
              <a:rPr lang="en-AU" sz="1600" dirty="0">
                <a:solidFill>
                  <a:schemeClr val="tx2"/>
                </a:solidFill>
                <a:cs typeface="Arial" panose="020B0604020202020204" pitchFamily="34" charset="0"/>
              </a:rPr>
              <a:t>Very little differences in what issues men and women candidates used</a:t>
            </a:r>
          </a:p>
          <a:p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EE2F0E-2732-4D5C-3A24-92E826E15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15" y="609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16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5E94C6-455D-FC4C-CAE1-0DAB9518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BB13EC-4049-D636-9AA2-1E1472CB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C3E6A4E-BB3A-2114-C9CB-9F6639E5B35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7597"/>
            <a:ext cx="5496270" cy="470217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F943F0E-F84F-BB65-691B-A1C641360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270" y="1574274"/>
            <a:ext cx="6140342" cy="47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0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silueta, kreslené, klipart, ilustrace&#10;&#10;Popis byl vytvořen automaticky">
            <a:extLst>
              <a:ext uri="{FF2B5EF4-FFF2-40B4-BE49-F238E27FC236}">
                <a16:creationId xmlns:a16="http://schemas.microsoft.com/office/drawing/2014/main" id="{3D67DC7F-160B-750E-E260-7AEE22F35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83" r="9572" b="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7F5710-04C1-D52C-EA8F-82900373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Today‘s question: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D8FB66-F7DA-052B-8A72-43AB08B04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Do voters discriminate female candidates?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role of gender stereotypes in campaigns?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How do candidates communicate their campaigns?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927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3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text, diagram, snímek obrazovky, číslo&#10;&#10;Popis byl vytvořen automaticky">
            <a:extLst>
              <a:ext uri="{FF2B5EF4-FFF2-40B4-BE49-F238E27FC236}">
                <a16:creationId xmlns:a16="http://schemas.microsoft.com/office/drawing/2014/main" id="{4CEFB859-8A94-A177-22B1-0E9429EA4E8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39" y="643467"/>
            <a:ext cx="9904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88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86A2B-0717-429D-F083-913C6FB0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Clayton et al. 2020: </a:t>
            </a:r>
            <a:r>
              <a:rPr lang="en-US" sz="2400" dirty="0">
                <a:effectLst/>
                <a:latin typeface="+mn-lt"/>
              </a:rPr>
              <a:t>(How) Do Voters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effectLst/>
                <a:latin typeface="+mn-lt"/>
              </a:rPr>
              <a:t>Discriminate Against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effectLst/>
                <a:latin typeface="+mn-lt"/>
              </a:rPr>
              <a:t>Women Candidates?</a:t>
            </a:r>
            <a:br>
              <a:rPr lang="en-US" sz="2400" dirty="0">
                <a:effectLst/>
                <a:latin typeface="+mn-lt"/>
              </a:rPr>
            </a:br>
            <a:r>
              <a:rPr lang="en-US" sz="2400" dirty="0">
                <a:effectLst/>
                <a:latin typeface="+mn-lt"/>
              </a:rPr>
              <a:t>Experimental and Qualitative Evidence From Malawi</a:t>
            </a:r>
            <a:br>
              <a:rPr lang="cs-CZ" sz="2400" dirty="0">
                <a:effectLst/>
                <a:latin typeface="+mn-lt"/>
              </a:rPr>
            </a:br>
            <a:endParaRPr lang="cs-CZ" sz="24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952D1-9862-CA08-5CB2-764F1969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bias against women in experiment (on the contrary)</a:t>
            </a:r>
          </a:p>
          <a:p>
            <a:r>
              <a:rPr lang="en-US" dirty="0" err="1"/>
              <a:t>Ceretis</a:t>
            </a:r>
            <a:r>
              <a:rPr lang="en-US" dirty="0"/>
              <a:t> paribus voters prefer women candidates</a:t>
            </a:r>
          </a:p>
          <a:p>
            <a:r>
              <a:rPr lang="en-US" dirty="0"/>
              <a:t>BUT!</a:t>
            </a:r>
          </a:p>
          <a:p>
            <a:r>
              <a:rPr lang="en-US" dirty="0"/>
              <a:t>Voters prefer candidates with young children</a:t>
            </a:r>
          </a:p>
          <a:p>
            <a:r>
              <a:rPr lang="en-US" dirty="0"/>
              <a:t>Negative campaigns does affect evaluations of real candidates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04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8CE944-A757-8F15-60DF-1831C1E5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000"/>
              <a:t>Communication styles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BDC0CF-F148-2AE3-50FD-D9BDCB10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60904"/>
            <a:ext cx="5449824" cy="3547872"/>
          </a:xfrm>
        </p:spPr>
        <p:txBody>
          <a:bodyPr anchor="t">
            <a:normAutofit/>
          </a:bodyPr>
          <a:lstStyle/>
          <a:p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Often no find differences (mostly US)</a:t>
            </a:r>
          </a:p>
          <a:p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Gendered communication and campaign styles not supported</a:t>
            </a:r>
          </a:p>
          <a:p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Campaign issues as well as communication styles</a:t>
            </a:r>
          </a:p>
          <a:p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g. Dolan 2005</a:t>
            </a:r>
          </a:p>
          <a:p>
            <a:pPr lvl="1"/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analysed web campaigns of the Senate and House candidates in 2000 and 2002</a:t>
            </a:r>
          </a:p>
          <a:p>
            <a:pPr lvl="1"/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Compared which issues women and men used in campaigns</a:t>
            </a:r>
          </a:p>
          <a:p>
            <a:endParaRPr lang="cs-CZ" sz="1900" dirty="0"/>
          </a:p>
        </p:txBody>
      </p:sp>
      <p:pic>
        <p:nvPicPr>
          <p:cNvPr id="5" name="Zástupný obsah 3">
            <a:extLst>
              <a:ext uri="{FF2B5EF4-FFF2-40B4-BE49-F238E27FC236}">
                <a16:creationId xmlns:a16="http://schemas.microsoft.com/office/drawing/2014/main" id="{DACA3E61-CCB5-7D3D-DF73-E31C9714460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22785" y="1456461"/>
            <a:ext cx="7196254" cy="523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13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84EA8A-EF5E-ECF3-E495-D40BD1DA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dirty="0" err="1"/>
              <a:t>Communication</a:t>
            </a:r>
            <a:r>
              <a:rPr lang="cs-CZ" sz="5400" dirty="0"/>
              <a:t> </a:t>
            </a:r>
            <a:r>
              <a:rPr lang="cs-CZ" sz="5400" dirty="0" err="1"/>
              <a:t>styles</a:t>
            </a:r>
            <a:endParaRPr lang="cs-CZ" sz="5400" dirty="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24ACBC-9A1F-B80E-BE75-FB7C46220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Gendered language (zero results)</a:t>
            </a:r>
          </a:p>
          <a:p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Usual operationalization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A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Personalization (sharing private lives)</a:t>
            </a:r>
          </a:p>
          <a:p>
            <a:pPr lvl="1"/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Interactivity (interaction with other users/the public)</a:t>
            </a:r>
          </a:p>
          <a:p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E.g. Sweden: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Sanberg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Ohberg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endParaRPr lang="en-A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candidate survey and content analysis of Twitter accounts during campaigns and after campaigns</a:t>
            </a:r>
          </a:p>
          <a:p>
            <a:pPr lvl="1"/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Women more emphasis on Twitter as a professional tool</a:t>
            </a:r>
          </a:p>
          <a:p>
            <a:pPr lvl="1"/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No difference in communication during campaign</a:t>
            </a:r>
          </a:p>
          <a:p>
            <a:pPr lvl="1"/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After campaign – women more interactive</a:t>
            </a:r>
          </a:p>
          <a:p>
            <a:pPr lvl="1"/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Assumption – campaign periods are special, candidates use it strategically</a:t>
            </a:r>
          </a:p>
          <a:p>
            <a:endParaRPr lang="cs-CZ" sz="1700" dirty="0"/>
          </a:p>
        </p:txBody>
      </p:sp>
      <p:pic>
        <p:nvPicPr>
          <p:cNvPr id="7" name="Obrázek 6" descr="Obsah obrázku kresba, skica, klipart, ilustrace&#10;&#10;Popis byl vytvořen automaticky">
            <a:extLst>
              <a:ext uri="{FF2B5EF4-FFF2-40B4-BE49-F238E27FC236}">
                <a16:creationId xmlns:a16="http://schemas.microsoft.com/office/drawing/2014/main" id="{5A370AF9-1415-10BC-F482-E4F8BA4A0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68" r="7465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25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149CE-4659-6F05-BA8C-3C32E44D1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Czech Republic: Hrbková and Macková 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D9C9C6-F80E-B1FE-38AE-CE05548C8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D417BE-4BB6-D39C-9A18-381CC13802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01271" y="1825626"/>
            <a:ext cx="8713694" cy="40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12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7BF74-0622-555B-BEC3-729FE35D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E996E3-BDEA-6B4C-6CAF-A3815E600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18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B53AB-F640-6E59-0070-A66D73E8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spoke about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272856-CBF5-5677-D527-E504055A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Gendered patterns in political participation</a:t>
            </a:r>
          </a:p>
          <a:p>
            <a:r>
              <a:rPr lang="en-GB" dirty="0"/>
              <a:t>Barriers to women‘s candidacy</a:t>
            </a:r>
          </a:p>
          <a:p>
            <a:endParaRPr lang="en-GB" dirty="0"/>
          </a:p>
          <a:p>
            <a:r>
              <a:rPr lang="en-GB" dirty="0"/>
              <a:t>But what happens when women decide to run?</a:t>
            </a:r>
          </a:p>
          <a:p>
            <a:r>
              <a:rPr lang="en-GB" dirty="0"/>
              <a:t>Do voters discriminate against women?????</a:t>
            </a:r>
          </a:p>
          <a:p>
            <a:r>
              <a:rPr lang="en-GB" dirty="0"/>
              <a:t>Do media discriminate against women?????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8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42E5C-F912-1AF7-D6E7-9DD2F18C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 anti-woman bias in elections?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C612D0B-B02F-B3A1-9B90-626670320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cs typeface="Arial" panose="020B0604020202020204" pitchFamily="34" charset="0"/>
              </a:rPr>
              <a:t>How would we measure this?</a:t>
            </a:r>
          </a:p>
          <a:p>
            <a:r>
              <a:rPr lang="en-AU" dirty="0">
                <a:cs typeface="Arial" panose="020B0604020202020204" pitchFamily="34" charset="0"/>
              </a:rPr>
              <a:t>Which systems are more open to such effects?</a:t>
            </a:r>
          </a:p>
          <a:p>
            <a:endParaRPr lang="cs-CZ" dirty="0"/>
          </a:p>
        </p:txBody>
      </p:sp>
      <p:pic>
        <p:nvPicPr>
          <p:cNvPr id="9" name="Obrázek 8" descr="Obsah obrázku snímek obrazovky, text, řada/pruh, Obdélník&#10;&#10;Popis byl vytvořen automaticky">
            <a:extLst>
              <a:ext uri="{FF2B5EF4-FFF2-40B4-BE49-F238E27FC236}">
                <a16:creationId xmlns:a16="http://schemas.microsoft.com/office/drawing/2014/main" id="{EB11CB29-0647-822B-CF31-2060226AC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87" y="3141688"/>
            <a:ext cx="7772400" cy="317021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79614A8-8519-525F-9A04-C215B1F2B851}"/>
              </a:ext>
            </a:extLst>
          </p:cNvPr>
          <p:cNvSpPr txBox="1"/>
          <p:nvPr/>
        </p:nvSpPr>
        <p:spPr>
          <a:xfrm>
            <a:off x="9039124" y="5847907"/>
            <a:ext cx="2783264" cy="64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Study, Czech Republic 2017</a:t>
            </a:r>
          </a:p>
        </p:txBody>
      </p:sp>
    </p:spTree>
    <p:extLst>
      <p:ext uri="{BB962C8B-B14F-4D97-AF65-F5344CB8AC3E}">
        <p14:creationId xmlns:p14="http://schemas.microsoft.com/office/powerpoint/2010/main" val="260104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7D9F7-36D1-DF79-E902-AD60F281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Direct hostility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2804DD-2324-F27A-EC43-EFD2742D3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cs typeface="Arial" panose="020B0604020202020204" pitchFamily="34" charset="0"/>
              </a:rPr>
              <a:t>Public openly hostile against women in politics</a:t>
            </a:r>
          </a:p>
          <a:p>
            <a:r>
              <a:rPr lang="en-AU" dirty="0">
                <a:cs typeface="Arial" panose="020B0604020202020204" pitchFamily="34" charset="0"/>
              </a:rPr>
              <a:t>Might apply for some contexts (conservative ideology or sexism)</a:t>
            </a:r>
          </a:p>
          <a:p>
            <a:r>
              <a:rPr lang="en-AU" dirty="0">
                <a:cs typeface="Arial" panose="020B0604020202020204" pitchFamily="34" charset="0"/>
              </a:rPr>
              <a:t>Experimental research (CVs, applications etc.)</a:t>
            </a:r>
          </a:p>
          <a:p>
            <a:r>
              <a:rPr lang="en-AU" dirty="0">
                <a:cs typeface="Arial" panose="020B0604020202020204" pitchFamily="34" charset="0"/>
              </a:rPr>
              <a:t>Hostility in different fields (even academia)</a:t>
            </a:r>
            <a:endParaRPr lang="cs-CZ" dirty="0">
              <a:cs typeface="Arial" panose="020B0604020202020204" pitchFamily="34" charset="0"/>
            </a:endParaRPr>
          </a:p>
          <a:p>
            <a:r>
              <a:rPr lang="en-AU" dirty="0">
                <a:cs typeface="Arial" panose="020B0604020202020204" pitchFamily="34" charset="0"/>
              </a:rPr>
              <a:t>Several prominent authors suggests that this has been </a:t>
            </a:r>
            <a:r>
              <a:rPr lang="en-AU" dirty="0" err="1">
                <a:cs typeface="Arial" panose="020B0604020202020204" pitchFamily="34" charset="0"/>
              </a:rPr>
              <a:t>decr</a:t>
            </a:r>
            <a:r>
              <a:rPr lang="cs-CZ" dirty="0">
                <a:cs typeface="Arial" panose="020B0604020202020204" pitchFamily="34" charset="0"/>
              </a:rPr>
              <a:t>e</a:t>
            </a:r>
            <a:r>
              <a:rPr lang="en-AU" dirty="0" err="1">
                <a:cs typeface="Arial" panose="020B0604020202020204" pitchFamily="34" charset="0"/>
              </a:rPr>
              <a:t>asing</a:t>
            </a:r>
            <a:r>
              <a:rPr lang="en-AU" dirty="0">
                <a:cs typeface="Arial" panose="020B0604020202020204" pitchFamily="34" charset="0"/>
              </a:rPr>
              <a:t> in politics</a:t>
            </a:r>
          </a:p>
          <a:p>
            <a:r>
              <a:rPr lang="en-AU" dirty="0">
                <a:cs typeface="Arial" panose="020B0604020202020204" pitchFamily="34" charset="0"/>
              </a:rPr>
              <a:t>Sarah Fulton 2012: no bias detectable because women candidate samples in the studies suffer from select</a:t>
            </a:r>
            <a:r>
              <a:rPr lang="cs-CZ" dirty="0">
                <a:cs typeface="Arial" panose="020B0604020202020204" pitchFamily="34" charset="0"/>
              </a:rPr>
              <a:t>i</a:t>
            </a:r>
            <a:r>
              <a:rPr lang="en-AU" dirty="0">
                <a:cs typeface="Arial" panose="020B0604020202020204" pitchFamily="34" charset="0"/>
              </a:rPr>
              <a:t>on bias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728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EF3AC-CC73-0D6F-7D9C-4975AEC85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Direct hostility: </a:t>
            </a:r>
            <a:r>
              <a:rPr lang="cs-CZ" dirty="0" err="1"/>
              <a:t>sexism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AD622-8326-4015-8749-3B55D5241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types</a:t>
            </a:r>
            <a:endParaRPr lang="cs-CZ" dirty="0"/>
          </a:p>
          <a:p>
            <a:r>
              <a:rPr lang="cs-CZ" dirty="0" err="1"/>
              <a:t>Hostile</a:t>
            </a:r>
            <a:r>
              <a:rPr lang="cs-CZ" dirty="0"/>
              <a:t> </a:t>
            </a:r>
            <a:r>
              <a:rPr lang="cs-CZ" dirty="0" err="1"/>
              <a:t>sexims</a:t>
            </a:r>
            <a:endParaRPr lang="cs-CZ" dirty="0"/>
          </a:p>
          <a:p>
            <a:r>
              <a:rPr lang="cs-CZ" dirty="0" err="1"/>
              <a:t>Benevolent</a:t>
            </a:r>
            <a:r>
              <a:rPr lang="cs-CZ" dirty="0"/>
              <a:t> </a:t>
            </a:r>
            <a:r>
              <a:rPr lang="cs-CZ" dirty="0" err="1"/>
              <a:t>sexism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0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51004-B0E0-012A-AA42-7EA02DFC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/>
          <a:lstStyle/>
          <a:p>
            <a:r>
              <a:rPr lang="cs-CZ" dirty="0" err="1"/>
              <a:t>Hostile</a:t>
            </a:r>
            <a:r>
              <a:rPr lang="cs-CZ" dirty="0"/>
              <a:t> </a:t>
            </a:r>
            <a:r>
              <a:rPr lang="cs-CZ" dirty="0" err="1"/>
              <a:t>sexism</a:t>
            </a:r>
            <a:r>
              <a:rPr lang="cs-CZ" dirty="0"/>
              <a:t> </a:t>
            </a:r>
            <a:r>
              <a:rPr lang="cs-CZ" dirty="0" err="1"/>
              <a:t>scale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BB755A-45C9-1787-D61C-022BFDD96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53292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Many women are actually seeking special favors, such as hiring policies that favor them over men, under the guise of asking for “equality.” </a:t>
            </a:r>
          </a:p>
          <a:p>
            <a:r>
              <a:rPr lang="en-US" dirty="0"/>
              <a:t>Most women interpret innocent remarks or acts as being sexist.</a:t>
            </a:r>
          </a:p>
          <a:p>
            <a:r>
              <a:rPr lang="en-US" dirty="0"/>
              <a:t>Women are too easily offended. </a:t>
            </a:r>
          </a:p>
          <a:p>
            <a:r>
              <a:rPr lang="en-US" dirty="0"/>
              <a:t>Feminists are not seeking for women to have more power than men.*</a:t>
            </a:r>
          </a:p>
          <a:p>
            <a:r>
              <a:rPr lang="en-US" dirty="0"/>
              <a:t>Most women fail to appreciate fully all that men do for them. </a:t>
            </a:r>
          </a:p>
          <a:p>
            <a:r>
              <a:rPr lang="en-US" dirty="0"/>
              <a:t>Women seek to gain power by getting control over men. </a:t>
            </a:r>
          </a:p>
          <a:p>
            <a:r>
              <a:rPr lang="en-US" dirty="0"/>
              <a:t>Women exaggerate problems they have at work.  </a:t>
            </a:r>
          </a:p>
          <a:p>
            <a:r>
              <a:rPr lang="en-US" dirty="0"/>
              <a:t>Once a woman gets a man to commit to her, she usually tries to put him on</a:t>
            </a:r>
          </a:p>
          <a:p>
            <a:r>
              <a:rPr lang="en-US" dirty="0"/>
              <a:t>When women lose to men in a fair competition, they typically complain about being discriminated against them. </a:t>
            </a:r>
          </a:p>
          <a:p>
            <a:r>
              <a:rPr lang="en-US" dirty="0"/>
              <a:t>There are actually very few women who get a kick out of teasing men by seeming sexually available and then refusing male advances.*</a:t>
            </a:r>
          </a:p>
          <a:p>
            <a:r>
              <a:rPr lang="en-US" dirty="0"/>
              <a:t>Feminists are making entirely reasonable demands of men.*</a:t>
            </a:r>
          </a:p>
        </p:txBody>
      </p:sp>
    </p:spTree>
    <p:extLst>
      <p:ext uri="{BB962C8B-B14F-4D97-AF65-F5344CB8AC3E}">
        <p14:creationId xmlns:p14="http://schemas.microsoft.com/office/powerpoint/2010/main" val="61379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894EC-84EE-66C3-DCA0-79AB239E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Benevolent</a:t>
            </a:r>
            <a:r>
              <a:rPr lang="cs-CZ" dirty="0"/>
              <a:t> </a:t>
            </a:r>
            <a:r>
              <a:rPr lang="cs-CZ" dirty="0" err="1"/>
              <a:t>sexism</a:t>
            </a:r>
            <a:r>
              <a:rPr lang="cs-CZ" dirty="0"/>
              <a:t> </a:t>
            </a:r>
            <a:r>
              <a:rPr lang="cs-CZ" dirty="0" err="1"/>
              <a:t>scale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E0E563-C081-EEC5-09F9-B058F2D94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No matter how accomplished he is, a man is not truly complete as a person unless he has the love of a woman.</a:t>
            </a:r>
          </a:p>
          <a:p>
            <a:r>
              <a:rPr lang="en-US" dirty="0"/>
              <a:t>In a disaster, women ought not necessarily to be rescued before men.*</a:t>
            </a:r>
          </a:p>
          <a:p>
            <a:r>
              <a:rPr lang="en-US" dirty="0"/>
              <a:t>People are often truly happy in life without being romantically involved with a member of the other sex.*</a:t>
            </a:r>
          </a:p>
          <a:p>
            <a:r>
              <a:rPr lang="en-US" dirty="0"/>
              <a:t>Many women have a quality of purity that few men possess. </a:t>
            </a:r>
          </a:p>
          <a:p>
            <a:r>
              <a:rPr lang="en-US" dirty="0"/>
              <a:t>Women should be cherished and protected by me.</a:t>
            </a:r>
          </a:p>
          <a:p>
            <a:r>
              <a:rPr lang="en-US" dirty="0"/>
              <a:t>Every man ought to have a woman whom he adores.</a:t>
            </a:r>
          </a:p>
          <a:p>
            <a:r>
              <a:rPr lang="en-US" dirty="0"/>
              <a:t>Men are complete without women.*</a:t>
            </a:r>
          </a:p>
          <a:p>
            <a:r>
              <a:rPr lang="en-US" dirty="0"/>
              <a:t>A good woman should be set on a pedestal by her man. </a:t>
            </a:r>
          </a:p>
          <a:p>
            <a:r>
              <a:rPr lang="en-US" dirty="0"/>
              <a:t>Women, compared to men, tend to have a superior moral sensibility. </a:t>
            </a:r>
          </a:p>
          <a:p>
            <a:r>
              <a:rPr lang="en-US" dirty="0"/>
              <a:t>Men should be willing to sacrifice their own well-being in order to provide.</a:t>
            </a:r>
          </a:p>
          <a:p>
            <a:r>
              <a:rPr lang="en-US" dirty="0"/>
              <a:t>Women, as compared to men, tend to have a more refined sense of culture</a:t>
            </a:r>
          </a:p>
        </p:txBody>
      </p:sp>
    </p:spTree>
    <p:extLst>
      <p:ext uri="{BB962C8B-B14F-4D97-AF65-F5344CB8AC3E}">
        <p14:creationId xmlns:p14="http://schemas.microsoft.com/office/powerpoint/2010/main" val="176005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osoba, oblečení, Lidská tvář, oblek&#10;&#10;Popis byl vytvořen automaticky">
            <a:extLst>
              <a:ext uri="{FF2B5EF4-FFF2-40B4-BE49-F238E27FC236}">
                <a16:creationId xmlns:a16="http://schemas.microsoft.com/office/drawing/2014/main" id="{AAC8C211-456F-3E1C-8387-C64E14208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59BC422-5F95-F52E-884B-C5E54798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2016 US presidential election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4B44B46-D490-3434-5986-EA349966C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Hostile sexism decreased turnout and campaign participation for Democrats</a:t>
            </a:r>
          </a:p>
          <a:p>
            <a:r>
              <a:rPr lang="en-US" dirty="0"/>
              <a:t>Hostile sexism had negative effects on discussions with family (Banda and </a:t>
            </a:r>
            <a:r>
              <a:rPr lang="en-US" dirty="0" err="1"/>
              <a:t>Cassesse</a:t>
            </a:r>
            <a:r>
              <a:rPr lang="en-US" dirty="0"/>
              <a:t> 2021)</a:t>
            </a:r>
          </a:p>
          <a:p>
            <a:r>
              <a:rPr lang="en-US" dirty="0"/>
              <a:t>Effects of the ”gender card” attack on Clinton:</a:t>
            </a:r>
          </a:p>
          <a:p>
            <a:pPr lvl="1"/>
            <a:r>
              <a:rPr lang="en-US" dirty="0"/>
              <a:t>Hostile sexists exposed to attack on Clinton – decreased support for Clinton, Increased support for Trump</a:t>
            </a:r>
          </a:p>
          <a:p>
            <a:pPr lvl="1"/>
            <a:r>
              <a:rPr lang="en-US" dirty="0"/>
              <a:t>Benevolent sexists – increased support for Clinton (</a:t>
            </a:r>
            <a:r>
              <a:rPr lang="en-US" dirty="0" err="1"/>
              <a:t>Cassesse</a:t>
            </a:r>
            <a:r>
              <a:rPr lang="en-US" dirty="0"/>
              <a:t> and Holman 2019)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7700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1116</Words>
  <Application>Microsoft Office PowerPoint</Application>
  <PresentationFormat>Širokoúhlá obrazovka</PresentationFormat>
  <Paragraphs>126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Office</vt:lpstr>
      <vt:lpstr>When Women Run:  Campaigns, Candidates, and Voters</vt:lpstr>
      <vt:lpstr>Today‘s question:</vt:lpstr>
      <vt:lpstr>We spoke about</vt:lpstr>
      <vt:lpstr>Is there an anti-woman bias in elections?</vt:lpstr>
      <vt:lpstr>Direct hostility</vt:lpstr>
      <vt:lpstr>Direct hostility: sexism</vt:lpstr>
      <vt:lpstr>Hostile sexism scale</vt:lpstr>
      <vt:lpstr>Benevolent sexism scale</vt:lpstr>
      <vt:lpstr>2016 US presidential election</vt:lpstr>
      <vt:lpstr>Prezentace aplikace PowerPoint</vt:lpstr>
      <vt:lpstr>Explicit discrimination disappearing? </vt:lpstr>
      <vt:lpstr>Double standards </vt:lpstr>
      <vt:lpstr>Double standards</vt:lpstr>
      <vt:lpstr>Prezentace aplikace PowerPoint</vt:lpstr>
      <vt:lpstr>Double bind</vt:lpstr>
      <vt:lpstr>Double blind </vt:lpstr>
      <vt:lpstr>Teele et al. 2018</vt:lpstr>
      <vt:lpstr>Campaigns and communication</vt:lpstr>
      <vt:lpstr>Prezentace aplikace PowerPoint</vt:lpstr>
      <vt:lpstr>Prezentace aplikace PowerPoint</vt:lpstr>
      <vt:lpstr>Clayton et al. 2020: (How) Do Voters Discriminate Against Women Candidates? Experimental and Qualitative Evidence From Malawi </vt:lpstr>
      <vt:lpstr>Communication styles</vt:lpstr>
      <vt:lpstr>Communication styles</vt:lpstr>
      <vt:lpstr>Czech Republic: Hrbková and Macková 2020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Women Run:  Campaigns, Candidates, and Voters</dc:title>
  <dc:creator>Lenka Hrbková</dc:creator>
  <cp:lastModifiedBy>Lenka Hrbková</cp:lastModifiedBy>
  <cp:revision>2</cp:revision>
  <dcterms:created xsi:type="dcterms:W3CDTF">2023-10-30T07:55:05Z</dcterms:created>
  <dcterms:modified xsi:type="dcterms:W3CDTF">2023-11-08T21:06:10Z</dcterms:modified>
</cp:coreProperties>
</file>