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4" r:id="rId4"/>
    <p:sldId id="275" r:id="rId5"/>
    <p:sldId id="276" r:id="rId6"/>
    <p:sldId id="258" r:id="rId7"/>
    <p:sldId id="259" r:id="rId8"/>
    <p:sldId id="260" r:id="rId9"/>
    <p:sldId id="277" r:id="rId10"/>
    <p:sldId id="261" r:id="rId11"/>
    <p:sldId id="272" r:id="rId12"/>
    <p:sldId id="262" r:id="rId13"/>
    <p:sldId id="264" r:id="rId14"/>
    <p:sldId id="265" r:id="rId15"/>
    <p:sldId id="278" r:id="rId16"/>
    <p:sldId id="266" r:id="rId17"/>
    <p:sldId id="267" r:id="rId18"/>
    <p:sldId id="268" r:id="rId19"/>
    <p:sldId id="269" r:id="rId20"/>
    <p:sldId id="270" r:id="rId21"/>
    <p:sldId id="271" r:id="rId22"/>
    <p:sldId id="273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AABB20-A631-4340-B8DC-C61EC258E88B}" v="4" dt="2023-11-14T07:30:28.8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nka Hrbková" userId="aebe2dc6-5e4d-447d-b062-fe374588cddb" providerId="ADAL" clId="{62AABB20-A631-4340-B8DC-C61EC258E88B}"/>
    <pc:docChg chg="undo redo custSel addSld delSld modSld">
      <pc:chgData name="Lenka Hrbková" userId="aebe2dc6-5e4d-447d-b062-fe374588cddb" providerId="ADAL" clId="{62AABB20-A631-4340-B8DC-C61EC258E88B}" dt="2023-11-14T07:30:28.892" v="1630" actId="20577"/>
      <pc:docMkLst>
        <pc:docMk/>
      </pc:docMkLst>
      <pc:sldChg chg="modSp mod">
        <pc:chgData name="Lenka Hrbková" userId="aebe2dc6-5e4d-447d-b062-fe374588cddb" providerId="ADAL" clId="{62AABB20-A631-4340-B8DC-C61EC258E88B}" dt="2023-11-14T07:30:28.892" v="1630" actId="20577"/>
        <pc:sldMkLst>
          <pc:docMk/>
          <pc:sldMk cId="3779796720" sldId="265"/>
        </pc:sldMkLst>
        <pc:spChg chg="mod">
          <ac:chgData name="Lenka Hrbková" userId="aebe2dc6-5e4d-447d-b062-fe374588cddb" providerId="ADAL" clId="{62AABB20-A631-4340-B8DC-C61EC258E88B}" dt="2023-11-14T07:30:28.892" v="1630" actId="20577"/>
          <ac:spMkLst>
            <pc:docMk/>
            <pc:sldMk cId="3779796720" sldId="265"/>
            <ac:spMk id="3" creationId="{C9A7C739-B17C-DFF5-ED95-7327E8DBD83C}"/>
          </ac:spMkLst>
        </pc:spChg>
      </pc:sldChg>
      <pc:sldChg chg="modSp mod">
        <pc:chgData name="Lenka Hrbková" userId="aebe2dc6-5e4d-447d-b062-fe374588cddb" providerId="ADAL" clId="{62AABB20-A631-4340-B8DC-C61EC258E88B}" dt="2023-11-13T20:14:37.471" v="16" actId="20577"/>
        <pc:sldMkLst>
          <pc:docMk/>
          <pc:sldMk cId="3804384903" sldId="273"/>
        </pc:sldMkLst>
        <pc:spChg chg="mod">
          <ac:chgData name="Lenka Hrbková" userId="aebe2dc6-5e4d-447d-b062-fe374588cddb" providerId="ADAL" clId="{62AABB20-A631-4340-B8DC-C61EC258E88B}" dt="2023-11-13T20:14:37.471" v="16" actId="20577"/>
          <ac:spMkLst>
            <pc:docMk/>
            <pc:sldMk cId="3804384903" sldId="273"/>
            <ac:spMk id="2" creationId="{9B716745-0F77-AFC9-ADC5-96DB4F7D6B06}"/>
          </ac:spMkLst>
        </pc:spChg>
      </pc:sldChg>
      <pc:sldChg chg="modSp new mod">
        <pc:chgData name="Lenka Hrbková" userId="aebe2dc6-5e4d-447d-b062-fe374588cddb" providerId="ADAL" clId="{62AABB20-A631-4340-B8DC-C61EC258E88B}" dt="2023-11-13T21:13:52.376" v="563" actId="14100"/>
        <pc:sldMkLst>
          <pc:docMk/>
          <pc:sldMk cId="2911727391" sldId="274"/>
        </pc:sldMkLst>
        <pc:spChg chg="mod">
          <ac:chgData name="Lenka Hrbková" userId="aebe2dc6-5e4d-447d-b062-fe374588cddb" providerId="ADAL" clId="{62AABB20-A631-4340-B8DC-C61EC258E88B}" dt="2023-11-13T21:13:52.376" v="563" actId="14100"/>
          <ac:spMkLst>
            <pc:docMk/>
            <pc:sldMk cId="2911727391" sldId="274"/>
            <ac:spMk id="2" creationId="{E89EE8B4-B483-E684-2942-AF04905D8525}"/>
          </ac:spMkLst>
        </pc:spChg>
        <pc:spChg chg="mod">
          <ac:chgData name="Lenka Hrbková" userId="aebe2dc6-5e4d-447d-b062-fe374588cddb" providerId="ADAL" clId="{62AABB20-A631-4340-B8DC-C61EC258E88B}" dt="2023-11-13T21:13:49.504" v="562" actId="27636"/>
          <ac:spMkLst>
            <pc:docMk/>
            <pc:sldMk cId="2911727391" sldId="274"/>
            <ac:spMk id="3" creationId="{60E00D4F-A156-6016-0D78-37A8514E5FB4}"/>
          </ac:spMkLst>
        </pc:spChg>
      </pc:sldChg>
      <pc:sldChg chg="addSp delSp modSp new mod">
        <pc:chgData name="Lenka Hrbková" userId="aebe2dc6-5e4d-447d-b062-fe374588cddb" providerId="ADAL" clId="{62AABB20-A631-4340-B8DC-C61EC258E88B}" dt="2023-11-13T21:28:50.427" v="1064" actId="790"/>
        <pc:sldMkLst>
          <pc:docMk/>
          <pc:sldMk cId="797193076" sldId="275"/>
        </pc:sldMkLst>
        <pc:spChg chg="del mod">
          <ac:chgData name="Lenka Hrbková" userId="aebe2dc6-5e4d-447d-b062-fe374588cddb" providerId="ADAL" clId="{62AABB20-A631-4340-B8DC-C61EC258E88B}" dt="2023-11-13T21:28:00.790" v="1005" actId="478"/>
          <ac:spMkLst>
            <pc:docMk/>
            <pc:sldMk cId="797193076" sldId="275"/>
            <ac:spMk id="2" creationId="{654E5E37-DB68-CC9F-55C8-8CDAD2F11DF8}"/>
          </ac:spMkLst>
        </pc:spChg>
        <pc:spChg chg="mod">
          <ac:chgData name="Lenka Hrbková" userId="aebe2dc6-5e4d-447d-b062-fe374588cddb" providerId="ADAL" clId="{62AABB20-A631-4340-B8DC-C61EC258E88B}" dt="2023-11-13T21:28:50.427" v="1064" actId="790"/>
          <ac:spMkLst>
            <pc:docMk/>
            <pc:sldMk cId="797193076" sldId="275"/>
            <ac:spMk id="3" creationId="{51527645-780E-A17A-C7BB-EBE6F06823C2}"/>
          </ac:spMkLst>
        </pc:spChg>
        <pc:spChg chg="add mod">
          <ac:chgData name="Lenka Hrbková" userId="aebe2dc6-5e4d-447d-b062-fe374588cddb" providerId="ADAL" clId="{62AABB20-A631-4340-B8DC-C61EC258E88B}" dt="2023-11-13T21:28:39.918" v="1063" actId="20577"/>
          <ac:spMkLst>
            <pc:docMk/>
            <pc:sldMk cId="797193076" sldId="275"/>
            <ac:spMk id="5" creationId="{38B14E35-0CD7-B66D-9164-B01BB2A9448A}"/>
          </ac:spMkLst>
        </pc:spChg>
      </pc:sldChg>
      <pc:sldChg chg="modSp new mod">
        <pc:chgData name="Lenka Hrbková" userId="aebe2dc6-5e4d-447d-b062-fe374588cddb" providerId="ADAL" clId="{62AABB20-A631-4340-B8DC-C61EC258E88B}" dt="2023-11-13T21:38:29.380" v="1330" actId="20577"/>
        <pc:sldMkLst>
          <pc:docMk/>
          <pc:sldMk cId="544576904" sldId="276"/>
        </pc:sldMkLst>
        <pc:spChg chg="mod">
          <ac:chgData name="Lenka Hrbková" userId="aebe2dc6-5e4d-447d-b062-fe374588cddb" providerId="ADAL" clId="{62AABB20-A631-4340-B8DC-C61EC258E88B}" dt="2023-11-13T21:38:29.380" v="1330" actId="20577"/>
          <ac:spMkLst>
            <pc:docMk/>
            <pc:sldMk cId="544576904" sldId="276"/>
            <ac:spMk id="2" creationId="{59660A68-7E53-A1B9-8AA5-07B1BCC20CEB}"/>
          </ac:spMkLst>
        </pc:spChg>
        <pc:spChg chg="mod">
          <ac:chgData name="Lenka Hrbková" userId="aebe2dc6-5e4d-447d-b062-fe374588cddb" providerId="ADAL" clId="{62AABB20-A631-4340-B8DC-C61EC258E88B}" dt="2023-11-13T21:36:14.650" v="1275" actId="20577"/>
          <ac:spMkLst>
            <pc:docMk/>
            <pc:sldMk cId="544576904" sldId="276"/>
            <ac:spMk id="3" creationId="{DC711A40-BF86-A272-7476-45E00CC01C98}"/>
          </ac:spMkLst>
        </pc:spChg>
      </pc:sldChg>
      <pc:sldChg chg="addSp delSp modSp new mod setBg">
        <pc:chgData name="Lenka Hrbková" userId="aebe2dc6-5e4d-447d-b062-fe374588cddb" providerId="ADAL" clId="{62AABB20-A631-4340-B8DC-C61EC258E88B}" dt="2023-11-13T21:39:22.738" v="1369" actId="26606"/>
        <pc:sldMkLst>
          <pc:docMk/>
          <pc:sldMk cId="380593769" sldId="277"/>
        </pc:sldMkLst>
        <pc:spChg chg="mod">
          <ac:chgData name="Lenka Hrbková" userId="aebe2dc6-5e4d-447d-b062-fe374588cddb" providerId="ADAL" clId="{62AABB20-A631-4340-B8DC-C61EC258E88B}" dt="2023-11-13T21:39:22.738" v="1369" actId="26606"/>
          <ac:spMkLst>
            <pc:docMk/>
            <pc:sldMk cId="380593769" sldId="277"/>
            <ac:spMk id="2" creationId="{32C5EFB6-C72C-2EAB-28C0-48001FBDBA64}"/>
          </ac:spMkLst>
        </pc:spChg>
        <pc:spChg chg="del">
          <ac:chgData name="Lenka Hrbková" userId="aebe2dc6-5e4d-447d-b062-fe374588cddb" providerId="ADAL" clId="{62AABB20-A631-4340-B8DC-C61EC258E88B}" dt="2023-11-13T21:38:57.550" v="1332"/>
          <ac:spMkLst>
            <pc:docMk/>
            <pc:sldMk cId="380593769" sldId="277"/>
            <ac:spMk id="3" creationId="{D1B31A26-1823-0036-EF57-54F108332285}"/>
          </ac:spMkLst>
        </pc:spChg>
        <pc:spChg chg="add del">
          <ac:chgData name="Lenka Hrbková" userId="aebe2dc6-5e4d-447d-b062-fe374588cddb" providerId="ADAL" clId="{62AABB20-A631-4340-B8DC-C61EC258E88B}" dt="2023-11-13T21:39:22.738" v="1369" actId="26606"/>
          <ac:spMkLst>
            <pc:docMk/>
            <pc:sldMk cId="380593769" sldId="277"/>
            <ac:spMk id="9" creationId="{D4771268-CB57-404A-9271-370EB28F6090}"/>
          </ac:spMkLst>
        </pc:spChg>
        <pc:spChg chg="add">
          <ac:chgData name="Lenka Hrbková" userId="aebe2dc6-5e4d-447d-b062-fe374588cddb" providerId="ADAL" clId="{62AABB20-A631-4340-B8DC-C61EC258E88B}" dt="2023-11-13T21:39:22.738" v="1369" actId="26606"/>
          <ac:spMkLst>
            <pc:docMk/>
            <pc:sldMk cId="380593769" sldId="277"/>
            <ac:spMk id="14" creationId="{6753252F-4873-4F63-801D-CC719279A7D5}"/>
          </ac:spMkLst>
        </pc:spChg>
        <pc:spChg chg="add">
          <ac:chgData name="Lenka Hrbková" userId="aebe2dc6-5e4d-447d-b062-fe374588cddb" providerId="ADAL" clId="{62AABB20-A631-4340-B8DC-C61EC258E88B}" dt="2023-11-13T21:39:22.738" v="1369" actId="26606"/>
          <ac:spMkLst>
            <pc:docMk/>
            <pc:sldMk cId="380593769" sldId="277"/>
            <ac:spMk id="16" creationId="{047C8CCB-F95D-4249-92DD-651249D3535A}"/>
          </ac:spMkLst>
        </pc:spChg>
        <pc:picChg chg="add mod">
          <ac:chgData name="Lenka Hrbková" userId="aebe2dc6-5e4d-447d-b062-fe374588cddb" providerId="ADAL" clId="{62AABB20-A631-4340-B8DC-C61EC258E88B}" dt="2023-11-13T21:39:22.738" v="1369" actId="26606"/>
          <ac:picMkLst>
            <pc:docMk/>
            <pc:sldMk cId="380593769" sldId="277"/>
            <ac:picMk id="4" creationId="{C94FB23C-28BF-E37A-0E14-883F68ECCB83}"/>
          </ac:picMkLst>
        </pc:picChg>
      </pc:sldChg>
      <pc:sldChg chg="modSp new mod">
        <pc:chgData name="Lenka Hrbková" userId="aebe2dc6-5e4d-447d-b062-fe374588cddb" providerId="ADAL" clId="{62AABB20-A631-4340-B8DC-C61EC258E88B}" dt="2023-11-14T07:03:57.357" v="1621" actId="20577"/>
        <pc:sldMkLst>
          <pc:docMk/>
          <pc:sldMk cId="1219490367" sldId="278"/>
        </pc:sldMkLst>
        <pc:spChg chg="mod">
          <ac:chgData name="Lenka Hrbková" userId="aebe2dc6-5e4d-447d-b062-fe374588cddb" providerId="ADAL" clId="{62AABB20-A631-4340-B8DC-C61EC258E88B}" dt="2023-11-14T07:00:52.811" v="1391" actId="20577"/>
          <ac:spMkLst>
            <pc:docMk/>
            <pc:sldMk cId="1219490367" sldId="278"/>
            <ac:spMk id="2" creationId="{07C0DF52-F992-DFA0-28C2-F62E4A1BA483}"/>
          </ac:spMkLst>
        </pc:spChg>
        <pc:spChg chg="mod">
          <ac:chgData name="Lenka Hrbková" userId="aebe2dc6-5e4d-447d-b062-fe374588cddb" providerId="ADAL" clId="{62AABB20-A631-4340-B8DC-C61EC258E88B}" dt="2023-11-14T07:03:57.357" v="1621" actId="20577"/>
          <ac:spMkLst>
            <pc:docMk/>
            <pc:sldMk cId="1219490367" sldId="278"/>
            <ac:spMk id="3" creationId="{8A7C10E1-B5E4-E57A-A944-2DD6B6D45F3E}"/>
          </ac:spMkLst>
        </pc:spChg>
      </pc:sldChg>
      <pc:sldChg chg="addSp modSp new del mod">
        <pc:chgData name="Lenka Hrbková" userId="aebe2dc6-5e4d-447d-b062-fe374588cddb" providerId="ADAL" clId="{62AABB20-A631-4340-B8DC-C61EC258E88B}" dt="2023-11-14T07:13:49.260" v="1628" actId="2696"/>
        <pc:sldMkLst>
          <pc:docMk/>
          <pc:sldMk cId="3775317494" sldId="279"/>
        </pc:sldMkLst>
        <pc:picChg chg="add mod">
          <ac:chgData name="Lenka Hrbková" userId="aebe2dc6-5e4d-447d-b062-fe374588cddb" providerId="ADAL" clId="{62AABB20-A631-4340-B8DC-C61EC258E88B}" dt="2023-11-14T07:13:32.852" v="1627" actId="1076"/>
          <ac:picMkLst>
            <pc:docMk/>
            <pc:sldMk cId="3775317494" sldId="279"/>
            <ac:picMk id="4" creationId="{BB3B816D-75BC-871B-D362-CBBCABB618D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EFF81C-4A3F-B79B-71A0-33F04FF91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075A0B5-A9B9-9E8D-183E-408E58879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0D0A1E-EAD6-0440-3861-1DE9E09A8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A4826-9889-9143-824B-4724F0588D04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79F54F-5788-4DDC-7BC0-F37ADBF3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3DFEC8-1387-C778-F489-1B0A8B07E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6F74-8554-2F43-9F5A-374DABD442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0105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E9F399-E578-662F-B3E3-99EA16AAF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95F06D4-96E0-F32B-10F3-5B7BDCA514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D9694B-20F1-A6FE-0FC4-FEF21EB05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A4826-9889-9143-824B-4724F0588D04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96841B-E803-E6FB-877C-8BB8A6504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3ED30A-002E-EC19-4966-27232274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6F74-8554-2F43-9F5A-374DABD442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2781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A794165-21D3-BB1A-8565-DE46486397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424A7CC-FF73-4720-785F-DA0B271B44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796F26-A52C-AB1B-86AE-111740CD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A4826-9889-9143-824B-4724F0588D04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9721E2-8995-4AB4-A5B9-5CD94BFF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C67652-70FA-BE48-259A-34A2E1B08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6F74-8554-2F43-9F5A-374DABD442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74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AB87ED-8F27-086C-9653-B4C19CB1B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051B06-1720-1F1A-2632-807F0323C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B22C13-77B8-8375-A317-DF430954D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A4826-9889-9143-824B-4724F0588D04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CB5471-5C6F-EC5F-47EC-4F8C0320A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C3D073-91FE-67EF-D680-88083A6C4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6F74-8554-2F43-9F5A-374DABD442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067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D439EA-2CDC-E9B3-36F3-769EAEB4C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D0B5E9B-657C-08BA-AB4B-5507E51F8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C0CA5F-282E-12FB-7BBC-833D519EB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A4826-9889-9143-824B-4724F0588D04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6EC92C3-B796-912D-88D4-65DC932CF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26DF27-92FC-71BD-5D1D-A79792CF8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6F74-8554-2F43-9F5A-374DABD442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38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5FE2F5-5AFB-3322-8BC4-1B3663C2C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043A95-822A-4EDB-4A60-0F053F50EB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B6B85EA-058A-6128-3F19-99225CD79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FB528CD-9B70-3F06-DF90-6207B21D7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A4826-9889-9143-824B-4724F0588D04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D184516-0EBE-1327-F181-6B24E3251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A217E7-617E-0CE9-79F6-C232D9218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6F74-8554-2F43-9F5A-374DABD442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4423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54866C-0368-611C-F468-92D3C6888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948C6D8-4109-31B8-D6AA-0E5F53942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19DFE94-0407-3172-CA5E-00D462B66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CDD123F-D388-9B40-F43A-BF4772F4DF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B3E49F5-A1F1-E67E-6AD0-1D7951A9D1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67A292E-38CF-CAB0-E925-8543FF9E6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A4826-9889-9143-824B-4724F0588D04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D423876-8456-AFF0-1740-F9A5D5B00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4090068-989D-19F5-ED72-DD2A4E9F4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6F74-8554-2F43-9F5A-374DABD442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7276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BBBE37-16B7-F3A2-6232-0D48B6762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3AED80F-7513-864C-16CF-03A3D91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A4826-9889-9143-824B-4724F0588D04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9AC602B-8007-377E-DAD1-E45A34DB3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8E457F9-4147-05D6-7F48-F8452B10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6F74-8554-2F43-9F5A-374DABD442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6058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745CD0E-5220-CAE9-FA95-9B3744245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A4826-9889-9143-824B-4724F0588D04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50B4C59-81EE-8036-90CF-3A24C52D6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95C7369-134D-3F7B-267A-9309BF26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6F74-8554-2F43-9F5A-374DABD442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321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7F1E1D-C6C8-F146-CDED-6746FDF78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ABCB8E-4D60-68E2-8D6D-49421C452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772326D-51E9-8938-8982-08D1CFCDC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D7911A8-7C9D-99D5-EF70-B4CBDED12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A4826-9889-9143-824B-4724F0588D04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017DB7A-A545-A2C1-B814-D2463561B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7C86BC-516F-3747-7E2D-8532F93BD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6F74-8554-2F43-9F5A-374DABD442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2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CDC71C-501C-EC63-D83A-3695F8311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C133B77-716E-86DB-DF83-9A5981807D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1B192D4-58B1-90A3-E90B-B96D981E2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93772EF-67A3-952F-0D48-173EAC40A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A4826-9889-9143-824B-4724F0588D04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4DFFF4C-D0FB-C286-28A9-11BCC81F1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82BC6AD-08B5-566C-9850-675FB0BD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6F74-8554-2F43-9F5A-374DABD442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735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E24035D-F090-55CC-CAF4-3BE8C9E9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0CC926-65E2-7733-F411-EF62C1C14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395F7A-FFE2-A4E9-1A9B-BD8486D8E9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A4826-9889-9143-824B-4724F0588D04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682326-1EBB-1435-53B3-A9280C33E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13A45D-1A4A-3CD5-5DCB-3E7CD0264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A6F74-8554-2F43-9F5A-374DABD442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532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holding a globe">
            <a:extLst>
              <a:ext uri="{FF2B5EF4-FFF2-40B4-BE49-F238E27FC236}">
                <a16:creationId xmlns:a16="http://schemas.microsoft.com/office/drawing/2014/main" id="{BD4971E3-4EF2-1683-4FA1-393385C68C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546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9D8307D-7147-B763-E343-D9F98D9BD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Gender </a:t>
            </a:r>
            <a:r>
              <a:rPr lang="cs-CZ" err="1">
                <a:solidFill>
                  <a:srgbClr val="FFFFFF"/>
                </a:solidFill>
              </a:rPr>
              <a:t>quota</a:t>
            </a:r>
            <a:r>
              <a:rPr lang="cs-CZ">
                <a:solidFill>
                  <a:srgbClr val="FFFFFF"/>
                </a:solidFill>
              </a:rPr>
              <a:t> </a:t>
            </a:r>
            <a:r>
              <a:rPr lang="cs-CZ" err="1">
                <a:solidFill>
                  <a:srgbClr val="FFFFFF"/>
                </a:solidFill>
              </a:rPr>
              <a:t>politics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ACAD32D-9614-751E-637D-CAD457637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cs-CZ" err="1">
                <a:solidFill>
                  <a:srgbClr val="FFFFFF"/>
                </a:solidFill>
              </a:rPr>
              <a:t>Fall</a:t>
            </a:r>
            <a:r>
              <a:rPr lang="cs-CZ">
                <a:solidFill>
                  <a:srgbClr val="FFFFFF"/>
                </a:solidFill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2079807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63ECAF-46A6-1C57-B797-2DA88AD68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TYPES OF QUOTA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BDEEF2-62E8-7FCD-1EA6-8437F1978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Reserved seats</a:t>
            </a:r>
          </a:p>
          <a:p>
            <a:r>
              <a:rPr lang="en-US"/>
              <a:t>Legislative quota (electoral law or constitution)</a:t>
            </a:r>
          </a:p>
          <a:p>
            <a:r>
              <a:rPr lang="en-US"/>
              <a:t>Party quota</a:t>
            </a:r>
          </a:p>
          <a:p>
            <a:endParaRPr lang="en-US"/>
          </a:p>
          <a:p>
            <a:r>
              <a:rPr lang="en-US"/>
              <a:t>Sometimes a combination (i.e., Rwanda: 2 reserved. Seats per province + 30% quota for candidates on the ballot)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61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C043EC-9376-A483-AB81-0A9E505F3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Quota</a:t>
            </a:r>
            <a:r>
              <a:rPr lang="cs-CZ"/>
              <a:t> </a:t>
            </a:r>
            <a:r>
              <a:rPr lang="cs-CZ" err="1"/>
              <a:t>around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world</a:t>
            </a:r>
            <a:endParaRPr lang="cs-CZ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17298597-F706-DDC0-D3BE-9BAD34FF4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Reserved seats: Asia, Middle East, North Africa</a:t>
            </a:r>
          </a:p>
          <a:p>
            <a:r>
              <a:rPr lang="en-US" sz="2400"/>
              <a:t>Legislative quota: Latin America, Europe, Africa</a:t>
            </a:r>
          </a:p>
          <a:p>
            <a:r>
              <a:rPr lang="en-US" sz="2400"/>
              <a:t>Party quota: Europe, South Africa</a:t>
            </a:r>
          </a:p>
          <a:p>
            <a:endParaRPr lang="en-US" sz="2400"/>
          </a:p>
          <a:p>
            <a:r>
              <a:rPr lang="en-US" sz="2400"/>
              <a:t>EU </a:t>
            </a:r>
            <a:r>
              <a:rPr lang="en-AU" sz="2400"/>
              <a:t>countries often go from voluntary party quota to legislative quota: France, Belgium, Portugal, Slovenia, Spain, Croatia, Poland</a:t>
            </a:r>
          </a:p>
        </p:txBody>
      </p:sp>
    </p:spTree>
    <p:extLst>
      <p:ext uri="{BB962C8B-B14F-4D97-AF65-F5344CB8AC3E}">
        <p14:creationId xmlns:p14="http://schemas.microsoft.com/office/powerpoint/2010/main" val="3201617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5F2A62-4904-5249-3CA2-2A279B615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Does quota work? Under what conditions?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6F36A7-07C5-56B1-5A79-A3C65887C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Reserved seats (with higher thresholds)</a:t>
            </a:r>
          </a:p>
          <a:p>
            <a:r>
              <a:rPr lang="en-US"/>
              <a:t>Placement mandate (double quota),but ceiling effects</a:t>
            </a:r>
          </a:p>
          <a:p>
            <a:r>
              <a:rPr lang="en-US"/>
              <a:t>Penalties for non-compliance (must be strong)</a:t>
            </a:r>
          </a:p>
          <a:p>
            <a:r>
              <a:rPr lang="en-US"/>
              <a:t>Different effects in different contexts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69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B66265-7CCB-A2AC-F887-4FBD22294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4" y="741391"/>
            <a:ext cx="3549649" cy="1616203"/>
          </a:xfrm>
        </p:spPr>
        <p:txBody>
          <a:bodyPr anchor="b">
            <a:normAutofit/>
          </a:bodyPr>
          <a:lstStyle/>
          <a:p>
            <a:r>
              <a:rPr lang="en-US" sz="3200"/>
              <a:t>Why is quota adopted?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182476-7FBF-1798-03E4-27389DE16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008" y="2533475"/>
            <a:ext cx="3549649" cy="3448715"/>
          </a:xfrm>
        </p:spPr>
        <p:txBody>
          <a:bodyPr anchor="t">
            <a:normAutofit/>
          </a:bodyPr>
          <a:lstStyle/>
          <a:p>
            <a:r>
              <a:rPr lang="en-US" sz="2000"/>
              <a:t>Social movement</a:t>
            </a:r>
          </a:p>
          <a:p>
            <a:r>
              <a:rPr lang="en-US" sz="2000"/>
              <a:t>International organizations, international reputation</a:t>
            </a:r>
          </a:p>
          <a:p>
            <a:r>
              <a:rPr lang="en-US" sz="2000"/>
              <a:t>Spillover effect</a:t>
            </a:r>
          </a:p>
          <a:p>
            <a:r>
              <a:rPr lang="en-US" sz="2000"/>
              <a:t>Party dynamics and rational party strategies</a:t>
            </a:r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5" name="Obrázek 4" descr="Obsah obrázku hlediště, interiér, radnice, velké&#10;&#10;Popis byl vytvořen automaticky">
            <a:extLst>
              <a:ext uri="{FF2B5EF4-FFF2-40B4-BE49-F238E27FC236}">
                <a16:creationId xmlns:a16="http://schemas.microsoft.com/office/drawing/2014/main" id="{B85657B7-C42A-9B49-5CC7-1FA2AC6AD4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02" r="20495" b="2"/>
          <a:stretch/>
        </p:blipFill>
        <p:spPr>
          <a:xfrm>
            <a:off x="5089243" y="877413"/>
            <a:ext cx="6222628" cy="504309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AFCAD34-1AFC-BC1A-F6B2-C34C6391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89243" y="5858828"/>
            <a:ext cx="6226463" cy="123363"/>
            <a:chOff x="7015162" y="5858828"/>
            <a:chExt cx="4300544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29F4A2-3705-CF87-3DDA-AF9CE9389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91B1028-FC76-5583-3A1F-5815A7DCF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4078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D979C7-AAF1-650F-000A-26C490758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Intra and inter-party competition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A7C739-B17C-DFF5-ED95-7327E8DBD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Why parties adopt quota laws and not just party quota?</a:t>
            </a:r>
          </a:p>
          <a:p>
            <a:r>
              <a:rPr lang="en-US"/>
              <a:t>Political incentives</a:t>
            </a:r>
          </a:p>
          <a:p>
            <a:r>
              <a:rPr lang="en-US"/>
              <a:t>National party leaders adopt quota to get advantage over local actors</a:t>
            </a:r>
          </a:p>
          <a:p>
            <a:r>
              <a:rPr lang="en-US"/>
              <a:t>Parties adopt quota laws when losing votes to progressive challengers</a:t>
            </a:r>
          </a:p>
          <a:p>
            <a:r>
              <a:rPr lang="en-US"/>
              <a:t>Examples:</a:t>
            </a:r>
          </a:p>
          <a:p>
            <a:r>
              <a:rPr lang="en-US"/>
              <a:t>Belgium (vs. Austria)</a:t>
            </a:r>
          </a:p>
          <a:p>
            <a:r>
              <a:rPr lang="en-US"/>
              <a:t>Portugal (vs. Italy)</a:t>
            </a:r>
          </a:p>
          <a:p>
            <a:r>
              <a:rPr lang="en-US"/>
              <a:t>Weeks 2018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96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C0DF52-F992-DFA0-28C2-F62E4A1BA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Inclusion</a:t>
            </a:r>
            <a:r>
              <a:rPr lang="cs-CZ"/>
              <a:t> </a:t>
            </a:r>
            <a:r>
              <a:rPr lang="cs-CZ" err="1"/>
              <a:t>calculation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7C10E1-B5E4-E57A-A944-2DD6B6D45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err="1"/>
              <a:t>Rational</a:t>
            </a:r>
            <a:r>
              <a:rPr lang="cs-CZ"/>
              <a:t> </a:t>
            </a:r>
            <a:r>
              <a:rPr lang="cs-CZ" err="1"/>
              <a:t>motives</a:t>
            </a:r>
            <a:endParaRPr lang="cs-CZ"/>
          </a:p>
          <a:p>
            <a:r>
              <a:rPr lang="cs-CZ" err="1"/>
              <a:t>When</a:t>
            </a:r>
            <a:r>
              <a:rPr lang="cs-CZ"/>
              <a:t> party/</a:t>
            </a:r>
            <a:r>
              <a:rPr lang="cs-CZ" err="1"/>
              <a:t>government</a:t>
            </a:r>
            <a:r>
              <a:rPr lang="cs-CZ"/>
              <a:t> </a:t>
            </a:r>
            <a:r>
              <a:rPr lang="cs-CZ" err="1"/>
              <a:t>loses</a:t>
            </a:r>
            <a:r>
              <a:rPr lang="cs-CZ"/>
              <a:t> </a:t>
            </a:r>
            <a:r>
              <a:rPr lang="cs-CZ" err="1"/>
              <a:t>legitimacy</a:t>
            </a:r>
            <a:endParaRPr lang="cs-CZ"/>
          </a:p>
          <a:p>
            <a:r>
              <a:rPr lang="cs-CZ" err="1"/>
              <a:t>Women</a:t>
            </a:r>
            <a:r>
              <a:rPr lang="cs-CZ"/>
              <a:t> </a:t>
            </a:r>
            <a:r>
              <a:rPr lang="cs-CZ" err="1"/>
              <a:t>new</a:t>
            </a:r>
            <a:r>
              <a:rPr lang="cs-CZ"/>
              <a:t> element (not </a:t>
            </a:r>
            <a:r>
              <a:rPr lang="cs-CZ" err="1"/>
              <a:t>stereotypical</a:t>
            </a:r>
            <a:r>
              <a:rPr lang="cs-CZ"/>
              <a:t> </a:t>
            </a:r>
            <a:r>
              <a:rPr lang="cs-CZ" err="1"/>
              <a:t>politicians</a:t>
            </a:r>
            <a:r>
              <a:rPr lang="cs-CZ"/>
              <a:t>)</a:t>
            </a:r>
          </a:p>
          <a:p>
            <a:endParaRPr lang="cs-CZ"/>
          </a:p>
          <a:p>
            <a:r>
              <a:rPr lang="cs-CZ" err="1"/>
              <a:t>Quota</a:t>
            </a:r>
            <a:r>
              <a:rPr lang="cs-CZ"/>
              <a:t> </a:t>
            </a:r>
            <a:r>
              <a:rPr lang="cs-CZ" err="1"/>
              <a:t>draw</a:t>
            </a:r>
            <a:r>
              <a:rPr lang="cs-CZ"/>
              <a:t> </a:t>
            </a:r>
            <a:r>
              <a:rPr lang="cs-CZ" err="1"/>
              <a:t>attention</a:t>
            </a:r>
            <a:endParaRPr lang="cs-CZ"/>
          </a:p>
          <a:p>
            <a:r>
              <a:rPr lang="cs-CZ" err="1"/>
              <a:t>Signal</a:t>
            </a:r>
            <a:r>
              <a:rPr lang="cs-CZ"/>
              <a:t> </a:t>
            </a:r>
            <a:r>
              <a:rPr lang="cs-CZ" err="1"/>
              <a:t>commitment</a:t>
            </a:r>
            <a:endParaRPr lang="cs-CZ"/>
          </a:p>
          <a:p>
            <a:r>
              <a:rPr lang="cs-CZ" err="1"/>
              <a:t>Can</a:t>
            </a:r>
            <a:r>
              <a:rPr lang="cs-CZ"/>
              <a:t> </a:t>
            </a:r>
            <a:r>
              <a:rPr lang="cs-CZ" err="1"/>
              <a:t>protect</a:t>
            </a:r>
            <a:r>
              <a:rPr lang="cs-CZ"/>
              <a:t> </a:t>
            </a:r>
            <a:r>
              <a:rPr lang="cs-CZ" err="1"/>
              <a:t>power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male </a:t>
            </a:r>
            <a:r>
              <a:rPr lang="cs-CZ" err="1"/>
              <a:t>elites</a:t>
            </a:r>
            <a:endParaRPr lang="cs-CZ"/>
          </a:p>
          <a:p>
            <a:r>
              <a:rPr lang="cs-CZ" err="1"/>
              <a:t>Qouta</a:t>
            </a:r>
            <a:r>
              <a:rPr lang="cs-CZ"/>
              <a:t> </a:t>
            </a:r>
            <a:r>
              <a:rPr lang="cs-CZ" err="1"/>
              <a:t>ineffective</a:t>
            </a:r>
            <a:r>
              <a:rPr lang="cs-CZ"/>
              <a:t> and </a:t>
            </a:r>
            <a:r>
              <a:rPr lang="cs-CZ" err="1"/>
              <a:t>temporary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9490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D6DD91-D924-0B3E-AB5A-57230937F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Effects</a:t>
            </a:r>
            <a:r>
              <a:rPr lang="cs-CZ"/>
              <a:t>: </a:t>
            </a:r>
            <a:r>
              <a:rPr lang="cs-CZ" err="1"/>
              <a:t>legislators</a:t>
            </a:r>
            <a:r>
              <a:rPr lang="cs-CZ"/>
              <a:t>‘ </a:t>
            </a:r>
            <a:r>
              <a:rPr lang="cs-CZ" err="1"/>
              <a:t>quality</a:t>
            </a:r>
            <a:r>
              <a:rPr lang="cs-CZ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CE24C4-8D9F-459C-6CCB-35B24BAA5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/>
              <a:t>France quota law = elected women as active and efficient lawmakers as men (no. of bills co-signed, contributions to plenary session, committee sessions,  no. of repots written)(Murray 2010)</a:t>
            </a:r>
          </a:p>
          <a:p>
            <a:r>
              <a:rPr lang="en-AU"/>
              <a:t>No difference in quality between women in reserved seats and contested seats in Uganda (O´Brien 2012)</a:t>
            </a:r>
          </a:p>
          <a:p>
            <a:r>
              <a:rPr lang="en-AU"/>
              <a:t>In Italy, educational attainment of both female and male MPs increased after quota (</a:t>
            </a:r>
            <a:r>
              <a:rPr lang="en-AU" err="1"/>
              <a:t>Baltrunaite</a:t>
            </a:r>
            <a:r>
              <a:rPr lang="en-AU"/>
              <a:t> et al. 2014)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1189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83AA86-24E6-E5D8-C58B-D0F1FDA8F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Legislator</a:t>
            </a:r>
            <a:r>
              <a:rPr lang="cs-CZ"/>
              <a:t> </a:t>
            </a:r>
            <a:r>
              <a:rPr lang="cs-CZ" err="1"/>
              <a:t>quality</a:t>
            </a:r>
            <a:r>
              <a:rPr lang="cs-CZ"/>
              <a:t>: Italy (</a:t>
            </a:r>
            <a:r>
              <a:rPr lang="cs-CZ" err="1"/>
              <a:t>Weeks</a:t>
            </a:r>
            <a:r>
              <a:rPr lang="cs-CZ"/>
              <a:t> and </a:t>
            </a:r>
            <a:r>
              <a:rPr lang="cs-CZ" err="1"/>
              <a:t>baldez</a:t>
            </a:r>
            <a:r>
              <a:rPr lang="cs-CZ"/>
              <a:t> 2015)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BBBE9F-49B2-CD7D-EACE-4C37E5A05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/>
              <a:t>Quota women in Italy -&gt; improvement of overall levels of qualification </a:t>
            </a:r>
          </a:p>
          <a:p>
            <a:r>
              <a:rPr lang="en-AU"/>
              <a:t>Quota women no less qualified and competent than men, indicators:</a:t>
            </a:r>
            <a:endParaRPr lang="cs-CZ"/>
          </a:p>
          <a:p>
            <a:pPr lvl="1"/>
            <a:r>
              <a:rPr lang="en-AU"/>
              <a:t>Characteristics: Previous political experience, occupation, education</a:t>
            </a:r>
          </a:p>
          <a:p>
            <a:pPr lvl="1"/>
            <a:r>
              <a:rPr lang="en-AU"/>
              <a:t>House performance: No. Of bills introduced, absenteeism, re-election</a:t>
            </a:r>
          </a:p>
          <a:p>
            <a:pPr lvl="1"/>
            <a:r>
              <a:rPr lang="en-AU"/>
              <a:t>Compare also quota women and non-quota women from 1994 one-time quota election (mixed electoral system, applied quota only to PR tier of election)</a:t>
            </a:r>
          </a:p>
          <a:p>
            <a:endParaRPr lang="cs-CZ"/>
          </a:p>
          <a:p>
            <a:pPr marL="0" indent="0">
              <a:buNone/>
            </a:pPr>
            <a:r>
              <a:rPr lang="cs-CZ"/>
              <a:t>D</a:t>
            </a:r>
            <a:r>
              <a:rPr lang="en-AU" err="1"/>
              <a:t>iscrimination</a:t>
            </a:r>
            <a:r>
              <a:rPr lang="en-AU"/>
              <a:t> by leaders – not low qualifications – that explain lower numbers of nominated women in 1996</a:t>
            </a:r>
          </a:p>
          <a:p>
            <a:endParaRPr lang="en-AU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3081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ek 8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EE638AFC-69AD-F0C2-7BD8-26E40FF8F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019281"/>
            <a:ext cx="5294716" cy="281943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Zástupný obsah 4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F1D6410F-408A-1C17-CA89-5745AC391D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53817" y="1555995"/>
            <a:ext cx="5294715" cy="374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0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B95853F-6BD5-D6E5-2BEC-FFD3D9AFB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AU" sz="4100"/>
              <a:t>Case study: Swedish social democratic party</a:t>
            </a:r>
            <a:endParaRPr lang="cs-CZ" sz="41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A236E3-D52C-59D4-2243-E49CE28B0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en-AU" sz="1700"/>
              <a:t>1994: 50:50 gender quota (zipper) </a:t>
            </a:r>
          </a:p>
          <a:p>
            <a:r>
              <a:rPr lang="en-AU" sz="1700"/>
              <a:t>Be</a:t>
            </a:r>
            <a:r>
              <a:rPr lang="cs-CZ" sz="1700"/>
              <a:t>s</a:t>
            </a:r>
            <a:r>
              <a:rPr lang="en-AU" sz="1700"/>
              <a:t>ley et al. 2017: analysis of candidate competence prior and after the quota</a:t>
            </a:r>
          </a:p>
          <a:p>
            <a:r>
              <a:rPr lang="en-AU" sz="1700"/>
              <a:t>Candidate earnings prior to politics (conditional on age, education, occupation)</a:t>
            </a:r>
          </a:p>
          <a:p>
            <a:r>
              <a:rPr lang="en-AU" sz="1700"/>
              <a:t>Competence of candidates INCREASED after quota adoption</a:t>
            </a:r>
          </a:p>
          <a:p>
            <a:r>
              <a:rPr lang="en-AU" sz="1700"/>
              <a:t>Mediocre men resigned, quality of party leaders increased, they picked more competent candidates</a:t>
            </a:r>
          </a:p>
          <a:p>
            <a:r>
              <a:rPr lang="en-AU" sz="1700"/>
              <a:t>Rainbow Murray was probably right</a:t>
            </a:r>
          </a:p>
          <a:p>
            <a:endParaRPr lang="cs-CZ" sz="1700"/>
          </a:p>
        </p:txBody>
      </p:sp>
      <p:pic>
        <p:nvPicPr>
          <p:cNvPr id="4" name="Zástupný obsah 3" descr="Obsah obrázku text, diagram, řada/pruh, Vykreslený graf&#10;&#10;Popis byl vytvořen automaticky">
            <a:extLst>
              <a:ext uri="{FF2B5EF4-FFF2-40B4-BE49-F238E27FC236}">
                <a16:creationId xmlns:a16="http://schemas.microsoft.com/office/drawing/2014/main" id="{98E3D785-3F68-CD55-44D8-E460EEFD69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3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1096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2D247E-7715-591D-16AB-C766A649F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Quota</a:t>
            </a:r>
            <a:r>
              <a:rPr lang="cs-CZ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BE606E-A720-4BA9-E02B-E29C18980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How do you understand quota? What does it mean?</a:t>
            </a:r>
          </a:p>
          <a:p>
            <a:r>
              <a:rPr lang="en-US"/>
              <a:t>Why is this controversial?</a:t>
            </a:r>
          </a:p>
          <a:p>
            <a:r>
              <a:rPr lang="en-US"/>
              <a:t>What about quota and democracy?</a:t>
            </a:r>
          </a:p>
          <a:p>
            <a:r>
              <a:rPr lang="en-US"/>
              <a:t>What is the dominant discourse in your country?</a:t>
            </a:r>
          </a:p>
          <a:p>
            <a:r>
              <a:rPr lang="en-US"/>
              <a:t>Quota: yay or nay?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9649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Písmo, Tisk, účtenka&#10;&#10;Popis byl vytvořen automaticky">
            <a:extLst>
              <a:ext uri="{FF2B5EF4-FFF2-40B4-BE49-F238E27FC236}">
                <a16:creationId xmlns:a16="http://schemas.microsoft.com/office/drawing/2014/main" id="{394AC7CC-7BD4-A863-03AF-07DCF7CEF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0118" y="560347"/>
            <a:ext cx="6649595" cy="6118639"/>
          </a:xfrm>
        </p:spPr>
      </p:pic>
    </p:spTree>
    <p:extLst>
      <p:ext uri="{BB962C8B-B14F-4D97-AF65-F5344CB8AC3E}">
        <p14:creationId xmlns:p14="http://schemas.microsoft.com/office/powerpoint/2010/main" val="1852102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68893D4-29E7-BC0F-14EF-2E305632A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cs-CZ" err="1"/>
              <a:t>Effects</a:t>
            </a:r>
            <a:r>
              <a:rPr lang="cs-CZ"/>
              <a:t>: </a:t>
            </a:r>
            <a:r>
              <a:rPr lang="cs-CZ" err="1"/>
              <a:t>Women‘s</a:t>
            </a:r>
            <a:r>
              <a:rPr lang="cs-CZ"/>
              <a:t> leadership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2F4A2F-0529-CC2B-614F-BB4EBEF67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en-AU" sz="2000"/>
              <a:t>Does quota lead to stigmatization of „quota women“?</a:t>
            </a:r>
          </a:p>
          <a:p>
            <a:r>
              <a:rPr lang="en-AU" sz="2000"/>
              <a:t>Or does quota promote female leadership?</a:t>
            </a:r>
          </a:p>
          <a:p>
            <a:r>
              <a:rPr lang="cs-CZ" sz="2000"/>
              <a:t>O‘Brien and Rickne 2016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C55664D-E1E2-75E8-B157-20EF539DA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2763990"/>
            <a:ext cx="4788505" cy="259776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47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716745-0F77-AFC9-ADC5-96DB4F7D6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Resistance to quota (</a:t>
            </a:r>
            <a:r>
              <a:rPr lang="en-US" err="1"/>
              <a:t>Krook</a:t>
            </a:r>
            <a:r>
              <a:rPr lang="en-US"/>
              <a:t> 2016)</a:t>
            </a:r>
          </a:p>
        </p:txBody>
      </p:sp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155ACC9B-E583-3868-A440-CFBDCCE50E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690688"/>
            <a:ext cx="9318171" cy="5138992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804384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9EE8B4-B483-E684-2942-AF04905D8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16710"/>
          </a:xfrm>
        </p:spPr>
        <p:txBody>
          <a:bodyPr>
            <a:normAutofit fontScale="90000"/>
          </a:bodyPr>
          <a:lstStyle/>
          <a:p>
            <a:r>
              <a:rPr lang="cs-CZ" err="1">
                <a:effectLst/>
                <a:latin typeface="Helvetica" pitchFamily="2" charset="0"/>
              </a:rPr>
              <a:t>Quotas</a:t>
            </a:r>
            <a:r>
              <a:rPr lang="cs-CZ">
                <a:effectLst/>
                <a:latin typeface="Helvetica" pitchFamily="2" charset="0"/>
              </a:rPr>
              <a:t> as a ‘fast track’ to </a:t>
            </a:r>
            <a:r>
              <a:rPr lang="cs-CZ" err="1">
                <a:effectLst/>
                <a:latin typeface="Helvetica" pitchFamily="2" charset="0"/>
              </a:rPr>
              <a:t>equal</a:t>
            </a:r>
            <a:r>
              <a:rPr lang="cs-CZ">
                <a:latin typeface="Helvetica" pitchFamily="2" charset="0"/>
              </a:rPr>
              <a:t> </a:t>
            </a:r>
            <a:r>
              <a:rPr lang="cs-CZ" err="1">
                <a:effectLst/>
                <a:latin typeface="Helvetica" pitchFamily="2" charset="0"/>
              </a:rPr>
              <a:t>representation</a:t>
            </a:r>
            <a:r>
              <a:rPr lang="cs-CZ">
                <a:effectLst/>
                <a:latin typeface="Helvetica" pitchFamily="2" charset="0"/>
              </a:rPr>
              <a:t> </a:t>
            </a:r>
            <a:r>
              <a:rPr lang="cs-CZ" err="1">
                <a:effectLst/>
                <a:latin typeface="Helvetica" pitchFamily="2" charset="0"/>
              </a:rPr>
              <a:t>for</a:t>
            </a:r>
            <a:r>
              <a:rPr lang="cs-CZ">
                <a:latin typeface="Helvetica" pitchFamily="2" charset="0"/>
              </a:rPr>
              <a:t> </a:t>
            </a:r>
            <a:r>
              <a:rPr lang="cs-CZ" err="1">
                <a:effectLst/>
                <a:latin typeface="Helvetica" pitchFamily="2" charset="0"/>
              </a:rPr>
              <a:t>women</a:t>
            </a:r>
            <a:r>
              <a:rPr lang="cs-CZ">
                <a:effectLst/>
                <a:latin typeface="Helvetica" pitchFamily="2" charset="0"/>
              </a:rPr>
              <a:t> (</a:t>
            </a:r>
            <a:r>
              <a:rPr lang="cs-CZ" err="1">
                <a:effectLst/>
                <a:latin typeface="Helvetica" pitchFamily="2" charset="0"/>
              </a:rPr>
              <a:t>Dahlerup</a:t>
            </a:r>
            <a:r>
              <a:rPr lang="cs-CZ">
                <a:effectLst/>
                <a:latin typeface="Helvetica" pitchFamily="2" charset="0"/>
              </a:rPr>
              <a:t> and </a:t>
            </a:r>
            <a:r>
              <a:rPr lang="cs-CZ" err="1">
                <a:effectLst/>
                <a:latin typeface="Helvetica" pitchFamily="2" charset="0"/>
              </a:rPr>
              <a:t>Freidenvall</a:t>
            </a:r>
            <a:r>
              <a:rPr lang="cs-CZ">
                <a:effectLst/>
                <a:latin typeface="Helvetica" pitchFamily="2" charset="0"/>
              </a:rPr>
              <a:t> 2005)</a:t>
            </a:r>
            <a:br>
              <a:rPr lang="cs-CZ">
                <a:effectLst/>
                <a:latin typeface="Helvetica" pitchFamily="2" charset="0"/>
              </a:rPr>
            </a:b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E00D4F-A156-6016-0D78-37A8514E5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5317"/>
            <a:ext cx="10515600" cy="3971645"/>
          </a:xfrm>
        </p:spPr>
        <p:txBody>
          <a:bodyPr>
            <a:normAutofit lnSpcReduction="10000"/>
          </a:bodyPr>
          <a:lstStyle/>
          <a:p>
            <a:r>
              <a:rPr lang="en-US"/>
              <a:t>Incremental vs. Fast-Track route</a:t>
            </a:r>
          </a:p>
          <a:p>
            <a:r>
              <a:rPr lang="en-US"/>
              <a:t>Nordic countries: 70 years to get to 30%</a:t>
            </a:r>
          </a:p>
          <a:p>
            <a:r>
              <a:rPr lang="en-US"/>
              <a:t>Costa Rica from 19 to 35% in one election</a:t>
            </a:r>
          </a:p>
          <a:p>
            <a:r>
              <a:rPr lang="en-US"/>
              <a:t>Incremental: liberal discourse, gradual changes in social norms, education, party recruitment, get rid of barriers, quotas seen as discriminatory</a:t>
            </a:r>
          </a:p>
          <a:p>
            <a:r>
              <a:rPr lang="en-US"/>
              <a:t>Fast track: formal and informal discrimination, glass. Ceilings, active measures, quota compensation of structural barriers</a:t>
            </a:r>
          </a:p>
          <a:p>
            <a:r>
              <a:rPr lang="en-US"/>
              <a:t>What can be the downside of quota?</a:t>
            </a:r>
          </a:p>
        </p:txBody>
      </p:sp>
    </p:spTree>
    <p:extLst>
      <p:ext uri="{BB962C8B-B14F-4D97-AF65-F5344CB8AC3E}">
        <p14:creationId xmlns:p14="http://schemas.microsoft.com/office/powerpoint/2010/main" val="2911727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527645-780E-A17A-C7BB-EBE6F0682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Gradual change not working</a:t>
            </a:r>
          </a:p>
          <a:p>
            <a:r>
              <a:rPr lang="en-US"/>
              <a:t>Right quota provision and right context</a:t>
            </a:r>
          </a:p>
          <a:p>
            <a:r>
              <a:rPr lang="en-US"/>
              <a:t>Goal = increase in the numbers</a:t>
            </a:r>
          </a:p>
          <a:p>
            <a:r>
              <a:rPr lang="en-US"/>
              <a:t>Not more democratic or transparent process</a:t>
            </a:r>
          </a:p>
          <a:p>
            <a:r>
              <a:rPr lang="en-US"/>
              <a:t>Quota = legitimacy to </a:t>
            </a:r>
            <a:r>
              <a:rPr lang="en-US" err="1"/>
              <a:t>alod</a:t>
            </a:r>
            <a:r>
              <a:rPr lang="en-US"/>
              <a:t> nomination processes (Lat Am)</a:t>
            </a:r>
          </a:p>
          <a:p>
            <a:r>
              <a:rPr lang="en-US"/>
              <a:t>Parties don‘t comply (PRI in 2003 – primaries instead of quota)</a:t>
            </a:r>
          </a:p>
          <a:p>
            <a:r>
              <a:rPr lang="en-US"/>
              <a:t>How to implement </a:t>
            </a:r>
            <a:r>
              <a:rPr lang="en-US" err="1"/>
              <a:t>qouta</a:t>
            </a:r>
            <a:r>
              <a:rPr lang="en-US"/>
              <a:t> in decentralized systems (USA?)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38B14E35-0CD7-B66D-9164-B01BB2A94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Pros and </a:t>
            </a:r>
            <a:r>
              <a:rPr lang="cs-CZ" err="1"/>
              <a:t>Cons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Gender </a:t>
            </a:r>
            <a:r>
              <a:rPr lang="cs-CZ" err="1"/>
              <a:t>Quota</a:t>
            </a:r>
            <a:r>
              <a:rPr lang="cs-CZ"/>
              <a:t> </a:t>
            </a:r>
            <a:r>
              <a:rPr lang="cs-CZ" err="1"/>
              <a:t>Laws</a:t>
            </a:r>
            <a:br>
              <a:rPr lang="cs-CZ"/>
            </a:br>
            <a:r>
              <a:rPr lang="cs-CZ"/>
              <a:t>Lisa </a:t>
            </a:r>
            <a:r>
              <a:rPr lang="cs-CZ" err="1"/>
              <a:t>Baldez</a:t>
            </a:r>
            <a:r>
              <a:rPr lang="cs-CZ"/>
              <a:t> 2006</a:t>
            </a:r>
          </a:p>
        </p:txBody>
      </p:sp>
    </p:spTree>
    <p:extLst>
      <p:ext uri="{BB962C8B-B14F-4D97-AF65-F5344CB8AC3E}">
        <p14:creationId xmlns:p14="http://schemas.microsoft.com/office/powerpoint/2010/main" val="797193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660A68-7E53-A1B9-8AA5-07B1BCC20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err="1"/>
              <a:t>Democracy</a:t>
            </a:r>
            <a:r>
              <a:rPr lang="cs-CZ"/>
              <a:t> and </a:t>
            </a:r>
            <a:r>
              <a:rPr lang="cs-CZ" err="1"/>
              <a:t>Adoption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Quota</a:t>
            </a:r>
            <a:r>
              <a:rPr lang="cs-CZ"/>
              <a:t> </a:t>
            </a:r>
            <a:r>
              <a:rPr lang="cs-CZ" err="1"/>
              <a:t>Worldwide</a:t>
            </a:r>
            <a:r>
              <a:rPr lang="cs-CZ"/>
              <a:t>. </a:t>
            </a:r>
            <a:r>
              <a:rPr lang="cs-CZ" err="1"/>
              <a:t>Zetterberg</a:t>
            </a:r>
            <a:r>
              <a:rPr lang="cs-CZ"/>
              <a:t>, </a:t>
            </a:r>
            <a:r>
              <a:rPr lang="cs-CZ" err="1"/>
              <a:t>Bjarnegård</a:t>
            </a:r>
            <a:r>
              <a:rPr lang="cs-CZ"/>
              <a:t>, </a:t>
            </a:r>
            <a:r>
              <a:rPr lang="cs-CZ" err="1"/>
              <a:t>Hughes</a:t>
            </a:r>
            <a:r>
              <a:rPr lang="cs-CZ"/>
              <a:t>, and </a:t>
            </a:r>
            <a:r>
              <a:rPr lang="cs-CZ" err="1"/>
              <a:t>Paxton</a:t>
            </a:r>
            <a:r>
              <a:rPr lang="cs-CZ"/>
              <a:t> 2022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711A40-BF86-A272-7476-45E00CC01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levels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democray</a:t>
            </a:r>
            <a:r>
              <a:rPr lang="cs-CZ"/>
              <a:t> </a:t>
            </a:r>
            <a:r>
              <a:rPr lang="cs-CZ" err="1"/>
              <a:t>matter</a:t>
            </a:r>
            <a:endParaRPr lang="cs-CZ"/>
          </a:p>
          <a:p>
            <a:r>
              <a:rPr lang="cs-CZ" err="1"/>
              <a:t>Adoption</a:t>
            </a:r>
            <a:r>
              <a:rPr lang="cs-CZ"/>
              <a:t> more </a:t>
            </a:r>
            <a:r>
              <a:rPr lang="cs-CZ" err="1"/>
              <a:t>likely</a:t>
            </a:r>
            <a:r>
              <a:rPr lang="cs-CZ"/>
              <a:t> by </a:t>
            </a:r>
            <a:r>
              <a:rPr lang="cs-CZ" err="1"/>
              <a:t>countries</a:t>
            </a:r>
            <a:r>
              <a:rPr lang="cs-CZ"/>
              <a:t> in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middle</a:t>
            </a:r>
            <a:endParaRPr lang="cs-CZ"/>
          </a:p>
          <a:p>
            <a:r>
              <a:rPr lang="cs-CZ"/>
              <a:t>Limited </a:t>
            </a:r>
            <a:r>
              <a:rPr lang="cs-CZ" err="1"/>
              <a:t>political</a:t>
            </a:r>
            <a:r>
              <a:rPr lang="cs-CZ"/>
              <a:t> </a:t>
            </a:r>
            <a:r>
              <a:rPr lang="cs-CZ" err="1"/>
              <a:t>rights</a:t>
            </a:r>
            <a:r>
              <a:rPr lang="cs-CZ"/>
              <a:t> = </a:t>
            </a:r>
            <a:r>
              <a:rPr lang="cs-CZ" err="1"/>
              <a:t>reserved</a:t>
            </a:r>
            <a:r>
              <a:rPr lang="cs-CZ"/>
              <a:t> </a:t>
            </a:r>
            <a:r>
              <a:rPr lang="cs-CZ" err="1"/>
              <a:t>seats</a:t>
            </a:r>
            <a:r>
              <a:rPr lang="cs-CZ"/>
              <a:t> (not </a:t>
            </a:r>
            <a:r>
              <a:rPr lang="cs-CZ" err="1"/>
              <a:t>threatening</a:t>
            </a:r>
            <a:r>
              <a:rPr lang="cs-CZ"/>
              <a:t> to </a:t>
            </a:r>
            <a:r>
              <a:rPr lang="cs-CZ" err="1"/>
              <a:t>elites</a:t>
            </a:r>
            <a:r>
              <a:rPr lang="cs-CZ"/>
              <a:t>)</a:t>
            </a:r>
          </a:p>
          <a:p>
            <a:r>
              <a:rPr lang="cs-CZ"/>
              <a:t>More </a:t>
            </a:r>
            <a:r>
              <a:rPr lang="cs-CZ" err="1"/>
              <a:t>contested</a:t>
            </a:r>
            <a:r>
              <a:rPr lang="cs-CZ"/>
              <a:t> </a:t>
            </a:r>
            <a:r>
              <a:rPr lang="cs-CZ" err="1"/>
              <a:t>elections</a:t>
            </a:r>
            <a:r>
              <a:rPr lang="cs-CZ"/>
              <a:t> = </a:t>
            </a:r>
            <a:r>
              <a:rPr lang="cs-CZ" err="1"/>
              <a:t>canidate</a:t>
            </a:r>
            <a:r>
              <a:rPr lang="cs-CZ"/>
              <a:t> </a:t>
            </a:r>
            <a:r>
              <a:rPr lang="cs-CZ" err="1"/>
              <a:t>quota</a:t>
            </a:r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4576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mapa, Svět, Země, atlas&#10;&#10;Popis byl vytvořen automaticky">
            <a:extLst>
              <a:ext uri="{FF2B5EF4-FFF2-40B4-BE49-F238E27FC236}">
                <a16:creationId xmlns:a16="http://schemas.microsoft.com/office/drawing/2014/main" id="{AC749210-BDF0-00B3-5D9D-899A8DD009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818" r="1626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28A8EDE-5233-9F5A-3535-66AF35E1B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Quota worldwide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46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FEC56ED-8319-C3AA-F3E3-AFEB40C35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cs-CZ" err="1"/>
              <a:t>Quota</a:t>
            </a:r>
            <a:r>
              <a:rPr lang="cs-CZ"/>
              <a:t> </a:t>
            </a:r>
            <a:r>
              <a:rPr lang="cs-CZ" err="1"/>
              <a:t>worldwide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0F1237-E057-4374-A9DD-061BC4553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cs-CZ" sz="2000"/>
              <a:t>Spread after 2000</a:t>
            </a:r>
          </a:p>
          <a:p>
            <a:r>
              <a:rPr lang="cs-CZ" sz="2000"/>
              <a:t>Over half of the countries apply some</a:t>
            </a:r>
          </a:p>
          <a:p>
            <a:r>
              <a:rPr lang="cs-CZ" sz="2000"/>
              <a:t>Quota database: IDEA</a:t>
            </a:r>
          </a:p>
          <a:p>
            <a:r>
              <a:rPr lang="en-US" sz="2000"/>
              <a:t>1</a:t>
            </a:r>
            <a:r>
              <a:rPr lang="en-US" sz="2000" baseline="30000"/>
              <a:t>st</a:t>
            </a:r>
            <a:r>
              <a:rPr lang="en-US" sz="2000"/>
              <a:t> wave:  1970s and 1980s Scandinavia (and Communist regimes)</a:t>
            </a:r>
          </a:p>
          <a:p>
            <a:r>
              <a:rPr lang="en-US" sz="2000"/>
              <a:t>2</a:t>
            </a:r>
            <a:r>
              <a:rPr lang="en-US" sz="2000" baseline="30000"/>
              <a:t>nd</a:t>
            </a:r>
            <a:r>
              <a:rPr lang="en-US" sz="2000"/>
              <a:t> wave: after 1991 (Argentina) in Latin America, Beijing Action Plan 1995</a:t>
            </a:r>
          </a:p>
          <a:p>
            <a:r>
              <a:rPr lang="en-US" sz="2000"/>
              <a:t>3</a:t>
            </a:r>
            <a:r>
              <a:rPr lang="en-US" sz="2000" baseline="30000"/>
              <a:t>rd</a:t>
            </a:r>
            <a:r>
              <a:rPr lang="en-US" sz="2000"/>
              <a:t> wave: current reforms of quota measures (to make them effective)</a:t>
            </a:r>
          </a:p>
          <a:p>
            <a:endParaRPr lang="cs-CZ" sz="2000"/>
          </a:p>
        </p:txBody>
      </p:sp>
      <p:pic>
        <p:nvPicPr>
          <p:cNvPr id="4" name="Obrázek 3" descr="Obsah obrázku snímek obrazovky&#10;&#10;Popis byl vytvořen automaticky">
            <a:extLst>
              <a:ext uri="{FF2B5EF4-FFF2-40B4-BE49-F238E27FC236}">
                <a16:creationId xmlns:a16="http://schemas.microsoft.com/office/drawing/2014/main" id="{A65D2EDC-9F2E-46A7-EF98-8D68CE55B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5" y="1888985"/>
            <a:ext cx="6810374" cy="3967041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54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C065F-0CC9-005A-6872-9E3D4527F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Defining</a:t>
            </a:r>
            <a:r>
              <a:rPr lang="cs-CZ"/>
              <a:t> </a:t>
            </a:r>
            <a:r>
              <a:rPr lang="cs-CZ" err="1"/>
              <a:t>quota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01B318-3D8B-9B84-AB8D-F0D830532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Affirmative action measure</a:t>
            </a:r>
          </a:p>
          <a:p>
            <a:r>
              <a:rPr lang="en-US"/>
              <a:t>No. or % of women nominated or elected </a:t>
            </a:r>
          </a:p>
          <a:p>
            <a:r>
              <a:rPr lang="en-US"/>
              <a:t>Fast-track measure</a:t>
            </a:r>
          </a:p>
          <a:p>
            <a:r>
              <a:rPr lang="en-US"/>
              <a:t>For women or gender neutral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5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16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C5EFB6-C72C-2EAB-28C0-48001FBDB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Quota arguments (Dahlerup 2017)</a:t>
            </a:r>
          </a:p>
        </p:txBody>
      </p:sp>
      <p:pic>
        <p:nvPicPr>
          <p:cNvPr id="4" name="Zástupný symbol pro obsah 7">
            <a:extLst>
              <a:ext uri="{FF2B5EF4-FFF2-40B4-BE49-F238E27FC236}">
                <a16:creationId xmlns:a16="http://schemas.microsoft.com/office/drawing/2014/main" id="{C94FB23C-28BF-E37A-0E14-883F68ECC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1971" y="961812"/>
            <a:ext cx="4941456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37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Motiv Office</vt:lpstr>
      <vt:lpstr>Gender quota politics</vt:lpstr>
      <vt:lpstr>Quota?</vt:lpstr>
      <vt:lpstr>Quotas as a ‘fast track’ to equal representation for women (Dahlerup and Freidenvall 2005) </vt:lpstr>
      <vt:lpstr> The Pros and Cons of Gender Quota Laws Lisa Baldez 2006</vt:lpstr>
      <vt:lpstr>Democracy and Adoption of Quota Worldwide. Zetterberg, Bjarnegård, Hughes, and Paxton 2022</vt:lpstr>
      <vt:lpstr>Quota worldwide</vt:lpstr>
      <vt:lpstr>Quota worldwide</vt:lpstr>
      <vt:lpstr>Defining quota</vt:lpstr>
      <vt:lpstr>Quota arguments (Dahlerup 2017)</vt:lpstr>
      <vt:lpstr>TYPES OF QUOTA</vt:lpstr>
      <vt:lpstr>Quota around the world</vt:lpstr>
      <vt:lpstr>Does quota work? Under what conditions?</vt:lpstr>
      <vt:lpstr>Why is quota adopted?</vt:lpstr>
      <vt:lpstr>Intra and inter-party competition</vt:lpstr>
      <vt:lpstr>Inclusion calculation</vt:lpstr>
      <vt:lpstr>Effects: legislators‘ quality?</vt:lpstr>
      <vt:lpstr>Legislator quality: Italy (Weeks and baldez 2015)</vt:lpstr>
      <vt:lpstr>PowerPoint Presentation</vt:lpstr>
      <vt:lpstr>Case study: Swedish social democratic party</vt:lpstr>
      <vt:lpstr>PowerPoint Presentation</vt:lpstr>
      <vt:lpstr>Effects: Women‘s leadership</vt:lpstr>
      <vt:lpstr>Resistance to quota (Krook 2016)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quota politics</dc:title>
  <dc:creator>Lenka Hrbková</dc:creator>
  <cp:revision>1</cp:revision>
  <dcterms:created xsi:type="dcterms:W3CDTF">2023-11-12T10:31:43Z</dcterms:created>
  <dcterms:modified xsi:type="dcterms:W3CDTF">2023-11-14T07:30:32Z</dcterms:modified>
</cp:coreProperties>
</file>