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60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E10F4-7B12-62F6-59E5-44A5203D5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5C9EC-33C1-C2B5-06F4-A72E872DB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B1F38-BE10-D800-7018-6B4037DE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9D7F2-A9DD-874E-0B30-A97E43BA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65F10-7630-A448-2843-599260BB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49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AA42A-545F-76A5-AA3B-1FD51CBDB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DEEC6-0FA8-D82A-062C-CF5FB1916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7DBDB-2BDF-765C-A3B3-48EF3E28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6E7AE-7F48-8AFF-98B1-6276BF13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B35F7-9114-E6DA-ED3B-D3BE47DA2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64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897A85-FC87-F9E0-369A-2901014C2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97B41-70AB-34C5-54D5-D077B1414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F7822-E35C-21B4-8988-DFA52492F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41A89-F260-B5DF-4711-ED64B00B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A21B4-9D6B-1DB9-1539-E8F0B515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0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C012-6A91-600C-E055-D08289DA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AA5DA-7071-3A31-92EF-B360C9450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03B47-F0E6-87A1-FC2B-BD6868B1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422C9-CB8A-4327-1408-9C7FA96A9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3E5E8-8FAE-0ED5-7716-739E95ECC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9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79C5D-B055-AEA2-9D9A-7CA9B11D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F2203-07B5-55F1-33BC-4EDBB1E3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87BC0-A9AA-160E-C9AB-38204FCED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233CA-77CB-BEDD-77E9-19270883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FF9EE-B6A0-E9A6-770D-9EAAD474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9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78800-4CC4-BEC9-6E52-1B00A205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52BF-D1F2-CDAD-1D13-9D0A6F8EA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B9D98-0848-DC0F-799B-35AA92D65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EE0BC6-39E8-07C8-A220-F63C7184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96EBF-6BE1-9CDD-328A-93183586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D6D46-59F2-5C72-D12A-9E4FA107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7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71A61-36CB-AD76-1317-1DC6B177B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96A05-439F-DC5F-2F0B-4A6DF74F6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0DBAF8-CE5D-3CB4-382F-E49B897CA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2273C-9E7D-CC07-0146-C3B482D58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4482A4-EE7C-E20E-B995-1A5600DC42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6EA6F-C1D8-1ACD-353D-14622608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56BDB1-4A49-D7CB-663A-FA95D1903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4BEEB3-19FE-8E2A-05BD-51053467D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6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9BDCB-7D70-CC17-E58B-760018EE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909AD0-7297-9DA8-A8DA-E21A0A02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E5E48-6AA9-04C7-AECD-6F744515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BC8D52-8319-CE55-A41B-F97F9A09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47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540B1E-4C68-7739-45A2-3E0E414F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F2530E-E0AE-C354-A749-494864BA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EEDC5-2BAB-8AA9-125A-6FDE4FAE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25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F8B79-76AA-678F-B60B-6F735440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B66B-82D2-E24E-00EC-212C89A38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44F10-60A2-4A45-A7B1-7CA85DAA0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5D178-55CE-131E-CB10-F7F155DF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6C14F-5BD2-B112-3E79-1F3CA879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24533-BE7D-558F-5AD5-896DD8AA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33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2B5C-C3F3-133B-C013-DDB66232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9F5670-A6FE-388C-EB7B-3641FB02E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57176-7B71-676C-964E-7E3280EEF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C4EF5-B2AF-AD4E-ABB9-7FB99EC6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CFB91-A843-B96F-2405-56B0F564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EB60C-B03A-3210-6D5A-6105AD4F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9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F3AE0B-04D5-67FA-D64F-165BD160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6C2B9-7409-B670-2392-CC10388F5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8D2F9-4EC0-9EF4-1E1D-88053E4E3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280C0-CADA-454B-A15E-7D6FEBBDEA17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401A1-D5C6-DC16-F8D6-B55959F32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B3524-05D5-30D4-BFF5-701301A72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997F4-9E40-422F-BA9B-C992632BD7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7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32153@mail.muni.cz" TargetMode="External"/><Relationship Id="rId2" Type="http://schemas.openxmlformats.org/officeDocument/2006/relationships/hyperlink" Target="mailto:m.metykova@sussex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oftpower30.com/what-is-soft-pow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3sLkLbmsuU&amp;ab_channel=AustralianInstituteofInternationalAffai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hinaproject.com/podcast/assessing-the-impact-of-chinese-media-influence-in-africa/" TargetMode="External"/><Relationship Id="rId2" Type="http://schemas.openxmlformats.org/officeDocument/2006/relationships/hyperlink" Target="https://www.youtube.com/watch?v=2EWAZBEnhCI&amp;ab_channel=UCSanDiegoSchoolofGlobalPolicyandStrate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chinaproject.com/podcast/live-from-new-york-china-and-the-global-south-with-maria-repnikova-and-eric-oland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sounds/play/m0009zm0" TargetMode="External"/><Relationship Id="rId2" Type="http://schemas.openxmlformats.org/officeDocument/2006/relationships/hyperlink" Target="https://www.youtube.com/watch?v=wBHqjYuJ5eI&amp;ab_channel=TheEconomi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9VCRcwqMiA&amp;ab_channel=UMNChinaCenter" TargetMode="External"/><Relationship Id="rId5" Type="http://schemas.openxmlformats.org/officeDocument/2006/relationships/hyperlink" Target="https://www.theatlantic.com/international/archive/2021/02/china-debt-trap-diplomacy/617953/" TargetMode="External"/><Relationship Id="rId4" Type="http://schemas.openxmlformats.org/officeDocument/2006/relationships/hyperlink" Target="https://signal.supchina.com/the-debt-trap-diplomacy-debate-are-chinas-loans-predatory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51624E-D5DF-C5F5-5406-EA7BEE77EB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Monika Metykova</a:t>
            </a:r>
          </a:p>
          <a:p>
            <a:r>
              <a:rPr lang="en-GB" dirty="0">
                <a:hlinkClick r:id="rId2"/>
              </a:rPr>
              <a:t>m.metykova@sussex.ac.uk</a:t>
            </a:r>
            <a:endParaRPr lang="en-GB" dirty="0"/>
          </a:p>
          <a:p>
            <a:r>
              <a:rPr lang="en-GB" dirty="0">
                <a:hlinkClick r:id="rId3"/>
              </a:rPr>
              <a:t>32153@mail.muni.cz</a:t>
            </a:r>
            <a:r>
              <a:rPr lang="en-GB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ADDE0-7A49-4C87-B100-D051597B79E1}"/>
              </a:ext>
            </a:extLst>
          </p:cNvPr>
          <p:cNvSpPr txBox="1"/>
          <p:nvPr/>
        </p:nvSpPr>
        <p:spPr>
          <a:xfrm>
            <a:off x="2346960" y="1415534"/>
            <a:ext cx="7670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Session 5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news, soft power and diplomacy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5792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C1D9A-8845-444B-9637-9C4D24D7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 power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85936-440B-47D5-A31C-60BA05333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Power in international relations explored as “hard” – military, economic etc. – used to coerce. </a:t>
            </a:r>
          </a:p>
          <a:p>
            <a:r>
              <a:rPr lang="en-US" dirty="0"/>
              <a:t>Joseph Nye - a political scientist - coined the term soft power in the late 1980s. Soft power – culture, values etc. – used to co-opt. </a:t>
            </a:r>
          </a:p>
          <a:p>
            <a:r>
              <a:rPr lang="en-US" dirty="0"/>
              <a:t>Sources of soft power: </a:t>
            </a:r>
          </a:p>
          <a:p>
            <a:r>
              <a:rPr lang="en-US" dirty="0"/>
              <a:t>Culture</a:t>
            </a:r>
          </a:p>
          <a:p>
            <a:r>
              <a:rPr lang="en-US" dirty="0"/>
              <a:t>(Political) values</a:t>
            </a:r>
          </a:p>
          <a:p>
            <a:r>
              <a:rPr lang="en-US" dirty="0"/>
              <a:t>Foreign policy</a:t>
            </a:r>
          </a:p>
          <a:p>
            <a:r>
              <a:rPr lang="en-US" dirty="0"/>
              <a:t>Very influential concept and many more sources have been identified by others – see e.g. the USC Centre on Public Diplomacy’s project </a:t>
            </a:r>
            <a:r>
              <a:rPr lang="en-US" dirty="0">
                <a:hlinkClick r:id="rId2"/>
              </a:rPr>
              <a:t>https://softpower30.com/what-is-soft-power/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63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D364-061F-B383-3B75-F81E11539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Joseph Nye Smart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BBE92-3A87-A572-BBB1-83E1198CB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https://www.youtube.com/watch?v=K3sLkLbmsuU&amp;ab_channel=AustralianInstituteofInternationalAffairs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269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516CA-84C7-0819-E0A1-77D5C6B9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 power - what are our impressions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9553-49CE-58FF-168D-0BED654CE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Culture, political values and foreign policy </a:t>
            </a:r>
          </a:p>
          <a:p>
            <a:r>
              <a:rPr lang="en-GB" dirty="0"/>
              <a:t>US, Czech Republic, France, Turkey</a:t>
            </a:r>
          </a:p>
          <a:p>
            <a:r>
              <a:rPr lang="en-GB" dirty="0"/>
              <a:t>What does the research say? </a:t>
            </a:r>
          </a:p>
        </p:txBody>
      </p:sp>
    </p:spTree>
    <p:extLst>
      <p:ext uri="{BB962C8B-B14F-4D97-AF65-F5344CB8AC3E}">
        <p14:creationId xmlns:p14="http://schemas.microsoft.com/office/powerpoint/2010/main" val="112961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68CEA-56C4-5500-BA3D-F8319C49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China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8677D-8C52-7ACC-1B29-698AFDE2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If you are interested in learning more about China’s soft power, these are some useful videos/podcasts:</a:t>
            </a:r>
          </a:p>
          <a:p>
            <a:r>
              <a:rPr lang="en-GB" i="0" dirty="0">
                <a:solidFill>
                  <a:srgbClr val="0F0F0F"/>
                </a:solidFill>
                <a:effectLst/>
                <a:latin typeface="YouTube Sans"/>
              </a:rPr>
              <a:t>Chinese Soft Power Around the World – Maria </a:t>
            </a:r>
            <a:r>
              <a:rPr lang="en-GB" i="0" dirty="0" err="1">
                <a:solidFill>
                  <a:srgbClr val="0F0F0F"/>
                </a:solidFill>
                <a:effectLst/>
                <a:latin typeface="YouTube Sans"/>
              </a:rPr>
              <a:t>Repnikova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https://www.youtube.com/watch?v=2EWAZBEnhCI&amp;ab_channel=UCSanDiegoSchoolofGlobalPolicyandStrategy</a:t>
            </a:r>
            <a:r>
              <a:rPr lang="en-GB" dirty="0"/>
              <a:t> </a:t>
            </a:r>
          </a:p>
          <a:p>
            <a:r>
              <a:rPr lang="en-GB" dirty="0"/>
              <a:t>The China in Africa podcast episode </a:t>
            </a:r>
            <a:r>
              <a:rPr lang="en-GB" i="0" dirty="0">
                <a:effectLst/>
                <a:latin typeface="Founders Bold"/>
              </a:rPr>
              <a:t>Assessing the impact of Chinese media influence in Africa</a:t>
            </a:r>
          </a:p>
          <a:p>
            <a:pPr marL="0" indent="0">
              <a:buNone/>
            </a:pPr>
            <a:r>
              <a:rPr lang="en-GB" i="0" dirty="0">
                <a:effectLst/>
                <a:latin typeface="Founders Bold"/>
                <a:hlinkClick r:id="rId3"/>
              </a:rPr>
              <a:t>https://thechinaproject.com/podcast/assessing-the-impact-of-chinese-media-influence-in-africa/</a:t>
            </a:r>
            <a:r>
              <a:rPr lang="en-GB" dirty="0">
                <a:latin typeface="Founders Bold"/>
              </a:rPr>
              <a:t> </a:t>
            </a:r>
          </a:p>
          <a:p>
            <a:r>
              <a:rPr lang="en-GB" i="0" dirty="0">
                <a:effectLst/>
                <a:latin typeface="Founders Bold"/>
              </a:rPr>
              <a:t>The </a:t>
            </a:r>
            <a:r>
              <a:rPr lang="en-GB" i="0" dirty="0" err="1">
                <a:effectLst/>
                <a:latin typeface="Founders Bold"/>
              </a:rPr>
              <a:t>Sinica</a:t>
            </a:r>
            <a:r>
              <a:rPr lang="en-GB" i="0" dirty="0">
                <a:effectLst/>
                <a:latin typeface="Founders Bold"/>
              </a:rPr>
              <a:t> Podcast episode Live from New York: China and the Global South, with Maria </a:t>
            </a:r>
            <a:r>
              <a:rPr lang="en-GB" i="0" dirty="0" err="1">
                <a:effectLst/>
                <a:latin typeface="Founders Bold"/>
              </a:rPr>
              <a:t>Repnikova</a:t>
            </a:r>
            <a:r>
              <a:rPr lang="en-GB" i="0" dirty="0">
                <a:effectLst/>
                <a:latin typeface="Founders Bold"/>
              </a:rPr>
              <a:t> and Eric Olander</a:t>
            </a:r>
          </a:p>
          <a:p>
            <a:pPr marL="0" indent="0">
              <a:buNone/>
            </a:pPr>
            <a:r>
              <a:rPr lang="en-GB" i="0" dirty="0">
                <a:effectLst/>
                <a:latin typeface="Founders Bold"/>
                <a:hlinkClick r:id="rId4"/>
              </a:rPr>
              <a:t>https://thechinaproject.com/podcast/live-from-new-york-china-and-the-global-south-with-maria-repnikova-and-eric-olander/</a:t>
            </a:r>
            <a:r>
              <a:rPr lang="en-GB" i="0" dirty="0">
                <a:effectLst/>
                <a:latin typeface="Founders Bold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6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5F67-5951-FF77-5F44-9AB6CFC8F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China in Africa – Should the West Be Worried?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9B834-E1D9-BFED-CA71-C8B0A1329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 piece by The Economist:</a:t>
            </a:r>
          </a:p>
          <a:p>
            <a:r>
              <a:rPr lang="en-GB" dirty="0">
                <a:hlinkClick r:id="rId2"/>
              </a:rPr>
              <a:t>https://www.youtube.com/watch?v=wBHqjYuJ5eI&amp;ab_channel=TheEconomist</a:t>
            </a:r>
            <a:r>
              <a:rPr lang="en-GB" dirty="0"/>
              <a:t> </a:t>
            </a:r>
          </a:p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episode “Hearts and Minds” in the series “China and the World” available here: </a:t>
            </a:r>
            <a:r>
              <a:rPr lang="en-GB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https://www.bbc.co.uk/sounds/play/m0009zm0</a:t>
            </a:r>
            <a:endParaRPr lang="en-GB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“Debt trap diplomacy” – what is the story? 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https://signal.supchina.com/the-debt-trap-diplomacy-debate-are-chinas-loans-predatory/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https://www.theatlantic.com/international/archive/2021/02/china-debt-trap-diplomacy/617953/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Deborah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Brautigam’s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 is very important on this topic (from 13 minutes):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https://www.youtube.com/watch?v=D9VCRcwqMiA&amp;ab_channel=UMNChinaCenter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8704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1042-AC1F-6BB8-FEBB-B3F73424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have a look…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1F17B-A25A-4AE6-A608-3BF6BAAE7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Confucius Institutes</a:t>
            </a:r>
          </a:p>
          <a:p>
            <a:r>
              <a:rPr lang="en-GB" dirty="0"/>
              <a:t>Chinese Trade Fairs</a:t>
            </a:r>
          </a:p>
          <a:p>
            <a:r>
              <a:rPr lang="en-GB" dirty="0"/>
              <a:t>Chinese Universities </a:t>
            </a:r>
          </a:p>
          <a:p>
            <a:r>
              <a:rPr lang="en-GB" dirty="0"/>
              <a:t>Olympic Games </a:t>
            </a:r>
          </a:p>
          <a:p>
            <a:r>
              <a:rPr lang="en-GB" dirty="0"/>
              <a:t>Belt and Road Initiative</a:t>
            </a:r>
          </a:p>
        </p:txBody>
      </p:sp>
    </p:spTree>
    <p:extLst>
      <p:ext uri="{BB962C8B-B14F-4D97-AF65-F5344CB8AC3E}">
        <p14:creationId xmlns:p14="http://schemas.microsoft.com/office/powerpoint/2010/main" val="3529160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9FA8-4299-74FC-4F23-CAF92E2A8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State-run media and their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3C53-2B59-2797-0261-AE6796830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GB" sz="1800" b="0" i="0" u="none" strike="noStrike" baseline="0" dirty="0">
                <a:latin typeface="AdvTTdd0b0455.B"/>
              </a:rPr>
              <a:t>Mediated public diplomacy and peace journalism: International public news agencies on the Syrian crisis</a:t>
            </a:r>
          </a:p>
          <a:p>
            <a:pPr marL="0" indent="0" algn="l">
              <a:buNone/>
            </a:pPr>
            <a:r>
              <a:rPr lang="en-GB" sz="1800" b="0" i="0" u="none" strike="noStrike" baseline="0" dirty="0">
                <a:latin typeface="AdvTT96740c24"/>
              </a:rPr>
              <a:t>With the assumption that those regimes</a:t>
            </a:r>
            <a:r>
              <a:rPr lang="en-GB" sz="1800" b="0" i="0" u="none" strike="noStrike" baseline="0" dirty="0">
                <a:latin typeface="AdvTT96740c24+20"/>
              </a:rPr>
              <a:t>’ </a:t>
            </a:r>
            <a:r>
              <a:rPr lang="en-GB" sz="1800" b="0" i="0" u="none" strike="noStrike" baseline="0" dirty="0">
                <a:latin typeface="AdvTT96740c24"/>
              </a:rPr>
              <a:t>illiberal democratic characteristics will be re</a:t>
            </a:r>
            <a:r>
              <a:rPr lang="en-GB" sz="1800" b="0" i="0" u="none" strike="noStrike" baseline="0" dirty="0">
                <a:latin typeface="AdvTT96740c24+fb"/>
              </a:rPr>
              <a:t>fl</a:t>
            </a:r>
            <a:r>
              <a:rPr lang="en-GB" sz="1800" b="0" i="0" u="none" strike="noStrike" baseline="0" dirty="0">
                <a:latin typeface="AdvTT96740c24"/>
              </a:rPr>
              <a:t>ected in their public agencies</a:t>
            </a:r>
            <a:r>
              <a:rPr lang="en-GB" sz="1800" b="0" i="0" u="none" strike="noStrike" baseline="0" dirty="0">
                <a:latin typeface="AdvTT96740c24+20"/>
              </a:rPr>
              <a:t>’ </a:t>
            </a:r>
            <a:r>
              <a:rPr lang="en-GB" sz="1800" b="0" i="0" u="none" strike="noStrike" baseline="0" dirty="0">
                <a:latin typeface="AdvTT96740c24"/>
              </a:rPr>
              <a:t>coverage styles (e.g., monologic, con</a:t>
            </a:r>
            <a:r>
              <a:rPr lang="en-GB" sz="1800" b="0" i="0" u="none" strike="noStrike" baseline="0" dirty="0">
                <a:latin typeface="AdvTT96740c24+fb"/>
              </a:rPr>
              <a:t>fl</a:t>
            </a:r>
            <a:r>
              <a:rPr lang="en-GB" sz="1800" b="0" i="0" u="none" strike="noStrike" baseline="0" dirty="0">
                <a:latin typeface="AdvTT96740c24"/>
              </a:rPr>
              <a:t>ictive, and unbalanced), the article raises the following question: How do illiberal democracies utilize international public agencies as public diplomacy channels? To answer this question, it compares framing strategies (peace/war journalism) of the Russian TASS and the Turkish Anatolian Agency public agencies during the Syrian crisis. The </a:t>
            </a:r>
            <a:r>
              <a:rPr lang="en-GB" sz="1800" b="0" i="0" u="none" strike="noStrike" baseline="0" dirty="0">
                <a:latin typeface="AdvTT96740c24+fb"/>
              </a:rPr>
              <a:t>fi</a:t>
            </a:r>
            <a:r>
              <a:rPr lang="en-GB" sz="1800" b="0" i="0" u="none" strike="noStrike" baseline="0" dirty="0">
                <a:latin typeface="AdvTT96740c24"/>
              </a:rPr>
              <a:t>ndings reveal that those illiberal regimes</a:t>
            </a:r>
            <a:r>
              <a:rPr lang="en-GB" sz="1800" b="0" i="0" u="none" strike="noStrike" baseline="0" dirty="0">
                <a:latin typeface="AdvTT96740c24+20"/>
              </a:rPr>
              <a:t>’ </a:t>
            </a:r>
            <a:r>
              <a:rPr lang="en-GB" sz="1800" b="0" i="0" u="none" strike="noStrike" baseline="0" dirty="0">
                <a:latin typeface="AdvTT96740c24"/>
              </a:rPr>
              <a:t>public agencies have reported the crisis as a</a:t>
            </a:r>
            <a:r>
              <a:rPr lang="en-GB" sz="1800" dirty="0">
                <a:latin typeface="AdvTTdd0b0455.B"/>
              </a:rPr>
              <a:t> </a:t>
            </a:r>
            <a:r>
              <a:rPr lang="en-GB" sz="1800" b="0" i="0" u="none" strike="noStrike" baseline="0" dirty="0">
                <a:latin typeface="AdvTT96740c24"/>
              </a:rPr>
              <a:t>state-centric monolog in con</a:t>
            </a:r>
            <a:r>
              <a:rPr lang="en-GB" sz="1800" b="0" i="0" u="none" strike="noStrike" baseline="0" dirty="0">
                <a:latin typeface="AdvTT96740c24+fb"/>
              </a:rPr>
              <a:t>fl</a:t>
            </a:r>
            <a:r>
              <a:rPr lang="en-GB" sz="1800" b="0" i="0" u="none" strike="noStrike" baseline="0" dirty="0">
                <a:latin typeface="AdvTT96740c24"/>
              </a:rPr>
              <a:t>ict with the West by </a:t>
            </a:r>
            <a:r>
              <a:rPr lang="en-GB" sz="1800" b="0" i="0" u="none" strike="noStrike" baseline="0" dirty="0" err="1">
                <a:latin typeface="AdvTT96740c24"/>
              </a:rPr>
              <a:t>distrupting</a:t>
            </a:r>
            <a:r>
              <a:rPr lang="en-GB" sz="1800" b="0" i="0" u="none" strike="noStrike" baseline="0" dirty="0">
                <a:latin typeface="AdvTT96740c24"/>
              </a:rPr>
              <a:t> the global public good (i.e., peace).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0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C84EB-AE4C-FDD4-8C60-00C46157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have a look at some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905F4-29AE-0010-6CBC-C9BC07A01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China Daily </a:t>
            </a:r>
          </a:p>
          <a:p>
            <a:r>
              <a:rPr lang="en-GB" dirty="0"/>
              <a:t>CGTN</a:t>
            </a:r>
          </a:p>
          <a:p>
            <a:endParaRPr lang="en-GB" dirty="0"/>
          </a:p>
          <a:p>
            <a:r>
              <a:rPr lang="en-GB" dirty="0"/>
              <a:t>What topics? </a:t>
            </a:r>
          </a:p>
          <a:p>
            <a:r>
              <a:rPr lang="en-GB" dirty="0"/>
              <a:t>What sources? </a:t>
            </a:r>
          </a:p>
          <a:p>
            <a:r>
              <a:rPr lang="en-GB" dirty="0"/>
              <a:t>How?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018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AdvTT96740c24</vt:lpstr>
      <vt:lpstr>AdvTT96740c24+20</vt:lpstr>
      <vt:lpstr>AdvTT96740c24+fb</vt:lpstr>
      <vt:lpstr>AdvTTdd0b0455.B</vt:lpstr>
      <vt:lpstr>Arial</vt:lpstr>
      <vt:lpstr>Calibri</vt:lpstr>
      <vt:lpstr>Calibri Light</vt:lpstr>
      <vt:lpstr>Founders Bold</vt:lpstr>
      <vt:lpstr>YouTube Sans</vt:lpstr>
      <vt:lpstr>Office Theme</vt:lpstr>
      <vt:lpstr>PowerPoint Presentation</vt:lpstr>
      <vt:lpstr>Soft power</vt:lpstr>
      <vt:lpstr>Joseph Nye Smart Power</vt:lpstr>
      <vt:lpstr>Soft power - what are our impressions</vt:lpstr>
      <vt:lpstr>China </vt:lpstr>
      <vt:lpstr>China in Africa – Should the West Be Worried?</vt:lpstr>
      <vt:lpstr>Let’s have a look…</vt:lpstr>
      <vt:lpstr>State-run media and their reporting</vt:lpstr>
      <vt:lpstr>Let’s have a look at some contents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Metykova</dc:creator>
  <cp:lastModifiedBy>Monika Metykova</cp:lastModifiedBy>
  <cp:revision>9</cp:revision>
  <dcterms:created xsi:type="dcterms:W3CDTF">2023-11-22T07:48:41Z</dcterms:created>
  <dcterms:modified xsi:type="dcterms:W3CDTF">2023-11-22T09:16:40Z</dcterms:modified>
</cp:coreProperties>
</file>