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1" r:id="rId4"/>
    <p:sldId id="257" r:id="rId5"/>
    <p:sldId id="282" r:id="rId6"/>
    <p:sldId id="279" r:id="rId7"/>
    <p:sldId id="285" r:id="rId8"/>
    <p:sldId id="278" r:id="rId9"/>
    <p:sldId id="280" r:id="rId10"/>
    <p:sldId id="284" r:id="rId11"/>
    <p:sldId id="286" r:id="rId12"/>
    <p:sldId id="287" r:id="rId13"/>
    <p:sldId id="291" r:id="rId14"/>
    <p:sldId id="288" r:id="rId15"/>
    <p:sldId id="290" r:id="rId16"/>
    <p:sldId id="289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10F4-7B12-62F6-59E5-44A5203D5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5C9EC-33C1-C2B5-06F4-A72E872DB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B1F38-BE10-D800-7018-6B4037DE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9D7F2-A9DD-874E-0B30-A97E43BA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65F10-7630-A448-2843-599260BB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9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AA42A-545F-76A5-AA3B-1FD51CBD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DEEC6-0FA8-D82A-062C-CF5FB1916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7DBDB-2BDF-765C-A3B3-48EF3E2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6E7AE-7F48-8AFF-98B1-6276BF13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B35F7-9114-E6DA-ED3B-D3BE47DA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64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897A85-FC87-F9E0-369A-2901014C2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97B41-70AB-34C5-54D5-D077B1414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F7822-E35C-21B4-8988-DFA52492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41A89-F260-B5DF-4711-ED64B00B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A21B4-9D6B-1DB9-1539-E8F0B515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0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C012-6A91-600C-E055-D08289DA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A5DA-7071-3A31-92EF-B360C945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03B47-F0E6-87A1-FC2B-BD6868B1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22C9-CB8A-4327-1408-9C7FA96A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3E5E8-8FAE-0ED5-7716-739E95EC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9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9C5D-B055-AEA2-9D9A-7CA9B11D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F2203-07B5-55F1-33BC-4EDBB1E3C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7BC0-A9AA-160E-C9AB-38204FCE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33CA-77CB-BEDD-77E9-19270883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FF9EE-B6A0-E9A6-770D-9EAAD474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7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8800-4CC4-BEC9-6E52-1B00A2050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952BF-D1F2-CDAD-1D13-9D0A6F8EA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B9D98-0848-DC0F-799B-35AA92D65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E0BC6-39E8-07C8-A220-F63C7184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96EBF-6BE1-9CDD-328A-93183586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D6D46-59F2-5C72-D12A-9E4FA107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79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1A61-36CB-AD76-1317-1DC6B177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96A05-439F-DC5F-2F0B-4A6DF74F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DBAF8-CE5D-3CB4-382F-E49B897CA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2273C-9E7D-CC07-0146-C3B482D58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482A4-EE7C-E20E-B995-1A5600DC4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6EA6F-C1D8-1ACD-353D-14622608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6BDB1-4A49-D7CB-663A-FA95D190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BEEB3-19FE-8E2A-05BD-51053467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6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BDCB-7D70-CC17-E58B-760018EE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09AD0-7297-9DA8-A8DA-E21A0A02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6E5E48-6AA9-04C7-AECD-6F7445152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C8D52-8319-CE55-A41B-F97F9A09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47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40B1E-4C68-7739-45A2-3E0E414F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2530E-E0AE-C354-A749-494864BA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EDC5-2BAB-8AA9-125A-6FDE4FAE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5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8B79-76AA-678F-B60B-6F735440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4B66B-82D2-E24E-00EC-212C89A38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44F10-60A2-4A45-A7B1-7CA85DAA0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5D178-55CE-131E-CB10-F7F155DF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6C14F-5BD2-B112-3E79-1F3CA879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24533-BE7D-558F-5AD5-896DD8AA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33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22B5C-C3F3-133B-C013-DDB66232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9F5670-A6FE-388C-EB7B-3641FB02E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57176-7B71-676C-964E-7E3280EEF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C4EF5-B2AF-AD4E-ABB9-7FB99EC6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CFB91-A843-B96F-2405-56B0F564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EB60C-B03A-3210-6D5A-6105AD4F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39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F3AE0B-04D5-67FA-D64F-165BD160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6C2B9-7409-B670-2392-CC10388F5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8D2F9-4EC0-9EF4-1E1D-88053E4E3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80C0-CADA-454B-A15E-7D6FEBBDEA17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401A1-D5C6-DC16-F8D6-B55959F32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B3524-05D5-30D4-BFF5-701301A72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997F4-9E40-422F-BA9B-C992632BD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7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32153@mail.muni.cz" TargetMode="External"/><Relationship Id="rId2" Type="http://schemas.openxmlformats.org/officeDocument/2006/relationships/hyperlink" Target="mailto:m.metykova@sussex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J-hkzBXfU&amp;ab_channel=NationalCommitteeonU.S.-ChinaRelations" TargetMode="External"/><Relationship Id="rId2" Type="http://schemas.openxmlformats.org/officeDocument/2006/relationships/hyperlink" Target="https://www.youtube.com/watch?v=lL2ruHvpLzE&amp;ab_channel=SouthChinaMorningPos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6nJUT6qfW0&amp;ab_channel=InstitutefortheStudyofDiplomac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aZ5IGL3AY&amp;ab_channel=Quartz" TargetMode="External"/><Relationship Id="rId2" Type="http://schemas.openxmlformats.org/officeDocument/2006/relationships/hyperlink" Target="https://www.youtube.com/watch?v=ZR2GpiDE4FI&amp;ab_channel=Vo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ytimes.com/2017/01/14/fashion/michelle-obama-first-lady-fashion.html" TargetMode="External"/><Relationship Id="rId4" Type="http://schemas.openxmlformats.org/officeDocument/2006/relationships/hyperlink" Target="https://www.youtube.com/watch?v=EYoz-aCBJkk&amp;ab_channel=PBSNewsHou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NvAUobb1y4&amp;ab_channel=SProkofief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iyPWH6Gm3U&amp;ab_channel=TheLateShowwithStephenColber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pFxq52f1Q&amp;ab_channel=SocietasKoreana" TargetMode="External"/><Relationship Id="rId2" Type="http://schemas.openxmlformats.org/officeDocument/2006/relationships/hyperlink" Target="https://www.youtube.com/watch?v=HhysobmptAY&amp;ab_channel=StanfordProgramonInternationalandCross-CulturalEducation%28SPICE%2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korea.org/ik-en/cntnts/i-326/web.do" TargetMode="External"/><Relationship Id="rId2" Type="http://schemas.openxmlformats.org/officeDocument/2006/relationships/hyperlink" Target="https://www.kocis.go.kr/eng/openInformation.do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state.gov/reports/2022-investment-climate-statements/south-kore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e.int/en/web/eurimag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e.gov/department-of-state-organization-char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51624E-D5DF-C5F5-5406-EA7BEE77E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Monika Metykova</a:t>
            </a:r>
          </a:p>
          <a:p>
            <a:r>
              <a:rPr lang="en-GB" dirty="0">
                <a:hlinkClick r:id="rId2"/>
              </a:rPr>
              <a:t>m.metykova@sussex.ac.uk</a:t>
            </a:r>
            <a:endParaRPr lang="en-GB" dirty="0"/>
          </a:p>
          <a:p>
            <a:r>
              <a:rPr lang="en-GB" dirty="0">
                <a:hlinkClick r:id="rId3"/>
              </a:rPr>
              <a:t>32153@mail.muni.cz</a:t>
            </a:r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ADDE0-7A49-4C87-B100-D051597B79E1}"/>
              </a:ext>
            </a:extLst>
          </p:cNvPr>
          <p:cNvSpPr txBox="1"/>
          <p:nvPr/>
        </p:nvSpPr>
        <p:spPr>
          <a:xfrm>
            <a:off x="2346960" y="1415534"/>
            <a:ext cx="7670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Session 8 Culture in soft power and public diplomacy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5792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346B-B2E0-6A5B-213D-64817094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cultural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69596-8E08-0AD1-E07C-159F0BC9C3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Films – which were the highest grossing films globally in 2022?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63783882-89D6-A234-E722-5972B71B5E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74936"/>
            <a:ext cx="5181600" cy="2852716"/>
          </a:xfrm>
        </p:spPr>
      </p:pic>
    </p:spTree>
    <p:extLst>
      <p:ext uri="{BB962C8B-B14F-4D97-AF65-F5344CB8AC3E}">
        <p14:creationId xmlns:p14="http://schemas.microsoft.com/office/powerpoint/2010/main" val="291613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76FE-D374-85A2-0864-7FE01E2903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/>
              <a:t>          Music</a:t>
            </a:r>
          </a:p>
        </p:txBody>
      </p:sp>
      <p:pic>
        <p:nvPicPr>
          <p:cNvPr id="6" name="Content Placeholder 5" descr="A screenshot of a music album&#10;&#10;Description automatically generated">
            <a:extLst>
              <a:ext uri="{FF2B5EF4-FFF2-40B4-BE49-F238E27FC236}">
                <a16:creationId xmlns:a16="http://schemas.microsoft.com/office/drawing/2014/main" id="{139DE89A-F978-5242-3C92-C29842DFF30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20" y="2007394"/>
            <a:ext cx="5181600" cy="2843212"/>
          </a:xfrm>
        </p:spPr>
      </p:pic>
    </p:spTree>
    <p:extLst>
      <p:ext uri="{BB962C8B-B14F-4D97-AF65-F5344CB8AC3E}">
        <p14:creationId xmlns:p14="http://schemas.microsoft.com/office/powerpoint/2010/main" val="340355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63BB-53CC-6A22-0E0B-8D4A82C8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Galleries and museums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CEFD3-ED7A-3452-AE19-CEADE27A1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Six of the top 10 visited museums are in Europe (four in the top 5), two are in the U.S., one is in Asia and one in Russia:</a:t>
            </a:r>
          </a:p>
          <a:p>
            <a:pPr algn="l">
              <a:buFont typeface="+mj-lt"/>
              <a:buAutoNum type="arabicPeriod"/>
            </a:pP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Musée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de Louvre, Paris—7,726,321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Vatican Museums, Vatican City—5,080,866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British Museum, London—4,097,253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Tate Modern, London—3,883,160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National Museum of Korea, Seoul—3,411,381</a:t>
            </a:r>
          </a:p>
          <a:p>
            <a:pPr algn="l">
              <a:buFont typeface="+mj-lt"/>
              <a:buAutoNum type="arabicPeriod"/>
            </a:pPr>
            <a:r>
              <a:rPr lang="en-GB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Musée</a:t>
            </a: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d'Orsay, Paris—3,270,182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National Gallery of Art, Washington, DC—3,256,433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Metropolitan Museum of Art, New York—3,208,832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Centre Pompidou, Paris—3,009,570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State Heritage Museum, St Petersburg—2,812,913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61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2F9C-13CD-EE10-6A81-2DE7F488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Sports diplomacy – goes way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2384-0823-6ACC-31E2-D2F099292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Ping Pong diplomacy </a:t>
            </a:r>
          </a:p>
          <a:p>
            <a:r>
              <a:rPr lang="en-GB" dirty="0">
                <a:hlinkClick r:id="rId2"/>
              </a:rPr>
              <a:t>https://www.youtube.com/watch?v=lL2ruHvpLzE&amp;ab_channel=SouthChinaMorningPost</a:t>
            </a:r>
            <a:r>
              <a:rPr lang="en-GB" dirty="0"/>
              <a:t> </a:t>
            </a:r>
          </a:p>
          <a:p>
            <a:r>
              <a:rPr lang="en-GB" dirty="0"/>
              <a:t>A more in-depth look:</a:t>
            </a:r>
          </a:p>
          <a:p>
            <a:r>
              <a:rPr lang="en-GB" dirty="0">
                <a:hlinkClick r:id="rId3"/>
              </a:rPr>
              <a:t>https://www.youtube.com/watch?v=ROJ-hkzBXfU&amp;ab_channel=NationalCommitteeonU.S.-ChinaRelations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20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886E-0E9C-2D1C-059C-C254FDED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Sports 2022 FIFA World Cup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9CBE-34B1-FFE4-A81E-B0020CF54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Lindsay Sarah </a:t>
            </a:r>
            <a:r>
              <a:rPr lang="en-GB" dirty="0" err="1"/>
              <a:t>Krasnoff</a:t>
            </a:r>
            <a:r>
              <a:rPr lang="en-GB" dirty="0"/>
              <a:t> talks about sports diplomacy and the FIFA World Cup</a:t>
            </a:r>
          </a:p>
          <a:p>
            <a:r>
              <a:rPr lang="en-GB" dirty="0">
                <a:hlinkClick r:id="rId2"/>
              </a:rPr>
              <a:t>https://www.youtube.com/watch?v=G6nJUT6qfW0&amp;ab_channel=InstitutefortheStudyofDiplomacy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84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0749-D570-3480-8932-6D637217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Sports diplomacy – state, non-state actors, events,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9609-3E86-32A5-DA56-56FF8353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World Cups, Olympic Games, Goodwill Ambassadors, star athletes etc.</a:t>
            </a:r>
          </a:p>
        </p:txBody>
      </p:sp>
    </p:spTree>
    <p:extLst>
      <p:ext uri="{BB962C8B-B14F-4D97-AF65-F5344CB8AC3E}">
        <p14:creationId xmlns:p14="http://schemas.microsoft.com/office/powerpoint/2010/main" val="203227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55DA8-0750-2D3A-F9B7-B9BF277E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Exchange – a word we heard often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9AF5-8060-5F45-082C-14EA5FD14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… needs government support (entry and stay in a country) </a:t>
            </a:r>
          </a:p>
        </p:txBody>
      </p:sp>
    </p:spTree>
    <p:extLst>
      <p:ext uri="{BB962C8B-B14F-4D97-AF65-F5344CB8AC3E}">
        <p14:creationId xmlns:p14="http://schemas.microsoft.com/office/powerpoint/2010/main" val="4092064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94F0-596C-8062-83B8-717EC773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there is so much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3958-1E91-574A-19C1-9F94018A9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Panda diplomacy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https://www.youtube.com/watch?v=ZR2GpiDE4FI&amp;ab_channel=Vox</a:t>
            </a:r>
            <a:r>
              <a:rPr lang="en-GB" dirty="0"/>
              <a:t> </a:t>
            </a:r>
          </a:p>
          <a:p>
            <a:r>
              <a:rPr lang="en-GB" dirty="0"/>
              <a:t>Food diplomacy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https://www.youtube.com/watch?v=CUaZ5IGL3AY&amp;ab_channel=Quartz</a:t>
            </a:r>
            <a:r>
              <a:rPr lang="en-GB" dirty="0"/>
              <a:t> </a:t>
            </a:r>
          </a:p>
          <a:p>
            <a:r>
              <a:rPr lang="en-GB" dirty="0"/>
              <a:t>Fashion diplomacy – Madeleine Albright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https://www.youtube.com/watch?v=EYoz-aCBJkk&amp;ab_channel=PBSNewsHour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Michelle Obama’s dresses:</a:t>
            </a:r>
          </a:p>
          <a:p>
            <a:pPr marL="0" indent="0">
              <a:buNone/>
            </a:pPr>
            <a:r>
              <a:rPr lang="en-GB">
                <a:hlinkClick r:id="rId5"/>
              </a:rPr>
              <a:t>https://www.nytimes.com/2017/01/14/fashion/michelle-obama-first-lady-fashion.html</a:t>
            </a:r>
            <a:r>
              <a:rPr lang="en-GB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60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DA92-9A5C-5C00-359C-325ACD10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 new phenomenon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B6DE-6D45-C1C3-DF73-01DC95D93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Leonard Bernstein presents </a:t>
            </a:r>
            <a:r>
              <a:rPr lang="en-GB" dirty="0" err="1"/>
              <a:t>Yo</a:t>
            </a:r>
            <a:r>
              <a:rPr lang="en-GB" dirty="0"/>
              <a:t> </a:t>
            </a:r>
            <a:r>
              <a:rPr lang="en-GB" dirty="0" err="1"/>
              <a:t>Yo</a:t>
            </a:r>
            <a:r>
              <a:rPr lang="en-GB" dirty="0"/>
              <a:t> Ma to President Kennedy:</a:t>
            </a:r>
          </a:p>
          <a:p>
            <a:r>
              <a:rPr lang="en-GB" dirty="0">
                <a:hlinkClick r:id="rId2"/>
              </a:rPr>
              <a:t>https://www.youtube.com/watch?v=dNvAUobb1y4&amp;ab_channel=SProkofieff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38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ACEA-0347-DAA0-4FD4-5A9C8714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I say Korea…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65EED-08D8-20D4-4718-214D82D67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… it is everywhere:</a:t>
            </a:r>
          </a:p>
          <a:p>
            <a:r>
              <a:rPr lang="en-GB" dirty="0">
                <a:hlinkClick r:id="rId2"/>
              </a:rPr>
              <a:t>https://www.youtube.com/watch?v=LiyPWH6Gm3U&amp;ab_channel=TheLateShowwithStephenColbert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79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30D0-1400-AD90-F09F-47979B1D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Everyone knows K-Pop but is this all there 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0EB99-1CEB-8971-9E4A-B2E3588DD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Dafna</a:t>
            </a:r>
            <a:r>
              <a:rPr lang="en-GB" dirty="0"/>
              <a:t> Zur’s talk on Korea Gone Global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https://www.youtube.com/watch?v=HhysobmptAY&amp;ab_channel=StanfordProgramonInternationalandCross-CulturalEducation%28SPICE%29</a:t>
            </a:r>
            <a:r>
              <a:rPr lang="en-GB" dirty="0"/>
              <a:t>  (from 9:30)</a:t>
            </a:r>
          </a:p>
          <a:p>
            <a:pPr marL="0" indent="0">
              <a:buNone/>
            </a:pPr>
            <a:r>
              <a:rPr lang="en-GB" dirty="0"/>
              <a:t>A view from Korea, the Academy of Korean Studies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https://www.youtube.com/watch?v=acpFxq52f1Q&amp;ab_channel=SocietasKoreana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404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D45A-CD0C-2CD3-B01A-28397ABA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does not happen overnight…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3128-AD00-F894-96D0-9EC5ACA194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Cultural and economic policies are key </a:t>
            </a:r>
          </a:p>
          <a:p>
            <a:r>
              <a:rPr lang="en-GB" dirty="0">
                <a:hlinkClick r:id="rId2"/>
              </a:rPr>
              <a:t>https://www.kocis.go.kr/eng/openInformation.do</a:t>
            </a:r>
            <a:r>
              <a:rPr lang="en-GB" dirty="0"/>
              <a:t> </a:t>
            </a:r>
          </a:p>
          <a:p>
            <a:r>
              <a:rPr lang="en-GB" dirty="0">
                <a:hlinkClick r:id="rId3"/>
              </a:rPr>
              <a:t>https://www.investkorea.org/ik-en/cntnts/i-326/web.do</a:t>
            </a:r>
            <a:endParaRPr lang="en-GB" dirty="0"/>
          </a:p>
          <a:p>
            <a:r>
              <a:rPr lang="en-GB" dirty="0">
                <a:hlinkClick r:id="rId4"/>
              </a:rPr>
              <a:t>https://www.state.gov/reports/2022-investment-climate-statements/south-korea/</a:t>
            </a:r>
            <a:r>
              <a:rPr lang="en-GB" dirty="0"/>
              <a:t> </a:t>
            </a:r>
          </a:p>
        </p:txBody>
      </p:sp>
      <p:pic>
        <p:nvPicPr>
          <p:cNvPr id="6" name="Content Placeholder 5" descr="A screenshot of a news&#10;&#10;Description automatically generated">
            <a:extLst>
              <a:ext uri="{FF2B5EF4-FFF2-40B4-BE49-F238E27FC236}">
                <a16:creationId xmlns:a16="http://schemas.microsoft.com/office/drawing/2014/main" id="{20FB79A6-5C15-EA24-6F53-52CA17A4DB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5803"/>
            <a:ext cx="5181600" cy="3230981"/>
          </a:xfrm>
        </p:spPr>
      </p:pic>
    </p:spTree>
    <p:extLst>
      <p:ext uri="{BB962C8B-B14F-4D97-AF65-F5344CB8AC3E}">
        <p14:creationId xmlns:p14="http://schemas.microsoft.com/office/powerpoint/2010/main" val="226495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0DE2-1CAD-33F9-6956-BE1261C0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countries have Ministries of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9AEC9-94D5-90D1-2267-9C8FCC14A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are their activities aimed at? </a:t>
            </a:r>
          </a:p>
          <a:p>
            <a:r>
              <a:rPr lang="en-GB" dirty="0"/>
              <a:t>What kinds of programmes do they run? </a:t>
            </a:r>
          </a:p>
          <a:p>
            <a:r>
              <a:rPr lang="en-GB" dirty="0"/>
              <a:t>Do they support cultural production? What kinds of cultural production? </a:t>
            </a:r>
          </a:p>
          <a:p>
            <a:r>
              <a:rPr lang="en-GB" dirty="0"/>
              <a:t>An example from Europe – Council of Europe (not part of EU institutions):</a:t>
            </a:r>
          </a:p>
          <a:p>
            <a:r>
              <a:rPr lang="en-GB" dirty="0">
                <a:hlinkClick r:id="rId2"/>
              </a:rPr>
              <a:t>https://www.coe.int/en/web/eurimages</a:t>
            </a:r>
            <a:r>
              <a:rPr lang="en-GB" dirty="0"/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06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77CC8E-C3B5-E749-384A-813365E42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other countries?</a:t>
            </a:r>
          </a:p>
        </p:txBody>
      </p:sp>
      <p:pic>
        <p:nvPicPr>
          <p:cNvPr id="7" name="Content Placeholder 6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B08271EE-15FD-C503-D96C-1698FDE29F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62541"/>
            <a:ext cx="5181600" cy="2277506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F3F11-98C2-5A2A-1477-2D90662EFF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US State Department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https://www.state.gov/department-of-state-organization-chart/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929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B9A1-744E-F9C6-F799-511C6CD9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Cultural institutions aimed at foreign audiences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F301C-CBC3-CAE1-FC3A-6B33E048C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Council, Alliance </a:t>
            </a:r>
            <a:r>
              <a:rPr lang="en-GB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Francaise</a:t>
            </a: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Korean Cultural Centre…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your country have an institution like this?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pays its activities?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these activities? 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03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26D6-790D-9AFC-3E8C-1B19F8EC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Investment in cultural institutions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6A4A-9C7E-3B9A-71D4-DAC4BBB71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countries around the world do?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78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Office Theme</vt:lpstr>
      <vt:lpstr>PowerPoint Presentation</vt:lpstr>
      <vt:lpstr>Not a new phenomenon</vt:lpstr>
      <vt:lpstr>When I say Korea…</vt:lpstr>
      <vt:lpstr>Everyone knows K-Pop but is this all there is?</vt:lpstr>
      <vt:lpstr>It does not happen overnight…</vt:lpstr>
      <vt:lpstr>Some countries have Ministries of Culture</vt:lpstr>
      <vt:lpstr>What about other countries?</vt:lpstr>
      <vt:lpstr>Cultural institutions aimed at foreign audiences</vt:lpstr>
      <vt:lpstr>Investment in cultural institutions </vt:lpstr>
      <vt:lpstr>Other cultural products</vt:lpstr>
      <vt:lpstr>          Music</vt:lpstr>
      <vt:lpstr>Galleries and museums</vt:lpstr>
      <vt:lpstr>Sports diplomacy – goes way back</vt:lpstr>
      <vt:lpstr>Sports 2022 FIFA World Cup</vt:lpstr>
      <vt:lpstr>Sports diplomacy – state, non-state actors, events, individuals</vt:lpstr>
      <vt:lpstr>Exchange – a word we heard often …</vt:lpstr>
      <vt:lpstr>And there is so much more…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Metykova</dc:creator>
  <cp:lastModifiedBy>Monika Metykova</cp:lastModifiedBy>
  <cp:revision>40</cp:revision>
  <dcterms:created xsi:type="dcterms:W3CDTF">2023-11-22T07:48:41Z</dcterms:created>
  <dcterms:modified xsi:type="dcterms:W3CDTF">2023-11-23T10:36:28Z</dcterms:modified>
</cp:coreProperties>
</file>