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notesSlides/notesSlide37.xml" ContentType="application/vnd.openxmlformats-officedocument.presentationml.notesSlide+xml"/>
  <Override PartName="/ppt/charts/chart2.xml" ContentType="application/vnd.openxmlformats-officedocument.drawingml.chart+xml"/>
  <Override PartName="/ppt/notesSlides/notesSlide38.xml" ContentType="application/vnd.openxmlformats-officedocument.presentationml.notesSlide+xml"/>
  <Override PartName="/ppt/charts/chart3.xml" ContentType="application/vnd.openxmlformats-officedocument.drawingml.chart+xml"/>
  <Override PartName="/ppt/theme/themeOverride2.xml" ContentType="application/vnd.openxmlformats-officedocument.themeOverride+xml"/>
  <Override PartName="/ppt/notesSlides/notesSlide39.xml" ContentType="application/vnd.openxmlformats-officedocument.presentationml.notesSlide+xml"/>
  <Override PartName="/ppt/charts/chart4.xml" ContentType="application/vnd.openxmlformats-officedocument.drawingml.chart+xml"/>
  <Override PartName="/ppt/theme/themeOverride3.xml" ContentType="application/vnd.openxmlformats-officedocument.themeOverride+xml"/>
  <Override PartName="/ppt/notesSlides/notesSlide40.xml" ContentType="application/vnd.openxmlformats-officedocument.presentationml.notesSlide+xml"/>
  <Override PartName="/ppt/charts/chart5.xml" ContentType="application/vnd.openxmlformats-officedocument.drawingml.chart+xml"/>
  <Override PartName="/ppt/theme/themeOverride4.xml" ContentType="application/vnd.openxmlformats-officedocument.themeOverr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charts/chart6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48.xml" ContentType="application/vnd.openxmlformats-officedocument.presentationml.notesSlide+xml"/>
  <Override PartName="/ppt/charts/chart7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49.xml" ContentType="application/vnd.openxmlformats-officedocument.presentationml.notesSlide+xml"/>
  <Override PartName="/ppt/charts/chart8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89.xml" ContentType="application/vnd.openxmlformats-officedocument.presentationml.notesSlide+xml"/>
  <Override PartName="/ppt/notesSlides/notesSlide90.xml" ContentType="application/vnd.openxmlformats-officedocument.presentationml.notesSlide+xml"/>
  <Override PartName="/ppt/notesSlides/notesSlide91.xml" ContentType="application/vnd.openxmlformats-officedocument.presentationml.notesSlide+xml"/>
  <Override PartName="/ppt/notesSlides/notesSlide92.xml" ContentType="application/vnd.openxmlformats-officedocument.presentationml.notesSlide+xml"/>
  <Override PartName="/ppt/notesSlides/notesSlide93.xml" ContentType="application/vnd.openxmlformats-officedocument.presentationml.notesSlide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96"/>
  </p:notesMasterIdLst>
  <p:handoutMasterIdLst>
    <p:handoutMasterId r:id="rId97"/>
  </p:handoutMasterIdLst>
  <p:sldIdLst>
    <p:sldId id="333" r:id="rId2"/>
    <p:sldId id="259" r:id="rId3"/>
    <p:sldId id="364" r:id="rId4"/>
    <p:sldId id="258" r:id="rId5"/>
    <p:sldId id="343" r:id="rId6"/>
    <p:sldId id="324" r:id="rId7"/>
    <p:sldId id="260" r:id="rId8"/>
    <p:sldId id="261" r:id="rId9"/>
    <p:sldId id="330" r:id="rId10"/>
    <p:sldId id="262" r:id="rId11"/>
    <p:sldId id="263" r:id="rId12"/>
    <p:sldId id="264" r:id="rId13"/>
    <p:sldId id="265" r:id="rId14"/>
    <p:sldId id="331" r:id="rId15"/>
    <p:sldId id="267" r:id="rId16"/>
    <p:sldId id="365" r:id="rId17"/>
    <p:sldId id="266" r:id="rId18"/>
    <p:sldId id="268" r:id="rId19"/>
    <p:sldId id="344" r:id="rId20"/>
    <p:sldId id="340" r:id="rId21"/>
    <p:sldId id="322" r:id="rId22"/>
    <p:sldId id="323" r:id="rId23"/>
    <p:sldId id="345" r:id="rId24"/>
    <p:sldId id="346" r:id="rId25"/>
    <p:sldId id="362" r:id="rId26"/>
    <p:sldId id="342" r:id="rId27"/>
    <p:sldId id="283" r:id="rId28"/>
    <p:sldId id="366" r:id="rId29"/>
    <p:sldId id="284" r:id="rId30"/>
    <p:sldId id="286" r:id="rId31"/>
    <p:sldId id="269" r:id="rId32"/>
    <p:sldId id="270" r:id="rId33"/>
    <p:sldId id="271" r:id="rId34"/>
    <p:sldId id="272" r:id="rId35"/>
    <p:sldId id="273" r:id="rId36"/>
    <p:sldId id="285" r:id="rId37"/>
    <p:sldId id="275" r:id="rId38"/>
    <p:sldId id="274" r:id="rId39"/>
    <p:sldId id="276" r:id="rId40"/>
    <p:sldId id="277" r:id="rId41"/>
    <p:sldId id="278" r:id="rId42"/>
    <p:sldId id="280" r:id="rId43"/>
    <p:sldId id="347" r:id="rId44"/>
    <p:sldId id="348" r:id="rId45"/>
    <p:sldId id="370" r:id="rId46"/>
    <p:sldId id="371" r:id="rId47"/>
    <p:sldId id="369" r:id="rId48"/>
    <p:sldId id="306" r:id="rId49"/>
    <p:sldId id="307" r:id="rId50"/>
    <p:sldId id="308" r:id="rId51"/>
    <p:sldId id="338" r:id="rId52"/>
    <p:sldId id="349" r:id="rId53"/>
    <p:sldId id="310" r:id="rId54"/>
    <p:sldId id="312" r:id="rId55"/>
    <p:sldId id="311" r:id="rId56"/>
    <p:sldId id="313" r:id="rId57"/>
    <p:sldId id="314" r:id="rId58"/>
    <p:sldId id="315" r:id="rId59"/>
    <p:sldId id="317" r:id="rId60"/>
    <p:sldId id="316" r:id="rId61"/>
    <p:sldId id="318" r:id="rId62"/>
    <p:sldId id="320" r:id="rId63"/>
    <p:sldId id="363" r:id="rId64"/>
    <p:sldId id="282" r:id="rId65"/>
    <p:sldId id="361" r:id="rId66"/>
    <p:sldId id="351" r:id="rId67"/>
    <p:sldId id="355" r:id="rId68"/>
    <p:sldId id="354" r:id="rId69"/>
    <p:sldId id="353" r:id="rId70"/>
    <p:sldId id="357" r:id="rId71"/>
    <p:sldId id="352" r:id="rId72"/>
    <p:sldId id="356" r:id="rId73"/>
    <p:sldId id="359" r:id="rId74"/>
    <p:sldId id="288" r:id="rId75"/>
    <p:sldId id="290" r:id="rId76"/>
    <p:sldId id="292" r:id="rId77"/>
    <p:sldId id="293" r:id="rId78"/>
    <p:sldId id="294" r:id="rId79"/>
    <p:sldId id="295" r:id="rId80"/>
    <p:sldId id="372" r:id="rId81"/>
    <p:sldId id="296" r:id="rId82"/>
    <p:sldId id="297" r:id="rId83"/>
    <p:sldId id="298" r:id="rId84"/>
    <p:sldId id="303" r:id="rId85"/>
    <p:sldId id="304" r:id="rId86"/>
    <p:sldId id="299" r:id="rId87"/>
    <p:sldId id="327" r:id="rId88"/>
    <p:sldId id="325" r:id="rId89"/>
    <p:sldId id="326" r:id="rId90"/>
    <p:sldId id="305" r:id="rId91"/>
    <p:sldId id="329" r:id="rId92"/>
    <p:sldId id="358" r:id="rId93"/>
    <p:sldId id="360" r:id="rId94"/>
    <p:sldId id="368" r:id="rId95"/>
  </p:sldIdLst>
  <p:sldSz cx="9144000" cy="6858000" type="screen4x3"/>
  <p:notesSz cx="7099300" cy="10234613"/>
  <p:defaultTextStyle>
    <a:defPPr>
      <a:defRPr lang="sk-SK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3B3232"/>
    <a:srgbClr val="EB5229"/>
    <a:srgbClr val="01325A"/>
    <a:srgbClr val="022742"/>
    <a:srgbClr val="02216C"/>
    <a:srgbClr val="013293"/>
    <a:srgbClr val="64C4B8"/>
    <a:srgbClr val="FFFF00"/>
    <a:srgbClr val="F9F9F9"/>
    <a:srgbClr val="A7150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3041"/>
    <p:restoredTop sz="94830"/>
  </p:normalViewPr>
  <p:slideViewPr>
    <p:cSldViewPr>
      <p:cViewPr varScale="1">
        <p:scale>
          <a:sx n="121" d="100"/>
          <a:sy n="121" d="100"/>
        </p:scale>
        <p:origin x="2064" y="17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microsoft.com/office/2016/11/relationships/changesInfo" Target="changesInfos/changesInfo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viewProps" Target="viewProps.xml"/><Relationship Id="rId101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presProps" Target="presProps.xml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akub Jusko" userId="9c047079-7d34-4614-9d9b-4788ba959305" providerId="ADAL" clId="{2D3990CF-0479-F942-8751-397C20F5A486}"/>
    <pc:docChg chg="delSld modSld">
      <pc:chgData name="Jakub Jusko" userId="9c047079-7d34-4614-9d9b-4788ba959305" providerId="ADAL" clId="{2D3990CF-0479-F942-8751-397C20F5A486}" dt="2023-11-17T13:03:19.394" v="6" actId="2696"/>
      <pc:docMkLst>
        <pc:docMk/>
      </pc:docMkLst>
      <pc:sldChg chg="modNotesTx">
        <pc:chgData name="Jakub Jusko" userId="9c047079-7d34-4614-9d9b-4788ba959305" providerId="ADAL" clId="{2D3990CF-0479-F942-8751-397C20F5A486}" dt="2023-11-17T13:01:51.471" v="1" actId="20577"/>
        <pc:sldMkLst>
          <pc:docMk/>
          <pc:sldMk cId="1643202332" sldId="262"/>
        </pc:sldMkLst>
      </pc:sldChg>
      <pc:sldChg chg="modNotesTx">
        <pc:chgData name="Jakub Jusko" userId="9c047079-7d34-4614-9d9b-4788ba959305" providerId="ADAL" clId="{2D3990CF-0479-F942-8751-397C20F5A486}" dt="2023-11-17T13:01:54.474" v="2" actId="20577"/>
        <pc:sldMkLst>
          <pc:docMk/>
          <pc:sldMk cId="3201272589" sldId="263"/>
        </pc:sldMkLst>
      </pc:sldChg>
      <pc:sldChg chg="modNotesTx">
        <pc:chgData name="Jakub Jusko" userId="9c047079-7d34-4614-9d9b-4788ba959305" providerId="ADAL" clId="{2D3990CF-0479-F942-8751-397C20F5A486}" dt="2023-11-17T13:01:57.135" v="3" actId="20577"/>
        <pc:sldMkLst>
          <pc:docMk/>
          <pc:sldMk cId="429899681" sldId="264"/>
        </pc:sldMkLst>
      </pc:sldChg>
      <pc:sldChg chg="modNotesTx">
        <pc:chgData name="Jakub Jusko" userId="9c047079-7d34-4614-9d9b-4788ba959305" providerId="ADAL" clId="{2D3990CF-0479-F942-8751-397C20F5A486}" dt="2023-11-17T13:02:00.818" v="4" actId="20577"/>
        <pc:sldMkLst>
          <pc:docMk/>
          <pc:sldMk cId="527038610" sldId="265"/>
        </pc:sldMkLst>
      </pc:sldChg>
      <pc:sldChg chg="del">
        <pc:chgData name="Jakub Jusko" userId="9c047079-7d34-4614-9d9b-4788ba959305" providerId="ADAL" clId="{2D3990CF-0479-F942-8751-397C20F5A486}" dt="2023-11-17T13:02:46.717" v="5" actId="2696"/>
        <pc:sldMkLst>
          <pc:docMk/>
          <pc:sldMk cId="4215733032" sldId="289"/>
        </pc:sldMkLst>
      </pc:sldChg>
      <pc:sldChg chg="del">
        <pc:chgData name="Jakub Jusko" userId="9c047079-7d34-4614-9d9b-4788ba959305" providerId="ADAL" clId="{2D3990CF-0479-F942-8751-397C20F5A486}" dt="2023-11-17T13:03:19.394" v="6" actId="2696"/>
        <pc:sldMkLst>
          <pc:docMk/>
          <pc:sldMk cId="152882804" sldId="350"/>
        </pc:sldMkLst>
      </pc:sldChg>
    </pc:docChg>
  </pc:docChgLst>
</pc:chgInfo>
</file>

<file path=ppt/charts/_rels/chart1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.xlsx"/><Relationship Id="rId1" Type="http://schemas.openxmlformats.org/officeDocument/2006/relationships/themeOverride" Target="../theme/themeOverride1.xm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H_rok_Microsoft_Excelu1.xlsx"/></Relationships>
</file>

<file path=ppt/charts/_rels/chart3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2.xlsx"/><Relationship Id="rId1" Type="http://schemas.openxmlformats.org/officeDocument/2006/relationships/themeOverride" Target="../theme/themeOverride2.xml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3.xlsx"/><Relationship Id="rId1" Type="http://schemas.openxmlformats.org/officeDocument/2006/relationships/themeOverride" Target="../theme/themeOverride3.xml"/></Relationships>
</file>

<file path=ppt/charts/_rels/chart5.xml.rels><?xml version="1.0" encoding="UTF-8" standalone="yes"?>
<Relationships xmlns="http://schemas.openxmlformats.org/package/2006/relationships"><Relationship Id="rId2" Type="http://schemas.openxmlformats.org/officeDocument/2006/relationships/package" Target="../embeddings/H_rok_Microsoft_Excelu4.xlsx"/><Relationship Id="rId1" Type="http://schemas.openxmlformats.org/officeDocument/2006/relationships/themeOverride" Target="../theme/themeOverride4.xml"/></Relationships>
</file>

<file path=ppt/charts/_rels/chart6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7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8.xml.rels><?xml version="1.0" encoding="UTF-8" standalone="yes"?>
<Relationships xmlns="http://schemas.openxmlformats.org/package/2006/relationships"><Relationship Id="rId3" Type="http://schemas.openxmlformats.org/officeDocument/2006/relationships/oleObject" Target="file:///C:\Users\Sputnik\Desktop\Metodo_seminar_2018\odhad-vysledku-s-vypoctem-intervalu-spolehlivosti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ED55-4E2B-80F8-B33D1A74714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ED55-4E2B-80F8-B33D1A74714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ED55-4E2B-80F8-B33D1A74714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485376"/>
        <c:axId val="81832192"/>
      </c:barChart>
      <c:catAx>
        <c:axId val="11248537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832192"/>
        <c:crosses val="autoZero"/>
        <c:auto val="1"/>
        <c:lblAlgn val="ctr"/>
        <c:lblOffset val="100"/>
        <c:noMultiLvlLbl val="0"/>
      </c:catAx>
      <c:valAx>
        <c:axId val="81832192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248537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CZ"/>
    </a:p>
  </c:txPr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AC3-416B-BC4E-83A3914F26E5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AC3-416B-BC4E-83A3914F26E5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AC3-416B-BC4E-83A3914F26E5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2519168"/>
        <c:axId val="81836800"/>
      </c:barChart>
      <c:catAx>
        <c:axId val="11251916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836800"/>
        <c:crosses val="autoZero"/>
        <c:auto val="1"/>
        <c:lblAlgn val="ctr"/>
        <c:lblOffset val="100"/>
        <c:noMultiLvlLbl val="0"/>
      </c:catAx>
      <c:valAx>
        <c:axId val="81836800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2519168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CZ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8325-4CE1-BB28-C41B8C17E278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8325-4CE1-BB28-C41B8C17E278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8325-4CE1-BB28-C41B8C17E278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13997824"/>
        <c:axId val="110368384"/>
      </c:barChart>
      <c:catAx>
        <c:axId val="11399782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110368384"/>
        <c:crosses val="autoZero"/>
        <c:auto val="1"/>
        <c:lblAlgn val="ctr"/>
        <c:lblOffset val="100"/>
        <c:noMultiLvlLbl val="0"/>
      </c:catAx>
      <c:valAx>
        <c:axId val="110368384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13997824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CZ"/>
    </a:p>
  </c:txPr>
  <c:externalData r:id="rId2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5041-4FC8-A495-449DE2587DD0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5041-4FC8-A495-449DE2587DD0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5041-4FC8-A495-449DE2587DD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41078016"/>
        <c:axId val="81276288"/>
      </c:barChart>
      <c:catAx>
        <c:axId val="14107801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81276288"/>
        <c:crosses val="autoZero"/>
        <c:auto val="1"/>
        <c:lblAlgn val="ctr"/>
        <c:lblOffset val="100"/>
        <c:noMultiLvlLbl val="0"/>
      </c:catAx>
      <c:valAx>
        <c:axId val="81276288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4107801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CZ"/>
    </a:p>
  </c:txPr>
  <c:externalData r:id="rId2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/>
      <c:barChart>
        <c:barDir val="col"/>
        <c:grouping val="percentStacked"/>
        <c:varyColors val="0"/>
        <c:ser>
          <c:idx val="0"/>
          <c:order val="0"/>
          <c:tx>
            <c:strRef>
              <c:f>Sheet1!$B$1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Sheet1!$B$2:$B$5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0-93AC-4568-8730-8E2139966C69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Sheet1!$C$2:$C$5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1-93AC-4568-8730-8E2139966C69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</c:strCache>
            </c:strRef>
          </c:tx>
          <c:invertIfNegative val="0"/>
          <c:cat>
            <c:numRef>
              <c:f>Sheet1!$A$2:$A$5</c:f>
              <c:numCache>
                <c:formatCode>General</c:formatCode>
                <c:ptCount val="4"/>
              </c:numCache>
            </c:numRef>
          </c:cat>
          <c:val>
            <c:numRef>
              <c:f>Sheet1!$D$2:$D$5</c:f>
              <c:numCache>
                <c:formatCode>General</c:formatCode>
                <c:ptCount val="4"/>
              </c:numCache>
            </c:numRef>
          </c:val>
          <c:extLst>
            <c:ext xmlns:c16="http://schemas.microsoft.com/office/drawing/2014/chart" uri="{C3380CC4-5D6E-409C-BE32-E72D297353CC}">
              <c16:uniqueId val="{00000002-93AC-4568-8730-8E2139966C6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overlap val="100"/>
        <c:axId val="152974336"/>
        <c:axId val="42288256"/>
      </c:barChart>
      <c:catAx>
        <c:axId val="15297433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crossAx val="42288256"/>
        <c:crosses val="autoZero"/>
        <c:auto val="1"/>
        <c:lblAlgn val="ctr"/>
        <c:lblOffset val="100"/>
        <c:noMultiLvlLbl val="0"/>
      </c:catAx>
      <c:valAx>
        <c:axId val="42288256"/>
        <c:scaling>
          <c:orientation val="minMax"/>
          <c:max val="200"/>
          <c:min val="0"/>
        </c:scaling>
        <c:delete val="0"/>
        <c:axPos val="l"/>
        <c:majorGridlines>
          <c:spPr>
            <a:ln>
              <a:solidFill>
                <a:schemeClr val="bg1">
                  <a:lumMod val="85000"/>
                </a:schemeClr>
              </a:solidFill>
            </a:ln>
          </c:spPr>
        </c:majorGridlines>
        <c:numFmt formatCode="General" sourceLinked="0"/>
        <c:majorTickMark val="out"/>
        <c:minorTickMark val="none"/>
        <c:tickLblPos val="nextTo"/>
        <c:crossAx val="152974336"/>
        <c:crosses val="autoZero"/>
        <c:crossBetween val="between"/>
        <c:majorUnit val="10"/>
      </c:valAx>
    </c:plotArea>
    <c:plotVisOnly val="1"/>
    <c:dispBlanksAs val="gap"/>
    <c:showDLblsOverMax val="0"/>
  </c:chart>
  <c:txPr>
    <a:bodyPr/>
    <a:lstStyle/>
    <a:p>
      <a:pPr>
        <a:defRPr sz="1800"/>
      </a:pPr>
      <a:endParaRPr lang="sk-CZ"/>
    </a:p>
  </c:txPr>
  <c:externalData r:id="rId2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Exitpoll 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CZ"/>
        </a:p>
      </c:txPr>
    </c:title>
    <c:autoTitleDeleted val="0"/>
    <c:plotArea>
      <c:layout>
        <c:manualLayout>
          <c:layoutTarget val="inner"/>
          <c:xMode val="edge"/>
          <c:yMode val="edge"/>
          <c:x val="4.7555703687244627E-2"/>
          <c:y val="9.2827090521477224E-2"/>
          <c:w val="0.92736066362996705"/>
          <c:h val="0.81999406610788395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B343-4114-B3F9-53BD1D291401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B343-4114-B3F9-53BD1D291401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B343-4114-B3F9-53BD1D291401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B343-4114-B3F9-53BD1D291401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B343-4114-B3F9-53BD1D291401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B343-4114-B3F9-53BD1D291401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B343-4114-B3F9-53BD1D291401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B343-4114-B3F9-53BD1D291401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B343-4114-B3F9-53BD1D291401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B343-4114-B3F9-53BD1D291401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B343-4114-B3F9-53BD1D291401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B343-4114-B3F9-53BD1D291401}"/>
              </c:ext>
            </c:extLst>
          </c:dPt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seminar!$B$3:$B$15</c:f>
              <c:numCache>
                <c:formatCode>0.00</c:formatCode>
                <c:ptCount val="13"/>
                <c:pt idx="0">
                  <c:v>20.357321542142294</c:v>
                </c:pt>
                <c:pt idx="1">
                  <c:v>18.371329482093849</c:v>
                </c:pt>
                <c:pt idx="2">
                  <c:v>10.426251219819285</c:v>
                </c:pt>
                <c:pt idx="3">
                  <c:v>7.9882661073276919</c:v>
                </c:pt>
                <c:pt idx="4">
                  <c:v>7.1475474806392585</c:v>
                </c:pt>
                <c:pt idx="5">
                  <c:v>6.2000592843466027</c:v>
                </c:pt>
                <c:pt idx="6">
                  <c:v>4.6611963102544705</c:v>
                </c:pt>
                <c:pt idx="7">
                  <c:v>3.8696655074866908</c:v>
                </c:pt>
                <c:pt idx="8">
                  <c:v>4.7408438205453542</c:v>
                </c:pt>
                <c:pt idx="9">
                  <c:v>3.7568401980079034</c:v>
                </c:pt>
                <c:pt idx="10">
                  <c:v>3.4981719746199338</c:v>
                </c:pt>
                <c:pt idx="11">
                  <c:v>3.3392587751711096</c:v>
                </c:pt>
                <c:pt idx="12">
                  <c:v>2.2504754948992578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B343-4114-B3F9-53BD1D291401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  <c:max val="2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/>
              <a:t>Exitpoll 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CZ"/>
        </a:p>
      </c:txPr>
    </c:title>
    <c:autoTitleDeleted val="0"/>
    <c:plotArea>
      <c:layout>
        <c:manualLayout>
          <c:layoutTarget val="inner"/>
          <c:xMode val="edge"/>
          <c:yMode val="edge"/>
          <c:x val="6.310005958933855E-2"/>
          <c:y val="0.12580523068058352"/>
          <c:w val="0.92567643999151605"/>
          <c:h val="0.81981921971005101"/>
        </c:manualLayout>
      </c:layout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90E1-497A-ADFE-AC213DC8F733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90E1-497A-ADFE-AC213DC8F733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90E1-497A-ADFE-AC213DC8F733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90E1-497A-ADFE-AC213DC8F733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90E1-497A-ADFE-AC213DC8F733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90E1-497A-ADFE-AC213DC8F733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90E1-497A-ADFE-AC213DC8F733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90E1-497A-ADFE-AC213DC8F733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90E1-497A-ADFE-AC213DC8F733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90E1-497A-ADFE-AC213DC8F733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90E1-497A-ADFE-AC213DC8F733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90E1-497A-ADFE-AC213DC8F733}"/>
              </c:ext>
            </c:extLst>
          </c:dPt>
          <c:errBars>
            <c:errBarType val="both"/>
            <c:errValType val="stdErr"/>
            <c:noEndCap val="0"/>
            <c:spPr>
              <a:noFill/>
              <a:ln w="9525" cap="flat" cmpd="sng" algn="ctr">
                <a:solidFill>
                  <a:schemeClr val="tx1">
                    <a:lumMod val="65000"/>
                    <a:lumOff val="35000"/>
                  </a:schemeClr>
                </a:solidFill>
                <a:round/>
              </a:ln>
              <a:effectLst/>
            </c:spPr>
          </c:errBars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seminar!$B$3:$B$15</c:f>
              <c:numCache>
                <c:formatCode>0.00</c:formatCode>
                <c:ptCount val="13"/>
                <c:pt idx="0">
                  <c:v>20.357321542142294</c:v>
                </c:pt>
                <c:pt idx="1">
                  <c:v>18.371329482093849</c:v>
                </c:pt>
                <c:pt idx="2">
                  <c:v>10.426251219819285</c:v>
                </c:pt>
                <c:pt idx="3">
                  <c:v>7.9882661073276919</c:v>
                </c:pt>
                <c:pt idx="4">
                  <c:v>7.1475474806392585</c:v>
                </c:pt>
                <c:pt idx="5">
                  <c:v>6.2000592843466027</c:v>
                </c:pt>
                <c:pt idx="6">
                  <c:v>4.6611963102544705</c:v>
                </c:pt>
                <c:pt idx="7">
                  <c:v>3.8696655074866908</c:v>
                </c:pt>
                <c:pt idx="8">
                  <c:v>4.7408438205453542</c:v>
                </c:pt>
                <c:pt idx="9">
                  <c:v>3.7568401980079034</c:v>
                </c:pt>
                <c:pt idx="10">
                  <c:v>3.4981719746199338</c:v>
                </c:pt>
                <c:pt idx="11">
                  <c:v>3.3392587751711096</c:v>
                </c:pt>
                <c:pt idx="12">
                  <c:v>2.2504754948992578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90E1-497A-ADFE-AC213DC8F733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sk-SK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0" u="none" strike="noStrike" kern="1200" spc="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r>
              <a:rPr lang="cs-CZ" dirty="0"/>
              <a:t>Brno 2018</a:t>
            </a:r>
          </a:p>
        </c:rich>
      </c:tx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0" u="none" strike="noStrike" kern="1200" spc="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defRPr>
          </a:pPr>
          <a:endParaRPr lang="sk-CZ"/>
        </a:p>
      </c:txPr>
    </c:title>
    <c:autoTitleDeleted val="0"/>
    <c:plotArea>
      <c:layout/>
      <c:barChart>
        <c:barDir val="col"/>
        <c:grouping val="clustered"/>
        <c:varyColors val="0"/>
        <c:ser>
          <c:idx val="0"/>
          <c:order val="0"/>
          <c:spPr>
            <a:solidFill>
              <a:schemeClr val="accent1"/>
            </a:solidFill>
            <a:ln>
              <a:noFill/>
            </a:ln>
            <a:effectLst/>
          </c:spPr>
          <c:invertIfNegative val="0"/>
          <c:dPt>
            <c:idx val="1"/>
            <c:invertIfNegative val="0"/>
            <c:bubble3D val="0"/>
            <c:spPr>
              <a:solidFill>
                <a:srgbClr val="00206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6661-4A40-AE76-63752607C510}"/>
              </c:ext>
            </c:extLst>
          </c:dPt>
          <c:dPt>
            <c:idx val="2"/>
            <c:invertIfNegative val="0"/>
            <c:bubble3D val="0"/>
            <c:spPr>
              <a:solidFill>
                <a:srgbClr val="FFFF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6661-4A40-AE76-63752607C510}"/>
              </c:ext>
            </c:extLst>
          </c:dPt>
          <c:dPt>
            <c:idx val="3"/>
            <c:invertIfNegative val="0"/>
            <c:bubble3D val="0"/>
            <c:spPr>
              <a:solidFill>
                <a:schemeClr val="tx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6661-4A40-AE76-63752607C510}"/>
              </c:ext>
            </c:extLst>
          </c:dPt>
          <c:dPt>
            <c:idx val="4"/>
            <c:invertIfNegative val="0"/>
            <c:bubble3D val="0"/>
            <c:spPr>
              <a:solidFill>
                <a:srgbClr val="FFC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6661-4A40-AE76-63752607C510}"/>
              </c:ext>
            </c:extLst>
          </c:dPt>
          <c:dPt>
            <c:idx val="5"/>
            <c:invertIfNegative val="0"/>
            <c:bubble3D val="0"/>
            <c:spPr>
              <a:gradFill flip="none" rotWithShape="1">
                <a:gsLst>
                  <a:gs pos="100000">
                    <a:srgbClr val="FF0000"/>
                  </a:gs>
                  <a:gs pos="0">
                    <a:schemeClr val="bg1"/>
                  </a:gs>
                  <a:gs pos="5300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6661-4A40-AE76-63752607C510}"/>
              </c:ext>
            </c:extLst>
          </c:dPt>
          <c:dPt>
            <c:idx val="6"/>
            <c:invertIfNegative val="0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B-6661-4A40-AE76-63752607C510}"/>
              </c:ext>
            </c:extLst>
          </c:dPt>
          <c:dPt>
            <c:idx val="7"/>
            <c:invertIfNegative val="0"/>
            <c:bubble3D val="0"/>
            <c:spPr>
              <a:gradFill flip="none" rotWithShape="1">
                <a:gsLst>
                  <a:gs pos="100000">
                    <a:schemeClr val="accent6"/>
                  </a:gs>
                  <a:gs pos="50000">
                    <a:srgbClr val="FF0000"/>
                  </a:gs>
                  <a:gs pos="0">
                    <a:srgbClr val="002060"/>
                  </a:gs>
                </a:gsLst>
                <a:lin ang="8100000" scaled="1"/>
                <a:tileRect/>
              </a:gra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D-6661-4A40-AE76-63752607C510}"/>
              </c:ext>
            </c:extLst>
          </c:dPt>
          <c:dPt>
            <c:idx val="8"/>
            <c:invertIfNegative val="0"/>
            <c:bubble3D val="0"/>
            <c:spPr>
              <a:solidFill>
                <a:srgbClr val="FF0000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F-6661-4A40-AE76-63752607C510}"/>
              </c:ext>
            </c:extLst>
          </c:dPt>
          <c:dPt>
            <c:idx val="9"/>
            <c:invertIfNegative val="0"/>
            <c:bubble3D val="0"/>
            <c:spPr>
              <a:solidFill>
                <a:srgbClr val="F814BC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1-6661-4A40-AE76-63752607C510}"/>
              </c:ext>
            </c:extLst>
          </c:dPt>
          <c:dPt>
            <c:idx val="10"/>
            <c:invertIfNegative val="0"/>
            <c:bubble3D val="0"/>
            <c:spPr>
              <a:gradFill flip="none" rotWithShape="1">
                <a:gsLst>
                  <a:gs pos="0">
                    <a:srgbClr val="FF0000"/>
                  </a:gs>
                  <a:gs pos="50000">
                    <a:srgbClr val="7030A0"/>
                  </a:gs>
                  <a:gs pos="100000">
                    <a:srgbClr val="0070C0"/>
                  </a:gs>
                </a:gsLst>
                <a:lin ang="10800000" scaled="1"/>
                <a:tileRect/>
              </a:gradFill>
              <a:ln>
                <a:gradFill>
                  <a:gsLst>
                    <a:gs pos="0">
                      <a:srgbClr val="002060"/>
                    </a:gs>
                    <a:gs pos="74000">
                      <a:schemeClr val="accent1">
                        <a:lumMod val="45000"/>
                        <a:lumOff val="55000"/>
                      </a:schemeClr>
                    </a:gs>
                    <a:gs pos="83000">
                      <a:schemeClr val="accent1">
                        <a:lumMod val="45000"/>
                        <a:lumOff val="55000"/>
                      </a:schemeClr>
                    </a:gs>
                    <a:gs pos="100000">
                      <a:schemeClr val="accent1">
                        <a:lumMod val="30000"/>
                        <a:lumOff val="70000"/>
                      </a:schemeClr>
                    </a:gs>
                  </a:gsLst>
                  <a:lin ang="5400000" scaled="1"/>
                </a:gra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3-6661-4A40-AE76-63752607C510}"/>
              </c:ext>
            </c:extLst>
          </c:dPt>
          <c:dPt>
            <c:idx val="11"/>
            <c:invertIfNegative val="0"/>
            <c:bubble3D val="0"/>
            <c:spPr>
              <a:solidFill>
                <a:schemeClr val="accent1">
                  <a:lumMod val="20000"/>
                  <a:lumOff val="80000"/>
                </a:schemeClr>
              </a:solidFill>
              <a:ln>
                <a:solidFill>
                  <a:schemeClr val="tx2">
                    <a:lumMod val="20000"/>
                    <a:lumOff val="80000"/>
                  </a:schemeClr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15-6661-4A40-AE76-63752607C510}"/>
              </c:ext>
            </c:extLst>
          </c:dPt>
          <c:dPt>
            <c:idx val="12"/>
            <c:invertIfNegative val="0"/>
            <c:bubble3D val="0"/>
            <c:spPr>
              <a:solidFill>
                <a:schemeClr val="bg1">
                  <a:lumMod val="65000"/>
                </a:schemeClr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17-6661-4A40-AE76-63752607C510}"/>
              </c:ext>
            </c:extLst>
          </c:dPt>
          <c:cat>
            <c:strRef>
              <c:f>seminar!$A$3:$A$15</c:f>
              <c:strCache>
                <c:ptCount val="13"/>
                <c:pt idx="0">
                  <c:v>ANO</c:v>
                </c:pt>
                <c:pt idx="1">
                  <c:v>ODS</c:v>
                </c:pt>
                <c:pt idx="2">
                  <c:v>KDU-ČSL</c:v>
                </c:pt>
                <c:pt idx="3">
                  <c:v>ČPS</c:v>
                </c:pt>
                <c:pt idx="4">
                  <c:v>ČSSD</c:v>
                </c:pt>
                <c:pt idx="5">
                  <c:v>SPD</c:v>
                </c:pt>
                <c:pt idx="6">
                  <c:v>SZ</c:v>
                </c:pt>
                <c:pt idx="7">
                  <c:v>STAN</c:v>
                </c:pt>
                <c:pt idx="8">
                  <c:v>KSČM</c:v>
                </c:pt>
                <c:pt idx="9">
                  <c:v>ŽB</c:v>
                </c:pt>
                <c:pt idx="10">
                  <c:v>TOP09</c:v>
                </c:pt>
                <c:pt idx="11">
                  <c:v>SLS</c:v>
                </c:pt>
                <c:pt idx="12">
                  <c:v>Brno+</c:v>
                </c:pt>
              </c:strCache>
            </c:strRef>
          </c:cat>
          <c:val>
            <c:numRef>
              <c:f>seminar!$C$3:$C$15</c:f>
              <c:numCache>
                <c:formatCode>0.00</c:formatCode>
                <c:ptCount val="13"/>
                <c:pt idx="0">
                  <c:v>23.03</c:v>
                </c:pt>
                <c:pt idx="1">
                  <c:v>18.55</c:v>
                </c:pt>
                <c:pt idx="2">
                  <c:v>10.25</c:v>
                </c:pt>
                <c:pt idx="3">
                  <c:v>8.74</c:v>
                </c:pt>
                <c:pt idx="4">
                  <c:v>6.28</c:v>
                </c:pt>
                <c:pt idx="5">
                  <c:v>5.07</c:v>
                </c:pt>
                <c:pt idx="6">
                  <c:v>4.5199999999999996</c:v>
                </c:pt>
                <c:pt idx="7">
                  <c:v>4.28</c:v>
                </c:pt>
                <c:pt idx="8">
                  <c:v>4.13</c:v>
                </c:pt>
                <c:pt idx="9">
                  <c:v>4.09</c:v>
                </c:pt>
                <c:pt idx="10">
                  <c:v>3.42</c:v>
                </c:pt>
                <c:pt idx="11">
                  <c:v>2.72</c:v>
                </c:pt>
                <c:pt idx="12">
                  <c:v>2.65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8-6661-4A40-AE76-63752607C510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77"/>
        <c:overlap val="-27"/>
        <c:axId val="144405040"/>
        <c:axId val="229267248"/>
      </c:barChart>
      <c:catAx>
        <c:axId val="14440504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229267248"/>
        <c:crosses val="autoZero"/>
        <c:auto val="1"/>
        <c:lblAlgn val="ctr"/>
        <c:lblOffset val="100"/>
        <c:noMultiLvlLbl val="0"/>
      </c:catAx>
      <c:valAx>
        <c:axId val="229267248"/>
        <c:scaling>
          <c:orientation val="minMax"/>
          <c:max val="24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0.00" sourceLinked="1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900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sk-CZ"/>
          </a:p>
        </c:txPr>
        <c:crossAx val="144405040"/>
        <c:crosses val="autoZero"/>
        <c:crossBetween val="between"/>
        <c:majorUnit val="2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sk-CZ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D043B6EA-7962-43A5-9D3D-69D8BAF75E55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BE9D0401-37EB-48EA-B085-B22E9A4C9E28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29185573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294" y="0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/>
          <a:lstStyle>
            <a:lvl1pPr algn="r">
              <a:defRPr sz="1300"/>
            </a:lvl1pPr>
          </a:lstStyle>
          <a:p>
            <a:fld id="{BF4F065B-47BD-49A5-AEF2-0D819FD4A373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68350"/>
            <a:ext cx="5114925" cy="38369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9048" tIns="49524" rIns="99048" bIns="49524" rtlCol="0" anchor="ctr"/>
          <a:lstStyle/>
          <a:p>
            <a:endParaRPr lang="sk-SK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930" y="4861441"/>
            <a:ext cx="5679440" cy="4605576"/>
          </a:xfrm>
          <a:prstGeom prst="rect">
            <a:avLst/>
          </a:prstGeom>
        </p:spPr>
        <p:txBody>
          <a:bodyPr vert="horz" lIns="99048" tIns="49524" rIns="99048" bIns="4952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l">
              <a:defRPr sz="1300"/>
            </a:lvl1pPr>
          </a:lstStyle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294" y="9721106"/>
            <a:ext cx="3076363" cy="511731"/>
          </a:xfrm>
          <a:prstGeom prst="rect">
            <a:avLst/>
          </a:prstGeom>
        </p:spPr>
        <p:txBody>
          <a:bodyPr vert="horz" lIns="99048" tIns="49524" rIns="99048" bIns="49524" rtlCol="0" anchor="b"/>
          <a:lstStyle>
            <a:lvl1pPr algn="r">
              <a:defRPr sz="1300"/>
            </a:lvl1pPr>
          </a:lstStyle>
          <a:p>
            <a:fld id="{3877268E-72D0-4120-9081-4B37E85F71A7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941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4.xml"/><Relationship Id="rId1" Type="http://schemas.openxmlformats.org/officeDocument/2006/relationships/notesMaster" Target="../notesMasters/notesMaster1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7.xml"/><Relationship Id="rId1" Type="http://schemas.openxmlformats.org/officeDocument/2006/relationships/notesMaster" Target="../notesMasters/notesMaster1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9.xml"/><Relationship Id="rId1" Type="http://schemas.openxmlformats.org/officeDocument/2006/relationships/notesMaster" Target="../notesMasters/notesMaster1.xml"/></Relationships>
</file>

<file path=ppt/notesSlides/_rels/notesSlide8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9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9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9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931209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sk-SK" b="0" i="0" u="none" strike="noStrike" dirty="0">
              <a:solidFill>
                <a:srgbClr val="374151"/>
              </a:solidFill>
              <a:effectLst/>
              <a:latin typeface="Söhne"/>
            </a:endParaRPr>
          </a:p>
          <a:p>
            <a:pPr algn="l">
              <a:buFont typeface="Arial" panose="020B0604020202020204" pitchFamily="34" charset="0"/>
              <a:buChar char="•"/>
            </a:pPr>
            <a:endParaRPr lang="sk-SK" b="0" i="0" u="none" strike="noStrike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sk-SK" b="0" i="0" u="none" strike="noStrike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>
              <a:buFont typeface="Arial" panose="020B0604020202020204" pitchFamily="34" charset="0"/>
              <a:buChar char="•"/>
            </a:pPr>
            <a:endParaRPr lang="sk-SK" b="0" i="0" u="none" strike="noStrike" dirty="0">
              <a:solidFill>
                <a:srgbClr val="374151"/>
              </a:solidFill>
              <a:effectLst/>
              <a:latin typeface="Söhne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42146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0583179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19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248767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9858065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63450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75154738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69618424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77862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835713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45892945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63191694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29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065615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39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331453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9734877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7805285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6568927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432447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77777841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69097983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75717633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53886154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49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46481052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4411996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34216255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499188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70822100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96358309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78725088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64479035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887586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59022010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4204615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59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33240512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262590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63090986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1330735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358567097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43812395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83211063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655988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58265345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198234900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875391894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69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431156566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9557074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7807375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961192019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98463822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857041179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45825479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56706812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66802869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87971571"/>
      </p:ext>
    </p:extLst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79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470337066"/>
      </p:ext>
    </p:extLst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56248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04886424"/>
      </p:ext>
    </p:extLst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91234248"/>
      </p:ext>
    </p:extLst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264926861"/>
      </p:ext>
    </p:extLst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50474220"/>
      </p:ext>
    </p:extLst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7921339"/>
      </p:ext>
    </p:extLst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85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784062839"/>
      </p:ext>
    </p:extLst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86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92544656"/>
      </p:ext>
    </p:extLst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87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527276912"/>
      </p:ext>
    </p:extLst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88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101561009"/>
      </p:ext>
    </p:extLst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89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710089347"/>
      </p:ext>
    </p:extLst>
  </p:cSld>
  <p:clrMapOvr>
    <a:masterClrMapping/>
  </p:clrMapOvr>
</p:notes>
</file>

<file path=ppt/notesSlides/notesSlide8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90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06997428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737097297"/>
      </p:ext>
    </p:extLst>
  </p:cSld>
  <p:clrMapOvr>
    <a:masterClrMapping/>
  </p:clrMapOvr>
</p:notes>
</file>

<file path=ppt/notesSlides/notesSlide9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91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36371593"/>
      </p:ext>
    </p:extLst>
  </p:cSld>
  <p:clrMapOvr>
    <a:masterClrMapping/>
  </p:clrMapOvr>
</p:notes>
</file>

<file path=ppt/notesSlides/notesSlide9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92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48186146"/>
      </p:ext>
    </p:extLst>
  </p:cSld>
  <p:clrMapOvr>
    <a:masterClrMapping/>
  </p:clrMapOvr>
</p:notes>
</file>

<file path=ppt/notesSlides/notesSlide9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93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475951618"/>
      </p:ext>
    </p:extLst>
  </p:cSld>
  <p:clrMapOvr>
    <a:masterClrMapping/>
  </p:clrMapOvr>
</p:notes>
</file>

<file path=ppt/notesSlides/notesSlide9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877268E-72D0-4120-9081-4B37E85F71A7}" type="slidenum">
              <a:rPr lang="sk-SK" smtClean="0"/>
              <a:t>94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6197806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4098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3076378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137596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30570777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4031182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8226759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864670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909491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6901279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586972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sk-SK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sk-SK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2713832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sk-SK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sk-SK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8FE8EA7-2C9D-4638-943E-77CA6D861344}" type="datetimeFigureOut">
              <a:rPr lang="sk-SK" smtClean="0"/>
              <a:t>17.11.2023</a:t>
            </a:fld>
            <a:endParaRPr lang="sk-SK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sk-SK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785FA0-FE92-4DC3-9B0B-0BC28A166EBC}" type="slidenum">
              <a:rPr lang="sk-SK" smtClean="0"/>
              <a:t>‹#›</a:t>
            </a:fld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729480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k-SK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g"/><Relationship Id="rId5" Type="http://schemas.openxmlformats.org/officeDocument/2006/relationships/image" Target="../media/image7.jpg"/><Relationship Id="rId4" Type="http://schemas.openxmlformats.org/officeDocument/2006/relationships/image" Target="../media/image6.jpeg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gif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1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6.png"/><Relationship Id="rId4" Type="http://schemas.openxmlformats.org/officeDocument/2006/relationships/image" Target="../media/image21.png"/><Relationship Id="rId9" Type="http://schemas.openxmlformats.org/officeDocument/2006/relationships/image" Target="../media/image250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2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8.png"/><Relationship Id="rId4" Type="http://schemas.openxmlformats.org/officeDocument/2006/relationships/image" Target="../media/image21.png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3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170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chart" Target="../charts/chart4.xml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10" Type="http://schemas.openxmlformats.org/officeDocument/2006/relationships/image" Target="../media/image34.png"/><Relationship Id="rId4" Type="http://schemas.openxmlformats.org/officeDocument/2006/relationships/image" Target="../media/image27.png"/><Relationship Id="rId9" Type="http://schemas.openxmlformats.org/officeDocument/2006/relationships/image" Target="../media/image3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chart" Target="../charts/chart5.xml"/><Relationship Id="rId7" Type="http://schemas.openxmlformats.org/officeDocument/2006/relationships/image" Target="../media/image24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8.gif"/><Relationship Id="rId4" Type="http://schemas.openxmlformats.org/officeDocument/2006/relationships/image" Target="../media/image37.gif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7.PNG"/><Relationship Id="rId4" Type="http://schemas.openxmlformats.org/officeDocument/2006/relationships/hyperlink" Target="http://guessthecorrelation.com/" TargetMode="Externa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0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5.png"/><Relationship Id="rId4" Type="http://schemas.openxmlformats.org/officeDocument/2006/relationships/image" Target="../media/image63.pn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g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79.xml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g"/><Relationship Id="rId2" Type="http://schemas.openxmlformats.org/officeDocument/2006/relationships/notesSlide" Target="../notesSlides/notesSlide80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81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g"/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g"/><Relationship Id="rId2" Type="http://schemas.openxmlformats.org/officeDocument/2006/relationships/notesSlide" Target="../notesSlides/notesSlide83.xml"/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g"/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7.jpg"/><Relationship Id="rId2" Type="http://schemas.openxmlformats.org/officeDocument/2006/relationships/notesSlide" Target="../notesSlides/notesSlide86.xml"/><Relationship Id="rId1" Type="http://schemas.openxmlformats.org/officeDocument/2006/relationships/slideLayout" Target="../slideLayouts/slideLayout2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7.xml"/><Relationship Id="rId1" Type="http://schemas.openxmlformats.org/officeDocument/2006/relationships/slideLayout" Target="../slideLayouts/slideLayout2.xml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88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g"/><Relationship Id="rId2" Type="http://schemas.openxmlformats.org/officeDocument/2006/relationships/notesSlide" Target="../notesSlides/notesSlide89.xml"/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2" Type="http://schemas.openxmlformats.org/officeDocument/2006/relationships/notesSlide" Target="../notesSlides/notesSlide9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pn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2" Type="http://schemas.openxmlformats.org/officeDocument/2006/relationships/notesSlide" Target="../notesSlides/notesSlide9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notesSlide" Target="../notesSlides/notesSlide9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9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91DC736-0EF8-4F87-9146-EBF1D2EE4D3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ADF552C1-CCE5-4010-8567-C788DEC17BA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356" t="9091" r="13118"/>
          <a:stretch/>
        </p:blipFill>
        <p:spPr>
          <a:xfrm>
            <a:off x="2642616" y="10"/>
            <a:ext cx="6501384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097CD68E-23E3-4007-8847-CD0944C4F7B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317450" cy="6858000"/>
          </a:xfrm>
          <a:prstGeom prst="rect">
            <a:avLst/>
          </a:prstGeom>
          <a:gradFill>
            <a:gsLst>
              <a:gs pos="58000">
                <a:schemeClr val="bg1"/>
              </a:gs>
              <a:gs pos="35000">
                <a:schemeClr val="bg1">
                  <a:alpha val="79000"/>
                </a:schemeClr>
              </a:gs>
              <a:gs pos="19000">
                <a:schemeClr val="bg1">
                  <a:alpha val="38000"/>
                </a:schemeClr>
              </a:gs>
              <a:gs pos="0">
                <a:schemeClr val="bg1">
                  <a:alpha val="0"/>
                </a:schemeClr>
              </a:gs>
              <a:gs pos="100000">
                <a:schemeClr val="bg1"/>
              </a:gs>
            </a:gsLst>
            <a:lin ang="108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51521" y="2132856"/>
            <a:ext cx="3600400" cy="3006140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pPr algn="l">
              <a:lnSpc>
                <a:spcPct val="90000"/>
              </a:lnSpc>
            </a:pPr>
            <a:r>
              <a:rPr lang="cs-CZ" sz="4500" b="1" dirty="0"/>
              <a:t>Logika kvantitativního výzkumu</a:t>
            </a:r>
            <a:br>
              <a:rPr lang="cs-CZ" sz="2600" dirty="0"/>
            </a:br>
            <a:br>
              <a:rPr lang="cs-CZ" sz="2600" dirty="0"/>
            </a:br>
            <a:r>
              <a:rPr lang="cs-CZ" sz="2000" b="1" dirty="0"/>
              <a:t>POLb1006 Jak zkoumat politiku</a:t>
            </a:r>
            <a:br>
              <a:rPr lang="cs-CZ" sz="2600" dirty="0"/>
            </a:br>
            <a:br>
              <a:rPr lang="cs-CZ" sz="2600" dirty="0"/>
            </a:br>
            <a:r>
              <a:rPr lang="cs-CZ" sz="2000" dirty="0"/>
              <a:t>Jakub Jusko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AF2F604E-43BE-4DC3-B983-E071523364F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551653" y="434802"/>
            <a:ext cx="146304" cy="528066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id="{08C9B587-E65E-4B52-B37C-ABEBB6E8792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60771" y="4546920"/>
            <a:ext cx="2983230" cy="18288"/>
          </a:xfrm>
          <a:prstGeom prst="rect">
            <a:avLst/>
          </a:prstGeom>
          <a:solidFill>
            <a:srgbClr val="D5D5D5"/>
          </a:solidFill>
          <a:ln w="3175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7380312" y="6407736"/>
            <a:ext cx="15841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Aft>
                <a:spcPts val="600"/>
              </a:spcAft>
            </a:pPr>
            <a:r>
              <a:rPr lang="cs-CZ" dirty="0">
                <a:solidFill>
                  <a:schemeClr val="bg1">
                    <a:lumMod val="50000"/>
                  </a:schemeClr>
                </a:solidFill>
              </a:rPr>
              <a:t>Podzim 2023</a:t>
            </a:r>
          </a:p>
        </p:txBody>
      </p:sp>
    </p:spTree>
    <p:extLst>
      <p:ext uri="{BB962C8B-B14F-4D97-AF65-F5344CB8AC3E}">
        <p14:creationId xmlns:p14="http://schemas.microsoft.com/office/powerpoint/2010/main" val="3217017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400" dirty="0"/>
              <a:t>ÚROVEŇ MĚŘENÍ</a:t>
            </a:r>
            <a:r>
              <a:rPr lang="en-US" dirty="0"/>
              <a:t>|</a:t>
            </a:r>
            <a:r>
              <a:rPr lang="en-US" sz="3600" dirty="0" err="1"/>
              <a:t>Nomin</a:t>
            </a:r>
            <a:r>
              <a:rPr lang="cs-CZ" sz="3600" dirty="0" err="1"/>
              <a:t>ální</a:t>
            </a:r>
            <a:r>
              <a:rPr lang="cs-CZ" sz="3600" dirty="0"/>
              <a:t> proměnné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5069160"/>
          </a:xfrm>
        </p:spPr>
        <p:txBody>
          <a:bodyPr>
            <a:normAutofit lnSpcReduction="10000"/>
          </a:bodyPr>
          <a:lstStyle/>
          <a:p>
            <a:r>
              <a:rPr lang="cs-CZ" sz="2800" b="1" dirty="0"/>
              <a:t>kvalitativní</a:t>
            </a:r>
            <a:r>
              <a:rPr lang="cs-CZ" sz="2800" dirty="0"/>
              <a:t> odlišení (klasifikace) naměřených hodnot – označení vzájemně </a:t>
            </a:r>
            <a:r>
              <a:rPr lang="cs-CZ" sz="2800" b="1" dirty="0"/>
              <a:t>oddělených kategorií</a:t>
            </a:r>
            <a:r>
              <a:rPr lang="cs-CZ" sz="2800" dirty="0"/>
              <a:t>, </a:t>
            </a:r>
            <a:r>
              <a:rPr lang="cs-CZ" sz="2800" b="1" dirty="0"/>
              <a:t>názvy objektů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naměřené hodnoty můžeme zařadit do určité </a:t>
            </a:r>
            <a:r>
              <a:rPr lang="cs-CZ" sz="2800" b="1" dirty="0" err="1">
                <a:solidFill>
                  <a:srgbClr val="FF0000"/>
                </a:solidFill>
              </a:rPr>
              <a:t>NEnumerické</a:t>
            </a:r>
            <a:r>
              <a:rPr lang="cs-CZ" sz="2800" dirty="0"/>
              <a:t> kategorie, ale </a:t>
            </a:r>
            <a:r>
              <a:rPr lang="cs-CZ" sz="2800" b="1" u="sng" dirty="0">
                <a:solidFill>
                  <a:srgbClr val="EB5229"/>
                </a:solidFill>
              </a:rPr>
              <a:t>nemůžeme</a:t>
            </a:r>
            <a:r>
              <a:rPr lang="cs-CZ" sz="2800" u="sng" dirty="0"/>
              <a:t> je mezi sebou kvantitativně porovnávat</a:t>
            </a:r>
            <a:r>
              <a:rPr lang="cs-CZ" sz="2800" dirty="0"/>
              <a:t> /</a:t>
            </a:r>
            <a:r>
              <a:rPr lang="cs-CZ" sz="2800" u="sng" dirty="0"/>
              <a:t>řadit</a:t>
            </a:r>
            <a:r>
              <a:rPr lang="cs-CZ" sz="2800" dirty="0"/>
              <a:t> 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např. národnost, kraj v ČR, příslušnost poslance k pol. straně, pohlaví, barva očí, ...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nepracujeme s nimi kvantitativním způsobem, </a:t>
            </a:r>
            <a:r>
              <a:rPr lang="cs-CZ" sz="2800" b="1" dirty="0">
                <a:solidFill>
                  <a:srgbClr val="FF0000"/>
                </a:solidFill>
              </a:rPr>
              <a:t>neumožňují</a:t>
            </a:r>
            <a:r>
              <a:rPr lang="cs-CZ" sz="2800" dirty="0"/>
              <a:t> matematické operace – </a:t>
            </a:r>
            <a:r>
              <a:rPr lang="cs-CZ" sz="2800" b="1" dirty="0">
                <a:solidFill>
                  <a:srgbClr val="0070C0"/>
                </a:solidFill>
              </a:rPr>
              <a:t>ALE!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16432023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400" dirty="0"/>
              <a:t>ÚROVEŇ </a:t>
            </a:r>
            <a:r>
              <a:rPr lang="cs-CZ" sz="4400" dirty="0" err="1"/>
              <a:t>MĚŘENÍ</a:t>
            </a:r>
            <a:r>
              <a:rPr lang="cs-CZ" dirty="0" err="1"/>
              <a:t>|</a:t>
            </a:r>
            <a:r>
              <a:rPr lang="cs-CZ" sz="3600" dirty="0" err="1"/>
              <a:t>Ordinální</a:t>
            </a:r>
            <a:r>
              <a:rPr lang="cs-CZ" sz="3600" dirty="0"/>
              <a:t> proměnné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 lnSpcReduction="10000"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stejně jako </a:t>
            </a:r>
            <a:r>
              <a:rPr lang="cs-CZ" sz="2800" dirty="0" err="1"/>
              <a:t>nominal</a:t>
            </a:r>
            <a:r>
              <a:rPr lang="cs-CZ" sz="2800" dirty="0"/>
              <a:t>. označují </a:t>
            </a:r>
            <a:r>
              <a:rPr lang="cs-CZ" sz="2800" b="1" dirty="0"/>
              <a:t>kategorie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rozdíl oproti </a:t>
            </a:r>
            <a:r>
              <a:rPr lang="cs-CZ" sz="2800" dirty="0" err="1"/>
              <a:t>nominal</a:t>
            </a:r>
            <a:r>
              <a:rPr lang="cs-CZ" sz="2800" dirty="0"/>
              <a:t>.: </a:t>
            </a:r>
            <a:r>
              <a:rPr lang="cs-CZ" sz="2800" b="1" dirty="0"/>
              <a:t>hodnoty </a:t>
            </a:r>
            <a:r>
              <a:rPr lang="cs-CZ" sz="2800" b="1" dirty="0">
                <a:solidFill>
                  <a:srgbClr val="00B050"/>
                </a:solidFill>
              </a:rPr>
              <a:t>můžou být seřazené </a:t>
            </a:r>
            <a:r>
              <a:rPr lang="cs-CZ" sz="2800" dirty="0"/>
              <a:t>(podle určité charakteristiky)</a:t>
            </a:r>
          </a:p>
          <a:p>
            <a:pPr>
              <a:spcBef>
                <a:spcPts val="1200"/>
              </a:spcBef>
            </a:pPr>
            <a:r>
              <a:rPr lang="cs-CZ" sz="2800" b="1" dirty="0">
                <a:solidFill>
                  <a:srgbClr val="FF0000"/>
                </a:solidFill>
              </a:rPr>
              <a:t>nevíme</a:t>
            </a:r>
            <a:r>
              <a:rPr lang="cs-CZ" sz="2800" dirty="0"/>
              <a:t> však </a:t>
            </a:r>
            <a:r>
              <a:rPr lang="cs-CZ" sz="2800" b="1" dirty="0"/>
              <a:t>„o kolik“</a:t>
            </a:r>
            <a:r>
              <a:rPr lang="cs-CZ" sz="2800" dirty="0"/>
              <a:t> nebo </a:t>
            </a:r>
            <a:r>
              <a:rPr lang="cs-CZ" sz="2800" b="1" dirty="0"/>
              <a:t>„kolik krát“</a:t>
            </a:r>
            <a:r>
              <a:rPr lang="cs-CZ" sz="2800" dirty="0"/>
              <a:t> je daná hodnota větší/menší jako jiná 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Např. míra spokojenosti (1. velmi spokojený, 2. spokojený, 3. nespokojený), závěrečné hodnocení kurzu (A, B, C, D, E, F), ...</a:t>
            </a:r>
          </a:p>
          <a:p>
            <a:pPr>
              <a:spcBef>
                <a:spcPts val="1200"/>
              </a:spcBef>
            </a:pPr>
            <a:endParaRPr lang="cs-CZ" sz="2800" b="1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2012725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altLang="zh-CN" sz="4400" dirty="0"/>
              <a:t>ÚROVEŇ </a:t>
            </a:r>
            <a:r>
              <a:rPr lang="cs-CZ" altLang="zh-CN" sz="4400" dirty="0" err="1"/>
              <a:t>MĚŘENÍ</a:t>
            </a:r>
            <a:r>
              <a:rPr lang="cs-CZ" altLang="zh-CN" dirty="0" err="1"/>
              <a:t>|</a:t>
            </a:r>
            <a:r>
              <a:rPr lang="cs-CZ" altLang="zh-CN" sz="3600" dirty="0" err="1"/>
              <a:t>Intervalové</a:t>
            </a:r>
            <a:r>
              <a:rPr lang="cs-CZ" altLang="zh-CN" sz="3600" dirty="0"/>
              <a:t> proměnné</a:t>
            </a:r>
            <a:endParaRPr lang="zh-CN" alt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4784"/>
            <a:ext cx="8435280" cy="5040560"/>
          </a:xfrm>
        </p:spPr>
        <p:txBody>
          <a:bodyPr>
            <a:noAutofit/>
          </a:bodyPr>
          <a:lstStyle/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00B050"/>
                </a:solidFill>
              </a:rPr>
              <a:t>Umíme seřadit,</a:t>
            </a:r>
            <a:r>
              <a:rPr lang="cs-CZ" sz="2100" dirty="0"/>
              <a:t> na rozdíl od ordinální </a:t>
            </a:r>
            <a:r>
              <a:rPr lang="cs-CZ" sz="2100" b="1" dirty="0">
                <a:solidFill>
                  <a:srgbClr val="00B050"/>
                </a:solidFill>
              </a:rPr>
              <a:t>můžeme</a:t>
            </a:r>
            <a:r>
              <a:rPr lang="cs-CZ" sz="2100" dirty="0"/>
              <a:t> u intervalové proměnné vypočítat i </a:t>
            </a:r>
            <a:r>
              <a:rPr lang="cs-CZ" sz="2100" b="1" dirty="0"/>
              <a:t>„o kolik“ </a:t>
            </a:r>
            <a:r>
              <a:rPr lang="cs-CZ" sz="2100" dirty="0"/>
              <a:t>je jedna hodnota větší/menší jako druhá</a:t>
            </a:r>
          </a:p>
          <a:p>
            <a:pPr>
              <a:spcBef>
                <a:spcPts val="1200"/>
              </a:spcBef>
            </a:pPr>
            <a:r>
              <a:rPr lang="cs-CZ" sz="2100" dirty="0"/>
              <a:t>hodnotami jsou </a:t>
            </a:r>
            <a:r>
              <a:rPr lang="cs-CZ" sz="2100" b="1" dirty="0"/>
              <a:t>čísla, </a:t>
            </a:r>
            <a:r>
              <a:rPr lang="cs-CZ" sz="2100" dirty="0"/>
              <a:t>při kterých poznáme jednotku měření, a vzdálenost mezi jednotlivými možnými hodnotami měření (použité škály) je </a:t>
            </a:r>
            <a:r>
              <a:rPr lang="cs-CZ" sz="2100" b="1" dirty="0"/>
              <a:t>stejná</a:t>
            </a:r>
          </a:p>
          <a:p>
            <a:pPr>
              <a:spcBef>
                <a:spcPts val="1200"/>
              </a:spcBef>
            </a:pPr>
            <a:r>
              <a:rPr lang="cs-CZ" sz="2100" b="1" dirty="0">
                <a:solidFill>
                  <a:srgbClr val="FF0000"/>
                </a:solidFill>
              </a:rPr>
              <a:t>nemají přirozenou absolutní nulu</a:t>
            </a:r>
            <a:r>
              <a:rPr lang="cs-CZ" sz="2100" b="1" dirty="0"/>
              <a:t> </a:t>
            </a:r>
            <a:r>
              <a:rPr lang="cs-CZ" sz="2100" dirty="0"/>
              <a:t>(nula neznamená absenci měřené veličiny, je to jen arbitrárně učený bod na škále)</a:t>
            </a:r>
            <a:endParaRPr lang="cs-CZ" sz="2100" b="1" dirty="0"/>
          </a:p>
          <a:p>
            <a:pPr>
              <a:spcBef>
                <a:spcPts val="1200"/>
              </a:spcBef>
            </a:pPr>
            <a:r>
              <a:rPr lang="cs-CZ" sz="2100" dirty="0"/>
              <a:t>Např. rok narození (letopočet), teplota Celzia, hodiny</a:t>
            </a:r>
          </a:p>
          <a:p>
            <a:pPr>
              <a:spcBef>
                <a:spcPts val="1800"/>
              </a:spcBef>
            </a:pPr>
            <a:endParaRPr lang="cs-CZ" sz="2100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</a:pPr>
            <a:endParaRPr lang="cs-CZ" sz="2100" dirty="0">
              <a:solidFill>
                <a:srgbClr val="0070C0"/>
              </a:solidFill>
            </a:endParaRPr>
          </a:p>
          <a:p>
            <a:pPr>
              <a:spcBef>
                <a:spcPts val="1800"/>
              </a:spcBef>
            </a:pPr>
            <a:r>
              <a:rPr lang="cs-CZ" sz="2100" dirty="0">
                <a:solidFill>
                  <a:srgbClr val="0070C0"/>
                </a:solidFill>
              </a:rPr>
              <a:t>příklad z exit </a:t>
            </a:r>
            <a:r>
              <a:rPr lang="cs-CZ" sz="2100" dirty="0" err="1">
                <a:solidFill>
                  <a:srgbClr val="0070C0"/>
                </a:solidFill>
              </a:rPr>
              <a:t>pollu</a:t>
            </a:r>
            <a:r>
              <a:rPr lang="cs-CZ" sz="2100" dirty="0">
                <a:solidFill>
                  <a:srgbClr val="0070C0"/>
                </a:solidFill>
              </a:rPr>
              <a:t> </a:t>
            </a:r>
            <a:r>
              <a:rPr lang="cs-CZ" sz="2100" b="1" dirty="0">
                <a:solidFill>
                  <a:srgbClr val="0070C0"/>
                </a:solidFill>
              </a:rPr>
              <a:t>(?)</a:t>
            </a:r>
          </a:p>
        </p:txBody>
      </p:sp>
    </p:spTree>
    <p:extLst>
      <p:ext uri="{BB962C8B-B14F-4D97-AF65-F5344CB8AC3E}">
        <p14:creationId xmlns:p14="http://schemas.microsoft.com/office/powerpoint/2010/main" val="4298996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4400" dirty="0"/>
              <a:t>ÚROVEŇ MĚŘENÍ</a:t>
            </a:r>
            <a:r>
              <a:rPr lang="en-US" dirty="0"/>
              <a:t>|</a:t>
            </a:r>
            <a:r>
              <a:rPr lang="sk-SK" sz="3600" dirty="0" err="1"/>
              <a:t>Poměrové</a:t>
            </a:r>
            <a:r>
              <a:rPr lang="sk-SK" sz="3600" dirty="0"/>
              <a:t> </a:t>
            </a:r>
            <a:r>
              <a:rPr lang="cs-CZ" sz="3600" dirty="0"/>
              <a:t>proměnné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stejné vlastnosti jako intervalová + </a:t>
            </a:r>
            <a:r>
              <a:rPr lang="cs-CZ" sz="2800" b="1" dirty="0"/>
              <a:t>absolutní nula</a:t>
            </a:r>
          </a:p>
          <a:p>
            <a:pPr>
              <a:spcBef>
                <a:spcPts val="1200"/>
              </a:spcBef>
            </a:pPr>
            <a:r>
              <a:rPr lang="cs-CZ" sz="2800" b="1" dirty="0"/>
              <a:t>„nula“ – </a:t>
            </a:r>
            <a:r>
              <a:rPr lang="cs-CZ" sz="2800" dirty="0"/>
              <a:t>skutečná absence měřené vlastnosti</a:t>
            </a:r>
            <a:endParaRPr lang="cs-CZ" sz="2800" b="1" dirty="0"/>
          </a:p>
          <a:p>
            <a:pPr>
              <a:spcBef>
                <a:spcPts val="1200"/>
              </a:spcBef>
            </a:pPr>
            <a:r>
              <a:rPr lang="cs-CZ" sz="2800" dirty="0"/>
              <a:t>nejvyšší informační hodnota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všechny matematické operace (=, ≠, &lt;, &gt;, +, -, *, /)</a:t>
            </a:r>
            <a:endParaRPr lang="cs-CZ" sz="2800" b="1" u="sng" dirty="0">
              <a:solidFill>
                <a:srgbClr val="0070C0"/>
              </a:solidFill>
            </a:endParaRPr>
          </a:p>
          <a:p>
            <a:pPr>
              <a:spcBef>
                <a:spcPts val="1200"/>
              </a:spcBef>
            </a:pPr>
            <a:r>
              <a:rPr lang="cs-CZ" sz="2800" dirty="0"/>
              <a:t>např. počet bodů ze zkoušky, finance vynaložené na předvolební kampaň ...</a:t>
            </a:r>
          </a:p>
          <a:p>
            <a:pPr>
              <a:spcBef>
                <a:spcPts val="1200"/>
              </a:spcBef>
            </a:pPr>
            <a:r>
              <a:rPr lang="cs-CZ" sz="2800" dirty="0">
                <a:solidFill>
                  <a:srgbClr val="0070C0"/>
                </a:solidFill>
              </a:rPr>
              <a:t>příklad z exit </a:t>
            </a:r>
            <a:r>
              <a:rPr lang="cs-CZ" sz="2800" dirty="0" err="1">
                <a:solidFill>
                  <a:srgbClr val="0070C0"/>
                </a:solidFill>
              </a:rPr>
              <a:t>pollu</a:t>
            </a:r>
            <a:r>
              <a:rPr lang="cs-CZ" sz="2800" dirty="0">
                <a:solidFill>
                  <a:srgbClr val="0070C0"/>
                </a:solidFill>
              </a:rPr>
              <a:t> </a:t>
            </a:r>
            <a:r>
              <a:rPr lang="cs-CZ" sz="2800" b="1" dirty="0">
                <a:solidFill>
                  <a:srgbClr val="0070C0"/>
                </a:solidFill>
              </a:rPr>
              <a:t>(?)</a:t>
            </a: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5270386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F609AB3B-8385-466F-B9EA-02698DDB3FD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247624"/>
            <a:ext cx="4536504" cy="636275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92747140-ECD0-4715-A5FC-05F4E2DA0F94}"/>
              </a:ext>
            </a:extLst>
          </p:cNvPr>
          <p:cNvSpPr txBox="1"/>
          <p:nvPr/>
        </p:nvSpPr>
        <p:spPr>
          <a:xfrm>
            <a:off x="2915816" y="770184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NOMINÁLNÍ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161BDB9-9221-4FDC-9B6D-0ED1440993D5}"/>
              </a:ext>
            </a:extLst>
          </p:cNvPr>
          <p:cNvSpPr txBox="1"/>
          <p:nvPr/>
        </p:nvSpPr>
        <p:spPr>
          <a:xfrm>
            <a:off x="3042529" y="2413009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ORDINÁLNÍ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D1E0561E-8DB1-4111-815C-D896AD5C7C64}"/>
              </a:ext>
            </a:extLst>
          </p:cNvPr>
          <p:cNvSpPr txBox="1"/>
          <p:nvPr/>
        </p:nvSpPr>
        <p:spPr>
          <a:xfrm>
            <a:off x="2555776" y="3983279"/>
            <a:ext cx="348938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INTERVALOVÉ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016E0C2-8887-4E21-9EEA-74AAE78035B2}"/>
              </a:ext>
            </a:extLst>
          </p:cNvPr>
          <p:cNvSpPr txBox="1"/>
          <p:nvPr/>
        </p:nvSpPr>
        <p:spPr>
          <a:xfrm>
            <a:off x="3234680" y="5568164"/>
            <a:ext cx="288032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3200" dirty="0">
                <a:latin typeface="Arial Black" panose="020B0A04020102020204" pitchFamily="34" charset="0"/>
                <a:cs typeface="Aharoni" panose="02010803020104030203" pitchFamily="2" charset="-79"/>
              </a:rPr>
              <a:t>POMĚROVÉ</a:t>
            </a:r>
            <a:endParaRPr lang="cs-CZ" sz="3200" dirty="0">
              <a:latin typeface="Arial Black" panose="020B0A04020102020204" pitchFamily="34" charset="0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72662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1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sz="4000" dirty="0"/>
              <a:t>|</a:t>
            </a:r>
            <a:r>
              <a:rPr lang="sk-SK" sz="4000" dirty="0"/>
              <a:t>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6499" r="1999" b="9500"/>
          <a:stretch/>
        </p:blipFill>
        <p:spPr>
          <a:xfrm>
            <a:off x="1043608" y="1556792"/>
            <a:ext cx="2506941" cy="1553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3"/>
          <a:stretch/>
        </p:blipFill>
        <p:spPr>
          <a:xfrm>
            <a:off x="4551581" y="1628800"/>
            <a:ext cx="1892627" cy="196381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0" y="4167403"/>
            <a:ext cx="2917613" cy="1867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195" y="6111657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29" y="5010292"/>
            <a:ext cx="4098930" cy="1417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6779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sz="4000" dirty="0"/>
              <a:t>|</a:t>
            </a:r>
            <a:r>
              <a:rPr lang="sk-SK" sz="4000" dirty="0"/>
              <a:t>Test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 marL="0" indent="0">
              <a:spcBef>
                <a:spcPts val="1200"/>
              </a:spcBef>
              <a:buNone/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58" t="16499" r="1999" b="9500"/>
          <a:stretch/>
        </p:blipFill>
        <p:spPr>
          <a:xfrm>
            <a:off x="1043608" y="1556792"/>
            <a:ext cx="2506941" cy="1553344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691680" y="3203684"/>
            <a:ext cx="11094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ordinální</a:t>
            </a:r>
            <a:endParaRPr lang="sk-SK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743"/>
          <a:stretch/>
        </p:blipFill>
        <p:spPr>
          <a:xfrm>
            <a:off x="4551581" y="1628800"/>
            <a:ext cx="1892627" cy="196381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943167" y="3789040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nominální</a:t>
            </a:r>
            <a:endParaRPr lang="sk-SK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7170" y="4167403"/>
            <a:ext cx="2917613" cy="1867272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883195" y="6111657"/>
            <a:ext cx="2448272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sk-SK" dirty="0"/>
          </a:p>
        </p:txBody>
      </p:sp>
      <p:sp>
        <p:nvSpPr>
          <p:cNvPr id="12" name="TextBox 11"/>
          <p:cNvSpPr txBox="1"/>
          <p:nvPr/>
        </p:nvSpPr>
        <p:spPr>
          <a:xfrm>
            <a:off x="3665182" y="4426579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 err="1"/>
              <a:t>poměrová</a:t>
            </a:r>
            <a:endParaRPr lang="sk-SK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22429" y="5010292"/>
            <a:ext cx="4098930" cy="141767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6948264" y="4831136"/>
            <a:ext cx="126459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dirty="0"/>
              <a:t>intervalová</a:t>
            </a:r>
          </a:p>
        </p:txBody>
      </p:sp>
    </p:spTree>
    <p:extLst>
      <p:ext uri="{BB962C8B-B14F-4D97-AF65-F5344CB8AC3E}">
        <p14:creationId xmlns:p14="http://schemas.microsoft.com/office/powerpoint/2010/main" val="2442956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9" grpId="0"/>
      <p:bldP spid="11" grpId="0" animBg="1"/>
      <p:bldP spid="12" grpId="0"/>
      <p:bldP spid="1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400" dirty="0"/>
              <a:t>ÚROVEŇ MĚŘENÍ </a:t>
            </a:r>
            <a:r>
              <a:rPr lang="cs-CZ" dirty="0"/>
              <a:t>| </a:t>
            </a:r>
            <a:r>
              <a:rPr lang="cs-CZ" sz="3600" dirty="0"/>
              <a:t>Proč je to důležité?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důležité rozlišovat </a:t>
            </a:r>
            <a:r>
              <a:rPr lang="cs-CZ" sz="2800" dirty="0"/>
              <a:t>mezi úrovněmi měření/typy proměnných -&gt; různé typy proměnných -&gt; různé statistické operace</a:t>
            </a:r>
            <a:endParaRPr lang="cs-CZ" sz="2800" b="1" dirty="0"/>
          </a:p>
          <a:p>
            <a:r>
              <a:rPr lang="cs-CZ" sz="2800" dirty="0"/>
              <a:t>čím vyšší úroveň, tým lepší </a:t>
            </a:r>
          </a:p>
          <a:p>
            <a:endParaRPr lang="cs-CZ" sz="2800" dirty="0"/>
          </a:p>
          <a:p>
            <a:r>
              <a:rPr lang="cs-CZ" sz="2800" dirty="0"/>
              <a:t>konverze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6156176" y="5363924"/>
            <a:ext cx="25202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intervalová/</a:t>
            </a:r>
            <a:r>
              <a:rPr lang="sk-SK" dirty="0" err="1"/>
              <a:t>poměrová</a:t>
            </a:r>
            <a:endParaRPr lang="sk-SK" dirty="0"/>
          </a:p>
        </p:txBody>
      </p:sp>
      <p:sp>
        <p:nvSpPr>
          <p:cNvPr id="12" name="TextBox 11"/>
          <p:cNvSpPr txBox="1"/>
          <p:nvPr/>
        </p:nvSpPr>
        <p:spPr>
          <a:xfrm>
            <a:off x="3419872" y="536392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ordinální</a:t>
            </a:r>
            <a:endParaRPr lang="sk-SK" dirty="0"/>
          </a:p>
        </p:txBody>
      </p:sp>
      <p:sp>
        <p:nvSpPr>
          <p:cNvPr id="13" name="TextBox 12"/>
          <p:cNvSpPr txBox="1"/>
          <p:nvPr/>
        </p:nvSpPr>
        <p:spPr>
          <a:xfrm>
            <a:off x="683568" y="5363924"/>
            <a:ext cx="23762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dirty="0" err="1"/>
              <a:t>nominální</a:t>
            </a:r>
            <a:endParaRPr lang="sk-SK" dirty="0"/>
          </a:p>
        </p:txBody>
      </p:sp>
      <p:cxnSp>
        <p:nvCxnSpPr>
          <p:cNvPr id="15" name="Straight Arrow Connector 14"/>
          <p:cNvCxnSpPr/>
          <p:nvPr/>
        </p:nvCxnSpPr>
        <p:spPr>
          <a:xfrm flipH="1">
            <a:off x="2051720" y="4869160"/>
            <a:ext cx="5184576" cy="0"/>
          </a:xfrm>
          <a:prstGeom prst="straightConnector1">
            <a:avLst/>
          </a:prstGeom>
          <a:ln w="38100">
            <a:solidFill>
              <a:srgbClr val="00B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123728" y="6237312"/>
            <a:ext cx="5184576" cy="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3527884" y="5883369"/>
            <a:ext cx="2376264" cy="707886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4000" dirty="0"/>
              <a:t>X</a:t>
            </a:r>
          </a:p>
        </p:txBody>
      </p:sp>
    </p:spTree>
    <p:extLst>
      <p:ext uri="{BB962C8B-B14F-4D97-AF65-F5344CB8AC3E}">
        <p14:creationId xmlns:p14="http://schemas.microsoft.com/office/powerpoint/2010/main" val="860880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2" grpId="0" animBg="1"/>
      <p:bldP spid="13" grpId="0" animBg="1"/>
      <p:bldP spid="21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dirty="0"/>
              <a:t>| </a:t>
            </a:r>
            <a:r>
              <a:rPr lang="sk-SK" sz="3200" dirty="0" err="1"/>
              <a:t>Konverze</a:t>
            </a:r>
            <a:endParaRPr lang="sk-S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endParaRPr lang="sk-SK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9900" y="1953706"/>
            <a:ext cx="208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věk</a:t>
            </a:r>
            <a:r>
              <a:rPr lang="sk-SK" sz="2000" dirty="0"/>
              <a:t> v </a:t>
            </a:r>
            <a:r>
              <a:rPr lang="sk-SK" sz="2000" dirty="0" err="1"/>
              <a:t>letech</a:t>
            </a:r>
            <a:r>
              <a:rPr lang="sk-SK" sz="2000" dirty="0"/>
              <a:t>:</a:t>
            </a:r>
          </a:p>
          <a:p>
            <a:r>
              <a:rPr lang="sk-SK" sz="2000" dirty="0"/>
              <a:t>16, 20, 31, 49, 52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899" y="2780928"/>
            <a:ext cx="20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70C0"/>
                </a:solidFill>
              </a:rPr>
              <a:t>typ </a:t>
            </a:r>
            <a:r>
              <a:rPr lang="sk-SK" sz="2000" b="1" dirty="0" err="1">
                <a:solidFill>
                  <a:srgbClr val="0070C0"/>
                </a:solidFill>
              </a:rPr>
              <a:t>proměnné</a:t>
            </a:r>
            <a:r>
              <a:rPr lang="sk-SK" sz="2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3914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POMĚROVÁ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9912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ORDINÁLNÍ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4365104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NOMINÁLNÍ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27913" y="4348751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4827534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  <p:bldP spid="17" grpId="0" animBg="1"/>
      <p:bldP spid="18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altLang="zh-CN" sz="4000" dirty="0"/>
              <a:t>ÚROVEŇ MĚŘENÍ </a:t>
            </a:r>
            <a:r>
              <a:rPr lang="en-US" dirty="0"/>
              <a:t>| </a:t>
            </a:r>
            <a:r>
              <a:rPr lang="sk-SK" sz="3200" dirty="0" err="1"/>
              <a:t>Konverze</a:t>
            </a:r>
            <a:endParaRPr lang="sk-SK" sz="32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sk-SK" sz="2800" dirty="0"/>
          </a:p>
          <a:p>
            <a:pPr marL="0" indent="0">
              <a:buNone/>
            </a:pPr>
            <a:endParaRPr lang="sk-SK" sz="2800" dirty="0"/>
          </a:p>
        </p:txBody>
      </p:sp>
      <p:sp>
        <p:nvSpPr>
          <p:cNvPr id="4" name="TextBox 3"/>
          <p:cNvSpPr txBox="1"/>
          <p:nvPr/>
        </p:nvSpPr>
        <p:spPr>
          <a:xfrm>
            <a:off x="689900" y="1953706"/>
            <a:ext cx="20818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dirty="0" err="1"/>
              <a:t>věk</a:t>
            </a:r>
            <a:r>
              <a:rPr lang="sk-SK" sz="2000" dirty="0"/>
              <a:t> v </a:t>
            </a:r>
            <a:r>
              <a:rPr lang="sk-SK" sz="2000" dirty="0" err="1"/>
              <a:t>letech</a:t>
            </a:r>
            <a:r>
              <a:rPr lang="sk-SK" sz="2000" dirty="0"/>
              <a:t>:</a:t>
            </a:r>
          </a:p>
          <a:p>
            <a:r>
              <a:rPr lang="sk-SK" sz="2000" dirty="0"/>
              <a:t>16, 20, 31, 49, 52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89899" y="2780928"/>
            <a:ext cx="20818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2000" b="1" dirty="0">
                <a:solidFill>
                  <a:srgbClr val="0070C0"/>
                </a:solidFill>
              </a:rPr>
              <a:t>typ </a:t>
            </a:r>
            <a:r>
              <a:rPr lang="sk-SK" sz="2000" b="1" dirty="0" err="1">
                <a:solidFill>
                  <a:srgbClr val="0070C0"/>
                </a:solidFill>
              </a:rPr>
              <a:t>proměnné</a:t>
            </a:r>
            <a:r>
              <a:rPr lang="sk-SK" sz="2000" b="1" dirty="0">
                <a:solidFill>
                  <a:srgbClr val="0070C0"/>
                </a:solidFill>
              </a:rPr>
              <a:t> 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833914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POMĚROVÁ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779912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ORDINÁLNÍ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3779912" y="4365104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16216" y="3861048"/>
            <a:ext cx="1649854" cy="40011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NOMINÁLNÍ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527913" y="4348751"/>
            <a:ext cx="1649854" cy="58477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3200" b="1" dirty="0"/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2969366" y="5005300"/>
            <a:ext cx="3384376" cy="40011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sk-SK" sz="2000" dirty="0"/>
              <a:t>&lt;20, 20-30, 31-40, 41-50, &gt;50</a:t>
            </a:r>
            <a:endParaRPr lang="sk-SK" sz="2000" b="1" dirty="0"/>
          </a:p>
        </p:txBody>
      </p:sp>
      <p:sp>
        <p:nvSpPr>
          <p:cNvPr id="24" name="TextBox 23"/>
          <p:cNvSpPr txBox="1"/>
          <p:nvPr/>
        </p:nvSpPr>
        <p:spPr>
          <a:xfrm>
            <a:off x="6732240" y="5005300"/>
            <a:ext cx="1954560" cy="1015663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adolescenti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dospívající</a:t>
            </a:r>
          </a:p>
          <a:p>
            <a:pPr marL="342900" indent="-342900">
              <a:buFont typeface="Arial" pitchFamily="34" charset="0"/>
              <a:buChar char="•"/>
            </a:pPr>
            <a:r>
              <a:rPr lang="cs-CZ" sz="2000" dirty="0"/>
              <a:t>mladí</a:t>
            </a:r>
          </a:p>
        </p:txBody>
      </p:sp>
    </p:spTree>
    <p:extLst>
      <p:ext uri="{BB962C8B-B14F-4D97-AF65-F5344CB8AC3E}">
        <p14:creationId xmlns:p14="http://schemas.microsoft.com/office/powerpoint/2010/main" val="34231701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11" grpId="0"/>
      <p:bldP spid="14" grpId="0" animBg="1"/>
      <p:bldP spid="17" grpId="0" animBg="1"/>
      <p:bldP spid="18" grpId="0"/>
      <p:bldP spid="19" grpId="0" animBg="1"/>
      <p:bldP spid="20" grpId="0"/>
      <p:bldP spid="23" grpId="0"/>
      <p:bldP spid="2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KVANTI VÝZKUM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/>
          </a:bodyPr>
          <a:lstStyle/>
          <a:p>
            <a:r>
              <a:rPr lang="cs-CZ" sz="2400" b="1" dirty="0"/>
              <a:t>Umožňuje výzkumníkům systematicky analyzovat komplexní politické fenomény prostřednictvím data-</a:t>
            </a:r>
            <a:r>
              <a:rPr lang="cs-CZ" sz="2400" b="1" dirty="0" err="1"/>
              <a:t>driven</a:t>
            </a:r>
            <a:r>
              <a:rPr lang="cs-CZ" sz="2400" b="1" dirty="0"/>
              <a:t> metod </a:t>
            </a:r>
          </a:p>
          <a:p>
            <a:endParaRPr lang="cs-CZ" sz="2400" b="1" dirty="0"/>
          </a:p>
          <a:p>
            <a:r>
              <a:rPr lang="cs-CZ" sz="2400" dirty="0"/>
              <a:t>Pracuje s fakty a ověřitelnými informacemi</a:t>
            </a:r>
          </a:p>
          <a:p>
            <a:r>
              <a:rPr lang="cs-CZ" sz="2400" dirty="0"/>
              <a:t>Dá se verifikovat (a často i replikovat)</a:t>
            </a:r>
          </a:p>
          <a:p>
            <a:r>
              <a:rPr lang="cs-CZ" sz="2400" dirty="0"/>
              <a:t>Výsledky se dají použít v praxi</a:t>
            </a:r>
          </a:p>
          <a:p>
            <a:r>
              <a:rPr lang="cs-CZ" sz="2400" dirty="0"/>
              <a:t>Doplňuje </a:t>
            </a:r>
            <a:r>
              <a:rPr lang="cs-CZ" sz="2400" dirty="0" err="1"/>
              <a:t>kvali</a:t>
            </a:r>
            <a:r>
              <a:rPr lang="cs-CZ" sz="2400" dirty="0"/>
              <a:t> výzkum</a:t>
            </a:r>
          </a:p>
          <a:p>
            <a:endParaRPr lang="cs-CZ" sz="2400" dirty="0"/>
          </a:p>
          <a:p>
            <a:pPr marL="0" indent="0">
              <a:buNone/>
            </a:pPr>
            <a:r>
              <a:rPr lang="cs-CZ" sz="2400" dirty="0"/>
              <a:t>ALE někdy těžké na pochopení, možná subjektivita, $</a:t>
            </a:r>
          </a:p>
          <a:p>
            <a:endParaRPr lang="cs-CZ" sz="2400" b="1" dirty="0"/>
          </a:p>
          <a:p>
            <a:endParaRPr lang="cs-CZ" sz="2800" dirty="0"/>
          </a:p>
          <a:p>
            <a:pPr lvl="2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24604923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71" name="Rectangle 70">
            <a:extLst>
              <a:ext uri="{FF2B5EF4-FFF2-40B4-BE49-F238E27FC236}">
                <a16:creationId xmlns:a16="http://schemas.microsoft.com/office/drawing/2014/main" id="{854DEE1C-7FD6-4FA0-A96A-BDF952F199A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155D6B3-E793-48FA-A66B-D9324A3489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087115" y="5086430"/>
            <a:ext cx="6858000" cy="838221"/>
          </a:xfrm>
        </p:spPr>
        <p:txBody>
          <a:bodyPr vert="horz" lIns="91440" tIns="45720" rIns="91440" bIns="45720" rtlCol="0" anchor="b">
            <a:normAutofit/>
          </a:bodyPr>
          <a:lstStyle/>
          <a:p>
            <a:pPr>
              <a:lnSpc>
                <a:spcPct val="90000"/>
              </a:lnSpc>
            </a:pPr>
            <a:r>
              <a:rPr lang="sk-SK" sz="5400" b="1" dirty="0" err="1"/>
              <a:t>Docházka</a:t>
            </a:r>
            <a:endParaRPr lang="sk-SK" sz="5400" b="1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2A5424A0-B37C-4182-AAC0-9087FD302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479" b="1"/>
          <a:stretch/>
        </p:blipFill>
        <p:spPr bwMode="auto">
          <a:xfrm>
            <a:off x="1267534" y="386205"/>
            <a:ext cx="6677581" cy="3766876"/>
          </a:xfrm>
          <a:custGeom>
            <a:avLst/>
            <a:gdLst/>
            <a:ahLst/>
            <a:cxnLst/>
            <a:rect l="l" t="t" r="r" b="b"/>
            <a:pathLst>
              <a:path w="8903441" h="3766876">
                <a:moveTo>
                  <a:pt x="8890380" y="1667288"/>
                </a:moveTo>
                <a:lnTo>
                  <a:pt x="8895460" y="1677046"/>
                </a:lnTo>
                <a:cubicBezTo>
                  <a:pt x="8905866" y="1703466"/>
                  <a:pt x="8906717" y="1724063"/>
                  <a:pt x="8894323" y="1729738"/>
                </a:cubicBezTo>
                <a:lnTo>
                  <a:pt x="8891365" y="1729349"/>
                </a:lnTo>
                <a:lnTo>
                  <a:pt x="8891421" y="1712412"/>
                </a:lnTo>
                <a:cubicBezTo>
                  <a:pt x="8891337" y="1700170"/>
                  <a:pt x="8891138" y="1688653"/>
                  <a:pt x="8890856" y="1678595"/>
                </a:cubicBezTo>
                <a:close/>
                <a:moveTo>
                  <a:pt x="8888451" y="1641624"/>
                </a:moveTo>
                <a:cubicBezTo>
                  <a:pt x="8888927" y="1642911"/>
                  <a:pt x="8889388" y="1647125"/>
                  <a:pt x="8889800" y="1653531"/>
                </a:cubicBezTo>
                <a:lnTo>
                  <a:pt x="8890380" y="1667288"/>
                </a:lnTo>
                <a:lnTo>
                  <a:pt x="8884645" y="1656272"/>
                </a:lnTo>
                <a:lnTo>
                  <a:pt x="8886368" y="1643902"/>
                </a:lnTo>
                <a:cubicBezTo>
                  <a:pt x="8887058" y="1640758"/>
                  <a:pt x="8887743" y="1639762"/>
                  <a:pt x="8888451" y="1641624"/>
                </a:cubicBezTo>
                <a:close/>
                <a:moveTo>
                  <a:pt x="999724" y="1241031"/>
                </a:moveTo>
                <a:cubicBezTo>
                  <a:pt x="998379" y="1242269"/>
                  <a:pt x="996554" y="1243547"/>
                  <a:pt x="995210" y="1244785"/>
                </a:cubicBezTo>
                <a:cubicBezTo>
                  <a:pt x="1005261" y="1248940"/>
                  <a:pt x="1015746" y="1252497"/>
                  <a:pt x="1025774" y="1256374"/>
                </a:cubicBezTo>
                <a:cubicBezTo>
                  <a:pt x="1037480" y="1257305"/>
                  <a:pt x="1049668" y="1258195"/>
                  <a:pt x="1060894" y="1259168"/>
                </a:cubicBezTo>
                <a:cubicBezTo>
                  <a:pt x="1040504" y="1253123"/>
                  <a:pt x="1020115" y="1247076"/>
                  <a:pt x="999724" y="1241031"/>
                </a:cubicBezTo>
                <a:close/>
                <a:moveTo>
                  <a:pt x="1319296" y="820371"/>
                </a:moveTo>
                <a:cubicBezTo>
                  <a:pt x="1421680" y="872109"/>
                  <a:pt x="1548101" y="905226"/>
                  <a:pt x="1681342" y="933268"/>
                </a:cubicBezTo>
                <a:cubicBezTo>
                  <a:pt x="1683167" y="931988"/>
                  <a:pt x="1684512" y="930751"/>
                  <a:pt x="1686338" y="929471"/>
                </a:cubicBezTo>
                <a:cubicBezTo>
                  <a:pt x="1563998" y="893197"/>
                  <a:pt x="1441635" y="856646"/>
                  <a:pt x="1319296" y="820371"/>
                </a:cubicBezTo>
                <a:close/>
                <a:moveTo>
                  <a:pt x="7894848" y="858"/>
                </a:moveTo>
                <a:cubicBezTo>
                  <a:pt x="7906700" y="3455"/>
                  <a:pt x="7910528" y="8436"/>
                  <a:pt x="7907341" y="16271"/>
                </a:cubicBezTo>
                <a:cubicBezTo>
                  <a:pt x="7902882" y="26177"/>
                  <a:pt x="7893520" y="35394"/>
                  <a:pt x="7882642" y="43904"/>
                </a:cubicBezTo>
                <a:cubicBezTo>
                  <a:pt x="7831903" y="83897"/>
                  <a:pt x="7856047" y="94090"/>
                  <a:pt x="7927648" y="93123"/>
                </a:cubicBezTo>
                <a:cubicBezTo>
                  <a:pt x="7991511" y="92274"/>
                  <a:pt x="8055318" y="85274"/>
                  <a:pt x="8119655" y="78787"/>
                </a:cubicBezTo>
                <a:cubicBezTo>
                  <a:pt x="8151329" y="75447"/>
                  <a:pt x="8152942" y="77265"/>
                  <a:pt x="8141786" y="93635"/>
                </a:cubicBezTo>
                <a:cubicBezTo>
                  <a:pt x="8123815" y="120677"/>
                  <a:pt x="8122595" y="145410"/>
                  <a:pt x="8151055" y="166138"/>
                </a:cubicBezTo>
                <a:cubicBezTo>
                  <a:pt x="8157767" y="170866"/>
                  <a:pt x="8162605" y="176318"/>
                  <a:pt x="8160811" y="183471"/>
                </a:cubicBezTo>
                <a:cubicBezTo>
                  <a:pt x="8152723" y="212724"/>
                  <a:pt x="8169841" y="236686"/>
                  <a:pt x="8187466" y="260884"/>
                </a:cubicBezTo>
                <a:cubicBezTo>
                  <a:pt x="8217175" y="301371"/>
                  <a:pt x="8254836" y="338641"/>
                  <a:pt x="8295790" y="374783"/>
                </a:cubicBezTo>
                <a:cubicBezTo>
                  <a:pt x="8324664" y="400232"/>
                  <a:pt x="8342922" y="431650"/>
                  <a:pt x="8406170" y="440370"/>
                </a:cubicBezTo>
                <a:cubicBezTo>
                  <a:pt x="8421364" y="442394"/>
                  <a:pt x="8426373" y="449790"/>
                  <a:pt x="8420903" y="459225"/>
                </a:cubicBezTo>
                <a:cubicBezTo>
                  <a:pt x="8402820" y="490474"/>
                  <a:pt x="8417534" y="514648"/>
                  <a:pt x="8450800" y="534955"/>
                </a:cubicBezTo>
                <a:cubicBezTo>
                  <a:pt x="8462563" y="542037"/>
                  <a:pt x="8458146" y="546902"/>
                  <a:pt x="8442097" y="551669"/>
                </a:cubicBezTo>
                <a:cubicBezTo>
                  <a:pt x="8423667" y="556925"/>
                  <a:pt x="8409328" y="564619"/>
                  <a:pt x="8398067" y="574282"/>
                </a:cubicBezTo>
                <a:cubicBezTo>
                  <a:pt x="8379577" y="589897"/>
                  <a:pt x="8370872" y="606612"/>
                  <a:pt x="8363634" y="623477"/>
                </a:cubicBezTo>
                <a:cubicBezTo>
                  <a:pt x="8352394" y="649929"/>
                  <a:pt x="8339133" y="675439"/>
                  <a:pt x="8295388" y="695789"/>
                </a:cubicBezTo>
                <a:cubicBezTo>
                  <a:pt x="8282368" y="701969"/>
                  <a:pt x="8271923" y="709882"/>
                  <a:pt x="8260972" y="717559"/>
                </a:cubicBezTo>
                <a:cubicBezTo>
                  <a:pt x="8264466" y="724248"/>
                  <a:pt x="8273101" y="728807"/>
                  <a:pt x="8289132" y="729358"/>
                </a:cubicBezTo>
                <a:cubicBezTo>
                  <a:pt x="8391169" y="732995"/>
                  <a:pt x="8386647" y="769770"/>
                  <a:pt x="8387346" y="810845"/>
                </a:cubicBezTo>
                <a:cubicBezTo>
                  <a:pt x="8388418" y="861681"/>
                  <a:pt x="8330862" y="890238"/>
                  <a:pt x="8259532" y="916368"/>
                </a:cubicBezTo>
                <a:cubicBezTo>
                  <a:pt x="8235122" y="925226"/>
                  <a:pt x="8199529" y="928071"/>
                  <a:pt x="8191769" y="950020"/>
                </a:cubicBezTo>
                <a:cubicBezTo>
                  <a:pt x="8234379" y="966427"/>
                  <a:pt x="8282955" y="945934"/>
                  <a:pt x="8327664" y="947606"/>
                </a:cubicBezTo>
                <a:cubicBezTo>
                  <a:pt x="8364609" y="949119"/>
                  <a:pt x="8424473" y="941347"/>
                  <a:pt x="8378206" y="982626"/>
                </a:cubicBezTo>
                <a:cubicBezTo>
                  <a:pt x="8364736" y="994722"/>
                  <a:pt x="8382242" y="1001021"/>
                  <a:pt x="8400605" y="1000529"/>
                </a:cubicBezTo>
                <a:cubicBezTo>
                  <a:pt x="8549357" y="995586"/>
                  <a:pt x="8487684" y="1076555"/>
                  <a:pt x="8538706" y="1111533"/>
                </a:cubicBezTo>
                <a:cubicBezTo>
                  <a:pt x="8553092" y="1120905"/>
                  <a:pt x="8540810" y="1141011"/>
                  <a:pt x="8520556" y="1147547"/>
                </a:cubicBezTo>
                <a:cubicBezTo>
                  <a:pt x="8392015" y="1189611"/>
                  <a:pt x="8380569" y="1263373"/>
                  <a:pt x="8322605" y="1331423"/>
                </a:cubicBezTo>
                <a:cubicBezTo>
                  <a:pt x="8393509" y="1350105"/>
                  <a:pt x="8476647" y="1348124"/>
                  <a:pt x="8552563" y="1357692"/>
                </a:cubicBezTo>
                <a:cubicBezTo>
                  <a:pt x="8631413" y="1367560"/>
                  <a:pt x="8632510" y="1380057"/>
                  <a:pt x="8572872" y="1434543"/>
                </a:cubicBezTo>
                <a:cubicBezTo>
                  <a:pt x="8740108" y="1430496"/>
                  <a:pt x="8740108" y="1430496"/>
                  <a:pt x="8695911" y="1511890"/>
                </a:cubicBezTo>
                <a:cubicBezTo>
                  <a:pt x="8766152" y="1509223"/>
                  <a:pt x="8835070" y="1574251"/>
                  <a:pt x="8873147" y="1634187"/>
                </a:cubicBezTo>
                <a:lnTo>
                  <a:pt x="8884645" y="1656272"/>
                </a:lnTo>
                <a:lnTo>
                  <a:pt x="8884254" y="1659075"/>
                </a:lnTo>
                <a:cubicBezTo>
                  <a:pt x="8882795" y="1672543"/>
                  <a:pt x="8881198" y="1691773"/>
                  <a:pt x="8879232" y="1711097"/>
                </a:cubicBezTo>
                <a:lnTo>
                  <a:pt x="8877347" y="1727504"/>
                </a:lnTo>
                <a:lnTo>
                  <a:pt x="8865337" y="1725923"/>
                </a:lnTo>
                <a:cubicBezTo>
                  <a:pt x="8855639" y="1721668"/>
                  <a:pt x="8848716" y="1720054"/>
                  <a:pt x="8843722" y="1720152"/>
                </a:cubicBezTo>
                <a:cubicBezTo>
                  <a:pt x="8828739" y="1720444"/>
                  <a:pt x="8831115" y="1736133"/>
                  <a:pt x="8828004" y="1742073"/>
                </a:cubicBezTo>
                <a:cubicBezTo>
                  <a:pt x="8817547" y="1760900"/>
                  <a:pt x="8843589" y="1770647"/>
                  <a:pt x="8861127" y="1782820"/>
                </a:cubicBezTo>
                <a:cubicBezTo>
                  <a:pt x="8867694" y="1787281"/>
                  <a:pt x="8872382" y="1766445"/>
                  <a:pt x="8875975" y="1739445"/>
                </a:cubicBezTo>
                <a:lnTo>
                  <a:pt x="8877347" y="1727504"/>
                </a:lnTo>
                <a:lnTo>
                  <a:pt x="8891365" y="1729349"/>
                </a:lnTo>
                <a:lnTo>
                  <a:pt x="8891294" y="1750579"/>
                </a:lnTo>
                <a:cubicBezTo>
                  <a:pt x="8890576" y="1802412"/>
                  <a:pt x="8887485" y="1854103"/>
                  <a:pt x="8879895" y="1858687"/>
                </a:cubicBezTo>
                <a:cubicBezTo>
                  <a:pt x="8799411" y="1907447"/>
                  <a:pt x="8858072" y="1996322"/>
                  <a:pt x="8700018" y="2022228"/>
                </a:cubicBezTo>
                <a:cubicBezTo>
                  <a:pt x="8628887" y="2034069"/>
                  <a:pt x="8597252" y="2070985"/>
                  <a:pt x="8546517" y="2094468"/>
                </a:cubicBezTo>
                <a:cubicBezTo>
                  <a:pt x="8369592" y="2175758"/>
                  <a:pt x="8254890" y="2270617"/>
                  <a:pt x="8208310" y="2391116"/>
                </a:cubicBezTo>
                <a:cubicBezTo>
                  <a:pt x="8195251" y="2424444"/>
                  <a:pt x="8137916" y="2455501"/>
                  <a:pt x="8101924" y="2486924"/>
                </a:cubicBezTo>
                <a:cubicBezTo>
                  <a:pt x="8122498" y="2506105"/>
                  <a:pt x="8219539" y="2452814"/>
                  <a:pt x="8188722" y="2510086"/>
                </a:cubicBezTo>
                <a:cubicBezTo>
                  <a:pt x="8165388" y="2553270"/>
                  <a:pt x="8098391" y="2584616"/>
                  <a:pt x="8035596" y="2614194"/>
                </a:cubicBezTo>
                <a:cubicBezTo>
                  <a:pt x="7963481" y="2647947"/>
                  <a:pt x="7883214" y="2677100"/>
                  <a:pt x="7854509" y="2730830"/>
                </a:cubicBezTo>
                <a:cubicBezTo>
                  <a:pt x="7848249" y="2742293"/>
                  <a:pt x="6341566" y="3671513"/>
                  <a:pt x="4141410" y="3763614"/>
                </a:cubicBezTo>
                <a:cubicBezTo>
                  <a:pt x="3781875" y="3778662"/>
                  <a:pt x="2353277" y="3737838"/>
                  <a:pt x="2161737" y="3718831"/>
                </a:cubicBezTo>
                <a:cubicBezTo>
                  <a:pt x="1964811" y="3699179"/>
                  <a:pt x="1793107" y="3646810"/>
                  <a:pt x="1591600" y="3635674"/>
                </a:cubicBezTo>
                <a:cubicBezTo>
                  <a:pt x="1485018" y="3629919"/>
                  <a:pt x="1381185" y="3611329"/>
                  <a:pt x="1390654" y="3531585"/>
                </a:cubicBezTo>
                <a:cubicBezTo>
                  <a:pt x="1393510" y="3508948"/>
                  <a:pt x="1364047" y="3493344"/>
                  <a:pt x="1320867" y="3503571"/>
                </a:cubicBezTo>
                <a:cubicBezTo>
                  <a:pt x="1239265" y="3523046"/>
                  <a:pt x="1198946" y="3494124"/>
                  <a:pt x="1150681" y="3474015"/>
                </a:cubicBezTo>
                <a:cubicBezTo>
                  <a:pt x="1065213" y="3438422"/>
                  <a:pt x="982868" y="3399757"/>
                  <a:pt x="851974" y="3403971"/>
                </a:cubicBezTo>
                <a:cubicBezTo>
                  <a:pt x="873994" y="3367898"/>
                  <a:pt x="917237" y="3369420"/>
                  <a:pt x="956780" y="3372944"/>
                </a:cubicBezTo>
                <a:cubicBezTo>
                  <a:pt x="1061276" y="3382521"/>
                  <a:pt x="1164043" y="3394488"/>
                  <a:pt x="1268515" y="3403788"/>
                </a:cubicBezTo>
                <a:cubicBezTo>
                  <a:pt x="1336376" y="3409863"/>
                  <a:pt x="1404651" y="3420660"/>
                  <a:pt x="1492884" y="3399484"/>
                </a:cubicBezTo>
                <a:cubicBezTo>
                  <a:pt x="1410006" y="3338199"/>
                  <a:pt x="1277736" y="3337777"/>
                  <a:pt x="1169657" y="3325996"/>
                </a:cubicBezTo>
                <a:cubicBezTo>
                  <a:pt x="1034677" y="3311259"/>
                  <a:pt x="951965" y="3268429"/>
                  <a:pt x="853866" y="3221353"/>
                </a:cubicBezTo>
                <a:cubicBezTo>
                  <a:pt x="950752" y="3199416"/>
                  <a:pt x="1014418" y="3234964"/>
                  <a:pt x="1090648" y="3226034"/>
                </a:cubicBezTo>
                <a:cubicBezTo>
                  <a:pt x="1094340" y="3218434"/>
                  <a:pt x="1100169" y="3207568"/>
                  <a:pt x="1099183" y="3207375"/>
                </a:cubicBezTo>
                <a:cubicBezTo>
                  <a:pt x="971072" y="3188118"/>
                  <a:pt x="907890" y="3136018"/>
                  <a:pt x="882137" y="3068880"/>
                </a:cubicBezTo>
                <a:cubicBezTo>
                  <a:pt x="868924" y="3034221"/>
                  <a:pt x="822286" y="3027121"/>
                  <a:pt x="776145" y="3014660"/>
                </a:cubicBezTo>
                <a:cubicBezTo>
                  <a:pt x="613874" y="2970419"/>
                  <a:pt x="443486" y="2933046"/>
                  <a:pt x="307191" y="2864697"/>
                </a:cubicBezTo>
                <a:cubicBezTo>
                  <a:pt x="457123" y="2862170"/>
                  <a:pt x="581367" y="2903594"/>
                  <a:pt x="743379" y="2911759"/>
                </a:cubicBezTo>
                <a:cubicBezTo>
                  <a:pt x="608349" y="2835743"/>
                  <a:pt x="439124" y="2806104"/>
                  <a:pt x="284020" y="2766269"/>
                </a:cubicBezTo>
                <a:cubicBezTo>
                  <a:pt x="213164" y="2748143"/>
                  <a:pt x="147010" y="2722889"/>
                  <a:pt x="63190" y="2717094"/>
                </a:cubicBezTo>
                <a:cubicBezTo>
                  <a:pt x="33455" y="2714947"/>
                  <a:pt x="-16425" y="2709531"/>
                  <a:pt x="5340" y="2681595"/>
                </a:cubicBezTo>
                <a:cubicBezTo>
                  <a:pt x="23652" y="2658441"/>
                  <a:pt x="63627" y="2661368"/>
                  <a:pt x="100237" y="2664591"/>
                </a:cubicBezTo>
                <a:cubicBezTo>
                  <a:pt x="188123" y="2672547"/>
                  <a:pt x="277551" y="2664977"/>
                  <a:pt x="394328" y="2654447"/>
                </a:cubicBezTo>
                <a:cubicBezTo>
                  <a:pt x="290057" y="2592242"/>
                  <a:pt x="112140" y="2629127"/>
                  <a:pt x="21491" y="2562088"/>
                </a:cubicBezTo>
                <a:cubicBezTo>
                  <a:pt x="125636" y="2540073"/>
                  <a:pt x="208727" y="2559644"/>
                  <a:pt x="294268" y="2557453"/>
                </a:cubicBezTo>
                <a:cubicBezTo>
                  <a:pt x="371589" y="2555423"/>
                  <a:pt x="389695" y="2540961"/>
                  <a:pt x="367847" y="2501743"/>
                </a:cubicBezTo>
                <a:cubicBezTo>
                  <a:pt x="333905" y="2440640"/>
                  <a:pt x="373328" y="2404160"/>
                  <a:pt x="486858" y="2411824"/>
                </a:cubicBezTo>
                <a:cubicBezTo>
                  <a:pt x="592120" y="2419095"/>
                  <a:pt x="600599" y="2394285"/>
                  <a:pt x="570008" y="2360312"/>
                </a:cubicBezTo>
                <a:cubicBezTo>
                  <a:pt x="525457" y="2310774"/>
                  <a:pt x="567057" y="2265987"/>
                  <a:pt x="594400" y="2218813"/>
                </a:cubicBezTo>
                <a:cubicBezTo>
                  <a:pt x="635581" y="2147198"/>
                  <a:pt x="612469" y="2115647"/>
                  <a:pt x="505675" y="2074370"/>
                </a:cubicBezTo>
                <a:cubicBezTo>
                  <a:pt x="445534" y="2051386"/>
                  <a:pt x="381431" y="2032947"/>
                  <a:pt x="295650" y="2015851"/>
                </a:cubicBezTo>
                <a:cubicBezTo>
                  <a:pt x="487251" y="1985881"/>
                  <a:pt x="281423" y="1958614"/>
                  <a:pt x="346760" y="1924896"/>
                </a:cubicBezTo>
                <a:cubicBezTo>
                  <a:pt x="481788" y="1901571"/>
                  <a:pt x="600623" y="1980687"/>
                  <a:pt x="783461" y="1939173"/>
                </a:cubicBezTo>
                <a:cubicBezTo>
                  <a:pt x="547912" y="1882335"/>
                  <a:pt x="287006" y="1807013"/>
                  <a:pt x="112183" y="1719100"/>
                </a:cubicBezTo>
                <a:cubicBezTo>
                  <a:pt x="148588" y="1692398"/>
                  <a:pt x="188462" y="1710725"/>
                  <a:pt x="219936" y="1699568"/>
                </a:cubicBezTo>
                <a:cubicBezTo>
                  <a:pt x="218006" y="1694140"/>
                  <a:pt x="220184" y="1685834"/>
                  <a:pt x="214196" y="1683841"/>
                </a:cubicBezTo>
                <a:cubicBezTo>
                  <a:pt x="85284" y="1638910"/>
                  <a:pt x="83720" y="1637648"/>
                  <a:pt x="212296" y="1584947"/>
                </a:cubicBezTo>
                <a:cubicBezTo>
                  <a:pt x="257172" y="1566456"/>
                  <a:pt x="252206" y="1554019"/>
                  <a:pt x="226108" y="1538121"/>
                </a:cubicBezTo>
                <a:cubicBezTo>
                  <a:pt x="207682" y="1526866"/>
                  <a:pt x="185078" y="1517656"/>
                  <a:pt x="192710" y="1488723"/>
                </a:cubicBezTo>
                <a:cubicBezTo>
                  <a:pt x="268435" y="1518175"/>
                  <a:pt x="624154" y="1547955"/>
                  <a:pt x="685843" y="1538903"/>
                </a:cubicBezTo>
                <a:cubicBezTo>
                  <a:pt x="755173" y="1528619"/>
                  <a:pt x="994201" y="1520231"/>
                  <a:pt x="1067153" y="1523622"/>
                </a:cubicBezTo>
                <a:cubicBezTo>
                  <a:pt x="1063138" y="1522015"/>
                  <a:pt x="1059122" y="1520410"/>
                  <a:pt x="1055106" y="1518803"/>
                </a:cubicBezTo>
                <a:cubicBezTo>
                  <a:pt x="983007" y="1486514"/>
                  <a:pt x="909946" y="1454310"/>
                  <a:pt x="864245" y="1408231"/>
                </a:cubicBezTo>
                <a:cubicBezTo>
                  <a:pt x="862153" y="1406456"/>
                  <a:pt x="861045" y="1404874"/>
                  <a:pt x="856768" y="1405809"/>
                </a:cubicBezTo>
                <a:cubicBezTo>
                  <a:pt x="819307" y="1414974"/>
                  <a:pt x="822846" y="1400112"/>
                  <a:pt x="821342" y="1388491"/>
                </a:cubicBezTo>
                <a:cubicBezTo>
                  <a:pt x="819813" y="1376592"/>
                  <a:pt x="812736" y="1367699"/>
                  <a:pt x="784954" y="1371257"/>
                </a:cubicBezTo>
                <a:cubicBezTo>
                  <a:pt x="783512" y="1371384"/>
                  <a:pt x="781566" y="1371274"/>
                  <a:pt x="779619" y="1371165"/>
                </a:cubicBezTo>
                <a:cubicBezTo>
                  <a:pt x="766469" y="1370361"/>
                  <a:pt x="722835" y="1342290"/>
                  <a:pt x="728571" y="1335910"/>
                </a:cubicBezTo>
                <a:cubicBezTo>
                  <a:pt x="741389" y="1321912"/>
                  <a:pt x="726409" y="1316791"/>
                  <a:pt x="713734" y="1310348"/>
                </a:cubicBezTo>
                <a:cubicBezTo>
                  <a:pt x="696009" y="1301550"/>
                  <a:pt x="678333" y="1293308"/>
                  <a:pt x="659695" y="1285149"/>
                </a:cubicBezTo>
                <a:cubicBezTo>
                  <a:pt x="641562" y="1277227"/>
                  <a:pt x="622997" y="1269901"/>
                  <a:pt x="604409" y="1262299"/>
                </a:cubicBezTo>
                <a:cubicBezTo>
                  <a:pt x="561305" y="1256847"/>
                  <a:pt x="517819" y="1252549"/>
                  <a:pt x="472556" y="1250086"/>
                </a:cubicBezTo>
                <a:cubicBezTo>
                  <a:pt x="438951" y="1247999"/>
                  <a:pt x="401379" y="1244860"/>
                  <a:pt x="382690" y="1214040"/>
                </a:cubicBezTo>
                <a:cubicBezTo>
                  <a:pt x="418096" y="1214570"/>
                  <a:pt x="453575" y="1215933"/>
                  <a:pt x="489053" y="1217296"/>
                </a:cubicBezTo>
                <a:cubicBezTo>
                  <a:pt x="454954" y="1204059"/>
                  <a:pt x="421816" y="1190737"/>
                  <a:pt x="390047" y="1176456"/>
                </a:cubicBezTo>
                <a:cubicBezTo>
                  <a:pt x="363810" y="1164487"/>
                  <a:pt x="342232" y="1150431"/>
                  <a:pt x="333292" y="1131347"/>
                </a:cubicBezTo>
                <a:cubicBezTo>
                  <a:pt x="330930" y="1126518"/>
                  <a:pt x="329025" y="1121368"/>
                  <a:pt x="337841" y="1116956"/>
                </a:cubicBezTo>
                <a:cubicBezTo>
                  <a:pt x="347569" y="1111905"/>
                  <a:pt x="355552" y="1114562"/>
                  <a:pt x="363031" y="1116984"/>
                </a:cubicBezTo>
                <a:cubicBezTo>
                  <a:pt x="393929" y="1126864"/>
                  <a:pt x="425283" y="1136425"/>
                  <a:pt x="455724" y="1146625"/>
                </a:cubicBezTo>
                <a:cubicBezTo>
                  <a:pt x="496146" y="1160147"/>
                  <a:pt x="536111" y="1173989"/>
                  <a:pt x="576050" y="1187553"/>
                </a:cubicBezTo>
                <a:cubicBezTo>
                  <a:pt x="519650" y="1157524"/>
                  <a:pt x="457798" y="1131612"/>
                  <a:pt x="391358" y="1108621"/>
                </a:cubicBezTo>
                <a:cubicBezTo>
                  <a:pt x="343386" y="1091844"/>
                  <a:pt x="295414" y="1075067"/>
                  <a:pt x="258466" y="1051446"/>
                </a:cubicBezTo>
                <a:cubicBezTo>
                  <a:pt x="239512" y="1039678"/>
                  <a:pt x="230024" y="1025400"/>
                  <a:pt x="227119" y="1008864"/>
                </a:cubicBezTo>
                <a:cubicBezTo>
                  <a:pt x="226729" y="1004421"/>
                  <a:pt x="227253" y="999338"/>
                  <a:pt x="237176" y="996508"/>
                </a:cubicBezTo>
                <a:cubicBezTo>
                  <a:pt x="247123" y="993956"/>
                  <a:pt x="253208" y="997060"/>
                  <a:pt x="257395" y="1000610"/>
                </a:cubicBezTo>
                <a:cubicBezTo>
                  <a:pt x="262111" y="1004674"/>
                  <a:pt x="267716" y="1007820"/>
                  <a:pt x="275649" y="1009921"/>
                </a:cubicBezTo>
                <a:cubicBezTo>
                  <a:pt x="345186" y="1029563"/>
                  <a:pt x="406508" y="1054962"/>
                  <a:pt x="469199" y="1079402"/>
                </a:cubicBezTo>
                <a:cubicBezTo>
                  <a:pt x="558968" y="1114336"/>
                  <a:pt x="647368" y="1150231"/>
                  <a:pt x="753033" y="1173138"/>
                </a:cubicBezTo>
                <a:cubicBezTo>
                  <a:pt x="793015" y="1181661"/>
                  <a:pt x="834292" y="1188391"/>
                  <a:pt x="865682" y="1187316"/>
                </a:cubicBezTo>
                <a:cubicBezTo>
                  <a:pt x="750261" y="1147076"/>
                  <a:pt x="641375" y="1104025"/>
                  <a:pt x="543487" y="1053852"/>
                </a:cubicBezTo>
                <a:cubicBezTo>
                  <a:pt x="444589" y="1003208"/>
                  <a:pt x="357848" y="947579"/>
                  <a:pt x="295297" y="880592"/>
                </a:cubicBezTo>
                <a:cubicBezTo>
                  <a:pt x="288871" y="873601"/>
                  <a:pt x="284873" y="866676"/>
                  <a:pt x="264758" y="869281"/>
                </a:cubicBezTo>
                <a:cubicBezTo>
                  <a:pt x="255650" y="870360"/>
                  <a:pt x="252375" y="866170"/>
                  <a:pt x="254388" y="861516"/>
                </a:cubicBezTo>
                <a:cubicBezTo>
                  <a:pt x="266992" y="828509"/>
                  <a:pt x="236853" y="810726"/>
                  <a:pt x="190786" y="799099"/>
                </a:cubicBezTo>
                <a:cubicBezTo>
                  <a:pt x="176408" y="795324"/>
                  <a:pt x="175031" y="790688"/>
                  <a:pt x="184973" y="782539"/>
                </a:cubicBezTo>
                <a:cubicBezTo>
                  <a:pt x="198516" y="771277"/>
                  <a:pt x="196123" y="760574"/>
                  <a:pt x="187530" y="750974"/>
                </a:cubicBezTo>
                <a:cubicBezTo>
                  <a:pt x="182644" y="744967"/>
                  <a:pt x="176339" y="739364"/>
                  <a:pt x="170996" y="733676"/>
                </a:cubicBezTo>
                <a:cubicBezTo>
                  <a:pt x="167290" y="730083"/>
                  <a:pt x="161157" y="726424"/>
                  <a:pt x="169444" y="721499"/>
                </a:cubicBezTo>
                <a:cubicBezTo>
                  <a:pt x="177298" y="717172"/>
                  <a:pt x="185665" y="718676"/>
                  <a:pt x="193501" y="719668"/>
                </a:cubicBezTo>
                <a:cubicBezTo>
                  <a:pt x="231170" y="723917"/>
                  <a:pt x="254043" y="736181"/>
                  <a:pt x="265436" y="755609"/>
                </a:cubicBezTo>
                <a:cubicBezTo>
                  <a:pt x="273963" y="769971"/>
                  <a:pt x="281726" y="770130"/>
                  <a:pt x="302333" y="756567"/>
                </a:cubicBezTo>
                <a:cubicBezTo>
                  <a:pt x="317894" y="746247"/>
                  <a:pt x="332387" y="745814"/>
                  <a:pt x="346481" y="751853"/>
                </a:cubicBezTo>
                <a:cubicBezTo>
                  <a:pt x="354007" y="754830"/>
                  <a:pt x="358771" y="759448"/>
                  <a:pt x="364449" y="763428"/>
                </a:cubicBezTo>
                <a:cubicBezTo>
                  <a:pt x="392910" y="784156"/>
                  <a:pt x="422762" y="804202"/>
                  <a:pt x="467363" y="815678"/>
                </a:cubicBezTo>
                <a:cubicBezTo>
                  <a:pt x="487199" y="820933"/>
                  <a:pt x="508355" y="824672"/>
                  <a:pt x="537693" y="816781"/>
                </a:cubicBezTo>
                <a:cubicBezTo>
                  <a:pt x="518386" y="812039"/>
                  <a:pt x="499567" y="812852"/>
                  <a:pt x="482019" y="811593"/>
                </a:cubicBezTo>
                <a:cubicBezTo>
                  <a:pt x="464472" y="810335"/>
                  <a:pt x="454949" y="806693"/>
                  <a:pt x="467050" y="795557"/>
                </a:cubicBezTo>
                <a:cubicBezTo>
                  <a:pt x="473772" y="789371"/>
                  <a:pt x="472878" y="784693"/>
                  <a:pt x="465734" y="780562"/>
                </a:cubicBezTo>
                <a:cubicBezTo>
                  <a:pt x="442763" y="767188"/>
                  <a:pt x="430336" y="747011"/>
                  <a:pt x="384526" y="749353"/>
                </a:cubicBezTo>
                <a:cubicBezTo>
                  <a:pt x="382123" y="749564"/>
                  <a:pt x="379622" y="748664"/>
                  <a:pt x="377146" y="748041"/>
                </a:cubicBezTo>
                <a:cubicBezTo>
                  <a:pt x="367744" y="745789"/>
                  <a:pt x="357358" y="743342"/>
                  <a:pt x="360089" y="735827"/>
                </a:cubicBezTo>
                <a:cubicBezTo>
                  <a:pt x="363301" y="728269"/>
                  <a:pt x="375652" y="725506"/>
                  <a:pt x="386634" y="723703"/>
                </a:cubicBezTo>
                <a:cubicBezTo>
                  <a:pt x="414823" y="719269"/>
                  <a:pt x="437543" y="724271"/>
                  <a:pt x="459375" y="730191"/>
                </a:cubicBezTo>
                <a:cubicBezTo>
                  <a:pt x="512487" y="744837"/>
                  <a:pt x="556932" y="765561"/>
                  <a:pt x="603200" y="785006"/>
                </a:cubicBezTo>
                <a:cubicBezTo>
                  <a:pt x="672604" y="814173"/>
                  <a:pt x="734250" y="848778"/>
                  <a:pt x="810521" y="873425"/>
                </a:cubicBezTo>
                <a:cubicBezTo>
                  <a:pt x="1037317" y="946423"/>
                  <a:pt x="1260943" y="1021938"/>
                  <a:pt x="1494102" y="1090180"/>
                </a:cubicBezTo>
                <a:cubicBezTo>
                  <a:pt x="1580109" y="1115371"/>
                  <a:pt x="1667892" y="1138728"/>
                  <a:pt x="1756565" y="1161167"/>
                </a:cubicBezTo>
                <a:cubicBezTo>
                  <a:pt x="1756899" y="1159458"/>
                  <a:pt x="1757282" y="1158305"/>
                  <a:pt x="1757592" y="1156319"/>
                </a:cubicBezTo>
                <a:cubicBezTo>
                  <a:pt x="1757470" y="1154931"/>
                  <a:pt x="1757324" y="1153264"/>
                  <a:pt x="1757202" y="1151876"/>
                </a:cubicBezTo>
                <a:cubicBezTo>
                  <a:pt x="1694452" y="1137796"/>
                  <a:pt x="1632540" y="1122242"/>
                  <a:pt x="1572453" y="1105409"/>
                </a:cubicBezTo>
                <a:cubicBezTo>
                  <a:pt x="1424942" y="1063789"/>
                  <a:pt x="1288864" y="1014450"/>
                  <a:pt x="1171972" y="951953"/>
                </a:cubicBezTo>
                <a:cubicBezTo>
                  <a:pt x="1162328" y="946924"/>
                  <a:pt x="1152112" y="946421"/>
                  <a:pt x="1137334" y="949118"/>
                </a:cubicBezTo>
                <a:cubicBezTo>
                  <a:pt x="1089682" y="958058"/>
                  <a:pt x="1074050" y="951035"/>
                  <a:pt x="1081493" y="925476"/>
                </a:cubicBezTo>
                <a:cubicBezTo>
                  <a:pt x="1083360" y="919155"/>
                  <a:pt x="1083403" y="914115"/>
                  <a:pt x="1074768" y="909555"/>
                </a:cubicBezTo>
                <a:cubicBezTo>
                  <a:pt x="1036165" y="889158"/>
                  <a:pt x="995714" y="869763"/>
                  <a:pt x="952019" y="852050"/>
                </a:cubicBezTo>
                <a:cubicBezTo>
                  <a:pt x="871170" y="819410"/>
                  <a:pt x="784821" y="790332"/>
                  <a:pt x="709017" y="754450"/>
                </a:cubicBezTo>
                <a:cubicBezTo>
                  <a:pt x="686747" y="743533"/>
                  <a:pt x="669617" y="730485"/>
                  <a:pt x="659046" y="714902"/>
                </a:cubicBezTo>
                <a:cubicBezTo>
                  <a:pt x="655674" y="709602"/>
                  <a:pt x="653624" y="702786"/>
                  <a:pt x="664793" y="697608"/>
                </a:cubicBezTo>
                <a:cubicBezTo>
                  <a:pt x="675483" y="692472"/>
                  <a:pt x="684069" y="696476"/>
                  <a:pt x="692052" y="699133"/>
                </a:cubicBezTo>
                <a:cubicBezTo>
                  <a:pt x="725451" y="709913"/>
                  <a:pt x="759355" y="720929"/>
                  <a:pt x="792779" y="731987"/>
                </a:cubicBezTo>
                <a:cubicBezTo>
                  <a:pt x="826682" y="743003"/>
                  <a:pt x="860155" y="754616"/>
                  <a:pt x="895574" y="766338"/>
                </a:cubicBezTo>
                <a:cubicBezTo>
                  <a:pt x="897416" y="759741"/>
                  <a:pt x="890085" y="758985"/>
                  <a:pt x="886044" y="757101"/>
                </a:cubicBezTo>
                <a:cubicBezTo>
                  <a:pt x="828975" y="730489"/>
                  <a:pt x="766861" y="707118"/>
                  <a:pt x="702924" y="685027"/>
                </a:cubicBezTo>
                <a:cubicBezTo>
                  <a:pt x="653460" y="667821"/>
                  <a:pt x="605342" y="649378"/>
                  <a:pt x="571540" y="622962"/>
                </a:cubicBezTo>
                <a:cubicBezTo>
                  <a:pt x="558524" y="612632"/>
                  <a:pt x="551227" y="601239"/>
                  <a:pt x="552940" y="587657"/>
                </a:cubicBezTo>
                <a:cubicBezTo>
                  <a:pt x="553537" y="583407"/>
                  <a:pt x="554132" y="579157"/>
                  <a:pt x="563623" y="576925"/>
                </a:cubicBezTo>
                <a:cubicBezTo>
                  <a:pt x="571217" y="575139"/>
                  <a:pt x="576243" y="577216"/>
                  <a:pt x="580332" y="579656"/>
                </a:cubicBezTo>
                <a:cubicBezTo>
                  <a:pt x="587500" y="584063"/>
                  <a:pt x="594668" y="588471"/>
                  <a:pt x="604623" y="591516"/>
                </a:cubicBezTo>
                <a:cubicBezTo>
                  <a:pt x="664350" y="609779"/>
                  <a:pt x="720426" y="630601"/>
                  <a:pt x="775136" y="652383"/>
                </a:cubicBezTo>
                <a:cubicBezTo>
                  <a:pt x="864952" y="687874"/>
                  <a:pt x="953882" y="724283"/>
                  <a:pt x="1057795" y="749301"/>
                </a:cubicBezTo>
                <a:cubicBezTo>
                  <a:pt x="1096889" y="758742"/>
                  <a:pt x="1137304" y="766668"/>
                  <a:pt x="1183454" y="768213"/>
                </a:cubicBezTo>
                <a:cubicBezTo>
                  <a:pt x="1181768" y="765563"/>
                  <a:pt x="1178737" y="764150"/>
                  <a:pt x="1175732" y="763015"/>
                </a:cubicBezTo>
                <a:cubicBezTo>
                  <a:pt x="1075170" y="726508"/>
                  <a:pt x="977850" y="688319"/>
                  <a:pt x="888743" y="644370"/>
                </a:cubicBezTo>
                <a:cubicBezTo>
                  <a:pt x="778881" y="590211"/>
                  <a:pt x="683912" y="529148"/>
                  <a:pt x="615490" y="455960"/>
                </a:cubicBezTo>
                <a:cubicBezTo>
                  <a:pt x="612312" y="452882"/>
                  <a:pt x="610122" y="449996"/>
                  <a:pt x="602432" y="450671"/>
                </a:cubicBezTo>
                <a:cubicBezTo>
                  <a:pt x="582748" y="452678"/>
                  <a:pt x="580338" y="447293"/>
                  <a:pt x="582418" y="437876"/>
                </a:cubicBezTo>
                <a:cubicBezTo>
                  <a:pt x="588134" y="414707"/>
                  <a:pt x="573498" y="396964"/>
                  <a:pt x="539211" y="387101"/>
                </a:cubicBezTo>
                <a:cubicBezTo>
                  <a:pt x="514350" y="379769"/>
                  <a:pt x="493430" y="373210"/>
                  <a:pt x="519748" y="352990"/>
                </a:cubicBezTo>
                <a:cubicBezTo>
                  <a:pt x="526113" y="348234"/>
                  <a:pt x="523173" y="342336"/>
                  <a:pt x="520282" y="336993"/>
                </a:cubicBezTo>
                <a:cubicBezTo>
                  <a:pt x="516186" y="328957"/>
                  <a:pt x="507910" y="322968"/>
                  <a:pt x="498650" y="316785"/>
                </a:cubicBezTo>
                <a:cubicBezTo>
                  <a:pt x="493501" y="313319"/>
                  <a:pt x="487271" y="308549"/>
                  <a:pt x="493610" y="303515"/>
                </a:cubicBezTo>
                <a:cubicBezTo>
                  <a:pt x="500838" y="297564"/>
                  <a:pt x="511247" y="300288"/>
                  <a:pt x="519565" y="301237"/>
                </a:cubicBezTo>
                <a:cubicBezTo>
                  <a:pt x="557715" y="305444"/>
                  <a:pt x="581118" y="318221"/>
                  <a:pt x="592560" y="338204"/>
                </a:cubicBezTo>
                <a:cubicBezTo>
                  <a:pt x="599979" y="350985"/>
                  <a:pt x="609184" y="351016"/>
                  <a:pt x="627076" y="339652"/>
                </a:cubicBezTo>
                <a:cubicBezTo>
                  <a:pt x="647275" y="326965"/>
                  <a:pt x="664147" y="326044"/>
                  <a:pt x="679640" y="336997"/>
                </a:cubicBezTo>
                <a:cubicBezTo>
                  <a:pt x="692054" y="345981"/>
                  <a:pt x="702112" y="355732"/>
                  <a:pt x="716352" y="363437"/>
                </a:cubicBezTo>
                <a:cubicBezTo>
                  <a:pt x="754546" y="384710"/>
                  <a:pt x="790508" y="408138"/>
                  <a:pt x="869745" y="400343"/>
                </a:cubicBezTo>
                <a:cubicBezTo>
                  <a:pt x="847718" y="392203"/>
                  <a:pt x="825656" y="394699"/>
                  <a:pt x="806641" y="393290"/>
                </a:cubicBezTo>
                <a:cubicBezTo>
                  <a:pt x="792988" y="392249"/>
                  <a:pt x="779165" y="389265"/>
                  <a:pt x="791435" y="380072"/>
                </a:cubicBezTo>
                <a:cubicBezTo>
                  <a:pt x="805532" y="369601"/>
                  <a:pt x="796441" y="365362"/>
                  <a:pt x="787709" y="359692"/>
                </a:cubicBezTo>
                <a:cubicBezTo>
                  <a:pt x="767647" y="346342"/>
                  <a:pt x="751260" y="330710"/>
                  <a:pt x="711071" y="330880"/>
                </a:cubicBezTo>
                <a:cubicBezTo>
                  <a:pt x="704773" y="330873"/>
                  <a:pt x="699699" y="328240"/>
                  <a:pt x="694722" y="326718"/>
                </a:cubicBezTo>
                <a:cubicBezTo>
                  <a:pt x="687749" y="324532"/>
                  <a:pt x="681713" y="321984"/>
                  <a:pt x="684613" y="316412"/>
                </a:cubicBezTo>
                <a:cubicBezTo>
                  <a:pt x="687565" y="311396"/>
                  <a:pt x="694531" y="307986"/>
                  <a:pt x="703615" y="306629"/>
                </a:cubicBezTo>
                <a:cubicBezTo>
                  <a:pt x="711738" y="305356"/>
                  <a:pt x="720365" y="304319"/>
                  <a:pt x="728585" y="304157"/>
                </a:cubicBezTo>
                <a:cubicBezTo>
                  <a:pt x="765287" y="302895"/>
                  <a:pt x="791378" y="313197"/>
                  <a:pt x="817397" y="322666"/>
                </a:cubicBezTo>
                <a:cubicBezTo>
                  <a:pt x="908436" y="355531"/>
                  <a:pt x="989341" y="394323"/>
                  <a:pt x="1073943" y="431110"/>
                </a:cubicBezTo>
                <a:cubicBezTo>
                  <a:pt x="1158521" y="467620"/>
                  <a:pt x="1256741" y="493978"/>
                  <a:pt x="1349484" y="524175"/>
                </a:cubicBezTo>
                <a:cubicBezTo>
                  <a:pt x="1563417" y="594105"/>
                  <a:pt x="1778287" y="663672"/>
                  <a:pt x="2004921" y="723811"/>
                </a:cubicBezTo>
                <a:cubicBezTo>
                  <a:pt x="2226580" y="782429"/>
                  <a:pt x="2967159" y="809769"/>
                  <a:pt x="3111348" y="808027"/>
                </a:cubicBezTo>
                <a:cubicBezTo>
                  <a:pt x="3295676" y="805559"/>
                  <a:pt x="3730204" y="773014"/>
                  <a:pt x="4173417" y="745585"/>
                </a:cubicBezTo>
                <a:cubicBezTo>
                  <a:pt x="4223504" y="742307"/>
                  <a:pt x="4272653" y="739393"/>
                  <a:pt x="4324760" y="737057"/>
                </a:cubicBezTo>
                <a:cubicBezTo>
                  <a:pt x="5801059" y="670156"/>
                  <a:pt x="6841344" y="326433"/>
                  <a:pt x="6893789" y="305879"/>
                </a:cubicBezTo>
                <a:cubicBezTo>
                  <a:pt x="6978091" y="273014"/>
                  <a:pt x="7258655" y="208091"/>
                  <a:pt x="7259184" y="208604"/>
                </a:cubicBezTo>
                <a:cubicBezTo>
                  <a:pt x="7265440" y="213652"/>
                  <a:pt x="7297274" y="217644"/>
                  <a:pt x="7323059" y="220312"/>
                </a:cubicBezTo>
                <a:lnTo>
                  <a:pt x="7347572" y="222730"/>
                </a:lnTo>
                <a:lnTo>
                  <a:pt x="7350636" y="224083"/>
                </a:lnTo>
                <a:cubicBezTo>
                  <a:pt x="7359607" y="224205"/>
                  <a:pt x="7359159" y="223929"/>
                  <a:pt x="7353245" y="223290"/>
                </a:cubicBezTo>
                <a:lnTo>
                  <a:pt x="7347572" y="222730"/>
                </a:lnTo>
                <a:lnTo>
                  <a:pt x="7342573" y="220523"/>
                </a:lnTo>
                <a:cubicBezTo>
                  <a:pt x="7341302" y="218466"/>
                  <a:pt x="7341191" y="215818"/>
                  <a:pt x="7341465" y="213415"/>
                </a:cubicBezTo>
                <a:cubicBezTo>
                  <a:pt x="7342771" y="200707"/>
                  <a:pt x="7352468" y="189782"/>
                  <a:pt x="7375606" y="182994"/>
                </a:cubicBezTo>
                <a:cubicBezTo>
                  <a:pt x="7397808" y="176568"/>
                  <a:pt x="7420538" y="170655"/>
                  <a:pt x="7443270" y="164742"/>
                </a:cubicBezTo>
                <a:cubicBezTo>
                  <a:pt x="7462204" y="159722"/>
                  <a:pt x="7475181" y="158583"/>
                  <a:pt x="7478299" y="172021"/>
                </a:cubicBezTo>
                <a:cubicBezTo>
                  <a:pt x="7481416" y="185460"/>
                  <a:pt x="7508389" y="189249"/>
                  <a:pt x="7524024" y="179761"/>
                </a:cubicBezTo>
                <a:cubicBezTo>
                  <a:pt x="7585174" y="142492"/>
                  <a:pt x="7658615" y="112820"/>
                  <a:pt x="7727944" y="80430"/>
                </a:cubicBezTo>
                <a:cubicBezTo>
                  <a:pt x="7776349" y="57992"/>
                  <a:pt x="7827303" y="37009"/>
                  <a:pt x="7867024" y="9456"/>
                </a:cubicBezTo>
                <a:cubicBezTo>
                  <a:pt x="7874326" y="4338"/>
                  <a:pt x="7880999" y="-2404"/>
                  <a:pt x="7894848" y="858"/>
                </a:cubicBezTo>
                <a:close/>
              </a:path>
            </a:pathLst>
          </a:cu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24432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84784"/>
            <a:ext cx="8802329" cy="4982271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2276872"/>
            <a:ext cx="8802329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2420604" y="1485338"/>
            <a:ext cx="792088" cy="498227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ular Callout 6"/>
          <p:cNvSpPr/>
          <p:nvPr/>
        </p:nvSpPr>
        <p:spPr>
          <a:xfrm>
            <a:off x="4097186" y="548680"/>
            <a:ext cx="2016224" cy="504056"/>
          </a:xfrm>
          <a:prstGeom prst="wedgeRectCallout">
            <a:avLst>
              <a:gd name="adj1" fmla="val -102955"/>
              <a:gd name="adj2" fmla="val 20419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hodnoty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proměnné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00960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6" grpId="0" animBg="1"/>
      <p:bldP spid="7" grpId="0" animBg="1"/>
      <p:bldP spid="8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490165"/>
            <a:ext cx="8802329" cy="4971509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79512" y="2276872"/>
            <a:ext cx="8802329" cy="216024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6" name="Rectangle 5"/>
          <p:cNvSpPr/>
          <p:nvPr/>
        </p:nvSpPr>
        <p:spPr>
          <a:xfrm>
            <a:off x="2420604" y="1485338"/>
            <a:ext cx="792088" cy="4982271"/>
          </a:xfrm>
          <a:prstGeom prst="rect">
            <a:avLst/>
          </a:prstGeom>
          <a:solidFill>
            <a:srgbClr val="FFFF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7" name="Rectangular Callout 6"/>
          <p:cNvSpPr/>
          <p:nvPr/>
        </p:nvSpPr>
        <p:spPr>
          <a:xfrm>
            <a:off x="4097186" y="548680"/>
            <a:ext cx="2016224" cy="504056"/>
          </a:xfrm>
          <a:prstGeom prst="wedgeRectCallout">
            <a:avLst>
              <a:gd name="adj1" fmla="val -102955"/>
              <a:gd name="adj2" fmla="val 204198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hodnoty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proměnné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1080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 </a:t>
            </a:r>
            <a:r>
              <a:rPr lang="sk-SK" sz="4000" dirty="0" err="1"/>
              <a:t>vs</a:t>
            </a:r>
            <a:r>
              <a:rPr lang="sk-SK" sz="4000" dirty="0"/>
              <a:t>. </a:t>
            </a:r>
            <a:r>
              <a:rPr lang="sk-SK" sz="4000" dirty="0" err="1"/>
              <a:t>Tabulka</a:t>
            </a:r>
            <a:endParaRPr lang="sk-SK" sz="4000" dirty="0"/>
          </a:p>
        </p:txBody>
      </p:sp>
      <p:sp>
        <p:nvSpPr>
          <p:cNvPr id="8" name="Rectangular Callout 7"/>
          <p:cNvSpPr/>
          <p:nvPr/>
        </p:nvSpPr>
        <p:spPr>
          <a:xfrm>
            <a:off x="1808536" y="4365104"/>
            <a:ext cx="2016224" cy="504056"/>
          </a:xfrm>
          <a:prstGeom prst="wedgeRectCallout">
            <a:avLst>
              <a:gd name="adj1" fmla="val -102278"/>
              <a:gd name="adj2" fmla="val -445623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řádky</a:t>
            </a:r>
            <a:r>
              <a:rPr lang="sk-SK" sz="16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= jednotlivé </a:t>
            </a:r>
            <a:r>
              <a:rPr lang="sk-SK" sz="16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případy</a:t>
            </a:r>
            <a:endParaRPr lang="sk-SK" sz="1600" b="1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9" name="Obrázok 8" descr="Obrázok, na ktorom je stôl&#10;&#10;Automaticky generovaný popis">
            <a:extLst>
              <a:ext uri="{FF2B5EF4-FFF2-40B4-BE49-F238E27FC236}">
                <a16:creationId xmlns:a16="http://schemas.microsoft.com/office/drawing/2014/main" id="{FC79FAF9-BEA8-A949-6628-01F64B2309E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556792"/>
            <a:ext cx="7772400" cy="4715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50063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sk-SK" sz="4000" dirty="0"/>
              <a:t>DATOVÁ MATICE </a:t>
            </a:r>
            <a:r>
              <a:rPr lang="sk-SK" sz="4000" dirty="0" err="1"/>
              <a:t>vs</a:t>
            </a:r>
            <a:r>
              <a:rPr lang="sk-SK" sz="4000" dirty="0"/>
              <a:t>. </a:t>
            </a:r>
            <a:r>
              <a:rPr lang="sk-SK" sz="4000" dirty="0" err="1"/>
              <a:t>Tabulka</a:t>
            </a:r>
            <a:endParaRPr lang="sk-SK" sz="4000" dirty="0"/>
          </a:p>
        </p:txBody>
      </p:sp>
      <p:pic>
        <p:nvPicPr>
          <p:cNvPr id="4" name="Obrázok 3" descr="Obrázok, na ktorom je stôl&#10;&#10;Automaticky generovaný popis">
            <a:extLst>
              <a:ext uri="{FF2B5EF4-FFF2-40B4-BE49-F238E27FC236}">
                <a16:creationId xmlns:a16="http://schemas.microsoft.com/office/drawing/2014/main" id="{EB41B464-7D90-453F-36D3-65B1632F8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" y="2000250"/>
            <a:ext cx="7772400" cy="28025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2117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/>
          <a:stretch/>
        </p:blipFill>
        <p:spPr>
          <a:xfrm>
            <a:off x="4776826" y="2420888"/>
            <a:ext cx="4367174" cy="443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77888"/>
            <a:ext cx="8229600" cy="1143000"/>
          </a:xfrm>
        </p:spPr>
        <p:txBody>
          <a:bodyPr>
            <a:normAutofit/>
          </a:bodyPr>
          <a:lstStyle/>
          <a:p>
            <a:r>
              <a:rPr lang="sk-SK" sz="6000" b="1" dirty="0">
                <a:solidFill>
                  <a:schemeClr val="bg1"/>
                </a:solidFill>
              </a:rPr>
              <a:t>ANALÝZA DAT</a:t>
            </a:r>
          </a:p>
        </p:txBody>
      </p:sp>
    </p:spTree>
    <p:extLst>
      <p:ext uri="{BB962C8B-B14F-4D97-AF65-F5344CB8AC3E}">
        <p14:creationId xmlns:p14="http://schemas.microsoft.com/office/powerpoint/2010/main" val="2347972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 marL="457200" lvl="1" indent="0">
              <a:spcBef>
                <a:spcPts val="1200"/>
              </a:spcBef>
              <a:buNone/>
            </a:pPr>
            <a:endParaRPr lang="sk-SK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1026" name="Picture 2" descr="Related image">
            <a:extLst>
              <a:ext uri="{FF2B5EF4-FFF2-40B4-BE49-F238E27FC236}">
                <a16:creationId xmlns:a16="http://schemas.microsoft.com/office/drawing/2014/main" id="{309D60C3-5A5D-A607-CC7A-B70FDEBF1E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46278" y="1556792"/>
            <a:ext cx="6875764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17799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grafické znázornění rozložení hodnot proměnné (trend)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histogram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5728" y="2204864"/>
            <a:ext cx="5432576" cy="4110649"/>
          </a:xfrm>
          <a:prstGeom prst="rect">
            <a:avLst/>
          </a:prstGeom>
        </p:spPr>
      </p:pic>
      <p:sp>
        <p:nvSpPr>
          <p:cNvPr id="6" name="Rectangular Callout 5"/>
          <p:cNvSpPr/>
          <p:nvPr/>
        </p:nvSpPr>
        <p:spPr>
          <a:xfrm>
            <a:off x="6588224" y="2708920"/>
            <a:ext cx="2016224" cy="648072"/>
          </a:xfrm>
          <a:prstGeom prst="wedgeRectCallout">
            <a:avLst>
              <a:gd name="adj1" fmla="val -63018"/>
              <a:gd name="adj2" fmla="val 1389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normální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rozložení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9948" y="6021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výška </a:t>
            </a:r>
            <a:r>
              <a:rPr lang="sk-SK" dirty="0" err="1"/>
              <a:t>žen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66953" y="378439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počet </a:t>
            </a:r>
            <a:r>
              <a:rPr lang="sk-SK" dirty="0" err="1"/>
              <a:t>žen</a:t>
            </a:r>
            <a:endParaRPr lang="sk-SK" dirty="0"/>
          </a:p>
        </p:txBody>
      </p:sp>
    </p:spTree>
    <p:extLst>
      <p:ext uri="{BB962C8B-B14F-4D97-AF65-F5344CB8AC3E}">
        <p14:creationId xmlns:p14="http://schemas.microsoft.com/office/powerpoint/2010/main" val="5802733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grafické znázornění rozložení hodnot proměnné (trend)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histogram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sp>
        <p:nvSpPr>
          <p:cNvPr id="6" name="Rectangular Callout 5"/>
          <p:cNvSpPr/>
          <p:nvPr/>
        </p:nvSpPr>
        <p:spPr>
          <a:xfrm>
            <a:off x="6588224" y="2708920"/>
            <a:ext cx="2016224" cy="648072"/>
          </a:xfrm>
          <a:prstGeom prst="wedgeRectCallout">
            <a:avLst>
              <a:gd name="adj1" fmla="val -63018"/>
              <a:gd name="adj2" fmla="val 13891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normální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rozložení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979948" y="6021288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výška </a:t>
            </a:r>
            <a:r>
              <a:rPr lang="sk-SK" dirty="0" err="1"/>
              <a:t>žen</a:t>
            </a:r>
            <a:endParaRPr lang="sk-SK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966953" y="3784394"/>
            <a:ext cx="12241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k-SK" dirty="0"/>
              <a:t>počet </a:t>
            </a:r>
            <a:r>
              <a:rPr lang="sk-SK" dirty="0" err="1"/>
              <a:t>žen</a:t>
            </a:r>
            <a:endParaRPr lang="sk-SK" dirty="0"/>
          </a:p>
        </p:txBody>
      </p:sp>
      <p:pic>
        <p:nvPicPr>
          <p:cNvPr id="9" name="Obrázok 8" descr="Obrázok, na ktorom je text, vývoj, snímka obrazovky, rad&#10;&#10;Automaticky generovaný popis">
            <a:extLst>
              <a:ext uri="{FF2B5EF4-FFF2-40B4-BE49-F238E27FC236}">
                <a16:creationId xmlns:a16="http://schemas.microsoft.com/office/drawing/2014/main" id="{934E5D9A-2BC2-0238-C27E-28EEB79247C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036" y="2581397"/>
            <a:ext cx="5896198" cy="40159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1239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400" dirty="0"/>
              <a:t>grafické znázornění rozložení hodnot proměnné (trend)</a:t>
            </a:r>
          </a:p>
          <a:p>
            <a:pPr>
              <a:spcBef>
                <a:spcPts val="0"/>
              </a:spcBef>
            </a:pPr>
            <a:r>
              <a:rPr lang="cs-CZ" sz="2400" dirty="0"/>
              <a:t>histogram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050"/>
          <a:stretch/>
        </p:blipFill>
        <p:spPr>
          <a:xfrm>
            <a:off x="285961" y="2301766"/>
            <a:ext cx="8380146" cy="4351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78863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KVANTI VÝZKUM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540568" y="1916832"/>
            <a:ext cx="9433048" cy="4608512"/>
          </a:xfrm>
        </p:spPr>
        <p:txBody>
          <a:bodyPr>
            <a:normAutofit/>
          </a:bodyPr>
          <a:lstStyle/>
          <a:p>
            <a:pPr marL="914400" lvl="2" indent="0" algn="ctr">
              <a:buNone/>
            </a:pPr>
            <a:r>
              <a:rPr lang="cs-CZ" sz="2000" dirty="0"/>
              <a:t>! metoda, zahrnuje systematický </a:t>
            </a:r>
            <a:r>
              <a:rPr lang="cs-CZ" sz="2000" b="1" dirty="0"/>
              <a:t>sběr</a:t>
            </a:r>
            <a:r>
              <a:rPr lang="cs-CZ" sz="2000" dirty="0"/>
              <a:t> a </a:t>
            </a:r>
            <a:r>
              <a:rPr lang="cs-CZ" sz="2000" b="1" dirty="0"/>
              <a:t>analýzu</a:t>
            </a:r>
            <a:r>
              <a:rPr lang="cs-CZ" sz="2000" dirty="0"/>
              <a:t> číselných údajů -&gt; ověření </a:t>
            </a:r>
            <a:r>
              <a:rPr lang="cs-CZ" sz="2000" b="1" dirty="0"/>
              <a:t>hypotéz</a:t>
            </a:r>
            <a:r>
              <a:rPr lang="cs-CZ" sz="2000" dirty="0"/>
              <a:t> + zodpovězení </a:t>
            </a:r>
            <a:r>
              <a:rPr lang="cs-CZ" sz="2000" b="1" dirty="0"/>
              <a:t>VO</a:t>
            </a:r>
            <a:r>
              <a:rPr lang="cs-CZ" sz="2000" dirty="0"/>
              <a:t> (zdůrazňuje objektivní a empirickou povahu)</a:t>
            </a:r>
          </a:p>
          <a:p>
            <a:pPr marL="914400" lvl="2" indent="0" algn="ctr">
              <a:buNone/>
            </a:pPr>
            <a:endParaRPr lang="cs-CZ" sz="2000" dirty="0"/>
          </a:p>
          <a:p>
            <a:pPr marL="914400" lvl="2" indent="0" algn="ctr">
              <a:buNone/>
            </a:pPr>
            <a:r>
              <a:rPr lang="cs-CZ" sz="2000" dirty="0"/>
              <a:t>*Rola </a:t>
            </a:r>
            <a:r>
              <a:rPr lang="cs-CZ" sz="2000" b="1" dirty="0"/>
              <a:t>hypotéz</a:t>
            </a:r>
            <a:r>
              <a:rPr lang="cs-CZ" sz="2000" dirty="0"/>
              <a:t> při vedení kvantitativního výzkumu, výzkumní pracovníci formulují kvalifikované odhady vztahů mezi proměnnými, které ověřují pomocí dat.</a:t>
            </a:r>
          </a:p>
        </p:txBody>
      </p:sp>
    </p:spTree>
    <p:extLst>
      <p:ext uri="{BB962C8B-B14F-4D97-AF65-F5344CB8AC3E}">
        <p14:creationId xmlns:p14="http://schemas.microsoft.com/office/powerpoint/2010/main" val="1744050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6064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FREKVENCE VÝSKYTU</a:t>
            </a:r>
            <a:endParaRPr lang="sk-SK" sz="40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95536" y="1556792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zešikmené rozložení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34" t="9552" b="4912"/>
          <a:stretch/>
        </p:blipFill>
        <p:spPr>
          <a:xfrm>
            <a:off x="4860032" y="2708920"/>
            <a:ext cx="3734150" cy="33739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7584" y="2420888"/>
            <a:ext cx="3867397" cy="38386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96794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435280" cy="4925144"/>
          </a:xfrm>
        </p:spPr>
        <p:txBody>
          <a:bodyPr>
            <a:normAutofit/>
          </a:bodyPr>
          <a:lstStyle/>
          <a:p>
            <a:pPr>
              <a:spcBef>
                <a:spcPts val="1200"/>
              </a:spcBef>
            </a:pPr>
            <a:r>
              <a:rPr lang="cs-CZ" sz="2800" dirty="0"/>
              <a:t>základní charakteristika dat, typická hodnota dané proměnné</a:t>
            </a:r>
          </a:p>
          <a:p>
            <a:pPr>
              <a:spcBef>
                <a:spcPts val="1200"/>
              </a:spcBef>
            </a:pPr>
            <a:r>
              <a:rPr lang="cs-CZ" sz="2800" dirty="0"/>
              <a:t>koncentrace informací do </a:t>
            </a:r>
            <a:r>
              <a:rPr lang="cs-CZ" sz="2800" b="1" dirty="0"/>
              <a:t>jednoho čísla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00B050"/>
                </a:solidFill>
              </a:rPr>
              <a:t>+ jednoduchý výpočet</a:t>
            </a:r>
            <a:endParaRPr lang="cs-CZ" sz="2400" b="1" dirty="0">
              <a:solidFill>
                <a:srgbClr val="0070C0"/>
              </a:solidFill>
            </a:endParaRP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00B050"/>
                </a:solidFill>
              </a:rPr>
              <a:t>+ rychlá základní informace o rozložení dat proměnné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FF0000"/>
                </a:solidFill>
              </a:rPr>
              <a:t>- příliš zjednodušující</a:t>
            </a:r>
          </a:p>
          <a:p>
            <a:pPr marL="457200" lvl="1" indent="0">
              <a:spcBef>
                <a:spcPts val="1200"/>
              </a:spcBef>
              <a:buNone/>
            </a:pPr>
            <a:r>
              <a:rPr lang="cs-CZ" sz="2400" b="1" dirty="0">
                <a:solidFill>
                  <a:srgbClr val="FF0000"/>
                </a:solidFill>
              </a:rPr>
              <a:t>- citlivost na extrémní hodnoty </a:t>
            </a:r>
          </a:p>
          <a:p>
            <a:pPr marL="457200" lvl="1" indent="0">
              <a:spcBef>
                <a:spcPts val="1200"/>
              </a:spcBef>
              <a:buNone/>
            </a:pPr>
            <a:endParaRPr lang="cs-CZ" sz="2400" b="1" dirty="0">
              <a:solidFill>
                <a:srgbClr val="FF0000"/>
              </a:solidFill>
            </a:endParaRP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1350919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6350" lvl="1" indent="0">
              <a:spcBef>
                <a:spcPts val="1200"/>
              </a:spcBef>
              <a:buNone/>
            </a:pPr>
            <a:r>
              <a:rPr lang="cs-CZ" sz="2400" b="1" dirty="0"/>
              <a:t>Modus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nejčastější hodnota dané proměnné</a:t>
            </a:r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600"/>
              </a:spcBef>
              <a:buNone/>
            </a:pPr>
            <a:r>
              <a:rPr lang="cs-CZ" sz="2400" b="1" dirty="0"/>
              <a:t>Medián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prostřední hodnota dané proměnné</a:t>
            </a:r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0"/>
              </a:spcBef>
              <a:buNone/>
            </a:pPr>
            <a:r>
              <a:rPr lang="cs-CZ" sz="2400" b="1" dirty="0"/>
              <a:t>Průměr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součet hodnot vydělený počtem hodnot </a:t>
            </a:r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sp>
        <p:nvSpPr>
          <p:cNvPr id="5" name="TextBox 4"/>
          <p:cNvSpPr txBox="1"/>
          <p:nvPr/>
        </p:nvSpPr>
        <p:spPr>
          <a:xfrm>
            <a:off x="899592" y="23912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13, 18, 13, 14, 13, 16, 14, 21, 13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899592" y="2391271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18,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14,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  <a:r>
              <a:rPr lang="cs-CZ" sz="2400" b="1" dirty="0"/>
              <a:t>, 16, 14, 21, </a:t>
            </a:r>
            <a:r>
              <a:rPr lang="cs-CZ" sz="2400" b="1" dirty="0">
                <a:solidFill>
                  <a:srgbClr val="FF0000"/>
                </a:solidFill>
              </a:rPr>
              <a:t>13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99592" y="4365104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13, 18, 13, 14, 13, 16, 14, 21, 13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899592" y="4595936"/>
            <a:ext cx="43924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1"/>
            <a:r>
              <a:rPr lang="cs-CZ" sz="2400" b="1" dirty="0"/>
              <a:t>13, 13, 13, 13, </a:t>
            </a:r>
            <a:r>
              <a:rPr lang="cs-CZ" sz="2400" b="1" dirty="0">
                <a:solidFill>
                  <a:srgbClr val="FF0000"/>
                </a:solidFill>
              </a:rPr>
              <a:t>14</a:t>
            </a:r>
            <a:r>
              <a:rPr lang="cs-CZ" sz="2400" b="1" dirty="0"/>
              <a:t>, 14, 16, 18, 21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6300192" y="1196752"/>
            <a:ext cx="0" cy="4968552"/>
          </a:xfrm>
          <a:prstGeom prst="line">
            <a:avLst/>
          </a:prstGeom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6516216" y="125335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NOMINÁLNÍ: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6530730" y="162880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6516216" y="2246653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ORDINÁLNÍ: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6530730" y="2622103"/>
            <a:ext cx="201622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516216" y="3562360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INTERVALOVÉ: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6530730" y="3937810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  <a:p>
            <a:r>
              <a:rPr lang="cs-CZ" dirty="0"/>
              <a:t>- průměr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516216" y="5069774"/>
            <a:ext cx="201622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POMEROVÉ: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6530730" y="5445224"/>
            <a:ext cx="201622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dirty="0"/>
              <a:t>- modus</a:t>
            </a:r>
          </a:p>
          <a:p>
            <a:r>
              <a:rPr lang="cs-CZ" dirty="0"/>
              <a:t>- medián</a:t>
            </a:r>
          </a:p>
          <a:p>
            <a:r>
              <a:rPr lang="cs-CZ" dirty="0"/>
              <a:t>- průměr</a:t>
            </a:r>
          </a:p>
        </p:txBody>
      </p:sp>
    </p:spTree>
    <p:extLst>
      <p:ext uri="{BB962C8B-B14F-4D97-AF65-F5344CB8AC3E}">
        <p14:creationId xmlns:p14="http://schemas.microsoft.com/office/powerpoint/2010/main" val="2220704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  <p:bldP spid="6" grpId="0"/>
      <p:bldP spid="7" grpId="0"/>
      <p:bldP spid="7" grpId="1"/>
      <p:bldP spid="8" grpId="0"/>
      <p:bldP spid="12" grpId="0"/>
      <p:bldP spid="13" grpId="0"/>
      <p:bldP spid="14" grpId="0"/>
      <p:bldP spid="15" grpId="0"/>
      <p:bldP spid="16" grpId="0"/>
      <p:bldP spid="17" grpId="0"/>
      <p:bldP spid="18" grpId="0"/>
      <p:bldP spid="19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HODNOTY| Průměr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velmi citlivý na extrémní hodnoty</a:t>
            </a:r>
          </a:p>
          <a:p>
            <a:pPr marL="349250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nemá smysl při asymetrickém rozložení dát</a:t>
            </a:r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může poskytovat informaci, která nedopovídá skutečnosti (!)</a:t>
            </a:r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endParaRPr lang="cs-CZ" sz="2400" b="1" dirty="0"/>
          </a:p>
          <a:p>
            <a:pPr marL="363538" lvl="1" indent="-357188">
              <a:spcBef>
                <a:spcPts val="600"/>
              </a:spcBef>
              <a:buFont typeface="Arial" pitchFamily="34" charset="0"/>
              <a:buChar char="•"/>
            </a:pPr>
            <a:endParaRPr lang="cs-CZ" sz="2400" b="1" dirty="0"/>
          </a:p>
          <a:p>
            <a:pPr marL="363538" lvl="1" indent="0">
              <a:spcBef>
                <a:spcPts val="600"/>
              </a:spcBef>
              <a:buNone/>
            </a:pPr>
            <a:r>
              <a:rPr lang="cs-CZ" sz="2400" b="1" dirty="0"/>
              <a:t>PRÍKLAD</a:t>
            </a:r>
          </a:p>
          <a:p>
            <a:pPr marL="706438" lvl="1" indent="-342900">
              <a:spcBef>
                <a:spcPts val="600"/>
              </a:spcBef>
              <a:buFont typeface="Arial" pitchFamily="34" charset="0"/>
              <a:buChar char="•"/>
            </a:pPr>
            <a:r>
              <a:rPr lang="cs-CZ" sz="2400" dirty="0"/>
              <a:t>hodnocení úspěšnosti určité terapie</a:t>
            </a:r>
          </a:p>
          <a:p>
            <a:pPr marL="1106488" lvl="2" indent="-342900">
              <a:spcBef>
                <a:spcPts val="600"/>
              </a:spcBef>
            </a:pPr>
            <a:r>
              <a:rPr lang="cs-CZ" sz="2000" dirty="0"/>
              <a:t>20 pacientů přežilo měsíc, 1 pacient přežil 30 let </a:t>
            </a:r>
            <a:r>
              <a:rPr lang="cs-CZ" sz="2000" b="1" dirty="0">
                <a:solidFill>
                  <a:srgbClr val="0070C0"/>
                </a:solidFill>
              </a:rPr>
              <a:t>(?)</a:t>
            </a:r>
            <a:endParaRPr lang="cs-CZ" sz="2000" dirty="0"/>
          </a:p>
          <a:p>
            <a:pPr marL="1106488" lvl="2" indent="-342900">
              <a:spcBef>
                <a:spcPts val="600"/>
              </a:spcBef>
            </a:pPr>
            <a:r>
              <a:rPr lang="cs-CZ" sz="2000" dirty="0"/>
              <a:t>Průměr dožití = 18 měsíců (</a:t>
            </a:r>
            <a:r>
              <a:rPr lang="cs-CZ" sz="2000" b="1" dirty="0"/>
              <a:t>1,5</a:t>
            </a:r>
            <a:r>
              <a:rPr lang="cs-CZ" sz="2000" dirty="0"/>
              <a:t>) </a:t>
            </a:r>
            <a:endParaRPr lang="cs-CZ" sz="2000" b="1" dirty="0">
              <a:solidFill>
                <a:srgbClr val="0070C0"/>
              </a:solidFill>
            </a:endParaRPr>
          </a:p>
          <a:p>
            <a:pPr marL="814388" lvl="3" indent="0">
              <a:spcBef>
                <a:spcPts val="600"/>
              </a:spcBef>
              <a:buNone/>
            </a:pPr>
            <a:endParaRPr lang="cs-CZ" dirty="0"/>
          </a:p>
          <a:p>
            <a:pPr marL="714375" lvl="2" indent="-342900">
              <a:spcBef>
                <a:spcPts val="600"/>
              </a:spcBef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2420230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HODNOTY| Průměr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83568"/>
            <a:ext cx="8435280" cy="5257800"/>
          </a:xfrm>
        </p:spPr>
        <p:txBody>
          <a:bodyPr>
            <a:normAutofit/>
          </a:bodyPr>
          <a:lstStyle/>
          <a:p>
            <a:pPr marL="814388" lvl="3" indent="0">
              <a:spcBef>
                <a:spcPts val="600"/>
              </a:spcBef>
              <a:buNone/>
            </a:pPr>
            <a:endParaRPr lang="cs-CZ" dirty="0"/>
          </a:p>
          <a:p>
            <a:pPr marL="714375" lvl="2" indent="-342900">
              <a:spcBef>
                <a:spcPts val="600"/>
              </a:spcBef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693370"/>
              </p:ext>
            </p:extLst>
          </p:nvPr>
        </p:nvGraphicFramePr>
        <p:xfrm>
          <a:off x="1259632" y="1916832"/>
          <a:ext cx="6408711" cy="312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Jedinec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Muži</a:t>
                      </a:r>
                      <a:r>
                        <a:rPr lang="sk-SK" baseline="0" dirty="0"/>
                        <a:t> (počet pív)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Ženy</a:t>
                      </a:r>
                      <a:r>
                        <a:rPr lang="sk-SK" baseline="0" dirty="0"/>
                        <a:t> (počet pív)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sk-SK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sk-SK" b="1" dirty="0"/>
                        <a:t>Súčet:</a:t>
                      </a:r>
                    </a:p>
                    <a:p>
                      <a:r>
                        <a:rPr lang="sk-SK" b="1" dirty="0"/>
                        <a:t>Aritmetický priemer: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56774297"/>
              </p:ext>
            </p:extLst>
          </p:nvPr>
        </p:nvGraphicFramePr>
        <p:xfrm>
          <a:off x="1259632" y="1916832"/>
          <a:ext cx="6408711" cy="312244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2245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0439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942302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413728"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Jedinec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Muži</a:t>
                      </a:r>
                      <a:r>
                        <a:rPr lang="sk-SK" baseline="0" dirty="0"/>
                        <a:t> (počet </a:t>
                      </a:r>
                      <a:r>
                        <a:rPr lang="sk-SK" baseline="0" dirty="0" err="1"/>
                        <a:t>piv</a:t>
                      </a:r>
                      <a:r>
                        <a:rPr lang="sk-SK" baseline="0" dirty="0"/>
                        <a:t>)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Ženy</a:t>
                      </a:r>
                      <a:r>
                        <a:rPr lang="sk-SK" baseline="0" dirty="0"/>
                        <a:t> (počet </a:t>
                      </a:r>
                      <a:r>
                        <a:rPr lang="sk-SK" baseline="0" dirty="0" err="1"/>
                        <a:t>piv</a:t>
                      </a:r>
                      <a:r>
                        <a:rPr lang="sk-SK" baseline="0" dirty="0"/>
                        <a:t>)</a:t>
                      </a:r>
                      <a:endParaRPr lang="sk-SK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1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2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3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4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r>
                        <a:rPr lang="sk-SK" dirty="0"/>
                        <a:t>Jedinec č.</a:t>
                      </a:r>
                      <a:r>
                        <a:rPr lang="sk-SK" baseline="0" dirty="0"/>
                        <a:t> 5</a:t>
                      </a:r>
                      <a:endParaRPr lang="sk-SK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dirty="0"/>
                        <a:t>40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413728">
                <a:tc>
                  <a:txBody>
                    <a:bodyPr/>
                    <a:lstStyle/>
                    <a:p>
                      <a:pPr>
                        <a:tabLst/>
                      </a:pPr>
                      <a:r>
                        <a:rPr lang="sk-SK" b="1" dirty="0" err="1"/>
                        <a:t>Součet</a:t>
                      </a:r>
                      <a:r>
                        <a:rPr lang="sk-SK" b="1" dirty="0"/>
                        <a:t>:</a:t>
                      </a:r>
                    </a:p>
                    <a:p>
                      <a:r>
                        <a:rPr lang="sk-SK" b="1" dirty="0"/>
                        <a:t>Aritmetický </a:t>
                      </a:r>
                      <a:r>
                        <a:rPr lang="sk-SK" b="1" dirty="0" err="1"/>
                        <a:t>průměr</a:t>
                      </a:r>
                      <a:r>
                        <a:rPr lang="sk-SK" b="1" dirty="0"/>
                        <a:t>: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sk-SK" b="1" dirty="0"/>
                        <a:t>40</a:t>
                      </a:r>
                    </a:p>
                    <a:p>
                      <a:pPr algn="ctr"/>
                      <a:r>
                        <a:rPr lang="sk-SK" b="1" dirty="0"/>
                        <a:t>8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</a:tbl>
          </a:graphicData>
        </a:graphic>
      </p:graphicFrame>
      <p:sp>
        <p:nvSpPr>
          <p:cNvPr id="6" name="TextovéPole 5"/>
          <p:cNvSpPr txBox="1"/>
          <p:nvPr/>
        </p:nvSpPr>
        <p:spPr>
          <a:xfrm>
            <a:off x="539552" y="1288290"/>
            <a:ext cx="44644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lvl="2"/>
            <a:r>
              <a:rPr lang="cs-CZ" dirty="0"/>
              <a:t>- Průměr počtu vypitých piv za jeden týden</a:t>
            </a:r>
          </a:p>
        </p:txBody>
      </p:sp>
    </p:spTree>
    <p:extLst>
      <p:ext uri="{BB962C8B-B14F-4D97-AF65-F5344CB8AC3E}">
        <p14:creationId xmlns:p14="http://schemas.microsoft.com/office/powerpoint/2010/main" val="31223031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STŘEDNÍ HODNOTY </a:t>
            </a:r>
            <a:r>
              <a:rPr lang="cs-CZ" sz="3100" dirty="0"/>
              <a:t>vs. FREKVENCE VÝSKYTU</a:t>
            </a:r>
            <a:endParaRPr lang="sk-SK" sz="31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1520" y="1195536"/>
            <a:ext cx="4186808" cy="5257800"/>
          </a:xfrm>
        </p:spPr>
        <p:txBody>
          <a:bodyPr>
            <a:normAutofit/>
          </a:bodyPr>
          <a:lstStyle/>
          <a:p>
            <a:pPr marL="714375" lvl="2" indent="-342900">
              <a:spcBef>
                <a:spcPts val="600"/>
              </a:spcBef>
            </a:pPr>
            <a:r>
              <a:rPr lang="sk-SK" sz="1600" dirty="0" err="1"/>
              <a:t>Příjem</a:t>
            </a:r>
            <a:r>
              <a:rPr lang="sk-SK" sz="1600" dirty="0"/>
              <a:t> za </a:t>
            </a:r>
            <a:r>
              <a:rPr lang="sk-SK" sz="1600" dirty="0" err="1"/>
              <a:t>měsíc</a:t>
            </a:r>
            <a:endParaRPr lang="sk-SK" sz="1600" dirty="0"/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č.1: 	17 000,-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2: 	18 000,-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3: 	18 000,-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4: 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5: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6: 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7:	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dirty="0"/>
              <a:t>jedinec č. 8:	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u="sng" dirty="0"/>
              <a:t>jedinec č. 9:	21 000,-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 err="1"/>
              <a:t>Průměr</a:t>
            </a:r>
            <a:r>
              <a:rPr lang="sk-SK" sz="1600" b="1" dirty="0"/>
              <a:t>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/>
              <a:t>MODUS:	19 000,-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/>
              <a:t>MEDIÁN:</a:t>
            </a:r>
            <a:r>
              <a:rPr lang="sk-SK" sz="1600" dirty="0"/>
              <a:t>	</a:t>
            </a:r>
            <a:r>
              <a:rPr lang="sk-SK" sz="1600" b="1" dirty="0"/>
              <a:t>19 000,- Kč</a:t>
            </a:r>
            <a:endParaRPr lang="cs-CZ" sz="1600" u="sng" dirty="0"/>
          </a:p>
        </p:txBody>
      </p:sp>
      <p:sp>
        <p:nvSpPr>
          <p:cNvPr id="6" name="Content Placeholder 2"/>
          <p:cNvSpPr txBox="1">
            <a:spLocks/>
          </p:cNvSpPr>
          <p:nvPr/>
        </p:nvSpPr>
        <p:spPr>
          <a:xfrm>
            <a:off x="4273624" y="1276836"/>
            <a:ext cx="4402832" cy="4959260"/>
          </a:xfrm>
          <a:prstGeom prst="rect">
            <a:avLst/>
          </a:prstGeom>
        </p:spPr>
        <p:txBody>
          <a:bodyPr vert="horz" lIns="91440" tIns="45720" rIns="91440" bIns="45720" rtlCol="0">
            <a:normAutofit lnSpcReduction="1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endParaRPr lang="sk-SK" sz="1600" dirty="0"/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č.1: 	17 000,-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2: 	18 000,-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3: 	18 000,-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4: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5: 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dirty="0"/>
              <a:t>jedinec č. 6: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06663" algn="l"/>
              </a:tabLst>
            </a:pPr>
            <a:r>
              <a:rPr lang="sk-SK" sz="1600" dirty="0"/>
              <a:t>jedinec č. 7:	 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8:	 20 000,-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9:	 21 000,-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06663" algn="l"/>
              </a:tabLst>
            </a:pPr>
            <a:r>
              <a:rPr lang="sk-SK" sz="1600" dirty="0"/>
              <a:t>jedinec č. 10:	 50 000,-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424113" algn="l"/>
              </a:tabLst>
            </a:pPr>
            <a:r>
              <a:rPr lang="sk-SK" sz="1600" u="sng" dirty="0"/>
              <a:t>jedinec č. 11:	100 000.- Kč</a:t>
            </a:r>
          </a:p>
          <a:p>
            <a:pPr marL="828675" lvl="3" indent="0">
              <a:spcBef>
                <a:spcPts val="600"/>
              </a:spcBef>
              <a:buNone/>
              <a:tabLst>
                <a:tab pos="2598738" algn="l"/>
              </a:tabLst>
            </a:pPr>
            <a:r>
              <a:rPr lang="sk-SK" sz="1600" b="1" dirty="0" err="1"/>
              <a:t>Průměr</a:t>
            </a:r>
            <a:r>
              <a:rPr lang="sk-SK" sz="1600" b="1" dirty="0"/>
              <a:t>:	29 200,-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b="1" dirty="0"/>
              <a:t>MODUS:	19 000,- Kč</a:t>
            </a:r>
          </a:p>
          <a:p>
            <a:pPr marL="828675" lvl="3" indent="0">
              <a:spcBef>
                <a:spcPts val="600"/>
              </a:spcBef>
              <a:buFont typeface="Arial" pitchFamily="34" charset="0"/>
              <a:buNone/>
              <a:tabLst>
                <a:tab pos="2598738" algn="l"/>
              </a:tabLst>
            </a:pPr>
            <a:r>
              <a:rPr lang="sk-SK" sz="1600" b="1" dirty="0"/>
              <a:t>MEDIÁN:</a:t>
            </a:r>
            <a:r>
              <a:rPr lang="sk-SK" sz="1600" dirty="0"/>
              <a:t>	</a:t>
            </a:r>
            <a:r>
              <a:rPr lang="sk-SK" sz="1600" b="1" dirty="0"/>
              <a:t>19 000,- Kč</a:t>
            </a:r>
            <a:r>
              <a:rPr lang="sk-SK" sz="1600" dirty="0"/>
              <a:t>	</a:t>
            </a:r>
          </a:p>
          <a:p>
            <a:pPr marL="714375" lvl="2" indent="-342900">
              <a:spcBef>
                <a:spcPts val="600"/>
              </a:spcBef>
            </a:pPr>
            <a:endParaRPr lang="sk-SK" sz="1600" dirty="0"/>
          </a:p>
          <a:p>
            <a:pPr marL="6350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b="1" dirty="0"/>
          </a:p>
          <a:p>
            <a:pPr marL="6350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b="1" dirty="0"/>
          </a:p>
          <a:p>
            <a:pPr marL="369888" lvl="1" indent="0">
              <a:spcBef>
                <a:spcPts val="1200"/>
              </a:spcBef>
              <a:buFont typeface="Arial" pitchFamily="34" charset="0"/>
              <a:buNone/>
            </a:pPr>
            <a:endParaRPr lang="sk-SK" sz="16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Font typeface="Arial" pitchFamily="34" charset="0"/>
              <a:buNone/>
            </a:pPr>
            <a:endParaRPr lang="sk-SK" sz="1600" b="1" dirty="0"/>
          </a:p>
          <a:p>
            <a:pPr>
              <a:spcBef>
                <a:spcPts val="1200"/>
              </a:spcBef>
            </a:pPr>
            <a:endParaRPr lang="cs-CZ" sz="1600" dirty="0"/>
          </a:p>
          <a:p>
            <a:pPr marL="0" indent="0">
              <a:buFont typeface="Arial" pitchFamily="34" charset="0"/>
              <a:buNone/>
            </a:pPr>
            <a:endParaRPr lang="cs-CZ" sz="1600" u="sng" dirty="0"/>
          </a:p>
        </p:txBody>
      </p:sp>
      <p:sp>
        <p:nvSpPr>
          <p:cNvPr id="8" name="Rectangular Callout 7"/>
          <p:cNvSpPr/>
          <p:nvPr/>
        </p:nvSpPr>
        <p:spPr>
          <a:xfrm>
            <a:off x="2195736" y="5947225"/>
            <a:ext cx="2376264" cy="648072"/>
          </a:xfrm>
          <a:prstGeom prst="wedgeRectCallout">
            <a:avLst>
              <a:gd name="adj1" fmla="val 52424"/>
              <a:gd name="adj2" fmla="val -139064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rozložení/</a:t>
            </a:r>
            <a:r>
              <a:rPr lang="sk-SK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histogram</a:t>
            </a:r>
            <a:r>
              <a:rPr lang="sk-SK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67439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5" end="1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l"/>
            <a:r>
              <a:rPr lang="cs-CZ" sz="3600"/>
              <a:t>STŘEDNÍ HODNOTY vs. FREKVENCE VÝSKYTU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84130" y="5949280"/>
            <a:ext cx="75608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cs-CZ" sz="1600" dirty="0"/>
              <a:t>někdy vhodné využít statistiky nižší úrovně (modus, medián)</a:t>
            </a:r>
          </a:p>
          <a:p>
            <a:pPr marL="285750" indent="-285750">
              <a:buFont typeface="Arial" pitchFamily="34" charset="0"/>
              <a:buChar char="•"/>
            </a:pPr>
            <a:r>
              <a:rPr lang="cs-CZ" sz="1600" b="1" dirty="0">
                <a:solidFill>
                  <a:srgbClr val="FF0000"/>
                </a:solidFill>
              </a:rPr>
              <a:t>POZOR na homogenitu vzorku, VARIABILITU dat </a:t>
            </a:r>
            <a:r>
              <a:rPr lang="cs-CZ" sz="1600" dirty="0"/>
              <a:t>(rozložení hodnot proměnné)</a:t>
            </a: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638636"/>
            <a:ext cx="7560840" cy="4008672"/>
          </a:xfrm>
        </p:spPr>
      </p:pic>
      <p:sp>
        <p:nvSpPr>
          <p:cNvPr id="9" name="TextBox 8"/>
          <p:cNvSpPr txBox="1"/>
          <p:nvPr/>
        </p:nvSpPr>
        <p:spPr>
          <a:xfrm>
            <a:off x="7452320" y="5415027"/>
            <a:ext cx="100811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000"/>
              <a:t>zdroj: ISPV.cz</a:t>
            </a:r>
          </a:p>
        </p:txBody>
      </p:sp>
    </p:spTree>
    <p:extLst>
      <p:ext uri="{BB962C8B-B14F-4D97-AF65-F5344CB8AC3E}">
        <p14:creationId xmlns:p14="http://schemas.microsoft.com/office/powerpoint/2010/main" val="586056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3120571169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cs-CZ" sz="1400" dirty="0"/>
              <a:t>185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/>
              <p:cNvSpPr txBox="1"/>
              <p:nvPr/>
            </p:nvSpPr>
            <p:spPr>
              <a:xfrm>
                <a:off x="683568" y="5313982"/>
                <a:ext cx="8064896" cy="133568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cs-CZ" b="1" dirty="0"/>
                  <a:t>JAK MĚŘIT VARIABILITU?</a:t>
                </a:r>
              </a:p>
              <a:p>
                <a:r>
                  <a:rPr lang="cs-CZ" b="1" dirty="0"/>
                  <a:t>Rozptyl</a:t>
                </a:r>
                <a:r>
                  <a:rPr lang="cs-CZ" dirty="0"/>
                  <a:t>: průměr druhých mocnin vzdáleností hodnot od jejich průměru → </a:t>
                </a:r>
                <a:r>
                  <a:rPr lang="cs-CZ" b="1" dirty="0">
                    <a:solidFill>
                      <a:srgbClr val="FF0000"/>
                    </a:solidFill>
                  </a:rPr>
                  <a:t>odchylky od průměru</a:t>
                </a:r>
              </a:p>
              <a:p>
                <a:pPr>
                  <a:spcBef>
                    <a:spcPts val="600"/>
                  </a:spcBef>
                </a:pPr>
                <a:r>
                  <a:rPr lang="cs-CZ" b="1" dirty="0"/>
                  <a:t>Směrodatná odchylka</a:t>
                </a:r>
                <a:r>
                  <a:rPr lang="cs-CZ" dirty="0"/>
                  <a:t>: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cs-CZ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a:rPr lang="cs-CZ" b="0" i="1" smtClean="0">
                            <a:latin typeface="Cambria Math"/>
                          </a:rPr>
                          <m:t>𝑟𝑜𝑧𝑝𝑡𝑦𝑙</m:t>
                        </m:r>
                      </m:e>
                    </m:rad>
                  </m:oMath>
                </a14:m>
                <a:endParaRPr lang="cs-CZ" b="1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31" name="TextBox 30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568" y="5313982"/>
                <a:ext cx="8064896" cy="1335687"/>
              </a:xfrm>
              <a:prstGeom prst="rect">
                <a:avLst/>
              </a:prstGeom>
              <a:blipFill>
                <a:blip r:embed="rId9"/>
                <a:stretch>
                  <a:fillRect l="-629" t="-1887" b="-5660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2" name="Picture 3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59498" y="5895970"/>
            <a:ext cx="1422980" cy="48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0045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4" grpId="0">
        <p:bldAsOne/>
      </p:bldGraphic>
      <p:bldP spid="19" grpId="0" animBg="1"/>
      <p:bldP spid="22" grpId="0" animBg="1"/>
      <p:bldP spid="23" grpId="0" animBg="1"/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156895301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/>
              <p:cNvSpPr txBox="1"/>
              <p:nvPr/>
            </p:nvSpPr>
            <p:spPr>
              <a:xfrm>
                <a:off x="3131840" y="5445224"/>
                <a:ext cx="4994684" cy="116012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cs-CZ" dirty="0"/>
                  <a:t>průměr</a:t>
                </a:r>
                <a:r>
                  <a:rPr lang="sk-SK" dirty="0"/>
                  <a:t> 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187+163+165+196+185</m:t>
                        </m:r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sk-SK" b="0" i="1" smtClean="0">
                            <a:latin typeface="Cambria Math"/>
                          </a:rPr>
                          <m:t>896</m:t>
                        </m:r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179,2</a:t>
                </a:r>
              </a:p>
            </p:txBody>
          </p:sp>
        </mc:Choice>
        <mc:Fallback xmlns="">
          <p:sp>
            <p:nvSpPr>
              <p:cNvPr id="33" name="TextBox 32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4994684" cy="1160126"/>
              </a:xfrm>
              <a:prstGeom prst="rect">
                <a:avLst/>
              </a:prstGeom>
              <a:blipFill>
                <a:blip r:embed="rId10"/>
                <a:stretch>
                  <a:fillRect l="-1015" b="-6452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109829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4033291296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09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1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5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40"/>
            <a:ext cx="1153188" cy="3975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1" cy="4197554"/>
          </a:xfrm>
          <a:prstGeom prst="rect">
            <a:avLst/>
          </a:prstGeom>
          <a:noFill/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" y="5672078"/>
            <a:ext cx="1855028" cy="6327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19672" y="109109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 flipV="1">
            <a:off x="3131840" y="1772816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Connector 35"/>
          <p:cNvCxnSpPr/>
          <p:nvPr/>
        </p:nvCxnSpPr>
        <p:spPr>
          <a:xfrm>
            <a:off x="2699792" y="1609206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9992" y="15606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156176" y="76470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50590" y="11033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5736" y="1091094"/>
            <a:ext cx="0" cy="17766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704778" y="1268760"/>
            <a:ext cx="0" cy="35585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2" y="1268760"/>
            <a:ext cx="0" cy="291863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88224" y="764704"/>
            <a:ext cx="0" cy="480278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8110878" y="1104460"/>
            <a:ext cx="0" cy="164300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224" y="896296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16,8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67745" y="102710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7,8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98531" y="1049122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5,8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7945" y="1268760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-14,2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67744" y="134595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-16,2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31840" y="5445224"/>
                <a:ext cx="4994684" cy="80143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sk-SK" dirty="0"/>
                  <a:t>rozptyl	=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p>
                          <m:sSupPr>
                            <m:ctrlPr>
                              <a:rPr lang="sk-SK" b="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7,8</m:t>
                            </m:r>
                          </m:e>
                          <m:sup>
                            <m:r>
                              <a:rPr lang="sk-SK" b="0" i="1" smtClean="0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(−16,2)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(−14</m:t>
                            </m:r>
                            <m:r>
                              <a:rPr lang="sk-SK" i="1">
                                <a:latin typeface="Cambria Math"/>
                              </a:rPr>
                              <m:t>,</m:t>
                            </m:r>
                            <m:r>
                              <a:rPr lang="sk-SK" b="0" i="1" smtClean="0">
                                <a:latin typeface="Cambria Math"/>
                              </a:rPr>
                              <m:t>2)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16</m:t>
                            </m:r>
                            <m:r>
                              <a:rPr lang="sk-SK" i="1">
                                <a:latin typeface="Cambria Math"/>
                              </a:rPr>
                              <m:t>,8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  <m:r>
                          <a:rPr lang="sk-SK" b="0" i="1" smtClean="0">
                            <a:latin typeface="Cambria Math"/>
                          </a:rPr>
                          <m:t>+</m:t>
                        </m:r>
                        <m:sSup>
                          <m:sSupPr>
                            <m:ctrlPr>
                              <a:rPr lang="sk-SK" i="1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sk-SK" b="0" i="1" smtClean="0">
                                <a:latin typeface="Cambria Math"/>
                              </a:rPr>
                              <m:t>5</m:t>
                            </m:r>
                            <m:r>
                              <a:rPr lang="sk-SK" i="1">
                                <a:latin typeface="Cambria Math"/>
                              </a:rPr>
                              <m:t>,8</m:t>
                            </m:r>
                          </m:e>
                          <m:sup>
                            <m:r>
                              <a:rPr lang="sk-SK" i="1">
                                <a:latin typeface="Cambria Math"/>
                              </a:rPr>
                              <m:t>2</m:t>
                            </m:r>
                          </m:sup>
                        </m:sSup>
                      </m:num>
                      <m:den>
                        <m:r>
                          <a:rPr lang="sk-SK" b="0" i="1" smtClean="0">
                            <a:latin typeface="Cambria Math"/>
                          </a:rPr>
                          <m:t>5−1</m:t>
                        </m:r>
                      </m:den>
                    </m:f>
                  </m:oMath>
                </a14:m>
                <a:endParaRPr lang="sk-SK" dirty="0"/>
              </a:p>
              <a:p>
                <a:pPr>
                  <a:tabLst>
                    <a:tab pos="804863" algn="l"/>
                  </a:tabLst>
                </a:pPr>
                <a:r>
                  <a:rPr lang="sk-SK" dirty="0"/>
                  <a:t>	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210,2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4994684" cy="801438"/>
              </a:xfrm>
              <a:prstGeom prst="rect">
                <a:avLst/>
              </a:prstGeom>
              <a:blipFill rotWithShape="1">
                <a:blip r:embed="rId10"/>
                <a:stretch>
                  <a:fillRect l="-1099" b="-11364"/>
                </a:stretch>
              </a:blipFill>
            </p:spPr>
            <p:txBody>
              <a:bodyPr/>
              <a:lstStyle/>
              <a:p>
                <a:r>
                  <a:rPr lang="sk-SK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169765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44" grpId="0"/>
      <p:bldP spid="45" grpId="0"/>
      <p:bldP spid="46" grpId="0"/>
      <p:bldP spid="47" grpId="0"/>
      <p:bldP spid="4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389596" y="1333183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2000" dirty="0"/>
              <a:t>Výzkumná otázka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 flipH="1">
            <a:off x="6118656" y="1988840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5443951" y="1179295"/>
            <a:ext cx="13494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formulace hypotéz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148064" y="2596842"/>
            <a:ext cx="20882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operacionalizace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814486" y="1533238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1475656" y="2492896"/>
            <a:ext cx="2592288" cy="34554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/>
          </a:p>
        </p:txBody>
      </p:sp>
      <p:sp>
        <p:nvSpPr>
          <p:cNvPr id="13" name="TextBox 12"/>
          <p:cNvSpPr txBox="1"/>
          <p:nvPr/>
        </p:nvSpPr>
        <p:spPr>
          <a:xfrm>
            <a:off x="1763688" y="2596842"/>
            <a:ext cx="20475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proměnné/sběr dát/měření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H="1">
            <a:off x="3814486" y="2796897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7" name="TextBox 16"/>
          <p:cNvSpPr txBox="1"/>
          <p:nvPr/>
        </p:nvSpPr>
        <p:spPr>
          <a:xfrm>
            <a:off x="1660351" y="3829512"/>
            <a:ext cx="233558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analýza dat /  testování hypotéz</a:t>
            </a:r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2847328" y="3212976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/>
        </p:nvSpPr>
        <p:spPr>
          <a:xfrm>
            <a:off x="2103473" y="5106388"/>
            <a:ext cx="14604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prezentace výsledků</a:t>
            </a:r>
          </a:p>
        </p:txBody>
      </p:sp>
      <p:cxnSp>
        <p:nvCxnSpPr>
          <p:cNvPr id="25" name="Straight Arrow Connector 24"/>
          <p:cNvCxnSpPr/>
          <p:nvPr/>
        </p:nvCxnSpPr>
        <p:spPr>
          <a:xfrm flipH="1">
            <a:off x="2833680" y="4637167"/>
            <a:ext cx="1" cy="376009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/>
        </p:nvCxnSpPr>
        <p:spPr>
          <a:xfrm>
            <a:off x="3811259" y="5440540"/>
            <a:ext cx="1044116" cy="0"/>
          </a:xfrm>
          <a:prstGeom prst="straightConnector1">
            <a:avLst/>
          </a:prstGeom>
          <a:ln>
            <a:tailEnd type="arrow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5148064" y="5240485"/>
            <a:ext cx="20882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cs-CZ" sz="2000" dirty="0"/>
              <a:t>interpretace a závěry</a:t>
            </a: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467544" y="181645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/>
              <a:t>VÝZKUMNÝ PROCES</a:t>
            </a:r>
          </a:p>
        </p:txBody>
      </p:sp>
    </p:spTree>
    <p:extLst>
      <p:ext uri="{BB962C8B-B14F-4D97-AF65-F5344CB8AC3E}">
        <p14:creationId xmlns:p14="http://schemas.microsoft.com/office/powerpoint/2010/main" val="1191698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11" grpId="0"/>
      <p:bldP spid="2" grpId="0" animBg="1"/>
      <p:bldP spid="13" grpId="0"/>
      <p:bldP spid="17" grpId="0"/>
      <p:bldP spid="24" grpId="0"/>
      <p:bldP spid="27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283246821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09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1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5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40"/>
            <a:ext cx="1153188" cy="397531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1" cy="4197554"/>
          </a:xfrm>
          <a:prstGeom prst="rect">
            <a:avLst/>
          </a:prstGeom>
          <a:noFill/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pic>
        <p:nvPicPr>
          <p:cNvPr id="32" name="Picture 3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2158" y="5672078"/>
            <a:ext cx="1855028" cy="632723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1619672" y="109109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34" name="Isosceles Triangle 33"/>
          <p:cNvSpPr/>
          <p:nvPr/>
        </p:nvSpPr>
        <p:spPr>
          <a:xfrm flipV="1">
            <a:off x="3131840" y="1772816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6" name="Straight Connector 35"/>
          <p:cNvCxnSpPr/>
          <p:nvPr/>
        </p:nvCxnSpPr>
        <p:spPr>
          <a:xfrm>
            <a:off x="2699792" y="1609206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7" name="Straight Connector 36"/>
          <p:cNvCxnSpPr/>
          <p:nvPr/>
        </p:nvCxnSpPr>
        <p:spPr>
          <a:xfrm>
            <a:off x="4499992" y="15606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Straight Connector 37"/>
          <p:cNvCxnSpPr/>
          <p:nvPr/>
        </p:nvCxnSpPr>
        <p:spPr>
          <a:xfrm>
            <a:off x="6156176" y="764704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7550590" y="1103323"/>
            <a:ext cx="576064" cy="0"/>
          </a:xfrm>
          <a:prstGeom prst="line">
            <a:avLst/>
          </a:prstGeom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>
            <a:off x="2195736" y="1091094"/>
            <a:ext cx="0" cy="17766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Straight Arrow Connector 39"/>
          <p:cNvCxnSpPr/>
          <p:nvPr/>
        </p:nvCxnSpPr>
        <p:spPr>
          <a:xfrm>
            <a:off x="2704778" y="1268760"/>
            <a:ext cx="0" cy="355856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Straight Arrow Connector 40"/>
          <p:cNvCxnSpPr/>
          <p:nvPr/>
        </p:nvCxnSpPr>
        <p:spPr>
          <a:xfrm>
            <a:off x="4499992" y="1268760"/>
            <a:ext cx="0" cy="291863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/>
          <p:cNvCxnSpPr/>
          <p:nvPr/>
        </p:nvCxnSpPr>
        <p:spPr>
          <a:xfrm>
            <a:off x="6588224" y="764704"/>
            <a:ext cx="0" cy="480278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Straight Arrow Connector 42"/>
          <p:cNvCxnSpPr/>
          <p:nvPr/>
        </p:nvCxnSpPr>
        <p:spPr>
          <a:xfrm>
            <a:off x="8110878" y="1104460"/>
            <a:ext cx="0" cy="164300"/>
          </a:xfrm>
          <a:prstGeom prst="straightConnector1">
            <a:avLst/>
          </a:prstGeom>
          <a:ln w="3175"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224" y="896296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16,8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267745" y="102710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7,8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8198531" y="1049122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5,8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4067945" y="1268760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-14,2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2267744" y="1345951"/>
            <a:ext cx="5760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k-SK" sz="1100" b="1" dirty="0"/>
              <a:t>-16,2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8" name="TextBox 47"/>
              <p:cNvSpPr txBox="1"/>
              <p:nvPr/>
            </p:nvSpPr>
            <p:spPr>
              <a:xfrm>
                <a:off x="3131840" y="5445224"/>
                <a:ext cx="5544616" cy="66024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tabLst>
                    <a:tab pos="804863" algn="l"/>
                  </a:tabLst>
                </a:pPr>
                <a:r>
                  <a:rPr lang="sk-SK" dirty="0" err="1"/>
                  <a:t>směrodatná</a:t>
                </a:r>
                <a:r>
                  <a:rPr lang="sk-SK" dirty="0"/>
                  <a:t> </a:t>
                </a:r>
                <a:r>
                  <a:rPr lang="sk-SK" dirty="0" err="1"/>
                  <a:t>odchylka</a:t>
                </a:r>
                <a:r>
                  <a:rPr lang="sk-SK" dirty="0"/>
                  <a:t>	= </a:t>
                </a:r>
                <a14:m>
                  <m:oMath xmlns:m="http://schemas.openxmlformats.org/officeDocument/2006/math">
                    <m:rad>
                      <m:radPr>
                        <m:degHide m:val="on"/>
                        <m:ctrlPr>
                          <a:rPr lang="sk-SK" i="1" smtClean="0">
                            <a:latin typeface="Cambria Math" panose="02040503050406030204" pitchFamily="18" charset="0"/>
                          </a:rPr>
                        </m:ctrlPr>
                      </m:radPr>
                      <m:deg/>
                      <m:e>
                        <m:r>
                          <m:rPr>
                            <m:nor/>
                          </m:rPr>
                          <a:rPr lang="sk-SK" dirty="0">
                            <a:latin typeface="Cambria Math" pitchFamily="18" charset="0"/>
                            <a:ea typeface="Cambria Math" pitchFamily="18" charset="0"/>
                          </a:rPr>
                          <m:t>210,2</m:t>
                        </m:r>
                      </m:e>
                    </m:rad>
                  </m:oMath>
                </a14:m>
                <a:endParaRPr lang="sk-SK" b="1" dirty="0">
                  <a:latin typeface="Cambria Math" pitchFamily="18" charset="0"/>
                  <a:ea typeface="Cambria Math" pitchFamily="18" charset="0"/>
                </a:endParaRPr>
              </a:p>
              <a:p>
                <a:pPr>
                  <a:tabLst>
                    <a:tab pos="804863" algn="l"/>
                    <a:tab pos="2695575" algn="l"/>
                  </a:tabLst>
                </a:pP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			</a:t>
                </a:r>
                <a:r>
                  <a:rPr lang="sk-SK" dirty="0"/>
                  <a:t>= </a:t>
                </a:r>
                <a:r>
                  <a:rPr lang="sk-SK" b="1" dirty="0">
                    <a:latin typeface="Cambria Math" pitchFamily="18" charset="0"/>
                    <a:ea typeface="Cambria Math" pitchFamily="18" charset="0"/>
                  </a:rPr>
                  <a:t>14,5</a:t>
                </a:r>
              </a:p>
            </p:txBody>
          </p:sp>
        </mc:Choice>
        <mc:Fallback xmlns="">
          <p:sp>
            <p:nvSpPr>
              <p:cNvPr id="48" name="TextBox 47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131840" y="5445224"/>
                <a:ext cx="5544616" cy="660245"/>
              </a:xfrm>
              <a:prstGeom prst="rect">
                <a:avLst/>
              </a:prstGeom>
              <a:blipFill>
                <a:blip r:embed="rId10"/>
                <a:stretch>
                  <a:fillRect l="-913" t="-1887" b="-13208"/>
                </a:stretch>
              </a:blipFill>
            </p:spPr>
            <p:txBody>
              <a:bodyPr/>
              <a:lstStyle/>
              <a:p>
                <a:r>
                  <a:rPr lang="cs-CZ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8815082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hart 3"/>
          <p:cNvGraphicFramePr/>
          <p:nvPr>
            <p:extLst>
              <p:ext uri="{D42A27DB-BD31-4B8C-83A1-F6EECF244321}">
                <p14:modId xmlns:p14="http://schemas.microsoft.com/office/powerpoint/2010/main" val="1544636073"/>
              </p:ext>
            </p:extLst>
          </p:nvPr>
        </p:nvGraphicFramePr>
        <p:xfrm>
          <a:off x="375383" y="608127"/>
          <a:ext cx="8445089" cy="47525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" name="Rectangle 1"/>
          <p:cNvSpPr/>
          <p:nvPr/>
        </p:nvSpPr>
        <p:spPr>
          <a:xfrm>
            <a:off x="899592" y="983082"/>
            <a:ext cx="7920880" cy="5692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cxnSp>
        <p:nvCxnSpPr>
          <p:cNvPr id="35" name="Straight Connector 34"/>
          <p:cNvCxnSpPr/>
          <p:nvPr/>
        </p:nvCxnSpPr>
        <p:spPr>
          <a:xfrm>
            <a:off x="899592" y="1268760"/>
            <a:ext cx="7920880" cy="0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752144"/>
            <a:ext cx="2258510" cy="444067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0988" y="1552298"/>
            <a:ext cx="1741172" cy="3640521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6256" y="1112183"/>
            <a:ext cx="1322276" cy="405016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9792" y="1616239"/>
            <a:ext cx="1153188" cy="397531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9592" y="1091094"/>
            <a:ext cx="3888432" cy="4197554"/>
          </a:xfrm>
          <a:prstGeom prst="rect">
            <a:avLst/>
          </a:prstGeom>
        </p:spPr>
      </p:pic>
      <p:sp>
        <p:nvSpPr>
          <p:cNvPr id="19" name="Isosceles Triangle 18"/>
          <p:cNvSpPr/>
          <p:nvPr/>
        </p:nvSpPr>
        <p:spPr>
          <a:xfrm flipV="1">
            <a:off x="1547664" y="875070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2" name="TextBox 21"/>
          <p:cNvSpPr txBox="1"/>
          <p:nvPr/>
        </p:nvSpPr>
        <p:spPr>
          <a:xfrm>
            <a:off x="1259632" y="557572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187 cm</a:t>
            </a:r>
          </a:p>
        </p:txBody>
      </p:sp>
      <p:sp>
        <p:nvSpPr>
          <p:cNvPr id="23" name="Isosceles Triangle 22"/>
          <p:cNvSpPr/>
          <p:nvPr/>
        </p:nvSpPr>
        <p:spPr>
          <a:xfrm flipV="1">
            <a:off x="3204378" y="1408592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4" name="TextBox 23"/>
          <p:cNvSpPr txBox="1"/>
          <p:nvPr/>
        </p:nvSpPr>
        <p:spPr>
          <a:xfrm>
            <a:off x="2916346" y="1091094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163 cm</a:t>
            </a:r>
          </a:p>
        </p:txBody>
      </p:sp>
      <p:sp>
        <p:nvSpPr>
          <p:cNvPr id="25" name="Isosceles Triangle 24"/>
          <p:cNvSpPr/>
          <p:nvPr/>
        </p:nvSpPr>
        <p:spPr>
          <a:xfrm flipV="1">
            <a:off x="5011399" y="1344599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6" name="TextBox 25"/>
          <p:cNvSpPr txBox="1"/>
          <p:nvPr/>
        </p:nvSpPr>
        <p:spPr>
          <a:xfrm>
            <a:off x="4723367" y="1027101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165 cm</a:t>
            </a:r>
          </a:p>
        </p:txBody>
      </p:sp>
      <p:sp>
        <p:nvSpPr>
          <p:cNvPr id="27" name="Isosceles Triangle 26"/>
          <p:cNvSpPr/>
          <p:nvPr/>
        </p:nvSpPr>
        <p:spPr>
          <a:xfrm flipV="1">
            <a:off x="6084168" y="567293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28" name="TextBox 27"/>
          <p:cNvSpPr txBox="1"/>
          <p:nvPr/>
        </p:nvSpPr>
        <p:spPr>
          <a:xfrm>
            <a:off x="5796136" y="249795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196 cm</a:t>
            </a:r>
          </a:p>
        </p:txBody>
      </p:sp>
      <p:sp>
        <p:nvSpPr>
          <p:cNvPr id="29" name="Isosceles Triangle 28"/>
          <p:cNvSpPr/>
          <p:nvPr/>
        </p:nvSpPr>
        <p:spPr>
          <a:xfrm flipV="1">
            <a:off x="7478582" y="925625"/>
            <a:ext cx="144016" cy="216024"/>
          </a:xfrm>
          <a:prstGeom prst="triangle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  <p:sp>
        <p:nvSpPr>
          <p:cNvPr id="30" name="TextBox 29"/>
          <p:cNvSpPr txBox="1"/>
          <p:nvPr/>
        </p:nvSpPr>
        <p:spPr>
          <a:xfrm>
            <a:off x="7190550" y="608127"/>
            <a:ext cx="720080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sk-SK" sz="1400" dirty="0"/>
              <a:t>185 cm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8388875" y="629428"/>
            <a:ext cx="7200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70C0"/>
                </a:solidFill>
              </a:rPr>
              <a:t>193 cm</a:t>
            </a:r>
          </a:p>
        </p:txBody>
      </p:sp>
      <p:sp>
        <p:nvSpPr>
          <p:cNvPr id="36" name="TextBox 35"/>
          <p:cNvSpPr txBox="1"/>
          <p:nvPr/>
        </p:nvSpPr>
        <p:spPr>
          <a:xfrm>
            <a:off x="8388875" y="1616239"/>
            <a:ext cx="720080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sk-SK" sz="1400" b="1" dirty="0">
                <a:solidFill>
                  <a:srgbClr val="0070C0"/>
                </a:solidFill>
              </a:rPr>
              <a:t>164 cm</a:t>
            </a:r>
          </a:p>
        </p:txBody>
      </p:sp>
    </p:spTree>
    <p:extLst>
      <p:ext uri="{BB962C8B-B14F-4D97-AF65-F5344CB8AC3E}">
        <p14:creationId xmlns:p14="http://schemas.microsoft.com/office/powerpoint/2010/main" val="2236884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4" grpId="0" animBg="1"/>
      <p:bldP spid="36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VARIABILITA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276872"/>
            <a:ext cx="8031733" cy="40119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5400000">
            <a:off x="8097716" y="5016810"/>
            <a:ext cx="10801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 err="1"/>
              <a:t>Field</a:t>
            </a:r>
            <a:r>
              <a:rPr lang="cs-CZ" sz="1200" dirty="0"/>
              <a:t> 2009:38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268760"/>
            <a:ext cx="8136904" cy="864096"/>
          </a:xfrm>
        </p:spPr>
        <p:txBody>
          <a:bodyPr>
            <a:normAutofit/>
          </a:bodyPr>
          <a:lstStyle/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Na co je to dobré?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vzájemné porovnaní dvou vzorek </a:t>
            </a:r>
            <a:r>
              <a:rPr lang="cs-CZ" sz="1400" dirty="0"/>
              <a:t>(směrodatná odchylka)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4066549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40868"/>
            <a:ext cx="8229600" cy="2376264"/>
          </a:xfrm>
        </p:spPr>
        <p:txBody>
          <a:bodyPr>
            <a:noAutofit/>
          </a:bodyPr>
          <a:lstStyle/>
          <a:p>
            <a:r>
              <a:rPr lang="cs-CZ" sz="3600" dirty="0"/>
              <a:t>OD POPISOVÁNÍ K VYVOZOVÁNÍ</a:t>
            </a:r>
            <a:br>
              <a:rPr lang="cs-CZ" sz="3600" dirty="0"/>
            </a:br>
            <a:br>
              <a:rPr lang="cs-CZ" sz="3600" dirty="0"/>
            </a:br>
            <a:r>
              <a:rPr lang="cs-CZ" sz="3600" dirty="0"/>
              <a:t>populace vs. </a:t>
            </a:r>
            <a:r>
              <a:rPr lang="cs-CZ" altLang="zh-CN" sz="3600" dirty="0"/>
              <a:t>vzorek</a:t>
            </a:r>
            <a:endParaRPr lang="zh-CN" altLang="cs-CZ" sz="3600" dirty="0"/>
          </a:p>
        </p:txBody>
      </p:sp>
    </p:spTree>
    <p:extLst>
      <p:ext uri="{BB962C8B-B14F-4D97-AF65-F5344CB8AC3E}">
        <p14:creationId xmlns:p14="http://schemas.microsoft.com/office/powerpoint/2010/main" val="31407761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OD POPISOVÁNÍ K VYVOZOVÁNÍ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DESKRIPTIVNÍ STATISTIKA</a:t>
            </a:r>
          </a:p>
          <a:p>
            <a:r>
              <a:rPr lang="cs-CZ" sz="2000" b="1" dirty="0"/>
              <a:t>INFERENČNÍ STATISTIKA – „</a:t>
            </a:r>
            <a:r>
              <a:rPr lang="cs-CZ" sz="2000" b="1" dirty="0" err="1"/>
              <a:t>statistics</a:t>
            </a:r>
            <a:r>
              <a:rPr lang="cs-CZ" sz="2000" b="1" dirty="0"/>
              <a:t> </a:t>
            </a:r>
            <a:r>
              <a:rPr lang="cs-CZ" sz="2000" b="1" dirty="0" err="1"/>
              <a:t>used</a:t>
            </a:r>
            <a:r>
              <a:rPr lang="cs-CZ" sz="2000" b="1" dirty="0"/>
              <a:t> to </a:t>
            </a:r>
            <a:r>
              <a:rPr lang="cs-CZ" sz="2000" b="1" dirty="0" err="1"/>
              <a:t>draw</a:t>
            </a:r>
            <a:r>
              <a:rPr lang="cs-CZ" sz="2000" b="1" dirty="0"/>
              <a:t> </a:t>
            </a:r>
            <a:r>
              <a:rPr lang="cs-CZ" sz="2000" b="1" dirty="0" err="1"/>
              <a:t>conclusions</a:t>
            </a:r>
            <a:r>
              <a:rPr lang="cs-CZ" sz="2000" b="1" dirty="0"/>
              <a:t> </a:t>
            </a:r>
            <a:r>
              <a:rPr lang="cs-CZ" sz="2000" b="1" dirty="0" err="1"/>
              <a:t>about</a:t>
            </a:r>
            <a:r>
              <a:rPr lang="cs-CZ" sz="2000" b="1" dirty="0"/>
              <a:t> </a:t>
            </a:r>
            <a:r>
              <a:rPr lang="cs-CZ" sz="2000" b="1" dirty="0" err="1"/>
              <a:t>significant</a:t>
            </a:r>
            <a:r>
              <a:rPr lang="cs-CZ" sz="2000" b="1" dirty="0"/>
              <a:t> </a:t>
            </a:r>
            <a:r>
              <a:rPr lang="cs-CZ" sz="2000" b="1" dirty="0" err="1"/>
              <a:t>relationships</a:t>
            </a:r>
            <a:r>
              <a:rPr lang="cs-CZ" sz="2000" b="1" dirty="0"/>
              <a:t> </a:t>
            </a:r>
            <a:r>
              <a:rPr lang="cs-CZ" sz="2000" b="1" dirty="0" err="1"/>
              <a:t>between</a:t>
            </a:r>
            <a:r>
              <a:rPr lang="cs-CZ" sz="2000" b="1" dirty="0"/>
              <a:t> </a:t>
            </a:r>
            <a:r>
              <a:rPr lang="cs-CZ" sz="2000" b="1" dirty="0" err="1"/>
              <a:t>variables</a:t>
            </a:r>
            <a:r>
              <a:rPr lang="cs-CZ" sz="2000" b="1" dirty="0"/>
              <a:t>“</a:t>
            </a:r>
          </a:p>
          <a:p>
            <a:endParaRPr lang="cs-CZ" sz="2000" dirty="0"/>
          </a:p>
          <a:p>
            <a:r>
              <a:rPr lang="cs-CZ" sz="2000" dirty="0"/>
              <a:t>sociální vědy → zjištění založené na vzorkách → </a:t>
            </a:r>
            <a:r>
              <a:rPr lang="cs-CZ" sz="2000" b="1" dirty="0"/>
              <a:t>snaha o generalizaci na celou populaci</a:t>
            </a:r>
          </a:p>
          <a:p>
            <a:pPr lvl="2"/>
            <a:r>
              <a:rPr lang="cs-CZ" sz="1600" dirty="0"/>
              <a:t>máme pod kontrolou všechny intervenující proměnné?</a:t>
            </a:r>
          </a:p>
          <a:p>
            <a:pPr lvl="2"/>
            <a:r>
              <a:rPr lang="cs-CZ" sz="1600" dirty="0"/>
              <a:t>skutečně naše měření odpovídá konceptu?</a:t>
            </a:r>
          </a:p>
          <a:p>
            <a:pPr lvl="2"/>
            <a:endParaRPr lang="cs-CZ" sz="2400" dirty="0"/>
          </a:p>
          <a:p>
            <a:r>
              <a:rPr lang="cs-CZ" sz="2000" dirty="0"/>
              <a:t>výsledky jsou doprovázeny </a:t>
            </a:r>
            <a:r>
              <a:rPr lang="cs-CZ" sz="2000" b="1" dirty="0"/>
              <a:t>nejistotou</a:t>
            </a:r>
          </a:p>
          <a:p>
            <a:pPr marL="0" indent="0">
              <a:buNone/>
            </a:pPr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3322084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08920"/>
            <a:ext cx="8229600" cy="1143000"/>
          </a:xfrm>
        </p:spPr>
        <p:txBody>
          <a:bodyPr>
            <a:noAutofit/>
          </a:bodyPr>
          <a:lstStyle/>
          <a:p>
            <a:r>
              <a:rPr lang="cs-CZ" sz="3600" dirty="0"/>
              <a:t>Cvičení</a:t>
            </a:r>
          </a:p>
        </p:txBody>
      </p:sp>
    </p:spTree>
    <p:extLst>
      <p:ext uri="{BB962C8B-B14F-4D97-AF65-F5344CB8AC3E}">
        <p14:creationId xmlns:p14="http://schemas.microsoft.com/office/powerpoint/2010/main" val="20763588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Cvičení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cs-CZ" sz="2000" dirty="0"/>
              <a:t>1. "Provádíte průzkum s cílem zjistit volební preference ve městě s 1 milionem obyvatel, ale máte omezený rozpočet na průzkum pouze 500 osob. Jak byste vybrali vzorek?“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2. "Chcete analyzovat názory studentů na FSS se třemi hlavními katedrami: politologie, psychologie a sociologie. Můžete provést průzkum u 100 studentů. Jak byste vybrali vzorek?“</a:t>
            </a:r>
          </a:p>
          <a:p>
            <a:endParaRPr lang="cs-CZ" sz="2000" dirty="0"/>
          </a:p>
          <a:p>
            <a:pPr marL="0" indent="0">
              <a:buNone/>
            </a:pPr>
            <a:r>
              <a:rPr lang="cs-CZ" sz="2000" dirty="0"/>
              <a:t>3. "Zkoumáte politické postoje různých věkových skupin v jedné zemi. Vaše zdroje vám umožňují provést průzkum pouze u 50 respondentů. Jak byste vybrali svůj vzorek?"</a:t>
            </a:r>
          </a:p>
        </p:txBody>
      </p:sp>
    </p:spTree>
    <p:extLst>
      <p:ext uri="{BB962C8B-B14F-4D97-AF65-F5344CB8AC3E}">
        <p14:creationId xmlns:p14="http://schemas.microsoft.com/office/powerpoint/2010/main" val="38609517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OD POPISOVÁNÍ K VYVOZOVÁNÍ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82158"/>
            <a:ext cx="8229600" cy="4997152"/>
          </a:xfrm>
        </p:spPr>
        <p:txBody>
          <a:bodyPr/>
          <a:lstStyle/>
          <a:p>
            <a:pPr marL="0" indent="0">
              <a:buNone/>
            </a:pPr>
            <a:endParaRPr lang="cs-CZ" sz="2400" dirty="0"/>
          </a:p>
          <a:p>
            <a:r>
              <a:rPr lang="cs-CZ" sz="2000" b="1" dirty="0"/>
              <a:t>interval spolehlivosti </a:t>
            </a:r>
            <a:r>
              <a:rPr lang="cs-CZ" sz="2000" dirty="0"/>
              <a:t>– interval, ve kterém skutečná hodnota dané charakteristiky leží s určitou pravděpodobností (95%)</a:t>
            </a:r>
          </a:p>
          <a:p>
            <a:endParaRPr lang="cs-CZ" sz="2000" dirty="0"/>
          </a:p>
          <a:p>
            <a:r>
              <a:rPr lang="cs-CZ" sz="2000" dirty="0"/>
              <a:t>změříme-li 100 nezávislých datových souborů, na nichž odhadujeme neznámý parametr intervalem spolehlivosti, tak zhruba 95 intervalů bude hledaný parametr obsahovat a zhruba pět nikoli </a:t>
            </a:r>
          </a:p>
          <a:p>
            <a:endParaRPr lang="cs-CZ" sz="2000" dirty="0"/>
          </a:p>
          <a:p>
            <a:r>
              <a:rPr lang="cs-CZ" sz="1600" dirty="0"/>
              <a:t>Př: výška </a:t>
            </a:r>
            <a:r>
              <a:rPr lang="cs-CZ" sz="1600" b="1" dirty="0"/>
              <a:t>40</a:t>
            </a:r>
            <a:r>
              <a:rPr lang="cs-CZ" sz="1600" dirty="0"/>
              <a:t> náhodně vybraných politiků</a:t>
            </a:r>
          </a:p>
          <a:p>
            <a:pPr lvl="1"/>
            <a:r>
              <a:rPr lang="cs-CZ" sz="1600" dirty="0"/>
              <a:t>průměr: </a:t>
            </a:r>
            <a:r>
              <a:rPr lang="cs-CZ" sz="1600" b="1" dirty="0"/>
              <a:t>175</a:t>
            </a:r>
            <a:r>
              <a:rPr lang="cs-CZ" sz="1600" dirty="0"/>
              <a:t> cm</a:t>
            </a:r>
          </a:p>
          <a:p>
            <a:pPr lvl="1"/>
            <a:r>
              <a:rPr lang="cs-CZ" sz="1600" dirty="0"/>
              <a:t>směrodatná odchylka: </a:t>
            </a:r>
            <a:r>
              <a:rPr lang="cs-CZ" sz="1600" b="1" dirty="0"/>
              <a:t>20</a:t>
            </a:r>
            <a:r>
              <a:rPr lang="cs-CZ" sz="1600" dirty="0"/>
              <a:t> cm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522" y="4661765"/>
            <a:ext cx="2547158" cy="119207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01207" y="5741297"/>
            <a:ext cx="1642889" cy="87602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687244"/>
            <a:ext cx="2547158" cy="1192069"/>
          </a:xfrm>
          <a:prstGeom prst="rect">
            <a:avLst/>
          </a:prstGeom>
        </p:spPr>
      </p:pic>
      <p:sp>
        <p:nvSpPr>
          <p:cNvPr id="8" name="Rectangular Callout 7"/>
          <p:cNvSpPr/>
          <p:nvPr/>
        </p:nvSpPr>
        <p:spPr>
          <a:xfrm>
            <a:off x="7341209" y="3510442"/>
            <a:ext cx="1377338" cy="576064"/>
          </a:xfrm>
          <a:prstGeom prst="wedgeRectCallout">
            <a:avLst>
              <a:gd name="adj1" fmla="val -46675"/>
              <a:gd name="adj2" fmla="val 163577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1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skutečná průměrná výška všech politiků</a:t>
            </a:r>
          </a:p>
        </p:txBody>
      </p:sp>
    </p:spTree>
    <p:extLst>
      <p:ext uri="{BB962C8B-B14F-4D97-AF65-F5344CB8AC3E}">
        <p14:creationId xmlns:p14="http://schemas.microsoft.com/office/powerpoint/2010/main" val="3412862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 err="1"/>
              <a:t>exit</a:t>
            </a:r>
            <a:r>
              <a:rPr lang="sk-SK" sz="2000" dirty="0"/>
              <a:t> </a:t>
            </a:r>
            <a:r>
              <a:rPr lang="sk-SK" sz="2000" dirty="0" err="1"/>
              <a:t>poll</a:t>
            </a:r>
            <a:r>
              <a:rPr lang="sk-SK" sz="2000" dirty="0"/>
              <a:t> – Magistrát Brno 2018</a:t>
            </a: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95E451A2-6268-40A4-A58E-2A31C5907CD6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52993733"/>
              </p:ext>
            </p:extLst>
          </p:nvPr>
        </p:nvGraphicFramePr>
        <p:xfrm>
          <a:off x="647564" y="2271812"/>
          <a:ext cx="8100900" cy="425353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916778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 err="1"/>
              <a:t>exit</a:t>
            </a:r>
            <a:r>
              <a:rPr lang="sk-SK" sz="2000" dirty="0"/>
              <a:t> </a:t>
            </a:r>
            <a:r>
              <a:rPr lang="sk-SK" sz="2000" dirty="0" err="1"/>
              <a:t>poll</a:t>
            </a:r>
            <a:r>
              <a:rPr lang="sk-SK" sz="2000" dirty="0"/>
              <a:t> – Magistrát Brno 2018</a:t>
            </a:r>
          </a:p>
        </p:txBody>
      </p:sp>
      <p:sp>
        <p:nvSpPr>
          <p:cNvPr id="5" name="Rectangular Callout 4"/>
          <p:cNvSpPr/>
          <p:nvPr/>
        </p:nvSpPr>
        <p:spPr>
          <a:xfrm>
            <a:off x="5652120" y="2996952"/>
            <a:ext cx="1831944" cy="498786"/>
          </a:xfrm>
          <a:prstGeom prst="wedgeRectCallout">
            <a:avLst>
              <a:gd name="adj1" fmla="val -67813"/>
              <a:gd name="adj2" fmla="val 301116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sk-SK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malé rozdiely nie sú významné</a:t>
            </a: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62A3A8E7-1D47-4938-A42A-D77FC1567CC7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49022079"/>
              </p:ext>
            </p:extLst>
          </p:nvPr>
        </p:nvGraphicFramePr>
        <p:xfrm>
          <a:off x="611560" y="2204864"/>
          <a:ext cx="7920880" cy="424847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4" name="Oval 3">
            <a:extLst>
              <a:ext uri="{FF2B5EF4-FFF2-40B4-BE49-F238E27FC236}">
                <a16:creationId xmlns:a16="http://schemas.microsoft.com/office/drawing/2014/main" id="{8C5FEA1A-FA38-459D-8868-0273CA4AE597}"/>
              </a:ext>
            </a:extLst>
          </p:cNvPr>
          <p:cNvSpPr/>
          <p:nvPr/>
        </p:nvSpPr>
        <p:spPr>
          <a:xfrm>
            <a:off x="4788024" y="5085184"/>
            <a:ext cx="1584176" cy="15841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8339610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STATISTIKA JAKO NÁSTROJ ...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507288" cy="4925144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cs-CZ" sz="2400" b="1" dirty="0"/>
              <a:t>	</a:t>
            </a:r>
            <a:r>
              <a:rPr lang="cs-CZ" b="1" dirty="0"/>
              <a:t>... na zodpovězení výzkumné otázky</a:t>
            </a:r>
          </a:p>
          <a:p>
            <a:pPr marL="0" indent="0">
              <a:buNone/>
            </a:pPr>
            <a:endParaRPr lang="cs-CZ" sz="2400" dirty="0"/>
          </a:p>
          <a:p>
            <a:pPr marL="0" indent="0">
              <a:buNone/>
            </a:pPr>
            <a:r>
              <a:rPr lang="cs-CZ" sz="2400" dirty="0"/>
              <a:t>Sama o sobě nestačí!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</a:t>
            </a:r>
            <a:r>
              <a:rPr lang="cs-CZ" sz="2400" dirty="0"/>
              <a:t>kvalita výstupů závisí na kvalitě vstupů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</a:t>
            </a:r>
            <a:r>
              <a:rPr lang="cs-CZ" sz="2400" dirty="0"/>
              <a:t>kvalitní výzkumný dizajn, korektní měření (kvalitní data), ...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b="1" dirty="0"/>
              <a:t>	- správné pochopení výsledků,</a:t>
            </a:r>
            <a:r>
              <a:rPr lang="cs-CZ" sz="2400" dirty="0"/>
              <a:t> jejich</a:t>
            </a:r>
            <a:r>
              <a:rPr lang="cs-CZ" sz="2400" b="1" dirty="0"/>
              <a:t> </a:t>
            </a:r>
            <a:r>
              <a:rPr lang="cs-CZ" sz="2400" dirty="0"/>
              <a:t>interpretace a reportování</a:t>
            </a:r>
          </a:p>
          <a:p>
            <a:pPr marL="0" indent="0">
              <a:buNone/>
              <a:tabLst>
                <a:tab pos="261938" algn="l"/>
              </a:tabLst>
            </a:pPr>
            <a:endParaRPr lang="cs-CZ" sz="2400" b="1" dirty="0"/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Co však můžeme získat?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- překonání problémů s kauzalitou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  („kauzální překážky“)</a:t>
            </a:r>
          </a:p>
          <a:p>
            <a:pPr marL="0" indent="0">
              <a:buNone/>
              <a:tabLst>
                <a:tab pos="261938" algn="l"/>
              </a:tabLst>
            </a:pPr>
            <a:r>
              <a:rPr lang="cs-CZ" sz="2400" dirty="0"/>
              <a:t>	- na základě malého vzorku usuzovat o celé populaci</a:t>
            </a:r>
          </a:p>
          <a:p>
            <a:endParaRPr lang="cs-CZ" sz="2800" dirty="0"/>
          </a:p>
          <a:p>
            <a:pPr lvl="2"/>
            <a:endParaRPr lang="cs-CZ" sz="2000" b="1" dirty="0"/>
          </a:p>
        </p:txBody>
      </p:sp>
    </p:spTree>
    <p:extLst>
      <p:ext uri="{BB962C8B-B14F-4D97-AF65-F5344CB8AC3E}">
        <p14:creationId xmlns:p14="http://schemas.microsoft.com/office/powerpoint/2010/main" val="42269256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4624"/>
            <a:ext cx="8229600" cy="1143000"/>
          </a:xfrm>
        </p:spPr>
        <p:txBody>
          <a:bodyPr>
            <a:noAutofit/>
          </a:bodyPr>
          <a:lstStyle/>
          <a:p>
            <a:pPr algn="l"/>
            <a:r>
              <a:rPr lang="sk-SK" sz="3600" dirty="0"/>
              <a:t>INTERVAL SPOLEHLIVOSTI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52736"/>
            <a:ext cx="8229600" cy="5544616"/>
          </a:xfrm>
        </p:spPr>
        <p:txBody>
          <a:bodyPr/>
          <a:lstStyle/>
          <a:p>
            <a:r>
              <a:rPr lang="cs-CZ" sz="2000" dirty="0"/>
              <a:t>reálné</a:t>
            </a:r>
            <a:r>
              <a:rPr lang="sk-SK" sz="2000" dirty="0"/>
              <a:t> výsledky – Magistrát Brno 2018</a:t>
            </a:r>
          </a:p>
          <a:p>
            <a:endParaRPr lang="sk-SK" sz="2000" dirty="0"/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C94C55B7-CBFC-4181-824A-20F73C9326B5}"/>
              </a:ext>
            </a:extLst>
          </p:cNvPr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64905162"/>
              </p:ext>
            </p:extLst>
          </p:nvPr>
        </p:nvGraphicFramePr>
        <p:xfrm>
          <a:off x="611560" y="2132856"/>
          <a:ext cx="8012685" cy="434635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Oval 4">
            <a:extLst>
              <a:ext uri="{FF2B5EF4-FFF2-40B4-BE49-F238E27FC236}">
                <a16:creationId xmlns:a16="http://schemas.microsoft.com/office/drawing/2014/main" id="{05A549FE-C0B1-4F97-B203-617CCC6119B5}"/>
              </a:ext>
            </a:extLst>
          </p:cNvPr>
          <p:cNvSpPr/>
          <p:nvPr/>
        </p:nvSpPr>
        <p:spPr>
          <a:xfrm>
            <a:off x="4788024" y="5085184"/>
            <a:ext cx="1584176" cy="1584176"/>
          </a:xfrm>
          <a:prstGeom prst="ellipse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63829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857500"/>
            <a:ext cx="8229600" cy="1143000"/>
          </a:xfrm>
        </p:spPr>
        <p:txBody>
          <a:bodyPr>
            <a:noAutofit/>
          </a:bodyPr>
          <a:lstStyle/>
          <a:p>
            <a:r>
              <a:rPr lang="sk-SK" sz="3600" dirty="0"/>
              <a:t>VZTAHY MEZI PROMĚNNÝMI</a:t>
            </a:r>
          </a:p>
        </p:txBody>
      </p:sp>
    </p:spTree>
    <p:extLst>
      <p:ext uri="{BB962C8B-B14F-4D97-AF65-F5344CB8AC3E}">
        <p14:creationId xmlns:p14="http://schemas.microsoft.com/office/powerpoint/2010/main" val="38148147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dvojrozměrná analýza – vztahy mezi dvěma proměnnými</a:t>
            </a:r>
          </a:p>
          <a:p>
            <a:r>
              <a:rPr lang="cs-CZ" sz="2000" b="1" dirty="0"/>
              <a:t>kontingenční tabulka </a:t>
            </a:r>
            <a:r>
              <a:rPr lang="cs-CZ" sz="2000" dirty="0"/>
              <a:t>(</a:t>
            </a:r>
            <a:r>
              <a:rPr lang="cs-CZ" sz="2000" i="1" dirty="0" err="1"/>
              <a:t>crosstabs</a:t>
            </a:r>
            <a:r>
              <a:rPr lang="cs-CZ" sz="2000" dirty="0"/>
              <a:t>) – základná vizualizace vztahu dvou statistických znaku (hodí se hlavně pro </a:t>
            </a:r>
            <a:r>
              <a:rPr lang="cs-CZ" sz="2000" u="sng" dirty="0"/>
              <a:t>kategorické proměnné</a:t>
            </a:r>
            <a:r>
              <a:rPr lang="cs-CZ" sz="2000" b="1" dirty="0"/>
              <a:t> </a:t>
            </a:r>
            <a:r>
              <a:rPr lang="cs-CZ" sz="2000" dirty="0"/>
              <a:t>s malým množstvím kategorií)</a:t>
            </a:r>
          </a:p>
          <a:p>
            <a:r>
              <a:rPr lang="cs-CZ" sz="2000" b="1" dirty="0">
                <a:solidFill>
                  <a:srgbClr val="FF0000"/>
                </a:solidFill>
              </a:rPr>
              <a:t>nerozlišujeme mezi závislou a nezávislou p.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143810"/>
            <a:ext cx="4067743" cy="2419688"/>
          </a:xfrm>
          <a:prstGeom prst="rect">
            <a:avLst/>
          </a:prstGeom>
        </p:spPr>
      </p:pic>
      <p:sp>
        <p:nvSpPr>
          <p:cNvPr id="9" name="Rectangular Callout 8"/>
          <p:cNvSpPr/>
          <p:nvPr/>
        </p:nvSpPr>
        <p:spPr>
          <a:xfrm>
            <a:off x="1115616" y="3800008"/>
            <a:ext cx="1831944" cy="687603"/>
          </a:xfrm>
          <a:prstGeom prst="wedgeRectCallout">
            <a:avLst>
              <a:gd name="adj1" fmla="val 66285"/>
              <a:gd name="adj2" fmla="val 19440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řádky = hodnoty prvého znaku/proměnné (pohlaví)</a:t>
            </a:r>
          </a:p>
        </p:txBody>
      </p:sp>
      <p:sp>
        <p:nvSpPr>
          <p:cNvPr id="10" name="Rectangular Callout 9"/>
          <p:cNvSpPr/>
          <p:nvPr/>
        </p:nvSpPr>
        <p:spPr>
          <a:xfrm>
            <a:off x="5652120" y="3052989"/>
            <a:ext cx="1944216" cy="648072"/>
          </a:xfrm>
          <a:prstGeom prst="wedgeRectCallout">
            <a:avLst>
              <a:gd name="adj1" fmla="val -62015"/>
              <a:gd name="adj2" fmla="val 128605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sloupce = hodnoty druhého znaku/proměnné (dominantní ruka)</a:t>
            </a:r>
          </a:p>
        </p:txBody>
      </p:sp>
    </p:spTree>
    <p:extLst>
      <p:ext uri="{BB962C8B-B14F-4D97-AF65-F5344CB8AC3E}">
        <p14:creationId xmlns:p14="http://schemas.microsoft.com/office/powerpoint/2010/main" val="9676753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9" grpId="0" animBg="1"/>
      <p:bldP spid="10" grpId="0" animBg="1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>
                <a:solidFill>
                  <a:srgbClr val="0070C0"/>
                </a:solidFill>
              </a:rPr>
              <a:t>typický brněnský volič ANO ? </a:t>
            </a:r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2946020"/>
            <a:ext cx="8640959" cy="309922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187624" y="4869160"/>
            <a:ext cx="7632847" cy="216024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</p:spTree>
    <p:extLst>
      <p:ext uri="{BB962C8B-B14F-4D97-AF65-F5344CB8AC3E}">
        <p14:creationId xmlns:p14="http://schemas.microsoft.com/office/powerpoint/2010/main" val="2254839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8" grpId="0" animBg="1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9632" y="345400"/>
            <a:ext cx="6849859" cy="6167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67226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9847" y="2852936"/>
            <a:ext cx="8640959" cy="241711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18479" y="3933056"/>
            <a:ext cx="7401993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3074869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53" y="2568515"/>
            <a:ext cx="6346946" cy="3104269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2815660" y="5229200"/>
            <a:ext cx="4464496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1097035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sk-SK" sz="2000" dirty="0">
                <a:solidFill>
                  <a:srgbClr val="0070C0"/>
                </a:solidFill>
              </a:rPr>
              <a:t>typický </a:t>
            </a:r>
            <a:r>
              <a:rPr lang="cs-CZ" sz="2000" dirty="0">
                <a:solidFill>
                  <a:srgbClr val="0070C0"/>
                </a:solidFill>
              </a:rPr>
              <a:t>brněnský</a:t>
            </a:r>
            <a:r>
              <a:rPr lang="sk-SK" sz="2000" dirty="0">
                <a:solidFill>
                  <a:srgbClr val="0070C0"/>
                </a:solidFill>
              </a:rPr>
              <a:t> volič ANO ?</a:t>
            </a:r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3458" y="2507818"/>
            <a:ext cx="8922155" cy="310674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47663" y="5229200"/>
            <a:ext cx="7507949" cy="200447"/>
          </a:xfrm>
          <a:prstGeom prst="rect">
            <a:avLst/>
          </a:prstGeom>
          <a:solidFill>
            <a:srgbClr val="FFFF0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sk-SK"/>
          </a:p>
        </p:txBody>
      </p:sp>
    </p:spTree>
    <p:extLst>
      <p:ext uri="{BB962C8B-B14F-4D97-AF65-F5344CB8AC3E}">
        <p14:creationId xmlns:p14="http://schemas.microsoft.com/office/powerpoint/2010/main" val="21115631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r>
              <a:rPr lang="cs-CZ" sz="2000" dirty="0"/>
              <a:t>kontingenční tabulka nám ale neřekne nic o (síle) vztahu</a:t>
            </a:r>
          </a:p>
          <a:p>
            <a:endParaRPr lang="cs-CZ" sz="2000" dirty="0"/>
          </a:p>
          <a:p>
            <a:r>
              <a:rPr lang="cs-CZ" sz="2000" b="1" dirty="0"/>
              <a:t>existuje korelace? proměnné spolu souvisí?</a:t>
            </a:r>
            <a:endParaRPr lang="cs-CZ" sz="2000" dirty="0"/>
          </a:p>
          <a:p>
            <a:pPr lvl="1"/>
            <a:r>
              <a:rPr lang="cs-CZ" sz="1600" dirty="0"/>
              <a:t>statistický ukazovatel vztahu mezi 2 proměnnými</a:t>
            </a:r>
          </a:p>
          <a:p>
            <a:pPr lvl="1"/>
            <a:r>
              <a:rPr lang="cs-CZ" sz="1600" dirty="0"/>
              <a:t>změny v jedné proměnné jsou doprovázeny změnami v druhé proměnné</a:t>
            </a:r>
          </a:p>
          <a:p>
            <a:pPr lvl="1"/>
            <a:r>
              <a:rPr lang="cs-CZ" sz="1600" dirty="0"/>
              <a:t>vzájemná asociace mezi proměnnými je </a:t>
            </a:r>
            <a:r>
              <a:rPr lang="cs-CZ" sz="1600" b="1" dirty="0"/>
              <a:t>lineární</a:t>
            </a:r>
          </a:p>
          <a:p>
            <a:pPr marL="457200" lvl="1" indent="0">
              <a:buNone/>
            </a:pPr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marL="344488" lvl="1" indent="-342900">
              <a:buFont typeface="Arial" pitchFamily="34" charset="0"/>
              <a:buChar char="•"/>
            </a:pPr>
            <a:r>
              <a:rPr lang="cs-CZ" sz="2000" b="1" dirty="0"/>
              <a:t>korelační koeficient (</a:t>
            </a:r>
            <a:r>
              <a:rPr lang="cs-CZ" sz="2000" b="1" dirty="0" err="1"/>
              <a:t>r</a:t>
            </a:r>
            <a:r>
              <a:rPr lang="cs-CZ" sz="2000" b="1" dirty="0"/>
              <a:t>)</a:t>
            </a:r>
          </a:p>
          <a:p>
            <a:pPr marL="401638" lvl="2" indent="0">
              <a:buNone/>
            </a:pPr>
            <a:r>
              <a:rPr lang="cs-CZ" sz="1600" b="1" dirty="0"/>
              <a:t>–  </a:t>
            </a:r>
            <a:r>
              <a:rPr lang="cs-CZ" sz="1600" dirty="0"/>
              <a:t>sila a směr vztahu</a:t>
            </a:r>
          </a:p>
          <a:p>
            <a:pPr marL="401638" lvl="2" indent="0">
              <a:buNone/>
            </a:pPr>
            <a:r>
              <a:rPr lang="cs-CZ" sz="1600" b="1" dirty="0"/>
              <a:t>–  </a:t>
            </a:r>
            <a:r>
              <a:rPr lang="cs-CZ" sz="1600" dirty="0"/>
              <a:t>hodnoty &lt;-1,1&gt;, 0 = absence vztahu</a:t>
            </a:r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401638" lvl="2" indent="0">
              <a:buNone/>
            </a:pPr>
            <a:endParaRPr lang="cs-CZ" sz="1600" dirty="0"/>
          </a:p>
          <a:p>
            <a:pPr marL="744538" lvl="2" indent="-342900"/>
            <a:endParaRPr lang="cs-CZ" sz="1600" dirty="0"/>
          </a:p>
          <a:p>
            <a:pPr marL="457200" lvl="1" indent="0">
              <a:buNone/>
            </a:pPr>
            <a:endParaRPr lang="cs-CZ" sz="1600" dirty="0"/>
          </a:p>
          <a:p>
            <a:pPr lvl="3"/>
            <a:endParaRPr lang="cs-CZ" sz="800" dirty="0"/>
          </a:p>
          <a:p>
            <a:endParaRPr lang="cs-CZ" sz="2000" dirty="0"/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037076"/>
            <a:ext cx="4443984" cy="2441448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868144" y="6479364"/>
            <a:ext cx="252028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čas strávený přípravou na zkoušku</a:t>
            </a:r>
          </a:p>
        </p:txBody>
      </p:sp>
      <p:sp>
        <p:nvSpPr>
          <p:cNvPr id="12" name="TextBox 11"/>
          <p:cNvSpPr txBox="1"/>
          <p:nvPr/>
        </p:nvSpPr>
        <p:spPr>
          <a:xfrm rot="16200000">
            <a:off x="3864406" y="5119300"/>
            <a:ext cx="169218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zisk bodu ze zkoušky</a:t>
            </a:r>
          </a:p>
        </p:txBody>
      </p:sp>
    </p:spTree>
    <p:extLst>
      <p:ext uri="{BB962C8B-B14F-4D97-AF65-F5344CB8AC3E}">
        <p14:creationId xmlns:p14="http://schemas.microsoft.com/office/powerpoint/2010/main" val="10238857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2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l"/>
            <a:r>
              <a:rPr lang="cs-CZ" sz="3600" dirty="0"/>
              <a:t>VZTAHY MEZI PROMĚNNÝMI</a:t>
            </a:r>
            <a:endParaRPr lang="sk-SK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/>
          <a:lstStyle/>
          <a:p>
            <a:pPr marL="344488" lvl="1" indent="-342900">
              <a:buFont typeface="Arial" pitchFamily="34" charset="0"/>
              <a:buChar char="•"/>
            </a:pPr>
            <a:r>
              <a:rPr lang="sk-SK" sz="2000" b="1" dirty="0"/>
              <a:t>korelační koeficient </a:t>
            </a:r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401638" lvl="2" indent="0">
              <a:buNone/>
            </a:pPr>
            <a:endParaRPr lang="sk-SK" sz="1600" dirty="0"/>
          </a:p>
          <a:p>
            <a:pPr marL="744538" lvl="2" indent="-342900"/>
            <a:endParaRPr lang="sk-SK" sz="1600" dirty="0"/>
          </a:p>
          <a:p>
            <a:pPr marL="457200" lvl="1" indent="0">
              <a:buNone/>
            </a:pPr>
            <a:endParaRPr lang="sk-SK" sz="1600" dirty="0"/>
          </a:p>
          <a:p>
            <a:pPr lvl="3"/>
            <a:endParaRPr lang="sk-SK" sz="800" dirty="0"/>
          </a:p>
          <a:p>
            <a:endParaRPr lang="sk-SK" sz="2000" dirty="0"/>
          </a:p>
          <a:p>
            <a:endParaRPr lang="sk-SK" sz="2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560" y="2060848"/>
            <a:ext cx="5400600" cy="4360985"/>
          </a:xfrm>
          <a:prstGeom prst="rect">
            <a:avLst/>
          </a:prstGeom>
        </p:spPr>
      </p:pic>
      <p:pic>
        <p:nvPicPr>
          <p:cNvPr id="5" name="Picture 4">
            <a:hlinkClick r:id="rId4"/>
            <a:extLst>
              <a:ext uri="{FF2B5EF4-FFF2-40B4-BE49-F238E27FC236}">
                <a16:creationId xmlns:a16="http://schemas.microsoft.com/office/drawing/2014/main" id="{BD1306C2-FE4F-478D-95E4-324229E34A0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86973">
            <a:off x="5879217" y="3255764"/>
            <a:ext cx="3155523" cy="12754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804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/>
          <a:stretch/>
        </p:blipFill>
        <p:spPr>
          <a:xfrm>
            <a:off x="4776826" y="2420888"/>
            <a:ext cx="4367174" cy="443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77888"/>
            <a:ext cx="8229600" cy="1143000"/>
          </a:xfrm>
        </p:spPr>
        <p:txBody>
          <a:bodyPr>
            <a:normAutofit/>
          </a:bodyPr>
          <a:lstStyle/>
          <a:p>
            <a:r>
              <a:rPr lang="sk-SK" sz="6000" b="1" dirty="0">
                <a:solidFill>
                  <a:schemeClr val="bg1"/>
                </a:solidFill>
              </a:rPr>
              <a:t>DATA</a:t>
            </a:r>
          </a:p>
        </p:txBody>
      </p:sp>
    </p:spTree>
    <p:extLst>
      <p:ext uri="{BB962C8B-B14F-4D97-AF65-F5344CB8AC3E}">
        <p14:creationId xmlns:p14="http://schemas.microsoft.com/office/powerpoint/2010/main" val="3913426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>
                <a:solidFill>
                  <a:srgbClr val="FF0000"/>
                </a:solidFill>
              </a:rPr>
              <a:t>korelace není kauzalita!</a:t>
            </a:r>
            <a:r>
              <a:rPr lang="cs-CZ" sz="2400" dirty="0"/>
              <a:t> ...  korelace </a:t>
            </a:r>
            <a:r>
              <a:rPr lang="cs-CZ" sz="2400" b="1" dirty="0"/>
              <a:t>neznamená,</a:t>
            </a:r>
            <a:r>
              <a:rPr lang="cs-CZ" sz="2400" dirty="0"/>
              <a:t> že jedna věc ovlivňuje druhou (můžou existovat jiné důvody vzájemné korelace).</a:t>
            </a:r>
          </a:p>
          <a:p>
            <a:pPr marL="0" indent="0" algn="ctr">
              <a:buNone/>
            </a:pPr>
            <a:r>
              <a:rPr lang="cs-CZ" sz="2400" dirty="0"/>
              <a:t>závislá a nezávislá proměnná</a:t>
            </a:r>
          </a:p>
        </p:txBody>
      </p:sp>
      <p:cxnSp>
        <p:nvCxnSpPr>
          <p:cNvPr id="5" name="Straight Connector 4"/>
          <p:cNvCxnSpPr/>
          <p:nvPr/>
        </p:nvCxnSpPr>
        <p:spPr>
          <a:xfrm flipV="1">
            <a:off x="3851920" y="2708920"/>
            <a:ext cx="1152128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cxnSp>
        <p:nvCxnSpPr>
          <p:cNvPr id="8" name="Straight Connector 7"/>
          <p:cNvCxnSpPr/>
          <p:nvPr/>
        </p:nvCxnSpPr>
        <p:spPr>
          <a:xfrm>
            <a:off x="3851920" y="2708920"/>
            <a:ext cx="1118789" cy="57606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pic>
        <p:nvPicPr>
          <p:cNvPr id="12" name="Picture 1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812" y="3723188"/>
            <a:ext cx="7956376" cy="31348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47435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400" b="1" dirty="0"/>
              <a:t>závislost</a:t>
            </a:r>
            <a:r>
              <a:rPr lang="cs-CZ" sz="2400" dirty="0"/>
              <a:t> 2 a více proměnných → </a:t>
            </a:r>
            <a:r>
              <a:rPr lang="cs-CZ" sz="2400" b="1" dirty="0"/>
              <a:t>regrese</a:t>
            </a:r>
          </a:p>
          <a:p>
            <a:r>
              <a:rPr lang="cs-CZ" sz="2400" b="1" dirty="0"/>
              <a:t>vplyv</a:t>
            </a:r>
            <a:r>
              <a:rPr lang="cs-CZ" sz="2400" dirty="0"/>
              <a:t> nezávislé X na závislou </a:t>
            </a:r>
            <a:r>
              <a:rPr lang="cs-CZ" sz="2400" dirty="0" err="1"/>
              <a:t>Y</a:t>
            </a:r>
            <a:endParaRPr lang="cs-CZ" sz="2400" dirty="0"/>
          </a:p>
          <a:p>
            <a:r>
              <a:rPr lang="cs-CZ" sz="2400" dirty="0"/>
              <a:t>predikce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98542" y="3112391"/>
            <a:ext cx="5545392" cy="304654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3371304" y="6176337"/>
            <a:ext cx="31449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čas strávený </a:t>
            </a:r>
            <a:r>
              <a:rPr lang="cs-CZ" sz="1200" dirty="0" err="1"/>
              <a:t>prípravou</a:t>
            </a:r>
            <a:r>
              <a:rPr lang="cs-CZ" sz="1200" dirty="0"/>
              <a:t> na </a:t>
            </a:r>
            <a:r>
              <a:rPr lang="cs-CZ" sz="1200" dirty="0" err="1"/>
              <a:t>skúšku</a:t>
            </a:r>
            <a:endParaRPr lang="cs-CZ" sz="1200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943569" y="4418300"/>
            <a:ext cx="211158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1200" dirty="0"/>
              <a:t>zisk </a:t>
            </a:r>
            <a:r>
              <a:rPr lang="cs-CZ" sz="1200" dirty="0" err="1"/>
              <a:t>bodov</a:t>
            </a:r>
            <a:r>
              <a:rPr lang="cs-CZ" sz="1200" dirty="0"/>
              <a:t> </a:t>
            </a:r>
            <a:r>
              <a:rPr lang="cs-CZ" sz="1200" dirty="0" err="1"/>
              <a:t>zo</a:t>
            </a:r>
            <a:r>
              <a:rPr lang="cs-CZ" sz="1200" dirty="0"/>
              <a:t> </a:t>
            </a:r>
            <a:r>
              <a:rPr lang="cs-CZ" sz="1200" dirty="0" err="1"/>
              <a:t>skúšky</a:t>
            </a:r>
            <a:endParaRPr lang="cs-CZ" sz="1200" dirty="0"/>
          </a:p>
        </p:txBody>
      </p:sp>
      <p:cxnSp>
        <p:nvCxnSpPr>
          <p:cNvPr id="6" name="Straight Connector 5"/>
          <p:cNvCxnSpPr/>
          <p:nvPr/>
        </p:nvCxnSpPr>
        <p:spPr>
          <a:xfrm flipV="1">
            <a:off x="3635896" y="4005065"/>
            <a:ext cx="1872208" cy="1607526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 flipV="1">
            <a:off x="3779912" y="5517232"/>
            <a:ext cx="0" cy="36004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2555776" y="5517232"/>
            <a:ext cx="1224136" cy="0"/>
          </a:xfrm>
          <a:prstGeom prst="line">
            <a:avLst/>
          </a:prstGeom>
          <a:ln w="28575">
            <a:solidFill>
              <a:srgbClr val="00B05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279388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  <p:bldP spid="10" grpId="0"/>
      <p:bldP spid="11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VZTAHY MEZI PROMĚNNÝMI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97152"/>
          </a:xfrm>
        </p:spPr>
        <p:txBody>
          <a:bodyPr>
            <a:normAutofit/>
          </a:bodyPr>
          <a:lstStyle/>
          <a:p>
            <a:r>
              <a:rPr lang="cs-CZ" sz="2400" dirty="0"/>
              <a:t>lineární </a:t>
            </a:r>
            <a:r>
              <a:rPr lang="cs-CZ" sz="2400" b="1" dirty="0"/>
              <a:t>regrese</a:t>
            </a:r>
          </a:p>
          <a:p>
            <a:pPr lvl="1"/>
            <a:r>
              <a:rPr lang="cs-CZ" sz="1800" dirty="0"/>
              <a:t>závislá proměnná musí byť kardinální (intervalová, poměrová)</a:t>
            </a:r>
          </a:p>
          <a:p>
            <a:pPr lvl="1"/>
            <a:endParaRPr lang="cs-CZ" sz="2000" dirty="0"/>
          </a:p>
          <a:p>
            <a:pPr marL="0" lvl="1" indent="0">
              <a:buNone/>
            </a:pPr>
            <a:r>
              <a:rPr lang="cs-CZ" sz="2000" dirty="0"/>
              <a:t>příklad: </a:t>
            </a:r>
          </a:p>
          <a:p>
            <a:pPr marL="531812" lvl="1" indent="0">
              <a:buNone/>
            </a:pPr>
            <a:r>
              <a:rPr lang="cs-CZ" sz="2000" dirty="0"/>
              <a:t>Co může ovlivňovat čas strávený denně na internete?</a:t>
            </a:r>
          </a:p>
          <a:p>
            <a:pPr marL="531812" lvl="1" indent="0">
              <a:buNone/>
            </a:pPr>
            <a:endParaRPr lang="cs-CZ" sz="2000" dirty="0"/>
          </a:p>
          <a:p>
            <a:pPr marL="0" lvl="1" indent="0">
              <a:buNone/>
            </a:pPr>
            <a:r>
              <a:rPr lang="cs-CZ" sz="2000" b="1" dirty="0"/>
              <a:t>Regresní model </a:t>
            </a:r>
          </a:p>
          <a:p>
            <a:pPr marL="0" lvl="1" indent="0">
              <a:buNone/>
            </a:pPr>
            <a:r>
              <a:rPr lang="cs-CZ" sz="1800" dirty="0"/>
              <a:t>data: </a:t>
            </a:r>
            <a:r>
              <a:rPr lang="cs-CZ" sz="1800" dirty="0" err="1"/>
              <a:t>European</a:t>
            </a:r>
            <a:r>
              <a:rPr lang="cs-CZ" sz="1800" dirty="0"/>
              <a:t> </a:t>
            </a:r>
            <a:r>
              <a:rPr lang="cs-CZ" sz="1800" dirty="0" err="1"/>
              <a:t>Social</a:t>
            </a:r>
            <a:r>
              <a:rPr lang="cs-CZ" sz="1800" dirty="0"/>
              <a:t> </a:t>
            </a:r>
            <a:r>
              <a:rPr lang="cs-CZ" sz="1800" dirty="0" err="1"/>
              <a:t>Survey</a:t>
            </a:r>
            <a:r>
              <a:rPr lang="cs-CZ" sz="1800" dirty="0"/>
              <a:t> 2016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52929" y="3672002"/>
            <a:ext cx="3791479" cy="8002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7875" y="4542599"/>
            <a:ext cx="6001588" cy="2286319"/>
          </a:xfrm>
          <a:prstGeom prst="rect">
            <a:avLst/>
          </a:prstGeom>
        </p:spPr>
      </p:pic>
      <p:sp>
        <p:nvSpPr>
          <p:cNvPr id="12" name="Rectangular Callout 11"/>
          <p:cNvSpPr/>
          <p:nvPr/>
        </p:nvSpPr>
        <p:spPr>
          <a:xfrm>
            <a:off x="6876256" y="3317232"/>
            <a:ext cx="1831944" cy="354770"/>
          </a:xfrm>
          <a:prstGeom prst="wedgeRectCallout">
            <a:avLst>
              <a:gd name="adj1" fmla="val -89418"/>
              <a:gd name="adj2" fmla="val 174141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vysvětlovací sila modelu</a:t>
            </a:r>
          </a:p>
        </p:txBody>
      </p:sp>
      <p:sp>
        <p:nvSpPr>
          <p:cNvPr id="7" name="Oval 6"/>
          <p:cNvSpPr/>
          <p:nvPr/>
        </p:nvSpPr>
        <p:spPr>
          <a:xfrm>
            <a:off x="5724128" y="3933056"/>
            <a:ext cx="624540" cy="609543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8" name="Rectangle 7"/>
          <p:cNvSpPr/>
          <p:nvPr/>
        </p:nvSpPr>
        <p:spPr>
          <a:xfrm>
            <a:off x="7596336" y="5085184"/>
            <a:ext cx="623127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5" name="Rectangular Callout 14"/>
          <p:cNvSpPr/>
          <p:nvPr/>
        </p:nvSpPr>
        <p:spPr>
          <a:xfrm>
            <a:off x="6991927" y="4467891"/>
            <a:ext cx="1831944" cy="354770"/>
          </a:xfrm>
          <a:prstGeom prst="wedgeRectCallout">
            <a:avLst>
              <a:gd name="adj1" fmla="val -9704"/>
              <a:gd name="adj2" fmla="val 1395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rgbClr val="FF0000"/>
                </a:solidFill>
              </a:rPr>
              <a:t>statistická významnost</a:t>
            </a:r>
          </a:p>
          <a:p>
            <a:pPr algn="ctr"/>
            <a:r>
              <a:rPr lang="cs-CZ" sz="1200" b="1" dirty="0">
                <a:solidFill>
                  <a:srgbClr val="FF0000"/>
                </a:solidFill>
              </a:rPr>
              <a:t>p &lt; 0,05</a:t>
            </a:r>
          </a:p>
        </p:txBody>
      </p:sp>
      <p:sp>
        <p:nvSpPr>
          <p:cNvPr id="17" name="Rectangle 16"/>
          <p:cNvSpPr/>
          <p:nvPr/>
        </p:nvSpPr>
        <p:spPr>
          <a:xfrm>
            <a:off x="4507048" y="5160750"/>
            <a:ext cx="623127" cy="158417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cs-CZ" dirty="0"/>
          </a:p>
        </p:txBody>
      </p:sp>
      <p:sp>
        <p:nvSpPr>
          <p:cNvPr id="19" name="Rectangular Callout 18"/>
          <p:cNvSpPr/>
          <p:nvPr/>
        </p:nvSpPr>
        <p:spPr>
          <a:xfrm>
            <a:off x="2620985" y="4545418"/>
            <a:ext cx="1831944" cy="354770"/>
          </a:xfrm>
          <a:prstGeom prst="wedgeRectCallout">
            <a:avLst>
              <a:gd name="adj1" fmla="val 50640"/>
              <a:gd name="adj2" fmla="val 139519"/>
            </a:avLst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cs-CZ" sz="12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regresní koeficient</a:t>
            </a:r>
          </a:p>
        </p:txBody>
      </p:sp>
    </p:spTree>
    <p:extLst>
      <p:ext uri="{BB962C8B-B14F-4D97-AF65-F5344CB8AC3E}">
        <p14:creationId xmlns:p14="http://schemas.microsoft.com/office/powerpoint/2010/main" val="636409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7" grpId="0" animBg="1"/>
      <p:bldP spid="8" grpId="0" animBg="1"/>
      <p:bldP spid="15" grpId="0" animBg="1"/>
      <p:bldP spid="17" grpId="0" animBg="1"/>
      <p:bldP spid="19" grpId="0" animBg="1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4C4B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76"/>
          <a:stretch/>
        </p:blipFill>
        <p:spPr>
          <a:xfrm>
            <a:off x="4776826" y="2420888"/>
            <a:ext cx="4367174" cy="443711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23528" y="1277888"/>
            <a:ext cx="8229600" cy="1143000"/>
          </a:xfrm>
        </p:spPr>
        <p:txBody>
          <a:bodyPr>
            <a:normAutofit/>
          </a:bodyPr>
          <a:lstStyle/>
          <a:p>
            <a:r>
              <a:rPr lang="sk-SK" sz="6000" b="1" dirty="0">
                <a:solidFill>
                  <a:schemeClr val="bg1"/>
                </a:solidFill>
              </a:rPr>
              <a:t>Report </a:t>
            </a:r>
            <a:r>
              <a:rPr lang="sk-SK" sz="6000" b="1" dirty="0" err="1">
                <a:solidFill>
                  <a:schemeClr val="bg1"/>
                </a:solidFill>
              </a:rPr>
              <a:t>výsledků</a:t>
            </a:r>
            <a:endParaRPr lang="sk-SK" sz="60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9646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996952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VIZUALIZACE DAT</a:t>
            </a:r>
          </a:p>
        </p:txBody>
      </p:sp>
    </p:spTree>
    <p:extLst>
      <p:ext uri="{BB962C8B-B14F-4D97-AF65-F5344CB8AC3E}">
        <p14:creationId xmlns:p14="http://schemas.microsoft.com/office/powerpoint/2010/main" val="2463577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VIZUALIZACE DAT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0903" y="2276872"/>
            <a:ext cx="3477111" cy="4010585"/>
          </a:xfrm>
          <a:prstGeom prst="rect">
            <a:avLst/>
          </a:prstGeom>
        </p:spPr>
      </p:pic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6048672" cy="4392488"/>
          </a:xfrm>
        </p:spPr>
        <p:txBody>
          <a:bodyPr>
            <a:normAutofit/>
          </a:bodyPr>
          <a:lstStyle/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prezentace výstupů 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posouzení charakteru dat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ulehčuje porozumět analýzám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„jeden obrázek řekne víc než tisíc slov“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dirty="0"/>
              <a:t>graf -&gt; příběh </a:t>
            </a:r>
          </a:p>
          <a:p>
            <a:pPr marL="714375" lvl="2" indent="-342900">
              <a:lnSpc>
                <a:spcPct val="150000"/>
              </a:lnSpc>
              <a:spcBef>
                <a:spcPts val="1200"/>
              </a:spcBef>
              <a:tabLst>
                <a:tab pos="3233738" algn="l"/>
              </a:tabLst>
            </a:pPr>
            <a:r>
              <a:rPr lang="cs-CZ" b="1" dirty="0"/>
              <a:t>velmi silný nástroj</a:t>
            </a:r>
            <a:endParaRPr lang="cs-CZ" b="1" dirty="0">
              <a:solidFill>
                <a:srgbClr val="FF0000"/>
              </a:solidFill>
            </a:endParaRP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</p:spTree>
    <p:extLst>
      <p:ext uri="{BB962C8B-B14F-4D97-AF65-F5344CB8AC3E}">
        <p14:creationId xmlns:p14="http://schemas.microsoft.com/office/powerpoint/2010/main" val="315006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l"/>
            <a:r>
              <a:rPr lang="cs-CZ" sz="4000" dirty="0"/>
              <a:t>VIZUALIZACE DAT - úlohy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51520" y="1556792"/>
            <a:ext cx="7632848" cy="5026570"/>
          </a:xfrm>
        </p:spPr>
        <p:txBody>
          <a:bodyPr>
            <a:normAutofit lnSpcReduction="10000"/>
          </a:bodyPr>
          <a:lstStyle/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Definujte svoje publikum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Vytvořte správu, kterou chcete komunikovat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Definujte povahu správy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r>
              <a:rPr lang="cs-CZ" sz="2000" dirty="0"/>
              <a:t>United </a:t>
            </a:r>
            <a:r>
              <a:rPr lang="cs-CZ" sz="2000" dirty="0" err="1"/>
              <a:t>nations</a:t>
            </a:r>
            <a:r>
              <a:rPr lang="cs-CZ" sz="2000" dirty="0"/>
              <a:t> </a:t>
            </a:r>
            <a:r>
              <a:rPr lang="cs-CZ" sz="2000" dirty="0" err="1"/>
              <a:t>economic</a:t>
            </a:r>
            <a:r>
              <a:rPr lang="cs-CZ" sz="2000" dirty="0"/>
              <a:t> </a:t>
            </a:r>
            <a:r>
              <a:rPr lang="cs-CZ" sz="2000" dirty="0" err="1"/>
              <a:t>commission</a:t>
            </a:r>
            <a:r>
              <a:rPr lang="cs-CZ" sz="2000" dirty="0"/>
              <a:t> </a:t>
            </a:r>
            <a:r>
              <a:rPr lang="cs-CZ" sz="2000" dirty="0" err="1"/>
              <a:t>for</a:t>
            </a:r>
            <a:r>
              <a:rPr lang="cs-CZ" sz="2000" dirty="0"/>
              <a:t> </a:t>
            </a:r>
            <a:r>
              <a:rPr lang="cs-CZ" sz="2000" dirty="0" err="1"/>
              <a:t>europe</a:t>
            </a:r>
            <a:r>
              <a:rPr lang="cs-CZ" sz="2000" dirty="0"/>
              <a:t> – „</a:t>
            </a:r>
            <a:r>
              <a:rPr lang="cs-CZ" sz="2000" dirty="0" err="1"/>
              <a:t>Making</a:t>
            </a:r>
            <a:r>
              <a:rPr lang="cs-CZ" sz="2000" dirty="0"/>
              <a:t> data </a:t>
            </a:r>
            <a:r>
              <a:rPr lang="cs-CZ" sz="2000" dirty="0" err="1"/>
              <a:t>meaningful</a:t>
            </a:r>
            <a:r>
              <a:rPr lang="cs-CZ" sz="2000" dirty="0"/>
              <a:t>“</a:t>
            </a:r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714375" lvl="2" indent="-342900">
              <a:spcBef>
                <a:spcPts val="600"/>
              </a:spcBef>
              <a:tabLst>
                <a:tab pos="3233738" algn="l"/>
              </a:tabLst>
            </a:pPr>
            <a:endParaRPr lang="cs-CZ" sz="2000" dirty="0"/>
          </a:p>
          <a:p>
            <a:pPr marL="6350" lvl="1" indent="0">
              <a:spcBef>
                <a:spcPts val="1200"/>
              </a:spcBef>
              <a:buNone/>
            </a:pPr>
            <a:endParaRPr lang="cs-CZ" sz="2400" b="1" dirty="0"/>
          </a:p>
          <a:p>
            <a:pPr marL="369888" lvl="1" indent="0">
              <a:spcBef>
                <a:spcPts val="1200"/>
              </a:spcBef>
              <a:buNone/>
            </a:pPr>
            <a:endParaRPr lang="cs-CZ" sz="2400" dirty="0">
              <a:solidFill>
                <a:srgbClr val="00B050"/>
              </a:solidFill>
            </a:endParaRPr>
          </a:p>
          <a:p>
            <a:pPr marL="6350" lvl="1" indent="0">
              <a:spcBef>
                <a:spcPts val="1800"/>
              </a:spcBef>
              <a:buNone/>
            </a:pPr>
            <a:endParaRPr lang="cs-CZ" sz="2400" b="1" dirty="0"/>
          </a:p>
          <a:p>
            <a:pPr>
              <a:spcBef>
                <a:spcPts val="1200"/>
              </a:spcBef>
            </a:pPr>
            <a:endParaRPr lang="cs-CZ" sz="2800" dirty="0"/>
          </a:p>
          <a:p>
            <a:pPr marL="0" indent="0">
              <a:buNone/>
            </a:pPr>
            <a:endParaRPr lang="cs-CZ" sz="2800" u="sng" dirty="0"/>
          </a:p>
        </p:txBody>
      </p:sp>
      <p:pic>
        <p:nvPicPr>
          <p:cNvPr id="5" name="Obrázok 4" descr="Obrázok, na ktorom je text&#10;&#10;Automaticky generovaný popis">
            <a:extLst>
              <a:ext uri="{FF2B5EF4-FFF2-40B4-BE49-F238E27FC236}">
                <a16:creationId xmlns:a16="http://schemas.microsoft.com/office/drawing/2014/main" id="{330C70D7-0626-6CF0-3BB4-F54F736A4F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780928"/>
            <a:ext cx="7772400" cy="2985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4216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Výběr typu grafu</a:t>
            </a:r>
          </a:p>
        </p:txBody>
      </p:sp>
      <p:pic>
        <p:nvPicPr>
          <p:cNvPr id="3" name="Zástupný objekt pre obsah 2" descr="Obrázok, na ktorom je text, snímka obrazovky, galéria&#10;&#10;Automaticky generovaný popis">
            <a:extLst>
              <a:ext uri="{FF2B5EF4-FFF2-40B4-BE49-F238E27FC236}">
                <a16:creationId xmlns:a16="http://schemas.microsoft.com/office/drawing/2014/main" id="{A63AF61C-6983-140D-6070-BF9AF71BD7D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85" y="980728"/>
            <a:ext cx="3368118" cy="3938270"/>
          </a:xfrm>
        </p:spPr>
      </p:pic>
      <p:pic>
        <p:nvPicPr>
          <p:cNvPr id="5" name="Obrázok 4">
            <a:extLst>
              <a:ext uri="{FF2B5EF4-FFF2-40B4-BE49-F238E27FC236}">
                <a16:creationId xmlns:a16="http://schemas.microsoft.com/office/drawing/2014/main" id="{8816D44F-9BD2-04D5-E591-AEF517BB1B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67085" y="1003555"/>
            <a:ext cx="4088970" cy="4850889"/>
          </a:xfrm>
          <a:prstGeom prst="rect">
            <a:avLst/>
          </a:prstGeom>
        </p:spPr>
      </p:pic>
      <p:pic>
        <p:nvPicPr>
          <p:cNvPr id="7" name="Obrázok 6">
            <a:extLst>
              <a:ext uri="{FF2B5EF4-FFF2-40B4-BE49-F238E27FC236}">
                <a16:creationId xmlns:a16="http://schemas.microsoft.com/office/drawing/2014/main" id="{54EA9B65-2E93-781F-AADB-AB7722BC2EB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1506" y="4005064"/>
            <a:ext cx="2946593" cy="2486188"/>
          </a:xfrm>
          <a:prstGeom prst="rect">
            <a:avLst/>
          </a:prstGeom>
        </p:spPr>
      </p:pic>
      <p:pic>
        <p:nvPicPr>
          <p:cNvPr id="10" name="Obrázok 9" descr="Obrázok, na ktorom je galéria, snímka obrazovky, miestnosť&#10;&#10;Automaticky generovaný popis">
            <a:extLst>
              <a:ext uri="{FF2B5EF4-FFF2-40B4-BE49-F238E27FC236}">
                <a16:creationId xmlns:a16="http://schemas.microsoft.com/office/drawing/2014/main" id="{B8DF878F-DE92-A2C8-F288-41F8A94E15C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81454" y="4005064"/>
            <a:ext cx="3656976" cy="279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17580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Zástupný objekt pre obsah 2">
            <a:extLst>
              <a:ext uri="{FF2B5EF4-FFF2-40B4-BE49-F238E27FC236}">
                <a16:creationId xmlns:a16="http://schemas.microsoft.com/office/drawing/2014/main" id="{C8465AA3-51FE-EC0E-1049-DAED26CAA7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6761" y="980728"/>
            <a:ext cx="5030478" cy="5601532"/>
          </a:xfrm>
        </p:spPr>
      </p:pic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Jasná </a:t>
            </a:r>
            <a:r>
              <a:rPr lang="cs-CZ" sz="4000" dirty="0" err="1"/>
              <a:t>message</a:t>
            </a:r>
            <a:r>
              <a:rPr lang="cs-CZ" sz="40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467595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Zástupný objekt pre obsah 5">
            <a:extLst>
              <a:ext uri="{FF2B5EF4-FFF2-40B4-BE49-F238E27FC236}">
                <a16:creationId xmlns:a16="http://schemas.microsoft.com/office/drawing/2014/main" id="{2576BF8E-D277-8D29-C75A-144D5CF6AFA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204864"/>
            <a:ext cx="8229600" cy="3118861"/>
          </a:xfr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2A50900C-92A4-8782-B583-28F91289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Zbytečnosti?</a:t>
            </a:r>
          </a:p>
        </p:txBody>
      </p:sp>
    </p:spTree>
    <p:extLst>
      <p:ext uri="{BB962C8B-B14F-4D97-AF65-F5344CB8AC3E}">
        <p14:creationId xmlns:p14="http://schemas.microsoft.com/office/powerpoint/2010/main" val="1921742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NEŽ ZAČNEME ANALYZOVAT…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cs-CZ" sz="2800" dirty="0"/>
              <a:t>potřebujeme</a:t>
            </a:r>
            <a:r>
              <a:rPr lang="cs-CZ" sz="2800" b="1" dirty="0"/>
              <a:t> data - nevyhnutné</a:t>
            </a:r>
            <a:r>
              <a:rPr lang="cs-CZ" sz="2800" dirty="0"/>
              <a:t> pro testování hypotéz</a:t>
            </a:r>
          </a:p>
          <a:p>
            <a:endParaRPr lang="cs-CZ" sz="2800" dirty="0"/>
          </a:p>
          <a:p>
            <a:r>
              <a:rPr lang="cs-CZ" sz="2800" dirty="0"/>
              <a:t>OTÁZKA: 	1) co měřit?</a:t>
            </a:r>
          </a:p>
          <a:p>
            <a:pPr lvl="4"/>
            <a:r>
              <a:rPr lang="cs-CZ" sz="2400" dirty="0"/>
              <a:t>závislá vs. nezávislá proměnná </a:t>
            </a:r>
            <a:r>
              <a:rPr lang="cs-CZ" sz="2400" b="1" dirty="0"/>
              <a:t>(?)</a:t>
            </a:r>
          </a:p>
          <a:p>
            <a:pPr marL="0" indent="0">
              <a:buNone/>
            </a:pPr>
            <a:r>
              <a:rPr lang="cs-CZ" sz="2800" dirty="0"/>
              <a:t>		</a:t>
            </a:r>
          </a:p>
          <a:p>
            <a:pPr marL="0" indent="0">
              <a:buNone/>
            </a:pPr>
            <a:r>
              <a:rPr lang="cs-CZ" sz="2800" dirty="0"/>
              <a:t>		2) </a:t>
            </a:r>
            <a:r>
              <a:rPr lang="cs-CZ" sz="2800" b="1" dirty="0"/>
              <a:t>jak měřit?</a:t>
            </a:r>
          </a:p>
          <a:p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400153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2A50900C-92A4-8782-B583-28F91289CC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Zbytečnosti?</a:t>
            </a:r>
          </a:p>
        </p:txBody>
      </p:sp>
      <p:pic>
        <p:nvPicPr>
          <p:cNvPr id="11" name="Obrázok 10">
            <a:extLst>
              <a:ext uri="{FF2B5EF4-FFF2-40B4-BE49-F238E27FC236}">
                <a16:creationId xmlns:a16="http://schemas.microsoft.com/office/drawing/2014/main" id="{801439C9-F4FA-BEE5-9D45-399CA2DD88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368" y="2420888"/>
            <a:ext cx="8060432" cy="25951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5537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Zjednodušující?</a:t>
            </a:r>
          </a:p>
        </p:txBody>
      </p:sp>
      <p:pic>
        <p:nvPicPr>
          <p:cNvPr id="17" name="Zástupný objekt pre obsah 16">
            <a:extLst>
              <a:ext uri="{FF2B5EF4-FFF2-40B4-BE49-F238E27FC236}">
                <a16:creationId xmlns:a16="http://schemas.microsoft.com/office/drawing/2014/main" id="{3F5CF1AA-B284-512F-7E57-0910C82D315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575070"/>
            <a:ext cx="8229600" cy="2576222"/>
          </a:xfrm>
        </p:spPr>
      </p:pic>
    </p:spTree>
    <p:extLst>
      <p:ext uri="{BB962C8B-B14F-4D97-AF65-F5344CB8AC3E}">
        <p14:creationId xmlns:p14="http://schemas.microsoft.com/office/powerpoint/2010/main" val="9484272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Zjednodušující?</a:t>
            </a:r>
          </a:p>
        </p:txBody>
      </p:sp>
      <p:pic>
        <p:nvPicPr>
          <p:cNvPr id="3" name="Obrázok 2">
            <a:extLst>
              <a:ext uri="{FF2B5EF4-FFF2-40B4-BE49-F238E27FC236}">
                <a16:creationId xmlns:a16="http://schemas.microsoft.com/office/drawing/2014/main" id="{46ECA5B4-7350-AC95-5BFE-CEE6F77ED0E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132856"/>
            <a:ext cx="7772400" cy="246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07538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1">
            <a:extLst>
              <a:ext uri="{FF2B5EF4-FFF2-40B4-BE49-F238E27FC236}">
                <a16:creationId xmlns:a16="http://schemas.microsoft.com/office/drawing/2014/main" id="{C895E9B8-C0BE-2E39-5272-7BFB679C56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24"/>
            <a:ext cx="8229600" cy="1143000"/>
          </a:xfrm>
        </p:spPr>
        <p:txBody>
          <a:bodyPr>
            <a:normAutofit/>
          </a:bodyPr>
          <a:lstStyle/>
          <a:p>
            <a:r>
              <a:rPr lang="cs-CZ" sz="4000" dirty="0"/>
              <a:t>Kognitivně náročný?</a:t>
            </a:r>
          </a:p>
        </p:txBody>
      </p:sp>
      <p:pic>
        <p:nvPicPr>
          <p:cNvPr id="2" name="Obrázok 1">
            <a:extLst>
              <a:ext uri="{FF2B5EF4-FFF2-40B4-BE49-F238E27FC236}">
                <a16:creationId xmlns:a16="http://schemas.microsoft.com/office/drawing/2014/main" id="{770F462B-0871-9E35-F09E-366CBE5994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9100" y="1628800"/>
            <a:ext cx="5765800" cy="44069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6219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4664"/>
            <a:ext cx="8937958" cy="619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8131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66517" y="1198042"/>
            <a:ext cx="4458035" cy="3167062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268760"/>
            <a:ext cx="4469911" cy="309634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440748">
            <a:off x="2058847" y="4831114"/>
            <a:ext cx="4610744" cy="146705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2508530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B323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07175"/>
            <a:ext cx="8964488" cy="5916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0597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836713"/>
            <a:ext cx="8402781" cy="5328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60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777060"/>
            <a:ext cx="9144000" cy="51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5799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777060"/>
            <a:ext cx="9143997" cy="5188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592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ÚROVEŇ MĚŘENÍ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b="1" dirty="0"/>
              <a:t>„level </a:t>
            </a:r>
            <a:r>
              <a:rPr lang="cs-CZ" sz="2800" b="1" dirty="0" err="1"/>
              <a:t>of</a:t>
            </a:r>
            <a:r>
              <a:rPr lang="cs-CZ" sz="2800" b="1" dirty="0"/>
              <a:t> </a:t>
            </a:r>
            <a:r>
              <a:rPr lang="cs-CZ" sz="2800" b="1" dirty="0" err="1"/>
              <a:t>measurement</a:t>
            </a:r>
            <a:r>
              <a:rPr lang="cs-CZ" sz="2800" b="1" dirty="0"/>
              <a:t>“</a:t>
            </a:r>
          </a:p>
          <a:p>
            <a:pPr marL="0" indent="0">
              <a:buNone/>
            </a:pPr>
            <a:endParaRPr lang="cs-CZ" sz="2800" b="1" dirty="0"/>
          </a:p>
          <a:p>
            <a:r>
              <a:rPr lang="cs-CZ" sz="2800" dirty="0"/>
              <a:t>úroveň měření :</a:t>
            </a:r>
          </a:p>
          <a:p>
            <a:pPr lvl="1"/>
            <a:r>
              <a:rPr lang="cs-CZ" sz="2400" dirty="0"/>
              <a:t>určuje povahu a množství informací, které proměnná obsahuje</a:t>
            </a:r>
          </a:p>
          <a:p>
            <a:pPr lvl="1"/>
            <a:r>
              <a:rPr lang="cs-CZ" sz="2400" dirty="0"/>
              <a:t>ovlivňuje způsob, jakým data analyzujeme a interpretujeme</a:t>
            </a:r>
          </a:p>
          <a:p>
            <a:pPr lvl="1"/>
            <a:r>
              <a:rPr lang="cs-CZ" sz="2400" dirty="0"/>
              <a:t>definuje typ proměnné</a:t>
            </a:r>
          </a:p>
          <a:p>
            <a:pPr marL="0" indent="0">
              <a:buNone/>
            </a:pPr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</p:spTree>
    <p:extLst>
      <p:ext uri="{BB962C8B-B14F-4D97-AF65-F5344CB8AC3E}">
        <p14:creationId xmlns:p14="http://schemas.microsoft.com/office/powerpoint/2010/main" val="2134093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 descr="Na obrázku môže byť text">
            <a:extLst>
              <a:ext uri="{FF2B5EF4-FFF2-40B4-BE49-F238E27FC236}">
                <a16:creationId xmlns:a16="http://schemas.microsoft.com/office/drawing/2014/main" id="{8E427121-8717-EB56-D4DE-1BFA37B3E94F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4419600" y="3276600"/>
            <a:ext cx="5480992" cy="54809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sk-CZ"/>
          </a:p>
        </p:txBody>
      </p:sp>
      <p:pic>
        <p:nvPicPr>
          <p:cNvPr id="4" name="Obrázok 3" descr="Obrázok, na ktorom je text, snímka obrazovky, písmo, značka&#10;&#10;Automaticky generovaný popis">
            <a:extLst>
              <a:ext uri="{FF2B5EF4-FFF2-40B4-BE49-F238E27FC236}">
                <a16:creationId xmlns:a16="http://schemas.microsoft.com/office/drawing/2014/main" id="{35BC7883-6257-916D-04AF-CB8734AE443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8800" y="0"/>
            <a:ext cx="5486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5405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000593"/>
            <a:ext cx="5760640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3435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1" y="1000593"/>
            <a:ext cx="5760638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46337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324E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7103" y="1000593"/>
            <a:ext cx="5729793" cy="48046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98561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150" y="0"/>
            <a:ext cx="72876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8768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527" y="908720"/>
            <a:ext cx="8576952" cy="48245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61468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711755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747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2216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692696"/>
            <a:ext cx="8711754" cy="52565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245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/>
          <a:stretch/>
        </p:blipFill>
        <p:spPr>
          <a:xfrm>
            <a:off x="2234376" y="260648"/>
            <a:ext cx="5092533" cy="6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374825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30"/>
          <a:stretch/>
        </p:blipFill>
        <p:spPr>
          <a:xfrm flipV="1">
            <a:off x="2234376" y="260648"/>
            <a:ext cx="5092533" cy="6238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04565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l"/>
            <a:r>
              <a:rPr lang="cs-CZ" sz="4000" dirty="0"/>
              <a:t>ÚROVEŇ </a:t>
            </a:r>
            <a:r>
              <a:rPr lang="cs-CZ" sz="4000" dirty="0" err="1"/>
              <a:t>MĚŘENÍ|Typy</a:t>
            </a:r>
            <a:r>
              <a:rPr lang="cs-CZ" sz="4000" dirty="0"/>
              <a:t> proměnných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cs-CZ" sz="2800" dirty="0"/>
              <a:t>základné rozdělení:</a:t>
            </a:r>
          </a:p>
          <a:p>
            <a:endParaRPr lang="cs-CZ" sz="2800" dirty="0"/>
          </a:p>
          <a:p>
            <a:pPr marL="0" indent="0">
              <a:buNone/>
            </a:pPr>
            <a:endParaRPr lang="cs-CZ" sz="28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BC473D1-3D7B-4E80-A958-412D18224E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568" y="3284984"/>
            <a:ext cx="4698515" cy="3129211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08E9461-7A92-4454-9E09-E177735F4D5D}"/>
              </a:ext>
            </a:extLst>
          </p:cNvPr>
          <p:cNvSpPr txBox="1"/>
          <p:nvPr/>
        </p:nvSpPr>
        <p:spPr>
          <a:xfrm>
            <a:off x="4373971" y="5073134"/>
            <a:ext cx="24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NOMINÁLNÍ (</a:t>
            </a:r>
            <a:r>
              <a:rPr lang="cs-CZ" i="1" dirty="0" err="1"/>
              <a:t>nominal</a:t>
            </a:r>
            <a:r>
              <a:rPr lang="cs-CZ" dirty="0"/>
              <a:t>)  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EB3614C9-0396-4810-9099-6968D4066DB8}"/>
              </a:ext>
            </a:extLst>
          </p:cNvPr>
          <p:cNvSpPr txBox="1"/>
          <p:nvPr/>
        </p:nvSpPr>
        <p:spPr>
          <a:xfrm>
            <a:off x="3275856" y="4365104"/>
            <a:ext cx="2430278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ORDINÁLNÍ (</a:t>
            </a:r>
            <a:r>
              <a:rPr lang="cs-CZ" i="1" dirty="0" err="1"/>
              <a:t>ordinal</a:t>
            </a:r>
            <a:r>
              <a:rPr lang="cs-CZ" dirty="0"/>
              <a:t>)   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0489E58F-372D-4C28-AB4A-16C6C6C6CC9C}"/>
              </a:ext>
            </a:extLst>
          </p:cNvPr>
          <p:cNvSpPr txBox="1"/>
          <p:nvPr/>
        </p:nvSpPr>
        <p:spPr>
          <a:xfrm>
            <a:off x="2123728" y="3640378"/>
            <a:ext cx="244827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INTERVALOVÉ (</a:t>
            </a:r>
            <a:r>
              <a:rPr lang="cs-CZ" i="1" dirty="0"/>
              <a:t>interval</a:t>
            </a:r>
            <a:r>
              <a:rPr lang="cs-CZ" dirty="0"/>
              <a:t>)   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178BB452-6DF5-4B53-AF30-5A570DE9F406}"/>
              </a:ext>
            </a:extLst>
          </p:cNvPr>
          <p:cNvSpPr txBox="1"/>
          <p:nvPr/>
        </p:nvSpPr>
        <p:spPr>
          <a:xfrm>
            <a:off x="971600" y="2891461"/>
            <a:ext cx="20882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cs-CZ" dirty="0"/>
              <a:t>POMEROVÉ (</a:t>
            </a:r>
            <a:r>
              <a:rPr lang="cs-CZ" i="1" dirty="0"/>
              <a:t>ratio</a:t>
            </a:r>
            <a:r>
              <a:rPr lang="cs-CZ" dirty="0"/>
              <a:t>)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B66BBC0-3397-4472-872C-8A4F5133A60C}"/>
              </a:ext>
            </a:extLst>
          </p:cNvPr>
          <p:cNvSpPr txBox="1"/>
          <p:nvPr/>
        </p:nvSpPr>
        <p:spPr>
          <a:xfrm>
            <a:off x="6913491" y="4272771"/>
            <a:ext cx="17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}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F03B34E6-EFC0-4CE5-AA84-97F8438BB2DF}"/>
              </a:ext>
            </a:extLst>
          </p:cNvPr>
          <p:cNvSpPr txBox="1"/>
          <p:nvPr/>
        </p:nvSpPr>
        <p:spPr>
          <a:xfrm>
            <a:off x="7279811" y="4426803"/>
            <a:ext cx="163335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kategorické,</a:t>
            </a:r>
          </a:p>
          <a:p>
            <a:r>
              <a:rPr lang="cs-CZ" i="1" dirty="0"/>
              <a:t>kvalitativní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48A87E-5987-4841-9AE0-42E7A8F17612}"/>
              </a:ext>
            </a:extLst>
          </p:cNvPr>
          <p:cNvSpPr txBox="1"/>
          <p:nvPr/>
        </p:nvSpPr>
        <p:spPr>
          <a:xfrm>
            <a:off x="4863677" y="2846393"/>
            <a:ext cx="17217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sz="5400" dirty="0"/>
              <a:t>}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837B64FA-F529-48BC-9A66-0F22436492C5}"/>
              </a:ext>
            </a:extLst>
          </p:cNvPr>
          <p:cNvSpPr txBox="1"/>
          <p:nvPr/>
        </p:nvSpPr>
        <p:spPr>
          <a:xfrm>
            <a:off x="5229997" y="3000425"/>
            <a:ext cx="16333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cs-CZ" i="1" dirty="0"/>
              <a:t>kontinuální,</a:t>
            </a:r>
          </a:p>
          <a:p>
            <a:r>
              <a:rPr lang="cs-CZ" i="1" dirty="0"/>
              <a:t>kvantitativní,</a:t>
            </a:r>
          </a:p>
          <a:p>
            <a:r>
              <a:rPr lang="cs-CZ" i="1" dirty="0"/>
              <a:t>kardinální</a:t>
            </a:r>
          </a:p>
        </p:txBody>
      </p:sp>
    </p:spTree>
    <p:extLst>
      <p:ext uri="{BB962C8B-B14F-4D97-AF65-F5344CB8AC3E}">
        <p14:creationId xmlns:p14="http://schemas.microsoft.com/office/powerpoint/2010/main" val="3804040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2" grpId="0" animBg="1"/>
      <p:bldP spid="13" grpId="0" animBg="1"/>
      <p:bldP spid="14" grpId="0" animBg="1"/>
      <p:bldP spid="15" grpId="0"/>
      <p:bldP spid="16" grpId="0"/>
      <p:bldP spid="17" grpId="0"/>
      <p:bldP spid="18" grpId="0"/>
    </p:bld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968848"/>
            <a:ext cx="9143997" cy="5124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32671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VIZUALIZACE DAT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cs-CZ" sz="2000" dirty="0"/>
              <a:t>i jemná změna může mít zásadní dopad</a:t>
            </a:r>
          </a:p>
          <a:p>
            <a:pPr marL="0" indent="0">
              <a:buNone/>
            </a:pPr>
            <a:endParaRPr lang="cs-CZ" sz="2000" dirty="0"/>
          </a:p>
          <a:p>
            <a:pPr marL="0" indent="0">
              <a:buNone/>
            </a:pPr>
            <a:r>
              <a:rPr lang="cs-CZ" sz="2000" b="1" dirty="0"/>
              <a:t>Nejčastěji: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chybějící východiskový bod – posunutá </a:t>
            </a:r>
            <a:r>
              <a:rPr lang="cs-CZ" sz="2000" dirty="0" err="1"/>
              <a:t>Y</a:t>
            </a:r>
            <a:r>
              <a:rPr lang="cs-CZ" sz="2000" dirty="0"/>
              <a:t>-os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dvě </a:t>
            </a:r>
            <a:r>
              <a:rPr lang="cs-CZ" sz="2000" dirty="0" err="1"/>
              <a:t>Y-osi</a:t>
            </a:r>
            <a:r>
              <a:rPr lang="cs-CZ" sz="2000" dirty="0"/>
              <a:t> v jednom grafu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vynechané osy a jejich popisy</a:t>
            </a:r>
          </a:p>
          <a:p>
            <a:pPr>
              <a:lnSpc>
                <a:spcPct val="150000"/>
              </a:lnSpc>
            </a:pPr>
            <a:r>
              <a:rPr lang="cs-CZ" sz="2000" dirty="0"/>
              <a:t>chybně nakreslený graf</a:t>
            </a:r>
          </a:p>
          <a:p>
            <a:endParaRPr lang="cs-CZ" sz="20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5594" y="4437112"/>
            <a:ext cx="3234838" cy="18371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95440" y="1628800"/>
            <a:ext cx="3264992" cy="244874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790461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11560" y="2640457"/>
            <a:ext cx="8229600" cy="1143000"/>
          </a:xfrm>
        </p:spPr>
        <p:txBody>
          <a:bodyPr>
            <a:normAutofit fontScale="90000"/>
          </a:bodyPr>
          <a:lstStyle/>
          <a:p>
            <a:pPr algn="l"/>
            <a:r>
              <a:rPr lang="cs-CZ" dirty="0"/>
              <a:t>         Vizualizace </a:t>
            </a:r>
            <a:br>
              <a:rPr lang="cs-CZ" dirty="0"/>
            </a:br>
            <a:r>
              <a:rPr lang="cs-CZ" dirty="0"/>
              <a:t>           „</a:t>
            </a:r>
            <a:r>
              <a:rPr lang="cs-CZ" strike="sngStrike" dirty="0"/>
              <a:t>Život</a:t>
            </a:r>
            <a:r>
              <a:rPr lang="cs-CZ" dirty="0"/>
              <a:t> je jako bonboniéra“</a:t>
            </a:r>
            <a:br>
              <a:rPr lang="cs-CZ" dirty="0"/>
            </a:br>
            <a:r>
              <a:rPr lang="cs-CZ" sz="1700" dirty="0"/>
              <a:t>Forrest </a:t>
            </a:r>
            <a:r>
              <a:rPr lang="cs-CZ" sz="1700" dirty="0" err="1"/>
              <a:t>Gump</a:t>
            </a:r>
            <a:endParaRPr lang="cs-CZ" sz="1700" dirty="0"/>
          </a:p>
        </p:txBody>
      </p:sp>
      <p:pic>
        <p:nvPicPr>
          <p:cNvPr id="2050" name="Picture 2" descr="prettyplotlib: Painlessly create beautiful matplotlib plots">
            <a:extLst>
              <a:ext uri="{FF2B5EF4-FFF2-40B4-BE49-F238E27FC236}">
                <a16:creationId xmlns:a16="http://schemas.microsoft.com/office/drawing/2014/main" id="{85BFAF75-74AE-2571-7BCE-4238E532BA9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509" y="328059"/>
            <a:ext cx="3247256" cy="21648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Obrázok 10">
            <a:extLst>
              <a:ext uri="{FF2B5EF4-FFF2-40B4-BE49-F238E27FC236}">
                <a16:creationId xmlns:a16="http://schemas.microsoft.com/office/drawing/2014/main" id="{A73CFB49-C350-815B-E160-F791D2B5F0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4031524"/>
            <a:ext cx="2230636" cy="2235683"/>
          </a:xfrm>
          <a:prstGeom prst="rect">
            <a:avLst/>
          </a:prstGeom>
        </p:spPr>
      </p:pic>
      <p:pic>
        <p:nvPicPr>
          <p:cNvPr id="13" name="Obrázok 12">
            <a:extLst>
              <a:ext uri="{FF2B5EF4-FFF2-40B4-BE49-F238E27FC236}">
                <a16:creationId xmlns:a16="http://schemas.microsoft.com/office/drawing/2014/main" id="{21155A63-63E7-D3C8-B8C5-E8A7F9E06D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40" y="7004"/>
            <a:ext cx="3707573" cy="2806948"/>
          </a:xfrm>
          <a:prstGeom prst="rect">
            <a:avLst/>
          </a:prstGeom>
        </p:spPr>
      </p:pic>
      <p:pic>
        <p:nvPicPr>
          <p:cNvPr id="17" name="Obrázok 16">
            <a:extLst>
              <a:ext uri="{FF2B5EF4-FFF2-40B4-BE49-F238E27FC236}">
                <a16:creationId xmlns:a16="http://schemas.microsoft.com/office/drawing/2014/main" id="{44CD185D-2656-4A70-D8B6-5A81D17BD7A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564" y="4128145"/>
            <a:ext cx="2907432" cy="213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9857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>
            <a:extLst>
              <a:ext uri="{FF2B5EF4-FFF2-40B4-BE49-F238E27FC236}">
                <a16:creationId xmlns:a16="http://schemas.microsoft.com/office/drawing/2014/main" id="{5EFF1062-7BAF-2318-2E2A-40F99DA89C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1445" y="3573016"/>
            <a:ext cx="3301132" cy="11584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Výkazy práce v Excelu? Jde to i lépe, zkuste IS Helios Orange">
            <a:extLst>
              <a:ext uri="{FF2B5EF4-FFF2-40B4-BE49-F238E27FC236}">
                <a16:creationId xmlns:a16="http://schemas.microsoft.com/office/drawing/2014/main" id="{FE7992F0-0545-0FE8-166F-0261CAFA0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32656"/>
            <a:ext cx="2582505" cy="14526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Python &amp; Django Development - LogiCore Tech - Professional Services">
            <a:extLst>
              <a:ext uri="{FF2B5EF4-FFF2-40B4-BE49-F238E27FC236}">
                <a16:creationId xmlns:a16="http://schemas.microsoft.com/office/drawing/2014/main" id="{9D7B017D-8503-91E8-EF98-47438F120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4128" y="4872710"/>
            <a:ext cx="3059832" cy="17211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BM SPSS Statistics Base for Windows - Download it from Uptodown for free">
            <a:extLst>
              <a:ext uri="{FF2B5EF4-FFF2-40B4-BE49-F238E27FC236}">
                <a16:creationId xmlns:a16="http://schemas.microsoft.com/office/drawing/2014/main" id="{D0ABE05E-948F-1254-EA4E-956FE05E00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2014984"/>
            <a:ext cx="1558032" cy="1558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146199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cs-CZ" dirty="0"/>
              <a:t>Shrnutí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546848" cy="4525963"/>
          </a:xfrm>
        </p:spPr>
        <p:txBody>
          <a:bodyPr>
            <a:normAutofit/>
          </a:bodyPr>
          <a:lstStyle/>
          <a:p>
            <a:r>
              <a:rPr lang="cs-CZ" sz="2000" b="1" dirty="0"/>
              <a:t>Sběr</a:t>
            </a:r>
            <a:r>
              <a:rPr lang="cs-CZ" sz="2000" dirty="0"/>
              <a:t> dat</a:t>
            </a:r>
          </a:p>
          <a:p>
            <a:r>
              <a:rPr lang="cs-CZ" sz="2000" b="1" dirty="0"/>
              <a:t>Analýza</a:t>
            </a:r>
            <a:r>
              <a:rPr lang="cs-CZ" sz="2000" dirty="0"/>
              <a:t> dat</a:t>
            </a:r>
          </a:p>
          <a:p>
            <a:r>
              <a:rPr lang="cs-CZ" sz="2000" b="1" dirty="0"/>
              <a:t>Interpretace</a:t>
            </a:r>
            <a:r>
              <a:rPr lang="cs-CZ" sz="2000" dirty="0"/>
              <a:t> dat</a:t>
            </a:r>
          </a:p>
          <a:p>
            <a:endParaRPr lang="cs-CZ" sz="2000" dirty="0"/>
          </a:p>
          <a:p>
            <a:r>
              <a:rPr lang="cs-CZ" sz="2000" dirty="0"/>
              <a:t>Střední hodnoty</a:t>
            </a:r>
          </a:p>
          <a:p>
            <a:r>
              <a:rPr lang="cs-CZ" sz="2000" dirty="0"/>
              <a:t>Normální distribuce</a:t>
            </a:r>
          </a:p>
          <a:p>
            <a:r>
              <a:rPr lang="cs-CZ" sz="2000" dirty="0"/>
              <a:t>Populace vs. Vzorek</a:t>
            </a:r>
          </a:p>
          <a:p>
            <a:r>
              <a:rPr lang="cs-CZ" sz="2000" dirty="0"/>
              <a:t>Vizualizace</a:t>
            </a:r>
          </a:p>
          <a:p>
            <a:endParaRPr lang="cs-CZ" sz="2000" dirty="0"/>
          </a:p>
        </p:txBody>
      </p:sp>
    </p:spTree>
    <p:extLst>
      <p:ext uri="{BB962C8B-B14F-4D97-AF65-F5344CB8AC3E}">
        <p14:creationId xmlns:p14="http://schemas.microsoft.com/office/powerpoint/2010/main" val="2844037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3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1377</TotalTime>
  <Words>2292</Words>
  <Application>Microsoft Macintosh PowerPoint</Application>
  <PresentationFormat>Prezentácia na obrazovke (4:3)</PresentationFormat>
  <Paragraphs>623</Paragraphs>
  <Slides>94</Slides>
  <Notes>93</Notes>
  <HiddenSlides>1</HiddenSlides>
  <MMClips>0</MMClips>
  <ScaleCrop>false</ScaleCrop>
  <HeadingPairs>
    <vt:vector size="6" baseType="variant">
      <vt:variant>
        <vt:lpstr>Použité písma</vt:lpstr>
      </vt:variant>
      <vt:variant>
        <vt:i4>5</vt:i4>
      </vt:variant>
      <vt:variant>
        <vt:lpstr>Motív</vt:lpstr>
      </vt:variant>
      <vt:variant>
        <vt:i4>1</vt:i4>
      </vt:variant>
      <vt:variant>
        <vt:lpstr>Nadpisy snímok</vt:lpstr>
      </vt:variant>
      <vt:variant>
        <vt:i4>94</vt:i4>
      </vt:variant>
    </vt:vector>
  </HeadingPairs>
  <TitlesOfParts>
    <vt:vector size="100" baseType="lpstr">
      <vt:lpstr>Arial</vt:lpstr>
      <vt:lpstr>Arial Black</vt:lpstr>
      <vt:lpstr>Calibri</vt:lpstr>
      <vt:lpstr>Cambria Math</vt:lpstr>
      <vt:lpstr>Söhne</vt:lpstr>
      <vt:lpstr>Office Theme</vt:lpstr>
      <vt:lpstr>Logika kvantitativního výzkumu  POLb1006 Jak zkoumat politiku  Jakub Jusko</vt:lpstr>
      <vt:lpstr>KVANTI VÝZKUM</vt:lpstr>
      <vt:lpstr>KVANTI VÝZKUM</vt:lpstr>
      <vt:lpstr>VÝZKUMNÝ PROCES</vt:lpstr>
      <vt:lpstr>STATISTIKA JAKO NÁSTROJ ...</vt:lpstr>
      <vt:lpstr>DATA</vt:lpstr>
      <vt:lpstr>NEŽ ZAČNEME ANALYZOVAT…</vt:lpstr>
      <vt:lpstr>ÚROVEŇ MĚŘENÍ</vt:lpstr>
      <vt:lpstr>ÚROVEŇ MĚŘENÍ|Typy proměnných</vt:lpstr>
      <vt:lpstr>ÚROVEŇ MĚŘENÍ|Nominální proměnné</vt:lpstr>
      <vt:lpstr>ÚROVEŇ MĚŘENÍ|Ordinální proměnné</vt:lpstr>
      <vt:lpstr>ÚROVEŇ MĚŘENÍ|Intervalové proměnné</vt:lpstr>
      <vt:lpstr>ÚROVEŇ MĚŘENÍ|Poměrové proměnné</vt:lpstr>
      <vt:lpstr>Prezentácia programu PowerPoint</vt:lpstr>
      <vt:lpstr>ÚROVEŇ MĚŘENÍ |Test</vt:lpstr>
      <vt:lpstr>ÚROVEŇ MĚŘENÍ |Test</vt:lpstr>
      <vt:lpstr>ÚROVEŇ MĚŘENÍ | Proč je to důležité?</vt:lpstr>
      <vt:lpstr>ÚROVEŇ MĚŘENÍ | Konverze</vt:lpstr>
      <vt:lpstr>ÚROVEŇ MĚŘENÍ | Konverze</vt:lpstr>
      <vt:lpstr>Docházka</vt:lpstr>
      <vt:lpstr>DATOVÁ MATICE</vt:lpstr>
      <vt:lpstr>DATOVÁ MATICE</vt:lpstr>
      <vt:lpstr>DATOVÁ MATICE vs. Tabulka</vt:lpstr>
      <vt:lpstr>DATOVÁ MATICE vs. Tabulka</vt:lpstr>
      <vt:lpstr>ANALÝZA DAT</vt:lpstr>
      <vt:lpstr>Prezentácia programu PowerPoint</vt:lpstr>
      <vt:lpstr>FREKVENCE VÝSKYTU</vt:lpstr>
      <vt:lpstr>FREKVENCE VÝSKYTU</vt:lpstr>
      <vt:lpstr>FREKVENCE VÝSKYTU</vt:lpstr>
      <vt:lpstr>FREKVENCE VÝSKYTU</vt:lpstr>
      <vt:lpstr>STŘEDNÍ HODNOTY</vt:lpstr>
      <vt:lpstr>STŘEDNÍ HODNOTY</vt:lpstr>
      <vt:lpstr>STŘEDNÍ HODNOTY| Průměr</vt:lpstr>
      <vt:lpstr>STŘEDNÍ HODNOTY| Průměr</vt:lpstr>
      <vt:lpstr>STŘEDNÍ HODNOTY vs. FREKVENCE VÝSKYTU</vt:lpstr>
      <vt:lpstr>STŘEDNÍ HODNOTY vs. FREKVENCE VÝSKYTU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VARIABILITA</vt:lpstr>
      <vt:lpstr>OD POPISOVÁNÍ K VYVOZOVÁNÍ  populace vs. vzorek</vt:lpstr>
      <vt:lpstr>OD POPISOVÁNÍ K VYVOZOVÁNÍ</vt:lpstr>
      <vt:lpstr>Cvičení</vt:lpstr>
      <vt:lpstr>Cvičení</vt:lpstr>
      <vt:lpstr>OD POPISOVÁNÍ K VYVOZOVÁNÍ</vt:lpstr>
      <vt:lpstr>INTERVAL SPOLEHLIVOSTI</vt:lpstr>
      <vt:lpstr>INTERVAL SPOLEHLIVOSTI</vt:lpstr>
      <vt:lpstr>INTERVAL SPOLEHLIVOSTI</vt:lpstr>
      <vt:lpstr>VZTAHY MEZI PROMĚNNÝMI</vt:lpstr>
      <vt:lpstr>VZTAHY MEZI PROMĚNNÝMI</vt:lpstr>
      <vt:lpstr>VZTAHY MEZI PROMĚNNÝMI</vt:lpstr>
      <vt:lpstr>Prezentácia programu PowerPoint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VZTAHY MEZI PROMĚNNÝMI</vt:lpstr>
      <vt:lpstr>Report výsledků</vt:lpstr>
      <vt:lpstr>VIZUALIZACE DAT</vt:lpstr>
      <vt:lpstr>VIZUALIZACE DAT</vt:lpstr>
      <vt:lpstr>VIZUALIZACE DAT - úlohy</vt:lpstr>
      <vt:lpstr>Výběr typu grafu</vt:lpstr>
      <vt:lpstr>Jasná message?</vt:lpstr>
      <vt:lpstr>Zbytečnosti?</vt:lpstr>
      <vt:lpstr>Zbytečnosti?</vt:lpstr>
      <vt:lpstr>Zjednodušující?</vt:lpstr>
      <vt:lpstr>Zjednodušující?</vt:lpstr>
      <vt:lpstr>Kognitivně náročný?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Prezentácia programu PowerPoint</vt:lpstr>
      <vt:lpstr>VIZUALIZACE DAT</vt:lpstr>
      <vt:lpstr>         Vizualizace             „Život je jako bonboniéra“ Forrest Gump</vt:lpstr>
      <vt:lpstr>Prezentácia programu PowerPoint</vt:lpstr>
      <vt:lpstr>Shrnutí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Logika kvantitatívneho výskumu  POL181 Metodologie politologie POLb1006 Jak zkoumat politiku  Michal Tóth</dc:title>
  <dc:creator>Michal Tóth</dc:creator>
  <cp:lastModifiedBy>Jakub Jusko</cp:lastModifiedBy>
  <cp:revision>16</cp:revision>
  <dcterms:created xsi:type="dcterms:W3CDTF">2020-12-08T12:12:56Z</dcterms:created>
  <dcterms:modified xsi:type="dcterms:W3CDTF">2023-11-17T13:03:20Z</dcterms:modified>
</cp:coreProperties>
</file>