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32"/>
  </p:notesMasterIdLst>
  <p:handoutMasterIdLst>
    <p:handoutMasterId r:id="rId33"/>
  </p:handoutMasterIdLst>
  <p:sldIdLst>
    <p:sldId id="322" r:id="rId4"/>
    <p:sldId id="283" r:id="rId5"/>
    <p:sldId id="377" r:id="rId6"/>
    <p:sldId id="378" r:id="rId7"/>
    <p:sldId id="425" r:id="rId8"/>
    <p:sldId id="426" r:id="rId9"/>
    <p:sldId id="427" r:id="rId10"/>
    <p:sldId id="428" r:id="rId11"/>
    <p:sldId id="429" r:id="rId12"/>
    <p:sldId id="430" r:id="rId13"/>
    <p:sldId id="432" r:id="rId14"/>
    <p:sldId id="431" r:id="rId15"/>
    <p:sldId id="433" r:id="rId16"/>
    <p:sldId id="434" r:id="rId17"/>
    <p:sldId id="435" r:id="rId18"/>
    <p:sldId id="436" r:id="rId19"/>
    <p:sldId id="438" r:id="rId20"/>
    <p:sldId id="439" r:id="rId21"/>
    <p:sldId id="440" r:id="rId22"/>
    <p:sldId id="441" r:id="rId23"/>
    <p:sldId id="442" r:id="rId24"/>
    <p:sldId id="444" r:id="rId25"/>
    <p:sldId id="445" r:id="rId26"/>
    <p:sldId id="443" r:id="rId27"/>
    <p:sldId id="447" r:id="rId28"/>
    <p:sldId id="451" r:id="rId29"/>
    <p:sldId id="452" r:id="rId30"/>
    <p:sldId id="453" r:id="rId3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27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612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380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458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669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70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3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4706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774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3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52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778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287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267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330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2307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793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34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9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36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20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40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38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993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24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3" y="2565400"/>
            <a:ext cx="5600107" cy="3248546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Montesquieu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Rousseau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69808" cy="73697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Formy vlády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1978926"/>
            <a:ext cx="76803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Sylfaen"/>
                <a:ea typeface="Calibri"/>
                <a:cs typeface="Times New Roman"/>
              </a:rPr>
              <a:t>Demokratická republika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participace ve volbách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ctnost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malé městské státy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altLang="cs-CZ" sz="3000" b="1" dirty="0">
                <a:latin typeface="Sylfaen"/>
                <a:cs typeface="Times New Roman"/>
              </a:rPr>
              <a:t>Aristokratická republika</a:t>
            </a:r>
          </a:p>
          <a:p>
            <a:pPr>
              <a:buFont typeface="Wingdings" pitchFamily="2" charset="2"/>
              <a:buChar char="§"/>
            </a:pP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urození a lid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duch umírněnosti u urozených</a:t>
            </a:r>
          </a:p>
          <a:p>
            <a:endParaRPr lang="cs-CZ" altLang="cs-CZ" sz="3000" b="1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3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69808" cy="73697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Formy vlády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1978926"/>
            <a:ext cx="76803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Sylfaen"/>
                <a:ea typeface="Calibri"/>
                <a:cs typeface="Times New Roman"/>
              </a:rPr>
              <a:t>Monarchie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panovník a zprostředkující struktury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čest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velké teritorium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altLang="cs-CZ" sz="3000" b="1" dirty="0">
                <a:latin typeface="Sylfaen"/>
                <a:cs typeface="Times New Roman"/>
              </a:rPr>
              <a:t>Despotismus</a:t>
            </a:r>
          </a:p>
          <a:p>
            <a:pPr>
              <a:buFont typeface="Wingdings" pitchFamily="2" charset="2"/>
              <a:buChar char="§"/>
            </a:pP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obrovská populace na obrovském území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strach a libovůle vládce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1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06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69808" cy="750626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Anglické zřízení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306472"/>
            <a:ext cx="79994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principem svoboda (dělat to, co zákony 	dovolují)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vyvážená ústava a pocit (právního) bezpečí</a:t>
            </a:r>
          </a:p>
          <a:p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oddělení mocí (Z, V, S)</a:t>
            </a:r>
          </a:p>
          <a:p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obchodní republikou: kapitalismus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03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5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24088" cy="8226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Role obchodu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0214" y="2292824"/>
            <a:ext cx="7571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zcivilizování člověka: předpokladem je 	komunikace mezi národy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zjemnění mravů: paradoxním důsledkem 	sobeckosti obchodníků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 a filosofie: proti utopiím klasických 	filosofů</a:t>
            </a:r>
          </a:p>
        </p:txBody>
      </p:sp>
    </p:spTree>
    <p:extLst>
      <p:ext uri="{BB962C8B-B14F-4D97-AF65-F5344CB8AC3E}">
        <p14:creationId xmlns:p14="http://schemas.microsoft.com/office/powerpoint/2010/main" val="118238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Federalisté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00501" y="2429301"/>
            <a:ext cx="80710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Hamilton</a:t>
            </a:r>
            <a:r>
              <a:rPr lang="cs-CZ" sz="3000" dirty="0">
                <a:latin typeface="Sylfaen" panose="010A0502050306030303" pitchFamily="18" charset="0"/>
              </a:rPr>
              <a:t>, </a:t>
            </a:r>
            <a:r>
              <a:rPr lang="cs-CZ" sz="3000" dirty="0" err="1">
                <a:latin typeface="Sylfaen" panose="010A0502050306030303" pitchFamily="18" charset="0"/>
              </a:rPr>
              <a:t>Madison</a:t>
            </a:r>
            <a:r>
              <a:rPr lang="cs-CZ" sz="3000" dirty="0">
                <a:latin typeface="Sylfaen" panose="010A0502050306030303" pitchFamily="18" charset="0"/>
              </a:rPr>
              <a:t>, </a:t>
            </a:r>
            <a:r>
              <a:rPr lang="cs-CZ" sz="3000" dirty="0" err="1">
                <a:latin typeface="Sylfaen" panose="010A0502050306030303" pitchFamily="18" charset="0"/>
              </a:rPr>
              <a:t>Jay</a:t>
            </a:r>
            <a:endParaRPr lang="cs-CZ" sz="3000" dirty="0">
              <a:latin typeface="Sylfaen" panose="010A0502050306030303" pitchFamily="18" charset="0"/>
            </a:endParaRP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demokracie možná jen kvůli velkým dimenzím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soudní moc jako nejméně nebezpečná moc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nadřazenost ústavy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04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Rousseau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První rozprava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Druhá rozprava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O společenské smlouvě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4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Rousseau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První rozprava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Druhá rozprava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O společenské smlouvě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38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914399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rozprava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obnova věd a umění nepřispěla k očistě mravů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otroky názorů ostatních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věda vděčí za vznik nectnostem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umění a publikum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58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524835"/>
            <a:ext cx="78850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Osvícenství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Montesquieu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Federalisté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Rousseau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Rousseau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První rozprava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Druhá rozprava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O společenské smlouvě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9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728100" cy="873456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rozprava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(1.) </a:t>
            </a:r>
            <a:r>
              <a:rPr lang="cs-CZ" sz="3000" dirty="0">
                <a:latin typeface="Sylfaen" panose="010A0502050306030303" pitchFamily="18" charset="0"/>
              </a:rPr>
              <a:t>přirozený stav 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přirozená svoboda a rovnost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animální člověk (nespolečenský)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neegoistická sebeláska (</a:t>
            </a:r>
            <a:r>
              <a:rPr lang="cs-CZ" altLang="cs-CZ" sz="3000" i="1" dirty="0" err="1">
                <a:latin typeface="Sylfaen" panose="010A0502050306030303" pitchFamily="18" charset="0"/>
              </a:rPr>
              <a:t>amour</a:t>
            </a:r>
            <a:r>
              <a:rPr lang="cs-CZ" altLang="cs-CZ" sz="3000" i="1" dirty="0">
                <a:latin typeface="Sylfaen" panose="010A0502050306030303" pitchFamily="18" charset="0"/>
              </a:rPr>
              <a:t> de </a:t>
            </a:r>
            <a:r>
              <a:rPr lang="cs-CZ" altLang="cs-CZ" sz="3000" i="1" dirty="0" err="1">
                <a:latin typeface="Sylfaen" panose="010A0502050306030303" pitchFamily="18" charset="0"/>
              </a:rPr>
              <a:t>soi</a:t>
            </a:r>
            <a:r>
              <a:rPr lang="cs-CZ" altLang="cs-CZ" sz="3000" dirty="0">
                <a:latin typeface="Sylfaen" panose="010A050205030603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9907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728100" cy="873456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rozprava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80909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000" dirty="0">
                <a:latin typeface="Sylfaen" panose="010A0502050306030303" pitchFamily="18" charset="0"/>
              </a:rPr>
              <a:t>(2.) stadium divochů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zdokonalitelnost (schopnost se učit, měnit se)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rozum a řeč (závisí na sociálním životě)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egoistická sebeláska (</a:t>
            </a:r>
            <a:r>
              <a:rPr lang="cs-CZ" altLang="cs-CZ" sz="3000" i="1" dirty="0" err="1">
                <a:latin typeface="Sylfaen" panose="010A0502050306030303" pitchFamily="18" charset="0"/>
              </a:rPr>
              <a:t>amour</a:t>
            </a:r>
            <a:r>
              <a:rPr lang="cs-CZ" altLang="cs-CZ" sz="3000" i="1" dirty="0">
                <a:latin typeface="Sylfaen" panose="010A0502050306030303" pitchFamily="18" charset="0"/>
              </a:rPr>
              <a:t> </a:t>
            </a:r>
            <a:r>
              <a:rPr lang="cs-CZ" altLang="cs-CZ" sz="3000" i="1" dirty="0" err="1">
                <a:latin typeface="Sylfaen" panose="010A0502050306030303" pitchFamily="18" charset="0"/>
              </a:rPr>
              <a:t>propre</a:t>
            </a:r>
            <a:r>
              <a:rPr lang="cs-CZ" altLang="cs-CZ" sz="3000" dirty="0">
                <a:latin typeface="Sylfaen" panose="010A0502050306030303" pitchFamily="18" charset="0"/>
              </a:rPr>
              <a:t>): srovnávání</a:t>
            </a:r>
          </a:p>
        </p:txBody>
      </p:sp>
    </p:spTree>
    <p:extLst>
      <p:ext uri="{BB962C8B-B14F-4D97-AF65-F5344CB8AC3E}">
        <p14:creationId xmlns:p14="http://schemas.microsoft.com/office/powerpoint/2010/main" val="1529391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728100" cy="873456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rozprava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000" dirty="0">
                <a:latin typeface="Sylfaen" panose="010A0502050306030303" pitchFamily="18" charset="0"/>
              </a:rPr>
              <a:t>(3.) válečný stav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touha po majetku (vznik vlastnického práva)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společenská smlouva (chudí a bohatí)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jak založit legitimní politickou autoritu?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3309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Rousseau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511188"/>
            <a:ext cx="7857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První rozprava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Druhá rozprava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 společenské smlouvě</a:t>
            </a:r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23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81886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společenské smlouvě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1665027"/>
            <a:ext cx="79942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člověk se narodil svobodný, všude je v 	okovech: hledání principů politického práva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co je účelem společenské smlouvy?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smíření liberální svobody a politické svobody 	jakožto veřejné autonomie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člověk při přechodu do občanského stavu 	mnohé výhody ztrácí, ale jiné získává</a:t>
            </a:r>
          </a:p>
        </p:txBody>
      </p:sp>
    </p:spTree>
    <p:extLst>
      <p:ext uri="{BB962C8B-B14F-4D97-AF65-F5344CB8AC3E}">
        <p14:creationId xmlns:p14="http://schemas.microsoft.com/office/powerpoint/2010/main" val="2582601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81886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společenské smlouvě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7672" y="1951630"/>
            <a:ext cx="8387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stát, suverén a mocnost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suverenita je (1.) neomezená: pojem obecné vůle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suverenita je (2.) nezcizitelná (x reprezentace)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suverenita je (3.) nedělitelná (vůlí celku)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suverenita je (4.) neomezená: X pojem vůle všech</a:t>
            </a:r>
          </a:p>
        </p:txBody>
      </p:sp>
    </p:spTree>
    <p:extLst>
      <p:ext uri="{BB962C8B-B14F-4D97-AF65-F5344CB8AC3E}">
        <p14:creationId xmlns:p14="http://schemas.microsoft.com/office/powerpoint/2010/main" val="1501510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81886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společenské smlouvě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55093" y="2115404"/>
            <a:ext cx="81079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role a význam zákona: obecnost zákona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pojem zákonodárce: co je jeho úkolem?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Rousseau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Sieyès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(1.): konstitutivní a 	konstituovaná moc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Rousseau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Sieyès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(2.): reprezentace (řádná a 	mimořádná)</a:t>
            </a:r>
          </a:p>
          <a:p>
            <a:endParaRPr 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2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81886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společenské smlouvě 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2870" y="2292616"/>
            <a:ext cx="81823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Rousseau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Sieyès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(3.): hrozba uzurpace 	národní suverenity X pozitivní sankce lidu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periodická shromáždění lidu: delegovaná 	politika s přímou ratifikací zákonů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uskutečnitelnost v podmínkách moderní 	společnosti?</a:t>
            </a:r>
          </a:p>
        </p:txBody>
      </p:sp>
    </p:spTree>
    <p:extLst>
      <p:ext uri="{BB962C8B-B14F-4D97-AF65-F5344CB8AC3E}">
        <p14:creationId xmlns:p14="http://schemas.microsoft.com/office/powerpoint/2010/main" val="33285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Osvícenství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565779"/>
            <a:ext cx="78168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i="1" dirty="0" err="1">
                <a:latin typeface="Sylfaen"/>
                <a:cs typeface="Times New Roman"/>
              </a:rPr>
              <a:t>philosophes</a:t>
            </a:r>
            <a:r>
              <a:rPr lang="cs-CZ" sz="3000" dirty="0">
                <a:latin typeface="Sylfaen"/>
                <a:cs typeface="Times New Roman"/>
              </a:rPr>
              <a:t> a Encyklopedie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různá osvícenství…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9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5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69808" cy="84616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Duch zákonů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5910" y="2224585"/>
            <a:ext cx="8011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zákon? Nutný vztah vyplývající z 	přirozenosti věcí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různé působení zákonů: člověk vždy jedná v 	určitých přírodních a sociálních podmínkách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</a:t>
            </a:r>
            <a:r>
              <a:rPr lang="cs-CZ" altLang="cs-CZ" sz="3000" dirty="0" err="1">
                <a:latin typeface="Sylfaen"/>
                <a:cs typeface="Times New Roman"/>
              </a:rPr>
              <a:t>Montesquieu</a:t>
            </a:r>
            <a:r>
              <a:rPr lang="cs-CZ" altLang="cs-CZ" sz="3000" dirty="0">
                <a:latin typeface="Sylfaen"/>
                <a:cs typeface="Times New Roman"/>
              </a:rPr>
              <a:t> </a:t>
            </a:r>
            <a:r>
              <a:rPr lang="cs-CZ" altLang="cs-CZ" sz="3000" dirty="0" err="1">
                <a:latin typeface="Sylfaen"/>
                <a:cs typeface="Times New Roman"/>
              </a:rPr>
              <a:t>kvazisociologem</a:t>
            </a:r>
            <a:r>
              <a:rPr lang="cs-CZ" altLang="cs-CZ" sz="3000" dirty="0">
                <a:latin typeface="Sylfaen"/>
                <a:cs typeface="Times New Roman"/>
              </a:rPr>
              <a:t>: zákony působí 	v různých prostředích různým způsobem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5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3"/>
            <a:ext cx="7869808" cy="764274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Principy vlády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292823"/>
            <a:ext cx="77485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vášních určujících pohyb vlády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motivace udržující mechanismus vlády v 	chodu</a:t>
            </a:r>
          </a:p>
          <a:p>
            <a:pPr defTabSz="288000"/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srovnání s Aristotelem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6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37229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Montesquieu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Duch zákonů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Principy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Formy vlády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Anglické zřízení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Obchod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255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2497</TotalTime>
  <Words>946</Words>
  <Application>Microsoft Office PowerPoint</Application>
  <PresentationFormat>Předvádění na obrazovce (4:3)</PresentationFormat>
  <Paragraphs>276</Paragraphs>
  <Slides>28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Montesquieu a Rousseau   Jiří Baroš</vt:lpstr>
      <vt:lpstr>Hlavní témata přednášky</vt:lpstr>
      <vt:lpstr>Osvícenství</vt:lpstr>
      <vt:lpstr>Montesquieu</vt:lpstr>
      <vt:lpstr>Montesquieu</vt:lpstr>
      <vt:lpstr>Duch zákonů</vt:lpstr>
      <vt:lpstr>Montesquieu</vt:lpstr>
      <vt:lpstr>Principy vlády</vt:lpstr>
      <vt:lpstr>Montesquieu</vt:lpstr>
      <vt:lpstr>Formy vlády I</vt:lpstr>
      <vt:lpstr>Formy vlády II</vt:lpstr>
      <vt:lpstr>Montesquieu</vt:lpstr>
      <vt:lpstr>Anglické zřízení</vt:lpstr>
      <vt:lpstr>Montesquieu</vt:lpstr>
      <vt:lpstr>Role obchodu</vt:lpstr>
      <vt:lpstr>Federalisté</vt:lpstr>
      <vt:lpstr>Rousseau</vt:lpstr>
      <vt:lpstr>Rousseau</vt:lpstr>
      <vt:lpstr>První rozprava</vt:lpstr>
      <vt:lpstr>Rousseau</vt:lpstr>
      <vt:lpstr>Druhá rozprava I</vt:lpstr>
      <vt:lpstr>Druhá rozprava II</vt:lpstr>
      <vt:lpstr>Druhá rozprava III</vt:lpstr>
      <vt:lpstr>Rousseau</vt:lpstr>
      <vt:lpstr>O společenské smlouvě I</vt:lpstr>
      <vt:lpstr>O společenské smlouvě II</vt:lpstr>
      <vt:lpstr>O společenské smlouvě III</vt:lpstr>
      <vt:lpstr>O společenské smlouvě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160</cp:revision>
  <cp:lastPrinted>2014-10-15T14:35:53Z</cp:lastPrinted>
  <dcterms:created xsi:type="dcterms:W3CDTF">2013-12-10T20:26:31Z</dcterms:created>
  <dcterms:modified xsi:type="dcterms:W3CDTF">2020-11-19T10:18:46Z</dcterms:modified>
</cp:coreProperties>
</file>