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  <p:sldMasterId id="2147483660" r:id="rId3"/>
  </p:sldMasterIdLst>
  <p:notesMasterIdLst>
    <p:notesMasterId r:id="rId54"/>
  </p:notesMasterIdLst>
  <p:handoutMasterIdLst>
    <p:handoutMasterId r:id="rId55"/>
  </p:handoutMasterIdLst>
  <p:sldIdLst>
    <p:sldId id="322" r:id="rId4"/>
    <p:sldId id="283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5" r:id="rId24"/>
    <p:sldId id="396" r:id="rId25"/>
    <p:sldId id="397" r:id="rId26"/>
    <p:sldId id="398" r:id="rId27"/>
    <p:sldId id="399" r:id="rId28"/>
    <p:sldId id="400" r:id="rId29"/>
    <p:sldId id="401" r:id="rId30"/>
    <p:sldId id="402" r:id="rId31"/>
    <p:sldId id="403" r:id="rId32"/>
    <p:sldId id="404" r:id="rId33"/>
    <p:sldId id="405" r:id="rId34"/>
    <p:sldId id="406" r:id="rId35"/>
    <p:sldId id="407" r:id="rId36"/>
    <p:sldId id="408" r:id="rId37"/>
    <p:sldId id="416" r:id="rId38"/>
    <p:sldId id="417" r:id="rId39"/>
    <p:sldId id="418" r:id="rId40"/>
    <p:sldId id="419" r:id="rId41"/>
    <p:sldId id="420" r:id="rId42"/>
    <p:sldId id="421" r:id="rId43"/>
    <p:sldId id="422" r:id="rId44"/>
    <p:sldId id="423" r:id="rId45"/>
    <p:sldId id="424" r:id="rId46"/>
    <p:sldId id="425" r:id="rId47"/>
    <p:sldId id="410" r:id="rId48"/>
    <p:sldId id="411" r:id="rId49"/>
    <p:sldId id="412" r:id="rId50"/>
    <p:sldId id="413" r:id="rId51"/>
    <p:sldId id="414" r:id="rId52"/>
    <p:sldId id="415" r:id="rId53"/>
  </p:sldIdLst>
  <p:sldSz cx="9144000" cy="6858000" type="screen4x3"/>
  <p:notesSz cx="9866313" cy="67357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0AC24"/>
    <a:srgbClr val="FED216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68" autoAdjust="0"/>
    <p:restoredTop sz="94638" autoAdjust="0"/>
  </p:normalViewPr>
  <p:slideViewPr>
    <p:cSldViewPr snapToGrid="0">
      <p:cViewPr varScale="1">
        <p:scale>
          <a:sx n="108" d="100"/>
          <a:sy n="108" d="100"/>
        </p:scale>
        <p:origin x="181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heme" Target="theme/theme1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ableStyles" Target="tableStyles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viewProps" Target="viewProps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0911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0911" y="6398975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D861AA7-C822-45F9-8643-6046D18D01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882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628" y="0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67087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6632" y="3199488"/>
            <a:ext cx="7893050" cy="3031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628" y="6397806"/>
            <a:ext cx="4275402" cy="33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F2CB291-B229-4257-B3E9-744322C74C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4456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4215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671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68130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986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608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80045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07426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5148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44103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5227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6463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65241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925158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01753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22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0196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92847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29234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58187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5101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0058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1041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49320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50195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0073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12898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625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32380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5255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61019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941386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11739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517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2784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0506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971293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349532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49264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413902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22367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83655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95009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64502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874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3777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1499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52071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3156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2CB291-B229-4257-B3E9-744322C74C3E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168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2506663" y="2565400"/>
            <a:ext cx="5688012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43896D-F740-4D56-930D-397DDEE4FF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CC295D-580B-48E7-B766-CA55CF4D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8" y="1125538"/>
            <a:ext cx="2057400" cy="500697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20725" y="1125538"/>
            <a:ext cx="6024563" cy="50069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FD61-5C95-4060-AE5F-9367F16118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986B1-8290-4FDB-8686-EC8C46D10A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2FB82-C61B-45A3-8C5A-9A05D25409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A0F8A1-C082-4427-A312-20A08E9313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1125538"/>
            <a:ext cx="4040188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1125538"/>
            <a:ext cx="40417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C65AE-1458-47B2-AD24-2B9608A5F3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65197-D1B3-444E-A400-109BD1F160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427AA-E56C-491C-B13D-0E8C7AB86F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5C48B-1801-4791-8788-E1EDE0B84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B5131-3820-430E-B0D4-DF3279E7A9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FFDF5-FCF9-4BA4-8D0C-7D6ADE5296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66523-7E0A-4A43-B092-BFD3CE0358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8A1B8-C59C-4974-8CDB-839AD15C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EAF04-0E22-4773-B55D-56F85BD39E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2694-B401-42E1-8A0A-1ECB53FEB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44BB8-DBD6-4725-AAA7-6C36BC8DCB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828F9-BFE7-40BE-8619-0703D66EC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20950" y="1125538"/>
            <a:ext cx="3140075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3425" y="1125538"/>
            <a:ext cx="314166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605C2-C0CA-48ED-A190-6FAF6BD890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DEBD2-4186-4ABE-B873-ADC526F55D4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61930-5AC4-48EE-A807-9EE5C5021FD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D4176-74F5-4E6C-BA93-1B222C671B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705AA-C910-44C2-8995-60759B9FA7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2F975-536C-438F-8030-85254203AE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C8F53-7228-4129-B599-4EFE1F9A6CB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EE8C2-FCAD-4789-83FD-5E84440319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2124075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221413" cy="585787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699A2-AD3A-4CD3-8ECB-AFC22B5CA31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0725" y="2017713"/>
            <a:ext cx="404018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913313" y="2017713"/>
            <a:ext cx="4041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34403-BF45-4A47-9623-4436F0ADB9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A507-5693-4C38-8AC0-EEFF718E04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4BDC3-D570-4466-A3A2-A2EF38278B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4B2D8D-FA97-42E2-B5F2-06DD9DC66E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938C9-286F-4ECA-BE90-47E81DB54C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E642-BE95-44D1-8303-F1404E9D7D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45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20725" y="1125538"/>
            <a:ext cx="78279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2017713"/>
            <a:ext cx="82343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B51CA67-8434-41D0-B6E5-F070A3ECD7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854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125538"/>
            <a:ext cx="8234363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39528002-99D1-43D2-8177-1CE66E1BE0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1059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287D">
                    <a:gamma/>
                    <a:shade val="75686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20950" y="1125538"/>
            <a:ext cx="6434138" cy="500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6248400"/>
            <a:ext cx="403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/>
              <a:t>Definujte zápatí - název prezentace / pracoviště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BF22CD85-5EDA-42E0-952A-F099614CE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Politické myšlení křesťanského středověku</a:t>
            </a: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br>
              <a:rPr lang="cs-CZ" dirty="0">
                <a:solidFill>
                  <a:schemeClr val="tx1"/>
                </a:solidFill>
              </a:rPr>
            </a:br>
            <a:r>
              <a:rPr lang="cs-CZ" sz="1800" dirty="0">
                <a:solidFill>
                  <a:schemeClr val="tx1"/>
                </a:solidFill>
              </a:rPr>
              <a:t>Jiří Baroš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86FFDF5-FCF9-4BA4-8D0C-7D6ADE52960E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305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52365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Od počátku křesťanství k dílu Aurelia Augustina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3002280"/>
            <a:ext cx="79994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O počátcích církve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Nový pojem společenství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Církev jako politický řád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Apologetika a patristika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Augustin</a:t>
            </a:r>
          </a:p>
        </p:txBody>
      </p:sp>
    </p:spTree>
    <p:extLst>
      <p:ext uri="{BB962C8B-B14F-4D97-AF65-F5344CB8AC3E}">
        <p14:creationId xmlns:p14="http://schemas.microsoft.com/office/powerpoint/2010/main" val="2381263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89119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Apologetika a patristika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64479" y="2202180"/>
            <a:ext cx="80451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hájit křesťanství před pohanskými vzdělanci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promýšlet život církve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patristika a politika: vláda, vlastnictví či 	otroctví vznikají kvůli hříchu</a:t>
            </a:r>
          </a:p>
          <a:p>
            <a:pPr defTabSz="288000"/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Origenes</a:t>
            </a:r>
            <a:r>
              <a:rPr lang="cs-CZ" sz="3000" dirty="0">
                <a:latin typeface="Sylfaen" panose="010A0502050306030303" pitchFamily="18" charset="0"/>
              </a:rPr>
              <a:t>, Tertulián, </a:t>
            </a:r>
            <a:r>
              <a:rPr lang="cs-CZ" sz="3000" dirty="0" err="1">
                <a:latin typeface="Sylfaen" panose="010A0502050306030303" pitchFamily="18" charset="0"/>
              </a:rPr>
              <a:t>Eusebius</a:t>
            </a:r>
            <a:r>
              <a:rPr lang="cs-CZ" sz="3000" dirty="0">
                <a:latin typeface="Sylfaen" panose="010A0502050306030303" pitchFamily="18" charset="0"/>
              </a:rPr>
              <a:t>, Ambrož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010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52365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Od počátku křesťanství k dílu Aurelia Augustina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3002280"/>
            <a:ext cx="79994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O počátcích církve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Nový pojem společenství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Církev jako politický řád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Apologetika a patristika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Augustin</a:t>
            </a:r>
          </a:p>
        </p:txBody>
      </p:sp>
    </p:spTree>
    <p:extLst>
      <p:ext uri="{BB962C8B-B14F-4D97-AF65-F5344CB8AC3E}">
        <p14:creationId xmlns:p14="http://schemas.microsoft.com/office/powerpoint/2010/main" val="2196236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8302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Augustin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Křesťanství jako občanské náboženství?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Obec Boží a obec pozemská I-III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 státu I-II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Náboženství a filosofie I-II</a:t>
            </a:r>
          </a:p>
        </p:txBody>
      </p:sp>
    </p:spTree>
    <p:extLst>
      <p:ext uri="{BB962C8B-B14F-4D97-AF65-F5344CB8AC3E}">
        <p14:creationId xmlns:p14="http://schemas.microsoft.com/office/powerpoint/2010/main" val="3222311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8302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Augustin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Křesťanství jako občanské náboženství?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Obec Boží a obec pozemská I-III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 státu I-II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Náboženství a filosofie I-II</a:t>
            </a:r>
          </a:p>
        </p:txBody>
      </p:sp>
    </p:spTree>
    <p:extLst>
      <p:ext uri="{BB962C8B-B14F-4D97-AF65-F5344CB8AC3E}">
        <p14:creationId xmlns:p14="http://schemas.microsoft.com/office/powerpoint/2010/main" val="3959260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92668" cy="146269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Křesťanství jako občanské náboženství?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moc jako nástroj prosazování zájmů církve, 	nebo se spíše </a:t>
            </a:r>
            <a:r>
              <a:rPr lang="cs-CZ" altLang="cs-CZ" sz="3000" dirty="0">
                <a:latin typeface="Sylfaen"/>
                <a:cs typeface="Times New Roman"/>
              </a:rPr>
              <a:t>stát nástrojem politiky?</a:t>
            </a:r>
          </a:p>
          <a:p>
            <a:pPr defTabSz="288000"/>
            <a:endParaRPr lang="cs-CZ" alt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Augustin: v čem je identita církve?</a:t>
            </a:r>
          </a:p>
          <a:p>
            <a:pPr defTabSz="288000"/>
            <a:endParaRPr lang="cs-CZ" alt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Boží a pozemská obec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892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8302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Augustin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Křesťanství jako občanské náboženství?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Obec Boží a obec pozemská I-III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 státu I-II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Náboženství a filosofie I-II</a:t>
            </a:r>
          </a:p>
        </p:txBody>
      </p:sp>
    </p:spTree>
    <p:extLst>
      <p:ext uri="{BB962C8B-B14F-4D97-AF65-F5344CB8AC3E}">
        <p14:creationId xmlns:p14="http://schemas.microsoft.com/office/powerpoint/2010/main" val="2028406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8302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Obec Boží a obec pozemská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552700"/>
            <a:ext cx="811529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člověk patří svou přirozenosti do dvou řádů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výklad lidských dějin: svár dvou obcí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myšlenka predestinace</a:t>
            </a:r>
          </a:p>
        </p:txBody>
      </p:sp>
    </p:spTree>
    <p:extLst>
      <p:ext uri="{BB962C8B-B14F-4D97-AF65-F5344CB8AC3E}">
        <p14:creationId xmlns:p14="http://schemas.microsoft.com/office/powerpoint/2010/main" val="3923622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8302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Obec Boží a obec pozemská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522220"/>
            <a:ext cx="81152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pozemská obec není politickou společností, 	stejně jako Boží obec církví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dvojí občanství: dualismus dvou obcí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v čem spočívá řád? </a:t>
            </a:r>
            <a:r>
              <a:rPr lang="cs-CZ" altLang="cs-CZ" sz="3000" dirty="0" err="1">
                <a:latin typeface="Sylfaen" panose="010A0502050306030303" pitchFamily="18" charset="0"/>
              </a:rPr>
              <a:t>Ordo</a:t>
            </a: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amoris</a:t>
            </a:r>
            <a:r>
              <a:rPr lang="cs-CZ" altLang="cs-CZ" sz="3000" dirty="0">
                <a:latin typeface="Sylfaen" panose="010A0502050306030303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401428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8302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Obec Boží a obec pozemská III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491740"/>
            <a:ext cx="81152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kdy je politická společnost dobrá?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křesťan jako poutník (užívá plody pozemské 	obce, ale…)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milost a přirozenost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83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68990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Hlavní témata přednášky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8" y="2606723"/>
            <a:ext cx="82125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Od počátků křesťanství k dílu Aurelia Augustina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  <a:ea typeface="Calibri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Období středověku a dílo Tomáše Akvinského</a:t>
            </a:r>
            <a:endParaRPr lang="cs-CZ" sz="3000" dirty="0">
              <a:latin typeface="Sylfaen" panose="010A0502050306030303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69015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8302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Augustin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Křesťanství jako občanské náboženství?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Obec Boží a obec pozemská I-III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O státu I-II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Náboženství a filosofie I-II</a:t>
            </a:r>
          </a:p>
        </p:txBody>
      </p:sp>
    </p:spTree>
    <p:extLst>
      <p:ext uri="{BB962C8B-B14F-4D97-AF65-F5344CB8AC3E}">
        <p14:creationId xmlns:p14="http://schemas.microsoft.com/office/powerpoint/2010/main" val="19682804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8302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 státu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125980"/>
            <a:ext cx="81152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je Řím opravdovým státem?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polemika proti Ciceronovi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stát jako loupeživá banda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křesťanský stát (absolutní standard 	spravedlnosti)</a:t>
            </a:r>
          </a:p>
        </p:txBody>
      </p:sp>
    </p:spTree>
    <p:extLst>
      <p:ext uri="{BB962C8B-B14F-4D97-AF65-F5344CB8AC3E}">
        <p14:creationId xmlns:p14="http://schemas.microsoft.com/office/powerpoint/2010/main" val="432517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8302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 státu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583180"/>
            <a:ext cx="802385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minimální definice státu a lidu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stát přináší pozemský mír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pozemský a nebeský mír</a:t>
            </a:r>
          </a:p>
        </p:txBody>
      </p:sp>
    </p:spTree>
    <p:extLst>
      <p:ext uri="{BB962C8B-B14F-4D97-AF65-F5344CB8AC3E}">
        <p14:creationId xmlns:p14="http://schemas.microsoft.com/office/powerpoint/2010/main" val="2003250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8302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Augustin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Křesťanství jako občanské náboženství?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Obec Boží a obec pozemská I-III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 státu I-II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Náboženství a filosofie I-II</a:t>
            </a:r>
          </a:p>
        </p:txBody>
      </p:sp>
    </p:spTree>
    <p:extLst>
      <p:ext uri="{BB962C8B-B14F-4D97-AF65-F5344CB8AC3E}">
        <p14:creationId xmlns:p14="http://schemas.microsoft.com/office/powerpoint/2010/main" val="13733789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8302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Náboženství a filosofie 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026920"/>
            <a:ext cx="81152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Tři druhy pohanské teologie (</a:t>
            </a:r>
            <a:r>
              <a:rPr lang="cs-CZ" sz="3000" dirty="0" err="1">
                <a:latin typeface="Sylfaen" panose="010A0502050306030303" pitchFamily="18" charset="0"/>
              </a:rPr>
              <a:t>Varro</a:t>
            </a:r>
            <a:r>
              <a:rPr lang="cs-CZ" sz="3000" dirty="0">
                <a:latin typeface="Sylfaen" panose="010A0502050306030303" pitchFamily="18" charset="0"/>
              </a:rPr>
              <a:t>): </a:t>
            </a:r>
          </a:p>
          <a:p>
            <a:r>
              <a:rPr lang="cs-CZ" sz="3000" dirty="0">
                <a:latin typeface="Sylfaen" panose="010A0502050306030303" pitchFamily="18" charset="0"/>
              </a:rPr>
              <a:t>1, mýtická</a:t>
            </a:r>
          </a:p>
          <a:p>
            <a:r>
              <a:rPr lang="cs-CZ" sz="3000" dirty="0">
                <a:latin typeface="Sylfaen" panose="010A0502050306030303" pitchFamily="18" charset="0"/>
              </a:rPr>
              <a:t>2, přirozená</a:t>
            </a:r>
          </a:p>
          <a:p>
            <a:r>
              <a:rPr lang="cs-CZ" sz="3000" dirty="0">
                <a:latin typeface="Sylfaen" panose="010A0502050306030303" pitchFamily="18" charset="0"/>
              </a:rPr>
              <a:t>3, občanská</a:t>
            </a:r>
          </a:p>
          <a:p>
            <a:r>
              <a:rPr lang="cs-CZ" sz="3000" dirty="0">
                <a:latin typeface="Sylfaen" panose="010A0502050306030303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polyteismus v. monoteismus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myšlenka stvoření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filosof a křesťan</a:t>
            </a:r>
          </a:p>
        </p:txBody>
      </p:sp>
    </p:spTree>
    <p:extLst>
      <p:ext uri="{BB962C8B-B14F-4D97-AF65-F5344CB8AC3E}">
        <p14:creationId xmlns:p14="http://schemas.microsoft.com/office/powerpoint/2010/main" val="3995784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8302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Náboženství a filosofie II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křesťanství a filosofie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filosofie a teologie</a:t>
            </a:r>
          </a:p>
          <a:p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věčný a lidský zákon</a:t>
            </a:r>
          </a:p>
        </p:txBody>
      </p:sp>
    </p:spTree>
    <p:extLst>
      <p:ext uri="{BB962C8B-B14F-4D97-AF65-F5344CB8AC3E}">
        <p14:creationId xmlns:p14="http://schemas.microsoft.com/office/powerpoint/2010/main" val="9498978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72177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Období středověku a dílo Tomáše Akvinského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Přes temné věky po renesanci 12. století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Papežské nároky na plnost moci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Jazyk náboženství a jazyk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Akvinský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Marsilius</a:t>
            </a:r>
            <a:r>
              <a:rPr lang="cs-CZ" altLang="cs-CZ" sz="3000" dirty="0">
                <a:latin typeface="Sylfaen" panose="010A0502050306030303" pitchFamily="18" charset="0"/>
              </a:rPr>
              <a:t> z Padovy a Vilém z </a:t>
            </a:r>
            <a:r>
              <a:rPr lang="cs-CZ" altLang="cs-CZ" sz="3000" dirty="0" err="1">
                <a:latin typeface="Sylfaen" panose="010A0502050306030303" pitchFamily="18" charset="0"/>
              </a:rPr>
              <a:t>Occamu</a:t>
            </a: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Konciliaristické</a:t>
            </a:r>
            <a:r>
              <a:rPr lang="cs-CZ" altLang="cs-CZ" sz="3000" dirty="0">
                <a:latin typeface="Sylfaen" panose="010A0502050306030303" pitchFamily="18" charset="0"/>
              </a:rPr>
              <a:t> hnutí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Španělská scholastika</a:t>
            </a:r>
          </a:p>
        </p:txBody>
      </p:sp>
    </p:spTree>
    <p:extLst>
      <p:ext uri="{BB962C8B-B14F-4D97-AF65-F5344CB8AC3E}">
        <p14:creationId xmlns:p14="http://schemas.microsoft.com/office/powerpoint/2010/main" val="33263264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72177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Období středověku a dílo Tomáše Akvinského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Přes temné věky po renesanci 12. století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Papežské nároky na plnost moci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Jazyk náboženství a jazyk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Akvinský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Marsilius</a:t>
            </a:r>
            <a:r>
              <a:rPr lang="cs-CZ" altLang="cs-CZ" sz="3000" dirty="0">
                <a:latin typeface="Sylfaen" panose="010A0502050306030303" pitchFamily="18" charset="0"/>
              </a:rPr>
              <a:t> z Padovy a Vilém z </a:t>
            </a:r>
            <a:r>
              <a:rPr lang="cs-CZ" altLang="cs-CZ" sz="3000" dirty="0" err="1">
                <a:latin typeface="Sylfaen" panose="010A0502050306030303" pitchFamily="18" charset="0"/>
              </a:rPr>
              <a:t>Occamu</a:t>
            </a: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Konciliaristické</a:t>
            </a:r>
            <a:r>
              <a:rPr lang="cs-CZ" altLang="cs-CZ" sz="3000" dirty="0">
                <a:latin typeface="Sylfaen" panose="010A0502050306030303" pitchFamily="18" charset="0"/>
              </a:rPr>
              <a:t> hnutí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Španělská scholastika</a:t>
            </a:r>
          </a:p>
        </p:txBody>
      </p:sp>
    </p:spTree>
    <p:extLst>
      <p:ext uri="{BB962C8B-B14F-4D97-AF65-F5344CB8AC3E}">
        <p14:creationId xmlns:p14="http://schemas.microsoft.com/office/powerpoint/2010/main" val="12708855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41697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Přes temné věky po renesanci 12. století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92458" y="2388093"/>
            <a:ext cx="1068686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3 pohledy středověkých teologů na vládu: </a:t>
            </a:r>
          </a:p>
          <a:p>
            <a:r>
              <a:rPr lang="cs-CZ" altLang="cs-CZ" sz="3000" dirty="0">
                <a:latin typeface="Sylfaen" panose="010A0502050306030303" pitchFamily="18" charset="0"/>
              </a:rPr>
              <a:t>1, křesťanský vládce</a:t>
            </a:r>
          </a:p>
          <a:p>
            <a:r>
              <a:rPr lang="cs-CZ" altLang="cs-CZ" sz="3000" dirty="0">
                <a:latin typeface="Sylfaen" panose="010A0502050306030303" pitchFamily="18" charset="0"/>
              </a:rPr>
              <a:t>2, zkažená tyranie</a:t>
            </a:r>
          </a:p>
          <a:p>
            <a:r>
              <a:rPr lang="cs-CZ" altLang="cs-CZ" sz="3000" dirty="0">
                <a:latin typeface="Sylfaen" panose="010A0502050306030303" pitchFamily="18" charset="0"/>
              </a:rPr>
              <a:t>3, spolupráce lidí dobré vůle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karolínská renesance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renesance 12. století</a:t>
            </a:r>
          </a:p>
          <a:p>
            <a:endParaRPr lang="cs-CZ" altLang="cs-CZ" sz="3000" dirty="0">
              <a:latin typeface="Sylfaen" panose="010A0502050306030303" pitchFamily="18" charset="0"/>
            </a:endParaRPr>
          </a:p>
          <a:p>
            <a:endParaRPr lang="cs-CZ" altLang="cs-CZ" sz="3000" dirty="0">
              <a:latin typeface="Sylfaen" panose="010A0502050306030303" pitchFamily="18" charset="0"/>
            </a:endParaRPr>
          </a:p>
          <a:p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004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72177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Období středověku a dílo Tomáše Akvinského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Přes temné věky po renesanci 12. století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Papežské nároky na plnost moci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Jazyk náboženství a jazyk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Akvinský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Marsilius</a:t>
            </a:r>
            <a:r>
              <a:rPr lang="cs-CZ" altLang="cs-CZ" sz="3000" dirty="0">
                <a:latin typeface="Sylfaen" panose="010A0502050306030303" pitchFamily="18" charset="0"/>
              </a:rPr>
              <a:t> z Padovy a Vilém z </a:t>
            </a:r>
            <a:r>
              <a:rPr lang="cs-CZ" altLang="cs-CZ" sz="3000" dirty="0" err="1">
                <a:latin typeface="Sylfaen" panose="010A0502050306030303" pitchFamily="18" charset="0"/>
              </a:rPr>
              <a:t>Occamu</a:t>
            </a: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Konciliaristické</a:t>
            </a:r>
            <a:r>
              <a:rPr lang="cs-CZ" altLang="cs-CZ" sz="3000" dirty="0">
                <a:latin typeface="Sylfaen" panose="010A0502050306030303" pitchFamily="18" charset="0"/>
              </a:rPr>
              <a:t> hnutí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Španělská scholastika</a:t>
            </a:r>
          </a:p>
        </p:txBody>
      </p:sp>
    </p:spTree>
    <p:extLst>
      <p:ext uri="{BB962C8B-B14F-4D97-AF65-F5344CB8AC3E}">
        <p14:creationId xmlns:p14="http://schemas.microsoft.com/office/powerpoint/2010/main" val="3012049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52365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Od počátku křesťanství k dílu Aurelia Augustina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3002280"/>
            <a:ext cx="79994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O počátcích církve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Nový pojem společenství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Církev jako politický řád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Apologetika a patristika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Augustin</a:t>
            </a:r>
          </a:p>
        </p:txBody>
      </p:sp>
    </p:spTree>
    <p:extLst>
      <p:ext uri="{BB962C8B-B14F-4D97-AF65-F5344CB8AC3E}">
        <p14:creationId xmlns:p14="http://schemas.microsoft.com/office/powerpoint/2010/main" val="15308206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99025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Papežské nároky na plnost moci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24726" y="2380416"/>
            <a:ext cx="81153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plenitudo</a:t>
            </a: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potestatis</a:t>
            </a: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ratione</a:t>
            </a: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peccati</a:t>
            </a: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Řehoř VII.: </a:t>
            </a:r>
            <a:r>
              <a:rPr lang="cs-CZ" altLang="cs-CZ" sz="3000" dirty="0" err="1">
                <a:latin typeface="Sylfaen" panose="010A0502050306030303" pitchFamily="18" charset="0"/>
              </a:rPr>
              <a:t>Dictatus</a:t>
            </a: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papae</a:t>
            </a: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Bonifác VIII.: </a:t>
            </a:r>
            <a:r>
              <a:rPr lang="cs-CZ" altLang="cs-CZ" sz="3000" dirty="0" err="1">
                <a:latin typeface="Sylfaen" panose="010A0502050306030303" pitchFamily="18" charset="0"/>
              </a:rPr>
              <a:t>Unam</a:t>
            </a: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sanctam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3226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72177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Období středověku a dílo Tomáše Akvinského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Přes temné věky po renesanci 12. století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Papežské nároky na plnost moci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Jazyk náboženství a jazyk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Akvinský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Marsilius</a:t>
            </a:r>
            <a:r>
              <a:rPr lang="cs-CZ" altLang="cs-CZ" sz="3000" dirty="0">
                <a:latin typeface="Sylfaen" panose="010A0502050306030303" pitchFamily="18" charset="0"/>
              </a:rPr>
              <a:t> z Padovy a Vilém z </a:t>
            </a:r>
            <a:r>
              <a:rPr lang="cs-CZ" altLang="cs-CZ" sz="3000" dirty="0" err="1">
                <a:latin typeface="Sylfaen" panose="010A0502050306030303" pitchFamily="18" charset="0"/>
              </a:rPr>
              <a:t>Occamu</a:t>
            </a: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Konciliaristické</a:t>
            </a:r>
            <a:r>
              <a:rPr lang="cs-CZ" altLang="cs-CZ" sz="3000" dirty="0">
                <a:latin typeface="Sylfaen" panose="010A0502050306030303" pitchFamily="18" charset="0"/>
              </a:rPr>
              <a:t> hnutí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Španělská scholastika</a:t>
            </a:r>
          </a:p>
        </p:txBody>
      </p:sp>
    </p:spTree>
    <p:extLst>
      <p:ext uri="{BB962C8B-B14F-4D97-AF65-F5344CB8AC3E}">
        <p14:creationId xmlns:p14="http://schemas.microsoft.com/office/powerpoint/2010/main" val="36308339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77428" cy="104359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Jazyk náboženství a jazyk politiky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migrace pojmu mystické tělo Kristovo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objev Aristotela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spory duchovní a časné moci vedou k 	revitalizaci politického myšlení</a:t>
            </a:r>
          </a:p>
        </p:txBody>
      </p:sp>
    </p:spTree>
    <p:extLst>
      <p:ext uri="{BB962C8B-B14F-4D97-AF65-F5344CB8AC3E}">
        <p14:creationId xmlns:p14="http://schemas.microsoft.com/office/powerpoint/2010/main" val="33311127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72177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Období středověku a dílo Tomáše Akvinského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Přes temné věky po renesanci 12. století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Papežské nároky na plnost moci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Jazyk náboženství a jazyk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Akvinský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Marsilius</a:t>
            </a:r>
            <a:r>
              <a:rPr lang="cs-CZ" altLang="cs-CZ" sz="3000" dirty="0">
                <a:latin typeface="Sylfaen" panose="010A0502050306030303" pitchFamily="18" charset="0"/>
              </a:rPr>
              <a:t> z Padovy a Vilém z </a:t>
            </a:r>
            <a:r>
              <a:rPr lang="cs-CZ" altLang="cs-CZ" sz="3000" dirty="0" err="1">
                <a:latin typeface="Sylfaen" panose="010A0502050306030303" pitchFamily="18" charset="0"/>
              </a:rPr>
              <a:t>Occamu</a:t>
            </a: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Konciliaristické</a:t>
            </a:r>
            <a:r>
              <a:rPr lang="cs-CZ" altLang="cs-CZ" sz="3000" dirty="0">
                <a:latin typeface="Sylfaen" panose="010A0502050306030303" pitchFamily="18" charset="0"/>
              </a:rPr>
              <a:t> hnutí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Španělská scholastika</a:t>
            </a:r>
          </a:p>
        </p:txBody>
      </p:sp>
    </p:spTree>
    <p:extLst>
      <p:ext uri="{BB962C8B-B14F-4D97-AF65-F5344CB8AC3E}">
        <p14:creationId xmlns:p14="http://schemas.microsoft.com/office/powerpoint/2010/main" val="37665848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755508" cy="77689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Tomáš Akvinský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Biblická víra a filosofie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Antropologie a etika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Akvinského pojetí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Akvinského pojetí zákona</a:t>
            </a:r>
          </a:p>
        </p:txBody>
      </p:sp>
    </p:spTree>
    <p:extLst>
      <p:ext uri="{BB962C8B-B14F-4D97-AF65-F5344CB8AC3E}">
        <p14:creationId xmlns:p14="http://schemas.microsoft.com/office/powerpoint/2010/main" val="185642782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755508" cy="77689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Tomáš Akvinský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Biblická víra a filosofie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Antropologie a etika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Akvinského pojetí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Akvinského pojetí zákona</a:t>
            </a:r>
          </a:p>
        </p:txBody>
      </p:sp>
    </p:spTree>
    <p:extLst>
      <p:ext uri="{BB962C8B-B14F-4D97-AF65-F5344CB8AC3E}">
        <p14:creationId xmlns:p14="http://schemas.microsoft.com/office/powerpoint/2010/main" val="14328322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755508" cy="77689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Biblická víra a filosofie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148840"/>
            <a:ext cx="81152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integrace Aristotela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</a:t>
            </a:r>
            <a:r>
              <a:rPr lang="cs-CZ" altLang="cs-CZ" sz="3000" dirty="0">
                <a:latin typeface="Sylfaen" panose="010A0502050306030303" pitchFamily="18" charset="0"/>
              </a:rPr>
              <a:t>odlišnost křesťanství od židovství a islámu</a:t>
            </a:r>
          </a:p>
          <a:p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  <a:cs typeface="Times New Roman"/>
              </a:rPr>
              <a:t> vztah filosofie a teologie</a:t>
            </a:r>
          </a:p>
          <a:p>
            <a:endParaRPr lang="cs-CZ" altLang="cs-CZ" sz="3000" dirty="0">
              <a:latin typeface="Sylfaen" panose="010A0502050306030303" pitchFamily="18" charset="0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  <a:cs typeface="Times New Roman"/>
              </a:rPr>
              <a:t> milost předpokládá přirozenost</a:t>
            </a:r>
            <a:endParaRPr lang="cs-CZ" altLang="cs-CZ" sz="3000" dirty="0">
              <a:latin typeface="Sylfae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88638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755508" cy="77689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Tomáš Akvinský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Biblická víra a filosofie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Antropologie a etika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Akvinského pojetí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Akvinského pojetí zákona</a:t>
            </a:r>
          </a:p>
        </p:txBody>
      </p:sp>
    </p:spTree>
    <p:extLst>
      <p:ext uri="{BB962C8B-B14F-4D97-AF65-F5344CB8AC3E}">
        <p14:creationId xmlns:p14="http://schemas.microsoft.com/office/powerpoint/2010/main" val="30784671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755508" cy="77689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Antropologie a etika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499360"/>
            <a:ext cx="81152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/>
                <a:ea typeface="Calibri"/>
                <a:cs typeface="Times New Roman"/>
              </a:rPr>
              <a:t>hierarchie jsoucen a účelnost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co je člověk?</a:t>
            </a:r>
          </a:p>
          <a:p>
            <a:endParaRPr lang="cs-CZ" altLang="cs-CZ" sz="3000" dirty="0">
              <a:latin typeface="Sylfaen"/>
              <a:cs typeface="Times New Roman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/>
                <a:cs typeface="Times New Roman"/>
              </a:rPr>
              <a:t> přirozenost člověka: přirozené náklonnosti a 	základní dobra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821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755508" cy="77689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Tomáš Akvinský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Biblická víra a filosofie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Antropologie a etika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Akvinského pojetí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Akvinského pojetí zákona</a:t>
            </a:r>
          </a:p>
        </p:txBody>
      </p:sp>
    </p:spTree>
    <p:extLst>
      <p:ext uri="{BB962C8B-B14F-4D97-AF65-F5344CB8AC3E}">
        <p14:creationId xmlns:p14="http://schemas.microsoft.com/office/powerpoint/2010/main" val="314121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52365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Od počátku křesťanství k dílu Aurelia Augustina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3002280"/>
            <a:ext cx="79994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O počátcích církve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Nový pojem společenství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Církev jako politický řád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Apologetika a patristika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Augustin</a:t>
            </a:r>
          </a:p>
        </p:txBody>
      </p:sp>
    </p:spTree>
    <p:extLst>
      <p:ext uri="{BB962C8B-B14F-4D97-AF65-F5344CB8AC3E}">
        <p14:creationId xmlns:p14="http://schemas.microsoft.com/office/powerpoint/2010/main" val="15631925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755508" cy="77689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Akvinského pojetí politiky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0" y="2087880"/>
            <a:ext cx="82600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člověk přirozeně společenským živočichem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pojem společnosti a státu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účel vládnutí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koncepce vlastnictví, spravedlivé války a vztahu 	duchovní a časné moci</a:t>
            </a:r>
          </a:p>
        </p:txBody>
      </p:sp>
    </p:spTree>
    <p:extLst>
      <p:ext uri="{BB962C8B-B14F-4D97-AF65-F5344CB8AC3E}">
        <p14:creationId xmlns:p14="http://schemas.microsoft.com/office/powerpoint/2010/main" val="1197704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755508" cy="77689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Tomáš Akvinský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41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Biblická víra a filosofie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Antropologie a etika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Akvinského pojetí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Akvinského pojetí zákona</a:t>
            </a:r>
          </a:p>
        </p:txBody>
      </p:sp>
    </p:spTree>
    <p:extLst>
      <p:ext uri="{BB962C8B-B14F-4D97-AF65-F5344CB8AC3E}">
        <p14:creationId xmlns:p14="http://schemas.microsoft.com/office/powerpoint/2010/main" val="8371344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755508" cy="77689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Akvinského pojetí zákona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42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14350" y="1843448"/>
            <a:ext cx="81152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>
                <a:latin typeface="Sylfaen"/>
                <a:ea typeface="Calibri"/>
                <a:cs typeface="Times New Roman"/>
              </a:rPr>
              <a:t>Co je zákon?</a:t>
            </a:r>
          </a:p>
          <a:p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/>
                <a:ea typeface="Calibri"/>
                <a:cs typeface="Times New Roman"/>
              </a:rPr>
              <a:t> pravidlo rozumu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/>
              <a:ea typeface="Calibri"/>
              <a:cs typeface="Times New Roman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směřované ke společnému dobru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vytvořené autoritou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řádně vyhlášené</a:t>
            </a:r>
          </a:p>
        </p:txBody>
      </p:sp>
    </p:spTree>
    <p:extLst>
      <p:ext uri="{BB962C8B-B14F-4D97-AF65-F5344CB8AC3E}">
        <p14:creationId xmlns:p14="http://schemas.microsoft.com/office/powerpoint/2010/main" val="16858833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755508" cy="77689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Akvinského pojetí zákona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331720"/>
            <a:ext cx="81152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věčný zákon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přirozený zákon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pozitivní (lidský) zákon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zjevený zákon</a:t>
            </a:r>
          </a:p>
        </p:txBody>
      </p:sp>
    </p:spTree>
    <p:extLst>
      <p:ext uri="{BB962C8B-B14F-4D97-AF65-F5344CB8AC3E}">
        <p14:creationId xmlns:p14="http://schemas.microsoft.com/office/powerpoint/2010/main" val="10891903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755508" cy="77689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Akvinského pojetí zákona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44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331720"/>
            <a:ext cx="81152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>
                <a:latin typeface="Sylfaen"/>
                <a:ea typeface="Calibri"/>
                <a:cs typeface="Times New Roman"/>
              </a:rPr>
              <a:t>Aplikace obecné definice zákona: </a:t>
            </a:r>
          </a:p>
          <a:p>
            <a:r>
              <a:rPr lang="cs-CZ" sz="3000" dirty="0">
                <a:latin typeface="Sylfaen"/>
                <a:cs typeface="Times New Roman"/>
              </a:rPr>
              <a:t>- na </a:t>
            </a:r>
            <a:r>
              <a:rPr lang="cs-CZ" sz="3000" dirty="0">
                <a:latin typeface="Sylfaen" panose="010A0502050306030303" pitchFamily="18" charset="0"/>
              </a:rPr>
              <a:t>pozitivní zákon</a:t>
            </a:r>
          </a:p>
          <a:p>
            <a:r>
              <a:rPr lang="cs-CZ" sz="3000" dirty="0">
                <a:latin typeface="Sylfaen" panose="010A0502050306030303" pitchFamily="18" charset="0"/>
              </a:rPr>
              <a:t>- na přirozený zákon</a:t>
            </a:r>
          </a:p>
          <a:p>
            <a:pPr marL="457200" indent="-457200">
              <a:buFontTx/>
              <a:buChar char="-"/>
            </a:pPr>
            <a:endParaRPr lang="cs-CZ" sz="3000" dirty="0">
              <a:latin typeface="Sylfaen" panose="010A0502050306030303" pitchFamily="18" charset="0"/>
            </a:endParaRPr>
          </a:p>
          <a:p>
            <a:r>
              <a:rPr lang="cs-CZ" sz="3000" dirty="0">
                <a:latin typeface="Sylfaen" panose="010A0502050306030303" pitchFamily="18" charset="0"/>
              </a:rPr>
              <a:t>Co je společné dobro? </a:t>
            </a:r>
          </a:p>
          <a:p>
            <a:r>
              <a:rPr lang="cs-CZ" sz="3000" dirty="0">
                <a:latin typeface="Sylfaen" panose="010A0502050306030303" pitchFamily="18" charset="0"/>
              </a:rPr>
              <a:t>- soukromé vs. společné dobro</a:t>
            </a:r>
          </a:p>
          <a:p>
            <a:r>
              <a:rPr lang="cs-CZ" sz="3000" dirty="0">
                <a:latin typeface="Sylfaen" panose="010A0502050306030303" pitchFamily="18" charset="0"/>
              </a:rPr>
              <a:t>- vztah části a celku </a:t>
            </a:r>
          </a:p>
          <a:p>
            <a:r>
              <a:rPr lang="cs-CZ" sz="3000" dirty="0">
                <a:latin typeface="Sylfaen" panose="010A0502050306030303" pitchFamily="18" charset="0"/>
              </a:rPr>
              <a:t>- </a:t>
            </a:r>
            <a:r>
              <a:rPr lang="cs-CZ" sz="3000" dirty="0" err="1">
                <a:latin typeface="Sylfaen" panose="010A0502050306030303" pitchFamily="18" charset="0"/>
              </a:rPr>
              <a:t>determinatio</a:t>
            </a:r>
            <a:endParaRPr lang="cs-CZ" sz="3000" dirty="0">
              <a:latin typeface="Sylfaen" panose="010A0502050306030303" pitchFamily="18" charset="0"/>
            </a:endParaRPr>
          </a:p>
          <a:p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6168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877428" cy="1639625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Období středověku a dílo Tomáše Akvinského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Přes temné věky po renesanci 12. století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Papežské nároky na plnost moci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Jazyk náboženství a jazyk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Akvinský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solidFill>
                  <a:srgbClr val="FF0000"/>
                </a:solidFill>
                <a:latin typeface="Sylfaen" panose="010A0502050306030303" pitchFamily="18" charset="0"/>
              </a:rPr>
              <a:t>Marsilius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 z Padovy a Vilém z </a:t>
            </a:r>
            <a:r>
              <a:rPr lang="cs-CZ" altLang="cs-CZ" sz="3000" dirty="0" err="1">
                <a:solidFill>
                  <a:srgbClr val="FF0000"/>
                </a:solidFill>
                <a:latin typeface="Sylfaen" panose="010A0502050306030303" pitchFamily="18" charset="0"/>
              </a:rPr>
              <a:t>Occamu</a:t>
            </a:r>
            <a:endParaRPr lang="cs-CZ" altLang="cs-CZ" sz="3000" dirty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Konciliaristické</a:t>
            </a:r>
            <a:r>
              <a:rPr lang="cs-CZ" altLang="cs-CZ" sz="3000" dirty="0">
                <a:latin typeface="Sylfaen" panose="010A0502050306030303" pitchFamily="18" charset="0"/>
              </a:rPr>
              <a:t> hnutí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Španělská scholastika</a:t>
            </a:r>
          </a:p>
        </p:txBody>
      </p:sp>
    </p:spTree>
    <p:extLst>
      <p:ext uri="{BB962C8B-B14F-4D97-AF65-F5344CB8AC3E}">
        <p14:creationId xmlns:p14="http://schemas.microsoft.com/office/powerpoint/2010/main" val="17015253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846948" cy="1432219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Marsilius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z Padovy a Vilém z </a:t>
            </a:r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Occamu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514600"/>
            <a:ext cx="811529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88000"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 err="1">
                <a:latin typeface="Sylfaen" panose="010A0502050306030303" pitchFamily="18" charset="0"/>
              </a:rPr>
              <a:t>Marsilius</a:t>
            </a:r>
            <a:r>
              <a:rPr lang="cs-CZ" sz="3000" dirty="0">
                <a:latin typeface="Sylfaen" panose="010A0502050306030303" pitchFamily="18" charset="0"/>
              </a:rPr>
              <a:t> z Padovy: Defensor </a:t>
            </a:r>
            <a:r>
              <a:rPr lang="cs-CZ" sz="3000" dirty="0" err="1">
                <a:latin typeface="Sylfaen" panose="010A0502050306030303" pitchFamily="18" charset="0"/>
              </a:rPr>
              <a:t>pacis</a:t>
            </a:r>
            <a:r>
              <a:rPr lang="cs-CZ" sz="3000" dirty="0">
                <a:latin typeface="Sylfaen" panose="010A0502050306030303" pitchFamily="18" charset="0"/>
              </a:rPr>
              <a:t>: lid a vládce, 	papež a obecný koncil </a:t>
            </a:r>
          </a:p>
          <a:p>
            <a:pPr defTabSz="288000"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spor o františkánskou chudobu </a:t>
            </a:r>
          </a:p>
          <a:p>
            <a:pPr defTabSz="288000"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Vilém z </a:t>
            </a:r>
            <a:r>
              <a:rPr lang="cs-CZ" altLang="cs-CZ" sz="3000" dirty="0" err="1">
                <a:latin typeface="Sylfaen" panose="010A0502050306030303" pitchFamily="18" charset="0"/>
              </a:rPr>
              <a:t>Occamu</a:t>
            </a:r>
            <a:r>
              <a:rPr lang="cs-CZ" altLang="cs-CZ" sz="3000" dirty="0">
                <a:latin typeface="Sylfaen" panose="010A0502050306030303" pitchFamily="18" charset="0"/>
              </a:rPr>
              <a:t>: koncepce duchovní moci, čím 	je vládce vázán?, svoboda diskuse v církvi</a:t>
            </a:r>
          </a:p>
        </p:txBody>
      </p:sp>
    </p:spTree>
    <p:extLst>
      <p:ext uri="{BB962C8B-B14F-4D97-AF65-F5344CB8AC3E}">
        <p14:creationId xmlns:p14="http://schemas.microsoft.com/office/powerpoint/2010/main" val="32233657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877428" cy="1639625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Období středověku a dílo Tomáše Akvinského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Přes temné věky po renesanci 12. století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Papežské nároky na plnost moci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Jazyk náboženství a jazyk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Akvinský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Marsilius</a:t>
            </a:r>
            <a:r>
              <a:rPr lang="cs-CZ" altLang="cs-CZ" sz="3000" dirty="0">
                <a:latin typeface="Sylfaen" panose="010A0502050306030303" pitchFamily="18" charset="0"/>
              </a:rPr>
              <a:t> z Padovy a Vilém z </a:t>
            </a:r>
            <a:r>
              <a:rPr lang="cs-CZ" altLang="cs-CZ" sz="3000" dirty="0" err="1">
                <a:latin typeface="Sylfaen" panose="010A0502050306030303" pitchFamily="18" charset="0"/>
              </a:rPr>
              <a:t>Occamu</a:t>
            </a: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solidFill>
                  <a:srgbClr val="FF0000"/>
                </a:solidFill>
                <a:latin typeface="Sylfaen" panose="010A0502050306030303" pitchFamily="18" charset="0"/>
              </a:rPr>
              <a:t>Konciliaristické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 hnutí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Španělská scholastika</a:t>
            </a:r>
          </a:p>
        </p:txBody>
      </p:sp>
    </p:spTree>
    <p:extLst>
      <p:ext uri="{BB962C8B-B14F-4D97-AF65-F5344CB8AC3E}">
        <p14:creationId xmlns:p14="http://schemas.microsoft.com/office/powerpoint/2010/main" val="401804803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793608" cy="906439"/>
          </a:xfrm>
        </p:spPr>
        <p:txBody>
          <a:bodyPr/>
          <a:lstStyle/>
          <a:p>
            <a:pPr algn="ctr"/>
            <a:r>
              <a:rPr lang="cs-CZ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Konciliaristické</a:t>
            </a:r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 hnutí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velké západní schizma a autorita koncilu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korporace a její hlava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různé proudy </a:t>
            </a:r>
            <a:r>
              <a:rPr lang="cs-CZ" altLang="cs-CZ" sz="3000" dirty="0" err="1">
                <a:latin typeface="Sylfaen" panose="010A0502050306030303" pitchFamily="18" charset="0"/>
              </a:rPr>
              <a:t>konciliarismu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6354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877428" cy="1639625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Období středověku a dílo Tomáše Akvinského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49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Přes temné věky po renesanci 12. století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Papežské nároky na plnost moci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Jazyk náboženství a jazyk politiky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Akvinský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Marsilius</a:t>
            </a:r>
            <a:r>
              <a:rPr lang="cs-CZ" altLang="cs-CZ" sz="3000" dirty="0">
                <a:latin typeface="Sylfaen" panose="010A0502050306030303" pitchFamily="18" charset="0"/>
              </a:rPr>
              <a:t> z Padovy a Vilém z </a:t>
            </a:r>
            <a:r>
              <a:rPr lang="cs-CZ" altLang="cs-CZ" sz="3000" dirty="0" err="1">
                <a:latin typeface="Sylfaen" panose="010A0502050306030303" pitchFamily="18" charset="0"/>
              </a:rPr>
              <a:t>Occamu</a:t>
            </a:r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 err="1">
                <a:latin typeface="Sylfaen" panose="010A0502050306030303" pitchFamily="18" charset="0"/>
              </a:rPr>
              <a:t>Konciliaristické</a:t>
            </a:r>
            <a:r>
              <a:rPr lang="cs-CZ" altLang="cs-CZ" sz="3000" dirty="0">
                <a:latin typeface="Sylfaen" panose="010A0502050306030303" pitchFamily="18" charset="0"/>
              </a:rPr>
              <a:t> hnutí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Španělská scholastika</a:t>
            </a:r>
          </a:p>
        </p:txBody>
      </p:sp>
    </p:spTree>
    <p:extLst>
      <p:ext uri="{BB962C8B-B14F-4D97-AF65-F5344CB8AC3E}">
        <p14:creationId xmlns:p14="http://schemas.microsoft.com/office/powerpoint/2010/main" val="136208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7921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 počátcích církve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2232660"/>
            <a:ext cx="792326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postava Mesiáše v židovství a křesťanství</a:t>
            </a:r>
          </a:p>
          <a:p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vztah Ježíše k politické autoritě: </a:t>
            </a:r>
            <a:r>
              <a:rPr lang="cs-CZ" altLang="cs-CZ" sz="3000" dirty="0" err="1">
                <a:latin typeface="Sylfaen" panose="010A0502050306030303" pitchFamily="18" charset="0"/>
              </a:rPr>
              <a:t>Mt</a:t>
            </a:r>
            <a:r>
              <a:rPr lang="cs-CZ" altLang="cs-CZ" sz="3000" dirty="0">
                <a:latin typeface="Sylfaen" panose="010A0502050306030303" pitchFamily="18" charset="0"/>
              </a:rPr>
              <a:t> 22, 15-22</a:t>
            </a:r>
          </a:p>
          <a:p>
            <a:endParaRPr lang="cs-CZ" alt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sv. Pavel a politická autorita: Řím 13, 1-7</a:t>
            </a:r>
          </a:p>
          <a:p>
            <a:pPr>
              <a:buFont typeface="Wingdings" pitchFamily="2" charset="2"/>
              <a:buChar char="§"/>
            </a:pPr>
            <a:endParaRPr lang="cs-CZ" alt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poslušnost dvojí autoritě: Boží a pozemská 	obec</a:t>
            </a:r>
          </a:p>
        </p:txBody>
      </p:sp>
    </p:spTree>
    <p:extLst>
      <p:ext uri="{BB962C8B-B14F-4D97-AF65-F5344CB8AC3E}">
        <p14:creationId xmlns:p14="http://schemas.microsoft.com/office/powerpoint/2010/main" val="249596597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1"/>
            <a:ext cx="7808848" cy="1035979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Španělská scholastika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50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47701" y="2705100"/>
            <a:ext cx="81153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zámořské objevy a práva amerických Indiánů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právo národů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doktrína spravedlivé války</a:t>
            </a:r>
          </a:p>
        </p:txBody>
      </p:sp>
    </p:spTree>
    <p:extLst>
      <p:ext uri="{BB962C8B-B14F-4D97-AF65-F5344CB8AC3E}">
        <p14:creationId xmlns:p14="http://schemas.microsoft.com/office/powerpoint/2010/main" val="8296960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52365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Od počátku křesťanství k dílu Aurelia Augustina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3002280"/>
            <a:ext cx="79994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O počátcích církve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Nový pojem společenství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Církev jako politický řád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Apologetika a patristika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Augustin</a:t>
            </a:r>
          </a:p>
        </p:txBody>
      </p:sp>
    </p:spTree>
    <p:extLst>
      <p:ext uri="{BB962C8B-B14F-4D97-AF65-F5344CB8AC3E}">
        <p14:creationId xmlns:p14="http://schemas.microsoft.com/office/powerpoint/2010/main" val="447100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86833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Nový pojem společenství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2293620"/>
            <a:ext cx="799946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druhý příchod Krista</a:t>
            </a:r>
          </a:p>
          <a:p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církev jako společenství, čistší a s vyšším cílem</a:t>
            </a:r>
          </a:p>
          <a:p>
            <a:r>
              <a:rPr lang="cs-CZ" sz="3000" dirty="0">
                <a:latin typeface="Sylfaen" panose="010A0502050306030303" pitchFamily="18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solidarita a silný pojem členství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mystické tělo Kristovo</a:t>
            </a:r>
          </a:p>
        </p:txBody>
      </p:sp>
    </p:spTree>
    <p:extLst>
      <p:ext uri="{BB962C8B-B14F-4D97-AF65-F5344CB8AC3E}">
        <p14:creationId xmlns:p14="http://schemas.microsoft.com/office/powerpoint/2010/main" val="367668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961248" cy="1523658"/>
          </a:xfrm>
        </p:spPr>
        <p:txBody>
          <a:bodyPr/>
          <a:lstStyle/>
          <a:p>
            <a:pPr algn="ctr"/>
            <a:r>
              <a:rPr lang="cs-CZ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Od počátku křesťanství k dílu Aurelia Augustina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3002280"/>
            <a:ext cx="79994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O počátcích církve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Nový pojem společenství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</a:t>
            </a:r>
            <a:r>
              <a:rPr lang="cs-CZ" altLang="cs-CZ" sz="3000" dirty="0">
                <a:solidFill>
                  <a:srgbClr val="FF0000"/>
                </a:solidFill>
                <a:latin typeface="Sylfaen" panose="010A0502050306030303" pitchFamily="18" charset="0"/>
              </a:rPr>
              <a:t>Církev jako politický řád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Apologetika a patristika</a:t>
            </a:r>
          </a:p>
          <a:p>
            <a:pPr>
              <a:buFont typeface="Wingdings" pitchFamily="2" charset="2"/>
              <a:buChar char="§"/>
            </a:pPr>
            <a:r>
              <a:rPr lang="cs-CZ" altLang="cs-CZ" sz="3000" dirty="0">
                <a:latin typeface="Sylfaen" panose="010A0502050306030303" pitchFamily="18" charset="0"/>
              </a:rPr>
              <a:t> Augustin</a:t>
            </a:r>
          </a:p>
        </p:txBody>
      </p:sp>
    </p:spTree>
    <p:extLst>
      <p:ext uri="{BB962C8B-B14F-4D97-AF65-F5344CB8AC3E}">
        <p14:creationId xmlns:p14="http://schemas.microsoft.com/office/powerpoint/2010/main" val="90727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1752" y="846162"/>
            <a:ext cx="7869808" cy="875958"/>
          </a:xfrm>
        </p:spPr>
        <p:txBody>
          <a:bodyPr/>
          <a:lstStyle/>
          <a:p>
            <a:pPr algn="ctr"/>
            <a:r>
              <a:rPr lang="cs-CZ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itchFamily="18" charset="0"/>
              </a:rPr>
              <a:t>Církev jako politický řád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ctr"/>
            <a:r>
              <a:rPr lang="cs-CZ" dirty="0"/>
              <a:t>Tradice politického myšlení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F2FB82-C61B-45A3-8C5A-9A05D2540916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672099" y="2392680"/>
            <a:ext cx="815948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cs-CZ" sz="3000" i="1" dirty="0">
                <a:latin typeface="Sylfaen"/>
                <a:ea typeface="Calibri"/>
                <a:cs typeface="Times New Roman"/>
              </a:rPr>
              <a:t> </a:t>
            </a:r>
            <a:r>
              <a:rPr lang="cs-CZ" sz="3000" dirty="0">
                <a:latin typeface="Sylfaen" panose="010A0502050306030303" pitchFamily="18" charset="0"/>
              </a:rPr>
              <a:t>politický řád v. církevní společenství</a:t>
            </a:r>
          </a:p>
          <a:p>
            <a:endParaRPr lang="cs-CZ" sz="3000" dirty="0">
              <a:latin typeface="Sylfaen" panose="010A0502050306030303" pitchFamily="18" charset="0"/>
            </a:endParaRPr>
          </a:p>
          <a:p>
            <a:pPr defTabSz="288000"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politizace církve (hierarchie, autorita, 	poslušnost)</a:t>
            </a:r>
          </a:p>
          <a:p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jednota a diverzita v církvi: kritika puristů</a:t>
            </a:r>
          </a:p>
          <a:p>
            <a:pPr>
              <a:buFont typeface="Wingdings" pitchFamily="2" charset="2"/>
              <a:buChar char="§"/>
            </a:pPr>
            <a:endParaRPr lang="cs-CZ" sz="3000" dirty="0">
              <a:latin typeface="Sylfaen" panose="010A0502050306030303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000" dirty="0">
                <a:latin typeface="Sylfaen" panose="010A0502050306030303" pitchFamily="18" charset="0"/>
              </a:rPr>
              <a:t> konflikty uvnitř církve: stran víry a organizace</a:t>
            </a:r>
            <a:endParaRPr lang="cs-CZ" altLang="cs-CZ" sz="30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21231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2576</TotalTime>
  <Words>1671</Words>
  <Application>Microsoft Office PowerPoint</Application>
  <PresentationFormat>Předvádění na obrazovce (4:3)</PresentationFormat>
  <Paragraphs>479</Paragraphs>
  <Slides>50</Slides>
  <Notes>49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50</vt:i4>
      </vt:variant>
    </vt:vector>
  </HeadingPairs>
  <TitlesOfParts>
    <vt:vector size="59" baseType="lpstr">
      <vt:lpstr>Arial</vt:lpstr>
      <vt:lpstr>Calibri</vt:lpstr>
      <vt:lpstr>Sylfaen</vt:lpstr>
      <vt:lpstr>Tahoma</vt:lpstr>
      <vt:lpstr>Times New Roman</vt:lpstr>
      <vt:lpstr>Wingdings</vt:lpstr>
      <vt:lpstr>Prezentace_MU_CZ</vt:lpstr>
      <vt:lpstr>1_Směsi</vt:lpstr>
      <vt:lpstr>2_Směsi</vt:lpstr>
      <vt:lpstr>Politické myšlení křesťanského středověku   Jiří Baroš</vt:lpstr>
      <vt:lpstr>Hlavní témata přednášky</vt:lpstr>
      <vt:lpstr>Od počátku křesťanství k dílu Aurelia Augustina</vt:lpstr>
      <vt:lpstr>Od počátku křesťanství k dílu Aurelia Augustina</vt:lpstr>
      <vt:lpstr>O počátcích církve</vt:lpstr>
      <vt:lpstr>Od počátku křesťanství k dílu Aurelia Augustina</vt:lpstr>
      <vt:lpstr>Nový pojem společenství</vt:lpstr>
      <vt:lpstr>Od počátku křesťanství k dílu Aurelia Augustina</vt:lpstr>
      <vt:lpstr>Církev jako politický řád</vt:lpstr>
      <vt:lpstr>Od počátku křesťanství k dílu Aurelia Augustina</vt:lpstr>
      <vt:lpstr>Apologetika a patristika</vt:lpstr>
      <vt:lpstr>Od počátku křesťanství k dílu Aurelia Augustina</vt:lpstr>
      <vt:lpstr>Augustin</vt:lpstr>
      <vt:lpstr>Augustin</vt:lpstr>
      <vt:lpstr>Křesťanství jako občanské náboženství?</vt:lpstr>
      <vt:lpstr>Augustin</vt:lpstr>
      <vt:lpstr>Obec Boží a obec pozemská I</vt:lpstr>
      <vt:lpstr>Obec Boží a obec pozemská II</vt:lpstr>
      <vt:lpstr>Obec Boží a obec pozemská III</vt:lpstr>
      <vt:lpstr>Augustin</vt:lpstr>
      <vt:lpstr>O státu I</vt:lpstr>
      <vt:lpstr>O státu II</vt:lpstr>
      <vt:lpstr>Augustin</vt:lpstr>
      <vt:lpstr>Náboženství a filosofie I</vt:lpstr>
      <vt:lpstr>Náboženství a filosofie II</vt:lpstr>
      <vt:lpstr>Období středověku a dílo Tomáše Akvinského</vt:lpstr>
      <vt:lpstr>Období středověku a dílo Tomáše Akvinského</vt:lpstr>
      <vt:lpstr>Přes temné věky po renesanci 12. století</vt:lpstr>
      <vt:lpstr>Období středověku a dílo Tomáše Akvinského</vt:lpstr>
      <vt:lpstr>Papežské nároky na plnost moci</vt:lpstr>
      <vt:lpstr>Období středověku a dílo Tomáše Akvinského</vt:lpstr>
      <vt:lpstr>Jazyk náboženství a jazyk politiky</vt:lpstr>
      <vt:lpstr>Období středověku a dílo Tomáše Akvinského</vt:lpstr>
      <vt:lpstr>Tomáš Akvinský</vt:lpstr>
      <vt:lpstr>Tomáš Akvinský</vt:lpstr>
      <vt:lpstr>Biblická víra a filosofie</vt:lpstr>
      <vt:lpstr>Tomáš Akvinský</vt:lpstr>
      <vt:lpstr>Antropologie a etika</vt:lpstr>
      <vt:lpstr>Tomáš Akvinský</vt:lpstr>
      <vt:lpstr>Akvinského pojetí politiky</vt:lpstr>
      <vt:lpstr>Tomáš Akvinský</vt:lpstr>
      <vt:lpstr>Akvinského pojetí zákona</vt:lpstr>
      <vt:lpstr>Akvinského pojetí zákona</vt:lpstr>
      <vt:lpstr>Akvinského pojetí zákona</vt:lpstr>
      <vt:lpstr>Období středověku a dílo Tomáše Akvinského</vt:lpstr>
      <vt:lpstr>Marsilius z Padovy a Vilém z Occamu</vt:lpstr>
      <vt:lpstr>Období středověku a dílo Tomáše Akvinského</vt:lpstr>
      <vt:lpstr>Konciliaristické hnutí</vt:lpstr>
      <vt:lpstr>Období středověku a dílo Tomáše Akvinského</vt:lpstr>
      <vt:lpstr>Španělská scholastika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 nedostatky  zákonodárného  procesu z pohledu teorie zákonodárství a judikatury Ústavního soudu ČR   Prezentace návrhu obsahové struktury dizertační práce   Marian Kokeš</dc:title>
  <dc:creator>PC;Jiří Baroš</dc:creator>
  <cp:lastModifiedBy>Jiří Baroš</cp:lastModifiedBy>
  <cp:revision>147</cp:revision>
  <cp:lastPrinted>2014-10-15T14:35:53Z</cp:lastPrinted>
  <dcterms:created xsi:type="dcterms:W3CDTF">2013-12-10T20:26:31Z</dcterms:created>
  <dcterms:modified xsi:type="dcterms:W3CDTF">2021-10-05T12:13:49Z</dcterms:modified>
</cp:coreProperties>
</file>