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6"/>
  </p:notesMasterIdLst>
  <p:handoutMasterIdLst>
    <p:handoutMasterId r:id="rId57"/>
  </p:handoutMasterIdLst>
  <p:sldIdLst>
    <p:sldId id="256" r:id="rId2"/>
    <p:sldId id="315" r:id="rId3"/>
    <p:sldId id="363" r:id="rId4"/>
    <p:sldId id="308" r:id="rId5"/>
    <p:sldId id="283" r:id="rId6"/>
    <p:sldId id="309" r:id="rId7"/>
    <p:sldId id="310" r:id="rId8"/>
    <p:sldId id="312" r:id="rId9"/>
    <p:sldId id="311" r:id="rId10"/>
    <p:sldId id="313" r:id="rId11"/>
    <p:sldId id="314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62" r:id="rId27"/>
    <p:sldId id="330" r:id="rId28"/>
    <p:sldId id="331" r:id="rId29"/>
    <p:sldId id="332" r:id="rId30"/>
    <p:sldId id="366" r:id="rId31"/>
    <p:sldId id="367" r:id="rId32"/>
    <p:sldId id="368" r:id="rId33"/>
    <p:sldId id="333" r:id="rId34"/>
    <p:sldId id="370" r:id="rId35"/>
    <p:sldId id="371" r:id="rId36"/>
    <p:sldId id="372" r:id="rId37"/>
    <p:sldId id="374" r:id="rId38"/>
    <p:sldId id="375" r:id="rId39"/>
    <p:sldId id="377" r:id="rId40"/>
    <p:sldId id="376" r:id="rId41"/>
    <p:sldId id="373" r:id="rId42"/>
    <p:sldId id="364" r:id="rId43"/>
    <p:sldId id="365" r:id="rId44"/>
    <p:sldId id="369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0BC27-7674-8E4E-8523-B2B434850692}" v="1" dt="2023-10-09T16:54:06.769"/>
    <p1510:client id="{C991A64E-AB19-644B-8189-E4074FADF28D}" v="10" dt="2023-10-09T18:46:04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 autoAdjust="0"/>
    <p:restoredTop sz="95721" autoAdjust="0"/>
  </p:normalViewPr>
  <p:slideViewPr>
    <p:cSldViewPr snapToGrid="0">
      <p:cViewPr varScale="1">
        <p:scale>
          <a:sx n="104" d="100"/>
          <a:sy n="104" d="100"/>
        </p:scale>
        <p:origin x="1520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Jusko" userId="9c047079-7d34-4614-9d9b-4788ba959305" providerId="ADAL" clId="{7225B4D2-B164-DD49-8BC9-A3411FB07A60}"/>
    <pc:docChg chg="modSld">
      <pc:chgData name="Jakub Jusko" userId="9c047079-7d34-4614-9d9b-4788ba959305" providerId="ADAL" clId="{7225B4D2-B164-DD49-8BC9-A3411FB07A60}" dt="2021-09-12T20:29:55.601" v="0" actId="790"/>
      <pc:docMkLst>
        <pc:docMk/>
      </pc:docMkLst>
      <pc:sldChg chg="modSp mod">
        <pc:chgData name="Jakub Jusko" userId="9c047079-7d34-4614-9d9b-4788ba959305" providerId="ADAL" clId="{7225B4D2-B164-DD49-8BC9-A3411FB07A60}" dt="2021-09-12T20:29:55.601" v="0" actId="790"/>
        <pc:sldMkLst>
          <pc:docMk/>
          <pc:sldMk cId="1158939877" sldId="256"/>
        </pc:sldMkLst>
        <pc:spChg chg="mod">
          <ac:chgData name="Jakub Jusko" userId="9c047079-7d34-4614-9d9b-4788ba959305" providerId="ADAL" clId="{7225B4D2-B164-DD49-8BC9-A3411FB07A60}" dt="2021-09-12T20:29:55.601" v="0" actId="790"/>
          <ac:spMkLst>
            <pc:docMk/>
            <pc:sldMk cId="1158939877" sldId="256"/>
            <ac:spMk id="2" creationId="{4AA6C805-D43D-9246-8F45-F7D14F2D25C7}"/>
          </ac:spMkLst>
        </pc:spChg>
      </pc:sldChg>
    </pc:docChg>
  </pc:docChgLst>
  <pc:docChgLst>
    <pc:chgData name="Jakub Jusko" userId="9c047079-7d34-4614-9d9b-4788ba959305" providerId="ADAL" clId="{C580BC27-7674-8E4E-8523-B2B434850692}"/>
    <pc:docChg chg="undo custSel addSld delSld modSld sldOrd">
      <pc:chgData name="Jakub Jusko" userId="9c047079-7d34-4614-9d9b-4788ba959305" providerId="ADAL" clId="{C580BC27-7674-8E4E-8523-B2B434850692}" dt="2023-10-09T16:56:11.115" v="25" actId="2696"/>
      <pc:docMkLst>
        <pc:docMk/>
      </pc:docMkLst>
      <pc:sldChg chg="modSp mod">
        <pc:chgData name="Jakub Jusko" userId="9c047079-7d34-4614-9d9b-4788ba959305" providerId="ADAL" clId="{C580BC27-7674-8E4E-8523-B2B434850692}" dt="2023-10-09T16:53:01.562" v="12" actId="113"/>
        <pc:sldMkLst>
          <pc:docMk/>
          <pc:sldMk cId="2345348559" sldId="329"/>
        </pc:sldMkLst>
        <pc:spChg chg="mod">
          <ac:chgData name="Jakub Jusko" userId="9c047079-7d34-4614-9d9b-4788ba959305" providerId="ADAL" clId="{C580BC27-7674-8E4E-8523-B2B434850692}" dt="2023-10-09T16:53:01.562" v="12" actId="113"/>
          <ac:spMkLst>
            <pc:docMk/>
            <pc:sldMk cId="2345348559" sldId="329"/>
            <ac:spMk id="5" creationId="{674C9A7E-58A1-7F45-A225-947BCA22B5C6}"/>
          </ac:spMkLst>
        </pc:spChg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2126181339" sldId="344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2336086547" sldId="345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3375996004" sldId="346"/>
        </pc:sldMkLst>
      </pc:sldChg>
      <pc:sldChg chg="add del ord">
        <pc:chgData name="Jakub Jusko" userId="9c047079-7d34-4614-9d9b-4788ba959305" providerId="ADAL" clId="{C580BC27-7674-8E4E-8523-B2B434850692}" dt="2023-10-09T16:56:11.115" v="25" actId="2696"/>
        <pc:sldMkLst>
          <pc:docMk/>
          <pc:sldMk cId="802794767" sldId="347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806781622" sldId="348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3203517801" sldId="349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1334633412" sldId="350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4194828421" sldId="351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1397939627" sldId="352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529359623" sldId="353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2491333410" sldId="354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2342497466" sldId="355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3833280770" sldId="356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2676837561" sldId="357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3660644051" sldId="358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783758803" sldId="359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3886799631" sldId="360"/>
        </pc:sldMkLst>
      </pc:sldChg>
      <pc:sldChg chg="add del">
        <pc:chgData name="Jakub Jusko" userId="9c047079-7d34-4614-9d9b-4788ba959305" providerId="ADAL" clId="{C580BC27-7674-8E4E-8523-B2B434850692}" dt="2023-10-09T16:56:11.115" v="25" actId="2696"/>
        <pc:sldMkLst>
          <pc:docMk/>
          <pc:sldMk cId="2173329382" sldId="361"/>
        </pc:sldMkLst>
      </pc:sldChg>
      <pc:sldChg chg="addSp delSp modSp add mod">
        <pc:chgData name="Jakub Jusko" userId="9c047079-7d34-4614-9d9b-4788ba959305" providerId="ADAL" clId="{C580BC27-7674-8E4E-8523-B2B434850692}" dt="2023-10-09T16:54:22.146" v="21" actId="1076"/>
        <pc:sldMkLst>
          <pc:docMk/>
          <pc:sldMk cId="2557344661" sldId="362"/>
        </pc:sldMkLst>
        <pc:spChg chg="del">
          <ac:chgData name="Jakub Jusko" userId="9c047079-7d34-4614-9d9b-4788ba959305" providerId="ADAL" clId="{C580BC27-7674-8E4E-8523-B2B434850692}" dt="2023-10-09T16:54:14.291" v="17" actId="478"/>
          <ac:spMkLst>
            <pc:docMk/>
            <pc:sldMk cId="2557344661" sldId="362"/>
            <ac:spMk id="4" creationId="{3E573155-9A35-0B4C-A41A-D83430193B02}"/>
          </ac:spMkLst>
        </pc:spChg>
        <pc:spChg chg="del">
          <ac:chgData name="Jakub Jusko" userId="9c047079-7d34-4614-9d9b-4788ba959305" providerId="ADAL" clId="{C580BC27-7674-8E4E-8523-B2B434850692}" dt="2023-10-09T16:54:09.133" v="15" actId="478"/>
          <ac:spMkLst>
            <pc:docMk/>
            <pc:sldMk cId="2557344661" sldId="362"/>
            <ac:spMk id="5" creationId="{674C9A7E-58A1-7F45-A225-947BCA22B5C6}"/>
          </ac:spMkLst>
        </pc:spChg>
        <pc:spChg chg="add del mod">
          <ac:chgData name="Jakub Jusko" userId="9c047079-7d34-4614-9d9b-4788ba959305" providerId="ADAL" clId="{C580BC27-7674-8E4E-8523-B2B434850692}" dt="2023-10-09T16:54:16.988" v="19" actId="478"/>
          <ac:spMkLst>
            <pc:docMk/>
            <pc:sldMk cId="2557344661" sldId="362"/>
            <ac:spMk id="8" creationId="{A37727D9-D898-00B6-CCC7-50773E040C34}"/>
          </ac:spMkLst>
        </pc:spChg>
        <pc:spChg chg="add del mod">
          <ac:chgData name="Jakub Jusko" userId="9c047079-7d34-4614-9d9b-4788ba959305" providerId="ADAL" clId="{C580BC27-7674-8E4E-8523-B2B434850692}" dt="2023-10-09T16:54:15.561" v="18" actId="478"/>
          <ac:spMkLst>
            <pc:docMk/>
            <pc:sldMk cId="2557344661" sldId="362"/>
            <ac:spMk id="10" creationId="{BBBDCBAD-6A49-087A-AF01-AA67AC4767CC}"/>
          </ac:spMkLst>
        </pc:spChg>
        <pc:picChg chg="add mod">
          <ac:chgData name="Jakub Jusko" userId="9c047079-7d34-4614-9d9b-4788ba959305" providerId="ADAL" clId="{C580BC27-7674-8E4E-8523-B2B434850692}" dt="2023-10-09T16:54:22.146" v="21" actId="1076"/>
          <ac:picMkLst>
            <pc:docMk/>
            <pc:sldMk cId="2557344661" sldId="362"/>
            <ac:picMk id="6" creationId="{20EFC69E-54D7-765D-DEF9-37ED40D64C1C}"/>
          </ac:picMkLst>
        </pc:picChg>
      </pc:sldChg>
    </pc:docChg>
  </pc:docChgLst>
  <pc:docChgLst>
    <pc:chgData name="Jakub Jusko" userId="9c047079-7d34-4614-9d9b-4788ba959305" providerId="ADAL" clId="{C991A64E-AB19-644B-8189-E4074FADF28D}"/>
    <pc:docChg chg="undo custSel addSld delSld modSld sldOrd">
      <pc:chgData name="Jakub Jusko" userId="9c047079-7d34-4614-9d9b-4788ba959305" providerId="ADAL" clId="{C991A64E-AB19-644B-8189-E4074FADF28D}" dt="2023-10-09T18:46:06.713" v="616" actId="14100"/>
      <pc:docMkLst>
        <pc:docMk/>
      </pc:docMkLst>
      <pc:sldChg chg="modSp mod">
        <pc:chgData name="Jakub Jusko" userId="9c047079-7d34-4614-9d9b-4788ba959305" providerId="ADAL" clId="{C991A64E-AB19-644B-8189-E4074FADF28D}" dt="2023-10-09T17:19:42.066" v="39" actId="20577"/>
        <pc:sldMkLst>
          <pc:docMk/>
          <pc:sldMk cId="2085952014" sldId="315"/>
        </pc:sldMkLst>
        <pc:spChg chg="mod">
          <ac:chgData name="Jakub Jusko" userId="9c047079-7d34-4614-9d9b-4788ba959305" providerId="ADAL" clId="{C991A64E-AB19-644B-8189-E4074FADF28D}" dt="2023-10-09T17:19:42.066" v="39" actId="20577"/>
          <ac:spMkLst>
            <pc:docMk/>
            <pc:sldMk cId="2085952014" sldId="315"/>
            <ac:spMk id="4" creationId="{3E573155-9A35-0B4C-A41A-D83430193B02}"/>
          </ac:spMkLst>
        </pc:spChg>
      </pc:sldChg>
      <pc:sldChg chg="modSp mod">
        <pc:chgData name="Jakub Jusko" userId="9c047079-7d34-4614-9d9b-4788ba959305" providerId="ADAL" clId="{C991A64E-AB19-644B-8189-E4074FADF28D}" dt="2023-10-09T17:45:03.354" v="65" actId="20577"/>
        <pc:sldMkLst>
          <pc:docMk/>
          <pc:sldMk cId="3163486713" sldId="328"/>
        </pc:sldMkLst>
        <pc:spChg chg="mod">
          <ac:chgData name="Jakub Jusko" userId="9c047079-7d34-4614-9d9b-4788ba959305" providerId="ADAL" clId="{C991A64E-AB19-644B-8189-E4074FADF28D}" dt="2023-10-09T17:45:03.354" v="65" actId="20577"/>
          <ac:spMkLst>
            <pc:docMk/>
            <pc:sldMk cId="3163486713" sldId="328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C991A64E-AB19-644B-8189-E4074FADF28D}" dt="2023-10-09T18:32:50.515" v="567" actId="20577"/>
        <pc:sldMkLst>
          <pc:docMk/>
          <pc:sldMk cId="4240816397" sldId="332"/>
        </pc:sldMkLst>
        <pc:spChg chg="mod">
          <ac:chgData name="Jakub Jusko" userId="9c047079-7d34-4614-9d9b-4788ba959305" providerId="ADAL" clId="{C991A64E-AB19-644B-8189-E4074FADF28D}" dt="2023-10-09T18:32:50.515" v="567" actId="20577"/>
          <ac:spMkLst>
            <pc:docMk/>
            <pc:sldMk cId="4240816397" sldId="332"/>
            <ac:spMk id="4" creationId="{3E573155-9A35-0B4C-A41A-D83430193B02}"/>
          </ac:spMkLst>
        </pc:spChg>
      </pc:sldChg>
      <pc:sldChg chg="modSp mod ord">
        <pc:chgData name="Jakub Jusko" userId="9c047079-7d34-4614-9d9b-4788ba959305" providerId="ADAL" clId="{C991A64E-AB19-644B-8189-E4074FADF28D}" dt="2023-10-09T18:20:56.855" v="224" actId="20577"/>
        <pc:sldMkLst>
          <pc:docMk/>
          <pc:sldMk cId="183091710" sldId="333"/>
        </pc:sldMkLst>
        <pc:spChg chg="mod">
          <ac:chgData name="Jakub Jusko" userId="9c047079-7d34-4614-9d9b-4788ba959305" providerId="ADAL" clId="{C991A64E-AB19-644B-8189-E4074FADF28D}" dt="2023-10-09T18:20:12.782" v="206" actId="255"/>
          <ac:spMkLst>
            <pc:docMk/>
            <pc:sldMk cId="183091710" sldId="333"/>
            <ac:spMk id="4" creationId="{3E573155-9A35-0B4C-A41A-D83430193B02}"/>
          </ac:spMkLst>
        </pc:spChg>
        <pc:spChg chg="mod">
          <ac:chgData name="Jakub Jusko" userId="9c047079-7d34-4614-9d9b-4788ba959305" providerId="ADAL" clId="{C991A64E-AB19-644B-8189-E4074FADF28D}" dt="2023-10-09T18:20:56.855" v="224" actId="20577"/>
          <ac:spMkLst>
            <pc:docMk/>
            <pc:sldMk cId="183091710" sldId="333"/>
            <ac:spMk id="5" creationId="{674C9A7E-58A1-7F45-A225-947BCA22B5C6}"/>
          </ac:spMkLst>
        </pc:spChg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2126181339" sldId="344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2336086547" sldId="345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3375996004" sldId="346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802794767" sldId="347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806781622" sldId="348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3203517801" sldId="349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1334633412" sldId="350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4194828421" sldId="351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1397939627" sldId="352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529359623" sldId="353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2491333410" sldId="354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2342497466" sldId="355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3833280770" sldId="356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2676837561" sldId="357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3660644051" sldId="358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783758803" sldId="359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3886799631" sldId="360"/>
        </pc:sldMkLst>
      </pc:sldChg>
      <pc:sldChg chg="del">
        <pc:chgData name="Jakub Jusko" userId="9c047079-7d34-4614-9d9b-4788ba959305" providerId="ADAL" clId="{C991A64E-AB19-644B-8189-E4074FADF28D}" dt="2023-10-09T16:57:31.200" v="0" actId="2696"/>
        <pc:sldMkLst>
          <pc:docMk/>
          <pc:sldMk cId="2173329382" sldId="361"/>
        </pc:sldMkLst>
      </pc:sldChg>
      <pc:sldChg chg="add">
        <pc:chgData name="Jakub Jusko" userId="9c047079-7d34-4614-9d9b-4788ba959305" providerId="ADAL" clId="{C991A64E-AB19-644B-8189-E4074FADF28D}" dt="2023-10-09T17:10:41.344" v="1" actId="2890"/>
        <pc:sldMkLst>
          <pc:docMk/>
          <pc:sldMk cId="831197010" sldId="363"/>
        </pc:sldMkLst>
      </pc:sldChg>
      <pc:sldChg chg="addSp delSp modSp add mod">
        <pc:chgData name="Jakub Jusko" userId="9c047079-7d34-4614-9d9b-4788ba959305" providerId="ADAL" clId="{C991A64E-AB19-644B-8189-E4074FADF28D}" dt="2023-10-09T17:20:29.185" v="46" actId="1076"/>
        <pc:sldMkLst>
          <pc:docMk/>
          <pc:sldMk cId="3905838623" sldId="364"/>
        </pc:sldMkLst>
        <pc:spChg chg="del">
          <ac:chgData name="Jakub Jusko" userId="9c047079-7d34-4614-9d9b-4788ba959305" providerId="ADAL" clId="{C991A64E-AB19-644B-8189-E4074FADF28D}" dt="2023-10-09T17:20:00.954" v="41" actId="478"/>
          <ac:spMkLst>
            <pc:docMk/>
            <pc:sldMk cId="3905838623" sldId="364"/>
            <ac:spMk id="4" creationId="{3E573155-9A35-0B4C-A41A-D83430193B02}"/>
          </ac:spMkLst>
        </pc:spChg>
        <pc:spChg chg="add del mod">
          <ac:chgData name="Jakub Jusko" userId="9c047079-7d34-4614-9d9b-4788ba959305" providerId="ADAL" clId="{C991A64E-AB19-644B-8189-E4074FADF28D}" dt="2023-10-09T17:20:03.130" v="42" actId="478"/>
          <ac:spMkLst>
            <pc:docMk/>
            <pc:sldMk cId="3905838623" sldId="364"/>
            <ac:spMk id="5" creationId="{63AFB32A-A6AD-DFF8-3EB5-CA692D2C25EF}"/>
          </ac:spMkLst>
        </pc:spChg>
        <pc:picChg chg="add mod">
          <ac:chgData name="Jakub Jusko" userId="9c047079-7d34-4614-9d9b-4788ba959305" providerId="ADAL" clId="{C991A64E-AB19-644B-8189-E4074FADF28D}" dt="2023-10-09T17:20:29.185" v="46" actId="1076"/>
          <ac:picMkLst>
            <pc:docMk/>
            <pc:sldMk cId="3905838623" sldId="364"/>
            <ac:picMk id="7" creationId="{B311E392-7B84-A639-A78D-D119E5367ADF}"/>
          </ac:picMkLst>
        </pc:picChg>
      </pc:sldChg>
      <pc:sldChg chg="add">
        <pc:chgData name="Jakub Jusko" userId="9c047079-7d34-4614-9d9b-4788ba959305" providerId="ADAL" clId="{C991A64E-AB19-644B-8189-E4074FADF28D}" dt="2023-10-09T17:19:57.398" v="40" actId="2890"/>
        <pc:sldMkLst>
          <pc:docMk/>
          <pc:sldMk cId="3836852646" sldId="365"/>
        </pc:sldMkLst>
      </pc:sldChg>
      <pc:sldChg chg="modSp add mod ord">
        <pc:chgData name="Jakub Jusko" userId="9c047079-7d34-4614-9d9b-4788ba959305" providerId="ADAL" clId="{C991A64E-AB19-644B-8189-E4074FADF28D}" dt="2023-10-09T18:04:04.531" v="202" actId="20577"/>
        <pc:sldMkLst>
          <pc:docMk/>
          <pc:sldMk cId="1263850192" sldId="366"/>
        </pc:sldMkLst>
        <pc:spChg chg="mod">
          <ac:chgData name="Jakub Jusko" userId="9c047079-7d34-4614-9d9b-4788ba959305" providerId="ADAL" clId="{C991A64E-AB19-644B-8189-E4074FADF28D}" dt="2023-10-09T18:03:41.335" v="118" actId="20577"/>
          <ac:spMkLst>
            <pc:docMk/>
            <pc:sldMk cId="1263850192" sldId="366"/>
            <ac:spMk id="4" creationId="{3E573155-9A35-0B4C-A41A-D83430193B02}"/>
          </ac:spMkLst>
        </pc:spChg>
        <pc:spChg chg="mod">
          <ac:chgData name="Jakub Jusko" userId="9c047079-7d34-4614-9d9b-4788ba959305" providerId="ADAL" clId="{C991A64E-AB19-644B-8189-E4074FADF28D}" dt="2023-10-09T18:04:04.531" v="202" actId="20577"/>
          <ac:spMkLst>
            <pc:docMk/>
            <pc:sldMk cId="1263850192" sldId="366"/>
            <ac:spMk id="5" creationId="{674C9A7E-58A1-7F45-A225-947BCA22B5C6}"/>
          </ac:spMkLst>
        </pc:spChg>
      </pc:sldChg>
      <pc:sldChg chg="addSp modSp add mod">
        <pc:chgData name="Jakub Jusko" userId="9c047079-7d34-4614-9d9b-4788ba959305" providerId="ADAL" clId="{C991A64E-AB19-644B-8189-E4074FADF28D}" dt="2023-10-09T17:29:20.677" v="60" actId="1076"/>
        <pc:sldMkLst>
          <pc:docMk/>
          <pc:sldMk cId="534642856" sldId="367"/>
        </pc:sldMkLst>
        <pc:picChg chg="add mod">
          <ac:chgData name="Jakub Jusko" userId="9c047079-7d34-4614-9d9b-4788ba959305" providerId="ADAL" clId="{C991A64E-AB19-644B-8189-E4074FADF28D}" dt="2023-10-09T17:29:20.677" v="60" actId="1076"/>
          <ac:picMkLst>
            <pc:docMk/>
            <pc:sldMk cId="534642856" sldId="367"/>
            <ac:picMk id="5" creationId="{F37565A4-0FC0-C207-339B-AADB1BF8541A}"/>
          </ac:picMkLst>
        </pc:picChg>
      </pc:sldChg>
      <pc:sldChg chg="addSp delSp modSp add mod">
        <pc:chgData name="Jakub Jusko" userId="9c047079-7d34-4614-9d9b-4788ba959305" providerId="ADAL" clId="{C991A64E-AB19-644B-8189-E4074FADF28D}" dt="2023-10-09T17:34:41.448" v="61" actId="1035"/>
        <pc:sldMkLst>
          <pc:docMk/>
          <pc:sldMk cId="359211055" sldId="368"/>
        </pc:sldMkLst>
        <pc:picChg chg="del">
          <ac:chgData name="Jakub Jusko" userId="9c047079-7d34-4614-9d9b-4788ba959305" providerId="ADAL" clId="{C991A64E-AB19-644B-8189-E4074FADF28D}" dt="2023-10-09T17:29:07.627" v="55" actId="478"/>
          <ac:picMkLst>
            <pc:docMk/>
            <pc:sldMk cId="359211055" sldId="368"/>
            <ac:picMk id="5" creationId="{F37565A4-0FC0-C207-339B-AADB1BF8541A}"/>
          </ac:picMkLst>
        </pc:picChg>
        <pc:picChg chg="add mod">
          <ac:chgData name="Jakub Jusko" userId="9c047079-7d34-4614-9d9b-4788ba959305" providerId="ADAL" clId="{C991A64E-AB19-644B-8189-E4074FADF28D}" dt="2023-10-09T17:34:41.448" v="61" actId="1035"/>
          <ac:picMkLst>
            <pc:docMk/>
            <pc:sldMk cId="359211055" sldId="368"/>
            <ac:picMk id="6" creationId="{078BF56C-6FE2-D28A-CCF4-1C0ADE4CF1CE}"/>
          </ac:picMkLst>
        </pc:picChg>
      </pc:sldChg>
      <pc:sldChg chg="add">
        <pc:chgData name="Jakub Jusko" userId="9c047079-7d34-4614-9d9b-4788ba959305" providerId="ADAL" clId="{C991A64E-AB19-644B-8189-E4074FADF28D}" dt="2023-10-09T18:20:01.858" v="203" actId="2890"/>
        <pc:sldMkLst>
          <pc:docMk/>
          <pc:sldMk cId="807244720" sldId="369"/>
        </pc:sldMkLst>
      </pc:sldChg>
      <pc:sldChg chg="addSp delSp modSp add del mod">
        <pc:chgData name="Jakub Jusko" userId="9c047079-7d34-4614-9d9b-4788ba959305" providerId="ADAL" clId="{C991A64E-AB19-644B-8189-E4074FADF28D}" dt="2023-10-09T17:45:25.013" v="69" actId="2696"/>
        <pc:sldMkLst>
          <pc:docMk/>
          <pc:sldMk cId="1449876434" sldId="369"/>
        </pc:sldMkLst>
        <pc:spChg chg="add del mod">
          <ac:chgData name="Jakub Jusko" userId="9c047079-7d34-4614-9d9b-4788ba959305" providerId="ADAL" clId="{C991A64E-AB19-644B-8189-E4074FADF28D}" dt="2023-10-09T17:45:22.085" v="68" actId="478"/>
          <ac:spMkLst>
            <pc:docMk/>
            <pc:sldMk cId="1449876434" sldId="369"/>
            <ac:spMk id="4" creationId="{92D7B0C4-B871-D381-CEC1-AB349FE921F3}"/>
          </ac:spMkLst>
        </pc:spChg>
        <pc:spChg chg="del">
          <ac:chgData name="Jakub Jusko" userId="9c047079-7d34-4614-9d9b-4788ba959305" providerId="ADAL" clId="{C991A64E-AB19-644B-8189-E4074FADF28D}" dt="2023-10-09T17:45:19.385" v="67" actId="478"/>
          <ac:spMkLst>
            <pc:docMk/>
            <pc:sldMk cId="1449876434" sldId="369"/>
            <ac:spMk id="5" creationId="{674C9A7E-58A1-7F45-A225-947BCA22B5C6}"/>
          </ac:spMkLst>
        </pc:spChg>
      </pc:sldChg>
      <pc:sldChg chg="modSp add mod">
        <pc:chgData name="Jakub Jusko" userId="9c047079-7d34-4614-9d9b-4788ba959305" providerId="ADAL" clId="{C991A64E-AB19-644B-8189-E4074FADF28D}" dt="2023-10-09T18:43:55.526" v="606" actId="20577"/>
        <pc:sldMkLst>
          <pc:docMk/>
          <pc:sldMk cId="4229348344" sldId="370"/>
        </pc:sldMkLst>
        <pc:spChg chg="mod">
          <ac:chgData name="Jakub Jusko" userId="9c047079-7d34-4614-9d9b-4788ba959305" providerId="ADAL" clId="{C991A64E-AB19-644B-8189-E4074FADF28D}" dt="2023-10-09T18:25:34.257" v="381" actId="20577"/>
          <ac:spMkLst>
            <pc:docMk/>
            <pc:sldMk cId="4229348344" sldId="370"/>
            <ac:spMk id="4" creationId="{3E573155-9A35-0B4C-A41A-D83430193B02}"/>
          </ac:spMkLst>
        </pc:spChg>
        <pc:spChg chg="mod">
          <ac:chgData name="Jakub Jusko" userId="9c047079-7d34-4614-9d9b-4788ba959305" providerId="ADAL" clId="{C991A64E-AB19-644B-8189-E4074FADF28D}" dt="2023-10-09T18:43:55.526" v="606" actId="20577"/>
          <ac:spMkLst>
            <pc:docMk/>
            <pc:sldMk cId="4229348344" sldId="370"/>
            <ac:spMk id="5" creationId="{674C9A7E-58A1-7F45-A225-947BCA22B5C6}"/>
          </ac:spMkLst>
        </pc:spChg>
      </pc:sldChg>
      <pc:sldChg chg="addSp delSp modSp add mod">
        <pc:chgData name="Jakub Jusko" userId="9c047079-7d34-4614-9d9b-4788ba959305" providerId="ADAL" clId="{C991A64E-AB19-644B-8189-E4074FADF28D}" dt="2023-10-09T18:25:26.744" v="370" actId="478"/>
        <pc:sldMkLst>
          <pc:docMk/>
          <pc:sldMk cId="1023059219" sldId="371"/>
        </pc:sldMkLst>
        <pc:spChg chg="del">
          <ac:chgData name="Jakub Jusko" userId="9c047079-7d34-4614-9d9b-4788ba959305" providerId="ADAL" clId="{C991A64E-AB19-644B-8189-E4074FADF28D}" dt="2023-10-09T18:25:24.748" v="369" actId="478"/>
          <ac:spMkLst>
            <pc:docMk/>
            <pc:sldMk cId="1023059219" sldId="371"/>
            <ac:spMk id="4" creationId="{3E573155-9A35-0B4C-A41A-D83430193B02}"/>
          </ac:spMkLst>
        </pc:spChg>
        <pc:spChg chg="del">
          <ac:chgData name="Jakub Jusko" userId="9c047079-7d34-4614-9d9b-4788ba959305" providerId="ADAL" clId="{C991A64E-AB19-644B-8189-E4074FADF28D}" dt="2023-10-09T18:22:32.681" v="308" actId="478"/>
          <ac:spMkLst>
            <pc:docMk/>
            <pc:sldMk cId="1023059219" sldId="371"/>
            <ac:spMk id="5" creationId="{674C9A7E-58A1-7F45-A225-947BCA22B5C6}"/>
          </ac:spMkLst>
        </pc:spChg>
        <pc:spChg chg="add del mod">
          <ac:chgData name="Jakub Jusko" userId="9c047079-7d34-4614-9d9b-4788ba959305" providerId="ADAL" clId="{C991A64E-AB19-644B-8189-E4074FADF28D}" dt="2023-10-09T18:22:34.921" v="309" actId="478"/>
          <ac:spMkLst>
            <pc:docMk/>
            <pc:sldMk cId="1023059219" sldId="371"/>
            <ac:spMk id="6" creationId="{859C99A7-D3B2-148C-FD82-23F502401915}"/>
          </ac:spMkLst>
        </pc:spChg>
        <pc:spChg chg="add mod">
          <ac:chgData name="Jakub Jusko" userId="9c047079-7d34-4614-9d9b-4788ba959305" providerId="ADAL" clId="{C991A64E-AB19-644B-8189-E4074FADF28D}" dt="2023-10-09T18:23:18.072" v="331" actId="14100"/>
          <ac:spMkLst>
            <pc:docMk/>
            <pc:sldMk cId="1023059219" sldId="371"/>
            <ac:spMk id="9" creationId="{87671B08-541F-D773-3268-FC579ACC4600}"/>
          </ac:spMkLst>
        </pc:spChg>
        <pc:spChg chg="add del mod">
          <ac:chgData name="Jakub Jusko" userId="9c047079-7d34-4614-9d9b-4788ba959305" providerId="ADAL" clId="{C991A64E-AB19-644B-8189-E4074FADF28D}" dt="2023-10-09T18:25:26.744" v="370" actId="478"/>
          <ac:spMkLst>
            <pc:docMk/>
            <pc:sldMk cId="1023059219" sldId="371"/>
            <ac:spMk id="11" creationId="{CC39D38E-5DD6-2F05-1A7E-34EDFD43F402}"/>
          </ac:spMkLst>
        </pc:spChg>
        <pc:picChg chg="add mod">
          <ac:chgData name="Jakub Jusko" userId="9c047079-7d34-4614-9d9b-4788ba959305" providerId="ADAL" clId="{C991A64E-AB19-644B-8189-E4074FADF28D}" dt="2023-10-09T18:23:23.275" v="334" actId="1076"/>
          <ac:picMkLst>
            <pc:docMk/>
            <pc:sldMk cId="1023059219" sldId="371"/>
            <ac:picMk id="8" creationId="{A0705B61-09C1-1B96-9E40-24C150AECD80}"/>
          </ac:picMkLst>
        </pc:picChg>
      </pc:sldChg>
      <pc:sldChg chg="modSp add mod ord">
        <pc:chgData name="Jakub Jusko" userId="9c047079-7d34-4614-9d9b-4788ba959305" providerId="ADAL" clId="{C991A64E-AB19-644B-8189-E4074FADF28D}" dt="2023-10-09T18:43:46.257" v="598" actId="20577"/>
        <pc:sldMkLst>
          <pc:docMk/>
          <pc:sldMk cId="3405565752" sldId="372"/>
        </pc:sldMkLst>
        <pc:spChg chg="mod">
          <ac:chgData name="Jakub Jusko" userId="9c047079-7d34-4614-9d9b-4788ba959305" providerId="ADAL" clId="{C991A64E-AB19-644B-8189-E4074FADF28D}" dt="2023-10-09T18:25:40.302" v="392" actId="20577"/>
          <ac:spMkLst>
            <pc:docMk/>
            <pc:sldMk cId="3405565752" sldId="372"/>
            <ac:spMk id="4" creationId="{3E573155-9A35-0B4C-A41A-D83430193B02}"/>
          </ac:spMkLst>
        </pc:spChg>
        <pc:spChg chg="mod">
          <ac:chgData name="Jakub Jusko" userId="9c047079-7d34-4614-9d9b-4788ba959305" providerId="ADAL" clId="{C991A64E-AB19-644B-8189-E4074FADF28D}" dt="2023-10-09T18:43:46.257" v="598" actId="20577"/>
          <ac:spMkLst>
            <pc:docMk/>
            <pc:sldMk cId="3405565752" sldId="372"/>
            <ac:spMk id="5" creationId="{674C9A7E-58A1-7F45-A225-947BCA22B5C6}"/>
          </ac:spMkLst>
        </pc:spChg>
      </pc:sldChg>
      <pc:sldChg chg="addSp delSp modSp add mod ord">
        <pc:chgData name="Jakub Jusko" userId="9c047079-7d34-4614-9d9b-4788ba959305" providerId="ADAL" clId="{C991A64E-AB19-644B-8189-E4074FADF28D}" dt="2023-10-09T18:31:51.991" v="536" actId="1076"/>
        <pc:sldMkLst>
          <pc:docMk/>
          <pc:sldMk cId="2039876897" sldId="373"/>
        </pc:sldMkLst>
        <pc:spChg chg="del">
          <ac:chgData name="Jakub Jusko" userId="9c047079-7d34-4614-9d9b-4788ba959305" providerId="ADAL" clId="{C991A64E-AB19-644B-8189-E4074FADF28D}" dt="2023-10-09T18:25:15.873" v="365" actId="478"/>
          <ac:spMkLst>
            <pc:docMk/>
            <pc:sldMk cId="2039876897" sldId="373"/>
            <ac:spMk id="4" creationId="{3E573155-9A35-0B4C-A41A-D83430193B02}"/>
          </ac:spMkLst>
        </pc:spChg>
        <pc:spChg chg="add del mod">
          <ac:chgData name="Jakub Jusko" userId="9c047079-7d34-4614-9d9b-4788ba959305" providerId="ADAL" clId="{C991A64E-AB19-644B-8189-E4074FADF28D}" dt="2023-10-09T18:25:17.460" v="366" actId="478"/>
          <ac:spMkLst>
            <pc:docMk/>
            <pc:sldMk cId="2039876897" sldId="373"/>
            <ac:spMk id="5" creationId="{AF07471E-9F18-1244-39AB-57A101983FBB}"/>
          </ac:spMkLst>
        </pc:spChg>
        <pc:spChg chg="del">
          <ac:chgData name="Jakub Jusko" userId="9c047079-7d34-4614-9d9b-4788ba959305" providerId="ADAL" clId="{C991A64E-AB19-644B-8189-E4074FADF28D}" dt="2023-10-09T18:25:19.231" v="367" actId="478"/>
          <ac:spMkLst>
            <pc:docMk/>
            <pc:sldMk cId="2039876897" sldId="373"/>
            <ac:spMk id="9" creationId="{87671B08-541F-D773-3268-FC579ACC4600}"/>
          </ac:spMkLst>
        </pc:spChg>
        <pc:picChg chg="add del mod">
          <ac:chgData name="Jakub Jusko" userId="9c047079-7d34-4614-9d9b-4788ba959305" providerId="ADAL" clId="{C991A64E-AB19-644B-8189-E4074FADF28D}" dt="2023-10-09T18:30:31.360" v="533" actId="478"/>
          <ac:picMkLst>
            <pc:docMk/>
            <pc:sldMk cId="2039876897" sldId="373"/>
            <ac:picMk id="7" creationId="{ECC0AAEE-9D5C-F891-A0B0-760351B12FA2}"/>
          </ac:picMkLst>
        </pc:picChg>
        <pc:picChg chg="del">
          <ac:chgData name="Jakub Jusko" userId="9c047079-7d34-4614-9d9b-4788ba959305" providerId="ADAL" clId="{C991A64E-AB19-644B-8189-E4074FADF28D}" dt="2023-10-09T18:25:13.764" v="364" actId="478"/>
          <ac:picMkLst>
            <pc:docMk/>
            <pc:sldMk cId="2039876897" sldId="373"/>
            <ac:picMk id="8" creationId="{A0705B61-09C1-1B96-9E40-24C150AECD80}"/>
          </ac:picMkLst>
        </pc:picChg>
        <pc:picChg chg="add mod">
          <ac:chgData name="Jakub Jusko" userId="9c047079-7d34-4614-9d9b-4788ba959305" providerId="ADAL" clId="{C991A64E-AB19-644B-8189-E4074FADF28D}" dt="2023-10-09T18:31:51.991" v="536" actId="1076"/>
          <ac:picMkLst>
            <pc:docMk/>
            <pc:sldMk cId="2039876897" sldId="373"/>
            <ac:picMk id="11" creationId="{71F73480-0F89-4C9B-FCFB-90F77AE13BAE}"/>
          </ac:picMkLst>
        </pc:picChg>
      </pc:sldChg>
      <pc:sldChg chg="addSp modSp add mod ord">
        <pc:chgData name="Jakub Jusko" userId="9c047079-7d34-4614-9d9b-4788ba959305" providerId="ADAL" clId="{C991A64E-AB19-644B-8189-E4074FADF28D}" dt="2023-10-09T18:28:37.877" v="482" actId="1076"/>
        <pc:sldMkLst>
          <pc:docMk/>
          <pc:sldMk cId="2611467950" sldId="374"/>
        </pc:sldMkLst>
        <pc:picChg chg="add mod">
          <ac:chgData name="Jakub Jusko" userId="9c047079-7d34-4614-9d9b-4788ba959305" providerId="ADAL" clId="{C991A64E-AB19-644B-8189-E4074FADF28D}" dt="2023-10-09T18:28:37.877" v="482" actId="1076"/>
          <ac:picMkLst>
            <pc:docMk/>
            <pc:sldMk cId="2611467950" sldId="374"/>
            <ac:picMk id="4" creationId="{D13CBFF9-A685-C612-59DE-0B81E62BC181}"/>
          </ac:picMkLst>
        </pc:picChg>
      </pc:sldChg>
      <pc:sldChg chg="modSp add mod ord">
        <pc:chgData name="Jakub Jusko" userId="9c047079-7d34-4614-9d9b-4788ba959305" providerId="ADAL" clId="{C991A64E-AB19-644B-8189-E4074FADF28D}" dt="2023-10-09T18:44:58.598" v="612" actId="20578"/>
        <pc:sldMkLst>
          <pc:docMk/>
          <pc:sldMk cId="4227053282" sldId="375"/>
        </pc:sldMkLst>
        <pc:spChg chg="mod">
          <ac:chgData name="Jakub Jusko" userId="9c047079-7d34-4614-9d9b-4788ba959305" providerId="ADAL" clId="{C991A64E-AB19-644B-8189-E4074FADF28D}" dt="2023-10-09T18:44:54.217" v="610" actId="20577"/>
          <ac:spMkLst>
            <pc:docMk/>
            <pc:sldMk cId="4227053282" sldId="375"/>
            <ac:spMk id="5" creationId="{674C9A7E-58A1-7F45-A225-947BCA22B5C6}"/>
          </ac:spMkLst>
        </pc:spChg>
      </pc:sldChg>
      <pc:sldChg chg="add">
        <pc:chgData name="Jakub Jusko" userId="9c047079-7d34-4614-9d9b-4788ba959305" providerId="ADAL" clId="{C991A64E-AB19-644B-8189-E4074FADF28D}" dt="2023-10-09T18:44:40.897" v="607" actId="2890"/>
        <pc:sldMkLst>
          <pc:docMk/>
          <pc:sldMk cId="2802948094" sldId="376"/>
        </pc:sldMkLst>
      </pc:sldChg>
      <pc:sldChg chg="addSp delSp modSp add mod">
        <pc:chgData name="Jakub Jusko" userId="9c047079-7d34-4614-9d9b-4788ba959305" providerId="ADAL" clId="{C991A64E-AB19-644B-8189-E4074FADF28D}" dt="2023-10-09T18:46:06.713" v="616" actId="14100"/>
        <pc:sldMkLst>
          <pc:docMk/>
          <pc:sldMk cId="4154047153" sldId="377"/>
        </pc:sldMkLst>
        <pc:picChg chg="del">
          <ac:chgData name="Jakub Jusko" userId="9c047079-7d34-4614-9d9b-4788ba959305" providerId="ADAL" clId="{C991A64E-AB19-644B-8189-E4074FADF28D}" dt="2023-10-09T18:45:00.135" v="613" actId="478"/>
          <ac:picMkLst>
            <pc:docMk/>
            <pc:sldMk cId="4154047153" sldId="377"/>
            <ac:picMk id="4" creationId="{D13CBFF9-A685-C612-59DE-0B81E62BC181}"/>
          </ac:picMkLst>
        </pc:picChg>
        <pc:picChg chg="add mod">
          <ac:chgData name="Jakub Jusko" userId="9c047079-7d34-4614-9d9b-4788ba959305" providerId="ADAL" clId="{C991A64E-AB19-644B-8189-E4074FADF28D}" dt="2023-10-09T18:46:06.713" v="616" actId="14100"/>
          <ac:picMkLst>
            <pc:docMk/>
            <pc:sldMk cId="4154047153" sldId="377"/>
            <ac:picMk id="5" creationId="{8F444AFE-C571-C5B9-F324-09B448C0CE65}"/>
          </ac:picMkLst>
        </pc:picChg>
      </pc:sldChg>
    </pc:docChg>
  </pc:docChgLst>
  <pc:docChgLst>
    <pc:chgData name="Jakub Jusko" userId="9c047079-7d34-4614-9d9b-4788ba959305" providerId="ADAL" clId="{856D5243-6D42-B940-83D3-7E12647C8346}"/>
    <pc:docChg chg="custSel delSld modSld">
      <pc:chgData name="Jakub Jusko" userId="9c047079-7d34-4614-9d9b-4788ba959305" providerId="ADAL" clId="{856D5243-6D42-B940-83D3-7E12647C8346}" dt="2023-09-25T12:26:53.509" v="8" actId="313"/>
      <pc:docMkLst>
        <pc:docMk/>
      </pc:docMkLst>
      <pc:sldChg chg="modSp mod">
        <pc:chgData name="Jakub Jusko" userId="9c047079-7d34-4614-9d9b-4788ba959305" providerId="ADAL" clId="{856D5243-6D42-B940-83D3-7E12647C8346}" dt="2023-09-25T12:26:38.880" v="5" actId="20577"/>
        <pc:sldMkLst>
          <pc:docMk/>
          <pc:sldMk cId="1158939877" sldId="256"/>
        </pc:sldMkLst>
        <pc:spChg chg="mod">
          <ac:chgData name="Jakub Jusko" userId="9c047079-7d34-4614-9d9b-4788ba959305" providerId="ADAL" clId="{856D5243-6D42-B940-83D3-7E12647C8346}" dt="2023-09-25T12:26:30.380" v="1" actId="20577"/>
          <ac:spMkLst>
            <pc:docMk/>
            <pc:sldMk cId="1158939877" sldId="256"/>
            <ac:spMk id="2" creationId="{4AA6C805-D43D-9246-8F45-F7D14F2D25C7}"/>
          </ac:spMkLst>
        </pc:spChg>
        <pc:spChg chg="mod">
          <ac:chgData name="Jakub Jusko" userId="9c047079-7d34-4614-9d9b-4788ba959305" providerId="ADAL" clId="{856D5243-6D42-B940-83D3-7E12647C8346}" dt="2023-09-25T12:26:38.880" v="5" actId="20577"/>
          <ac:spMkLst>
            <pc:docMk/>
            <pc:sldMk cId="1158939877" sldId="256"/>
            <ac:spMk id="3" creationId="{E41AC406-9E40-DE47-946B-D00D18C67F55}"/>
          </ac:spMkLst>
        </pc:spChg>
      </pc:sldChg>
      <pc:sldChg chg="del">
        <pc:chgData name="Jakub Jusko" userId="9c047079-7d34-4614-9d9b-4788ba959305" providerId="ADAL" clId="{856D5243-6D42-B940-83D3-7E12647C8346}" dt="2023-09-25T12:26:43.126" v="6" actId="2696"/>
        <pc:sldMkLst>
          <pc:docMk/>
          <pc:sldMk cId="3314304020" sldId="307"/>
        </pc:sldMkLst>
      </pc:sldChg>
      <pc:sldChg chg="modSp mod">
        <pc:chgData name="Jakub Jusko" userId="9c047079-7d34-4614-9d9b-4788ba959305" providerId="ADAL" clId="{856D5243-6D42-B940-83D3-7E12647C8346}" dt="2023-09-25T12:26:53.509" v="8" actId="313"/>
        <pc:sldMkLst>
          <pc:docMk/>
          <pc:sldMk cId="751568736" sldId="309"/>
        </pc:sldMkLst>
        <pc:spChg chg="mod">
          <ac:chgData name="Jakub Jusko" userId="9c047079-7d34-4614-9d9b-4788ba959305" providerId="ADAL" clId="{856D5243-6D42-B940-83D3-7E12647C8346}" dt="2023-09-25T12:26:53.509" v="8" actId="313"/>
          <ac:spMkLst>
            <pc:docMk/>
            <pc:sldMk cId="751568736" sldId="309"/>
            <ac:spMk id="5" creationId="{674C9A7E-58A1-7F45-A225-947BCA22B5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0004D1A2-E289-AA47-B94B-01BB01C92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C687E64B-5AC4-3A41-A1D1-731CB04E7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7635DD7C-E644-6A43-A1B7-1DE38233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F14E04A5-4797-1348-B7F6-EE6C8A968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75ADEBBD-800A-EE45-B7A1-67CD94DC8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F4C3194-85F4-774C-9C36-260FA0619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E4039839-F51B-5042-9375-558343FF7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EDD78AE1-E8DB-9E40-A0CD-AFB2C1BDD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EAFC13FF-A91C-FD4E-ACB1-45B8F3951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484A610E-C5AF-7441-A9B6-66F370901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8B5418F-6235-B841-A95D-FB1A7B7E6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E4235525-362F-0D45-BD44-45A52C405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webofknowledge.com/WOS_GeneralSearch_input.do?product=WOS&amp;search_mode=GeneralSearch&amp;SID=E4FdogQlV5sRbye889J&amp;preferencesSaved=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po.cz/" TargetMode="External"/><Relationship Id="rId2" Type="http://schemas.openxmlformats.org/officeDocument/2006/relationships/hyperlink" Target="http://www.politologickycasopis.cz/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cagomanualofstyle.org/tools_citationguide/citation-guide-2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ale.edu/about-yale/yale-fact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4"/>
            <a:ext cx="8521200" cy="1952051"/>
          </a:xfrm>
        </p:spPr>
        <p:txBody>
          <a:bodyPr/>
          <a:lstStyle/>
          <a:p>
            <a:pPr algn="ctr"/>
            <a:r>
              <a:rPr lang="cs-CZ" sz="4800" dirty="0">
                <a:latin typeface="Garamond" panose="02020404030301010803" pitchFamily="18" charset="0"/>
              </a:rPr>
              <a:t>Seminář č. 2</a:t>
            </a:r>
            <a:br>
              <a:rPr lang="cs-CZ" sz="4800" dirty="0">
                <a:latin typeface="Garamond" panose="02020404030301010803" pitchFamily="18" charset="0"/>
              </a:rPr>
            </a:br>
            <a:br>
              <a:rPr lang="cs-CZ" sz="4800" dirty="0">
                <a:latin typeface="Garamond" panose="02020404030301010803" pitchFamily="18" charset="0"/>
              </a:rPr>
            </a:br>
            <a:br>
              <a:rPr lang="cs-CZ" sz="3000" dirty="0">
                <a:latin typeface="Garamond" panose="02020404030301010803" pitchFamily="18" charset="0"/>
              </a:rPr>
            </a:br>
            <a:br>
              <a:rPr lang="cs-CZ" sz="4800" dirty="0">
                <a:latin typeface="Garamond" panose="02020404030301010803" pitchFamily="18" charset="0"/>
              </a:rPr>
            </a:br>
            <a:endParaRPr lang="cs-CZ" sz="4800" dirty="0">
              <a:latin typeface="Garamond" panose="02020404030301010803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5847667"/>
            <a:ext cx="8521200" cy="698497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10. 10. 2023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POLb1100 Úvod do problematiky psaní odborného textu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Problém s odborným textem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000"/>
            <a:ext cx="8064900" cy="4956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Text používá termíny, kterým nerozumím </a:t>
            </a:r>
            <a:r>
              <a:rPr lang="cs-CZ" dirty="0">
                <a:latin typeface="Constantia" panose="02030602050306030303" pitchFamily="18" charset="0"/>
                <a:sym typeface="Wingdings" pitchFamily="2" charset="2"/>
              </a:rPr>
              <a:t></a:t>
            </a: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Řešení?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1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Problém s odborným textem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000"/>
            <a:ext cx="8064900" cy="4956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I když je text česky, je moc komplikovaný a nerozumím mu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Co s tím?</a:t>
            </a:r>
          </a:p>
        </p:txBody>
      </p:sp>
    </p:spTree>
    <p:extLst>
      <p:ext uri="{BB962C8B-B14F-4D97-AF65-F5344CB8AC3E}">
        <p14:creationId xmlns:p14="http://schemas.microsoft.com/office/powerpoint/2010/main" val="73344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2. Práce se zdroji</a:t>
            </a:r>
          </a:p>
        </p:txBody>
      </p:sp>
    </p:spTree>
    <p:extLst>
      <p:ext uri="{BB962C8B-B14F-4D97-AF65-F5344CB8AC3E}">
        <p14:creationId xmlns:p14="http://schemas.microsoft.com/office/powerpoint/2010/main" val="148480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Práce se zdroji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000"/>
            <a:ext cx="8064900" cy="4956000"/>
          </a:xfrm>
        </p:spPr>
        <p:txBody>
          <a:bodyPr/>
          <a:lstStyle/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Důvod: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Prokázání vlastních znalostí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Podpora vlastních argumentů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Transparentnost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Etika vědecké práce</a:t>
            </a: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Jak najít kvalitní zdroj?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Základem kritický přístup + existence určitých (pomocných) kritérií</a:t>
            </a:r>
          </a:p>
        </p:txBody>
      </p:sp>
    </p:spTree>
    <p:extLst>
      <p:ext uri="{BB962C8B-B14F-4D97-AF65-F5344CB8AC3E}">
        <p14:creationId xmlns:p14="http://schemas.microsoft.com/office/powerpoint/2010/main" val="242951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Relevance zdroje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000"/>
            <a:ext cx="8064900" cy="4956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cs-CZ" sz="2000" dirty="0">
                <a:latin typeface="Constantia" panose="02030602050306030303" pitchFamily="18" charset="0"/>
              </a:rPr>
              <a:t>„Hierarchie“ relevance zdrojů: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000" i="1" dirty="0">
                <a:latin typeface="Constantia" panose="02030602050306030303" pitchFamily="18" charset="0"/>
              </a:rPr>
              <a:t>Odborný časopis s IF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000" i="1" dirty="0">
                <a:latin typeface="Constantia" panose="02030602050306030303" pitchFamily="18" charset="0"/>
              </a:rPr>
              <a:t>Recenzovaný časopis v uznávané databázi (SCOPUS, ERIH…)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000" i="1" dirty="0">
                <a:latin typeface="Constantia" panose="02030602050306030303" pitchFamily="18" charset="0"/>
              </a:rPr>
              <a:t>Monografie, recenzovaný časopis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000" i="1" dirty="0">
                <a:latin typeface="Constantia" panose="02030602050306030303" pitchFamily="18" charset="0"/>
              </a:rPr>
              <a:t>Sborník z konference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000" i="1" dirty="0">
                <a:latin typeface="Constantia" panose="02030602050306030303" pitchFamily="18" charset="0"/>
              </a:rPr>
              <a:t>(Kvazi)odborný časopis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000" i="1" dirty="0">
                <a:latin typeface="Constantia" panose="02030602050306030303" pitchFamily="18" charset="0"/>
              </a:rPr>
              <a:t>Publicistika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000" i="1" dirty="0">
                <a:latin typeface="Constantia" panose="02030602050306030303" pitchFamily="18" charset="0"/>
              </a:rPr>
              <a:t>Noviny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cs-CZ" sz="2000" i="1" dirty="0">
              <a:latin typeface="Constantia" panose="02030602050306030303" pitchFamily="18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cs-CZ" sz="2000" i="1" dirty="0" err="1">
                <a:latin typeface="Constantia" panose="02030602050306030303" pitchFamily="18" charset="0"/>
              </a:rPr>
              <a:t>Impact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Factor</a:t>
            </a:r>
            <a:r>
              <a:rPr lang="cs-CZ" sz="2000" i="1" dirty="0">
                <a:latin typeface="Constantia" panose="02030602050306030303" pitchFamily="18" charset="0"/>
              </a:rPr>
              <a:t> (IF)</a:t>
            </a:r>
            <a:r>
              <a:rPr lang="cs-CZ" sz="2000" dirty="0">
                <a:latin typeface="Constantia" panose="02030602050306030303" pitchFamily="18" charset="0"/>
              </a:rPr>
              <a:t>: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cs-CZ" sz="2000" dirty="0">
                <a:latin typeface="Constantia" panose="02030602050306030303" pitchFamily="18" charset="0"/>
              </a:rPr>
              <a:t>index citovanosti článků publikovaných v daném časopise</a:t>
            </a:r>
            <a:endParaRPr lang="en-GB" sz="2000" dirty="0">
              <a:latin typeface="Constantia" panose="02030602050306030303" pitchFamily="18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cs-CZ" sz="2000" dirty="0">
                <a:solidFill>
                  <a:srgbClr val="FF0000"/>
                </a:solidFill>
                <a:latin typeface="Constantia" panose="02030602050306030303" pitchFamily="18" charset="0"/>
              </a:rPr>
              <a:t>(</a:t>
            </a:r>
            <a:r>
              <a:rPr lang="cs-CZ" sz="2000" dirty="0">
                <a:solidFill>
                  <a:srgbClr val="FF0000"/>
                </a:solidFill>
                <a:latin typeface="Constantia" panose="02030602050306030303" pitchFamily="18" charset="0"/>
                <a:hlinkClick r:id="rId2"/>
              </a:rPr>
              <a:t>Web of Science</a:t>
            </a:r>
            <a:r>
              <a:rPr lang="cs-CZ" sz="2000" dirty="0">
                <a:solidFill>
                  <a:srgbClr val="FF0000"/>
                </a:solidFill>
                <a:latin typeface="Constantia" panose="02030602050306030303" pitchFamily="18" charset="0"/>
              </a:rPr>
              <a:t>)</a:t>
            </a:r>
            <a:endParaRPr lang="cs-CZ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0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Politologická literatura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000"/>
            <a:ext cx="8064900" cy="4956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cs-CZ" sz="2000" dirty="0">
                <a:latin typeface="Constantia" panose="02030602050306030303" pitchFamily="18" charset="0"/>
              </a:rPr>
              <a:t>Příklady českých politologických časopisů:</a:t>
            </a:r>
          </a:p>
          <a:p>
            <a:pPr>
              <a:defRPr/>
            </a:pPr>
            <a:r>
              <a:rPr lang="cs-CZ" sz="2000" i="1" dirty="0">
                <a:latin typeface="Constantia" panose="02030602050306030303" pitchFamily="18" charset="0"/>
              </a:rPr>
              <a:t>Politologický časopis (</a:t>
            </a:r>
            <a:r>
              <a:rPr lang="cs-CZ" sz="2000" i="1" dirty="0">
                <a:latin typeface="Constantia" panose="02030602050306030303" pitchFamily="18" charset="0"/>
                <a:hlinkClick r:id="rId2"/>
              </a:rPr>
              <a:t>http://www.politologickycasopis.cz/cz/</a:t>
            </a:r>
            <a:r>
              <a:rPr lang="cs-CZ" sz="2000" i="1" dirty="0">
                <a:latin typeface="Constantia" panose="02030602050306030303" pitchFamily="18" charset="0"/>
              </a:rPr>
              <a:t>) </a:t>
            </a:r>
          </a:p>
          <a:p>
            <a:pPr>
              <a:defRPr/>
            </a:pPr>
            <a:r>
              <a:rPr lang="cs-CZ" sz="2000" i="1" dirty="0">
                <a:latin typeface="Constantia" panose="02030602050306030303" pitchFamily="18" charset="0"/>
              </a:rPr>
              <a:t>Politologická revue  </a:t>
            </a:r>
          </a:p>
          <a:p>
            <a:pPr>
              <a:lnSpc>
                <a:spcPct val="90000"/>
              </a:lnSpc>
              <a:defRPr/>
            </a:pPr>
            <a:r>
              <a:rPr lang="cs-CZ" sz="2000" i="1" dirty="0">
                <a:latin typeface="Constantia" panose="02030602050306030303" pitchFamily="18" charset="0"/>
              </a:rPr>
              <a:t>Acta </a:t>
            </a:r>
            <a:r>
              <a:rPr lang="cs-CZ" sz="2000" i="1" dirty="0" err="1">
                <a:latin typeface="Constantia" panose="02030602050306030303" pitchFamily="18" charset="0"/>
              </a:rPr>
              <a:t>politologica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dirty="0">
                <a:latin typeface="Constantia" panose="02030602050306030303" pitchFamily="18" charset="0"/>
              </a:rPr>
              <a:t>(</a:t>
            </a:r>
            <a:r>
              <a:rPr lang="cs-CZ" sz="2000" dirty="0">
                <a:latin typeface="Constantia" panose="02030602050306030303" pitchFamily="18" charset="0"/>
                <a:hlinkClick r:id="rId3"/>
              </a:rPr>
              <a:t>http://www.acpo.cz/</a:t>
            </a:r>
            <a:r>
              <a:rPr lang="cs-CZ" sz="2000" dirty="0">
                <a:latin typeface="Constantia" panose="02030602050306030303" pitchFamily="18" charset="0"/>
              </a:rPr>
              <a:t>)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cs-CZ" sz="2000" i="1" dirty="0">
              <a:latin typeface="Constantia" panose="02030602050306030303" pitchFamily="18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cs-CZ" sz="2000" dirty="0">
                <a:latin typeface="Constantia" panose="02030602050306030303" pitchFamily="18" charset="0"/>
              </a:rPr>
              <a:t>Příklady zahraničních politologických časopisů:</a:t>
            </a:r>
          </a:p>
          <a:p>
            <a:pPr>
              <a:defRPr/>
            </a:pPr>
            <a:r>
              <a:rPr lang="en-GB" sz="2000" i="1" dirty="0">
                <a:latin typeface="Constantia" panose="02030602050306030303" pitchFamily="18" charset="0"/>
              </a:rPr>
              <a:t>Political Science Quarterly</a:t>
            </a:r>
            <a:r>
              <a:rPr lang="cs-CZ" sz="2000" i="1" dirty="0">
                <a:latin typeface="Constantia" panose="02030602050306030303" pitchFamily="18" charset="0"/>
              </a:rPr>
              <a:t>, </a:t>
            </a:r>
            <a:r>
              <a:rPr lang="en-GB" sz="2000" i="1" dirty="0">
                <a:latin typeface="Constantia" panose="02030602050306030303" pitchFamily="18" charset="0"/>
              </a:rPr>
              <a:t>American Political Science Review</a:t>
            </a:r>
            <a:r>
              <a:rPr lang="cs-CZ" sz="2000" i="1" dirty="0">
                <a:latin typeface="Constantia" panose="02030602050306030303" pitchFamily="18" charset="0"/>
              </a:rPr>
              <a:t>, </a:t>
            </a:r>
            <a:r>
              <a:rPr lang="cs-CZ" sz="2000" i="1" dirty="0" err="1">
                <a:latin typeface="Constantia" panose="02030602050306030303" pitchFamily="18" charset="0"/>
              </a:rPr>
              <a:t>Journal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of</a:t>
            </a:r>
            <a:r>
              <a:rPr lang="cs-CZ" sz="2000" i="1" dirty="0">
                <a:latin typeface="Constantia" panose="02030602050306030303" pitchFamily="18" charset="0"/>
              </a:rPr>
              <a:t> Public </a:t>
            </a:r>
            <a:r>
              <a:rPr lang="cs-CZ" sz="2000" i="1" dirty="0" err="1">
                <a:latin typeface="Constantia" panose="02030602050306030303" pitchFamily="18" charset="0"/>
              </a:rPr>
              <a:t>Policy</a:t>
            </a:r>
            <a:r>
              <a:rPr lang="cs-CZ" sz="2000" i="1" dirty="0">
                <a:latin typeface="Constantia" panose="02030602050306030303" pitchFamily="18" charset="0"/>
              </a:rPr>
              <a:t>, East </a:t>
            </a:r>
            <a:r>
              <a:rPr lang="cs-CZ" sz="2000" i="1" dirty="0" err="1">
                <a:latin typeface="Constantia" panose="02030602050306030303" pitchFamily="18" charset="0"/>
              </a:rPr>
              <a:t>European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Politics</a:t>
            </a:r>
            <a:r>
              <a:rPr lang="cs-CZ" sz="2000" i="1" dirty="0">
                <a:latin typeface="Constantia" panose="02030602050306030303" pitchFamily="18" charset="0"/>
              </a:rPr>
              <a:t> and </a:t>
            </a:r>
            <a:r>
              <a:rPr lang="cs-CZ" sz="2000" i="1" dirty="0" err="1">
                <a:latin typeface="Constantia" panose="02030602050306030303" pitchFamily="18" charset="0"/>
              </a:rPr>
              <a:t>Societies</a:t>
            </a:r>
            <a:r>
              <a:rPr lang="cs-CZ" sz="2000" i="1" dirty="0">
                <a:latin typeface="Constantia" panose="02030602050306030303" pitchFamily="18" charset="0"/>
              </a:rPr>
              <a:t>, </a:t>
            </a:r>
            <a:r>
              <a:rPr lang="cs-CZ" sz="2000" i="1" dirty="0" err="1">
                <a:latin typeface="Constantia" panose="02030602050306030303" pitchFamily="18" charset="0"/>
              </a:rPr>
              <a:t>Electoral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Studies</a:t>
            </a:r>
            <a:r>
              <a:rPr lang="cs-CZ" sz="2000" i="1" dirty="0">
                <a:latin typeface="Constantia" panose="02030602050306030303" pitchFamily="18" charset="0"/>
              </a:rPr>
              <a:t>, </a:t>
            </a:r>
            <a:r>
              <a:rPr lang="en-GB" sz="2000" i="1" dirty="0">
                <a:latin typeface="Constantia" panose="02030602050306030303" pitchFamily="18" charset="0"/>
              </a:rPr>
              <a:t>European Political Science</a:t>
            </a:r>
            <a:r>
              <a:rPr lang="cs-CZ" sz="2000" i="1" dirty="0">
                <a:latin typeface="Constantia" panose="02030602050306030303" pitchFamily="18" charset="0"/>
              </a:rPr>
              <a:t>, </a:t>
            </a:r>
            <a:r>
              <a:rPr lang="cs-CZ" sz="2000" i="1" dirty="0" err="1">
                <a:latin typeface="Constantia" panose="02030602050306030303" pitchFamily="18" charset="0"/>
              </a:rPr>
              <a:t>European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Journal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of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Political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Research</a:t>
            </a:r>
            <a:r>
              <a:rPr lang="cs-CZ" sz="2000" i="1" dirty="0">
                <a:latin typeface="Constantia" panose="02030602050306030303" pitchFamily="18" charset="0"/>
              </a:rPr>
              <a:t>, Party </a:t>
            </a:r>
            <a:r>
              <a:rPr lang="cs-CZ" sz="2000" i="1" dirty="0" err="1">
                <a:latin typeface="Constantia" panose="02030602050306030303" pitchFamily="18" charset="0"/>
              </a:rPr>
              <a:t>Politics,West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European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Politics</a:t>
            </a:r>
            <a:r>
              <a:rPr lang="cs-CZ" sz="2000" i="1" dirty="0">
                <a:latin typeface="Constantia" panose="02030602050306030303" pitchFamily="18" charset="0"/>
              </a:rPr>
              <a:t>, </a:t>
            </a:r>
            <a:r>
              <a:rPr lang="cs-CZ" sz="2000" i="1" dirty="0" err="1">
                <a:latin typeface="Constantia" panose="02030602050306030303" pitchFamily="18" charset="0"/>
              </a:rPr>
              <a:t>Government</a:t>
            </a:r>
            <a:r>
              <a:rPr lang="cs-CZ" sz="2000" i="1" dirty="0">
                <a:latin typeface="Constantia" panose="02030602050306030303" pitchFamily="18" charset="0"/>
              </a:rPr>
              <a:t> and </a:t>
            </a:r>
            <a:r>
              <a:rPr lang="cs-CZ" sz="2000" i="1" dirty="0" err="1">
                <a:latin typeface="Constantia" panose="02030602050306030303" pitchFamily="18" charset="0"/>
              </a:rPr>
              <a:t>Opposition</a:t>
            </a:r>
            <a:r>
              <a:rPr lang="cs-CZ" sz="2000" i="1" dirty="0">
                <a:latin typeface="Constantia" panose="02030602050306030303" pitchFamily="18" charset="0"/>
              </a:rPr>
              <a:t>, </a:t>
            </a:r>
            <a:r>
              <a:rPr lang="cs-CZ" sz="2000" i="1" dirty="0" err="1">
                <a:latin typeface="Constantia" panose="02030602050306030303" pitchFamily="18" charset="0"/>
              </a:rPr>
              <a:t>Environmental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Politics</a:t>
            </a:r>
            <a:r>
              <a:rPr lang="cs-CZ" sz="2000" i="1" dirty="0">
                <a:latin typeface="Constantia" panose="02030602050306030303" pitchFamily="18" charset="0"/>
              </a:rPr>
              <a:t>… (Web </a:t>
            </a:r>
            <a:r>
              <a:rPr lang="cs-CZ" sz="2000" i="1" dirty="0" err="1">
                <a:latin typeface="Constantia" panose="02030602050306030303" pitchFamily="18" charset="0"/>
              </a:rPr>
              <a:t>of</a:t>
            </a:r>
            <a:r>
              <a:rPr lang="cs-CZ" sz="2000" i="1" dirty="0">
                <a:latin typeface="Constantia" panose="02030602050306030303" pitchFamily="18" charset="0"/>
              </a:rPr>
              <a:t> Science, </a:t>
            </a:r>
            <a:r>
              <a:rPr lang="cs-CZ" sz="2000" i="1" dirty="0" err="1">
                <a:latin typeface="Constantia" panose="02030602050306030303" pitchFamily="18" charset="0"/>
              </a:rPr>
              <a:t>Scopus</a:t>
            </a:r>
            <a:r>
              <a:rPr lang="cs-CZ" sz="2000" i="1" dirty="0">
                <a:latin typeface="Constantia" panose="02030602050306030303" pitchFamily="18" charset="0"/>
              </a:rPr>
              <a:t>)</a:t>
            </a:r>
            <a:endParaRPr lang="cs-CZ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7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Hledání el. zdrojů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000"/>
            <a:ext cx="8064900" cy="4956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 sz="2000" b="1" dirty="0">
                <a:latin typeface="Constantia" panose="02030602050306030303" pitchFamily="18" charset="0"/>
              </a:rPr>
              <a:t>Databáze:</a:t>
            </a:r>
            <a:r>
              <a:rPr lang="cs-CZ" altLang="cs-CZ" sz="2000" dirty="0">
                <a:latin typeface="Constantia" panose="02030602050306030303" pitchFamily="18" charset="0"/>
              </a:rPr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2000" dirty="0">
                <a:latin typeface="Constantia" panose="02030602050306030303" pitchFamily="18" charset="0"/>
              </a:rPr>
              <a:t>Nejběžnější: souhrn dostupných časopiseckých zdrojů </a:t>
            </a:r>
          </a:p>
          <a:p>
            <a:r>
              <a:rPr lang="cs-CZ" altLang="cs-CZ" sz="2000" dirty="0">
                <a:latin typeface="Constantia" panose="02030602050306030303" pitchFamily="18" charset="0"/>
              </a:rPr>
              <a:t>EBSCO, JSTOR, Science Direct, </a:t>
            </a:r>
            <a:r>
              <a:rPr lang="cs-CZ" altLang="cs-CZ" sz="2000" dirty="0" err="1">
                <a:latin typeface="Constantia" panose="02030602050306030303" pitchFamily="18" charset="0"/>
              </a:rPr>
              <a:t>ProQuest</a:t>
            </a:r>
            <a:r>
              <a:rPr lang="cs-CZ" altLang="cs-CZ" sz="2000" dirty="0">
                <a:latin typeface="Constantia" panose="02030602050306030303" pitchFamily="18" charset="0"/>
              </a:rPr>
              <a:t>, Oxford </a:t>
            </a:r>
            <a:r>
              <a:rPr lang="cs-CZ" altLang="cs-CZ" sz="2000" dirty="0" err="1">
                <a:latin typeface="Constantia" panose="02030602050306030303" pitchFamily="18" charset="0"/>
              </a:rPr>
              <a:t>Journals</a:t>
            </a:r>
            <a:r>
              <a:rPr lang="cs-CZ" altLang="cs-CZ" sz="2000" dirty="0">
                <a:latin typeface="Constantia" panose="02030602050306030303" pitchFamily="18" charset="0"/>
              </a:rPr>
              <a:t>, SAGE </a:t>
            </a:r>
            <a:r>
              <a:rPr lang="cs-CZ" altLang="cs-CZ" sz="2000" dirty="0" err="1">
                <a:latin typeface="Constantia" panose="02030602050306030303" pitchFamily="18" charset="0"/>
              </a:rPr>
              <a:t>Journals</a:t>
            </a:r>
            <a:r>
              <a:rPr lang="cs-CZ" altLang="cs-CZ" sz="2000" dirty="0">
                <a:latin typeface="Constantia" panose="02030602050306030303" pitchFamily="18" charset="0"/>
              </a:rPr>
              <a:t> Online, </a:t>
            </a:r>
            <a:r>
              <a:rPr lang="cs-CZ" altLang="cs-CZ" sz="2000" dirty="0" err="1">
                <a:latin typeface="Constantia" panose="02030602050306030303" pitchFamily="18" charset="0"/>
              </a:rPr>
              <a:t>SpringerLINK</a:t>
            </a:r>
            <a:r>
              <a:rPr lang="cs-CZ" altLang="cs-CZ" sz="2000" dirty="0">
                <a:latin typeface="Constantia" panose="02030602050306030303" pitchFamily="18" charset="0"/>
              </a:rPr>
              <a:t>...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2000" dirty="0">
                <a:latin typeface="Constantia" panose="02030602050306030303" pitchFamily="18" charset="0"/>
              </a:rPr>
              <a:t>Problém: někdy nedostupné bezplatně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2000" dirty="0">
                <a:latin typeface="Constantia" panose="02030602050306030303" pitchFamily="18" charset="0"/>
              </a:rPr>
              <a:t>(</a:t>
            </a:r>
            <a:r>
              <a:rPr lang="cs-CZ" altLang="cs-CZ" sz="2000" b="1" dirty="0">
                <a:latin typeface="Constantia" panose="02030602050306030303" pitchFamily="18" charset="0"/>
              </a:rPr>
              <a:t>sledovat informace v knihovně FSS!</a:t>
            </a:r>
            <a:r>
              <a:rPr lang="cs-CZ" altLang="cs-CZ" sz="2000" dirty="0">
                <a:latin typeface="Constantia" panose="02030602050306030303" pitchFamily="18" charset="0"/>
              </a:rPr>
              <a:t>)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 sz="2000" dirty="0">
              <a:latin typeface="Constantia" panose="02030602050306030303" pitchFamily="18" charset="0"/>
            </a:endParaRPr>
          </a:p>
          <a:p>
            <a:r>
              <a:rPr lang="cs-CZ" altLang="cs-CZ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Tip 1:</a:t>
            </a:r>
            <a:r>
              <a:rPr lang="cs-CZ" altLang="cs-CZ" sz="2000" b="1" dirty="0">
                <a:latin typeface="Constantia" panose="02030602050306030303" pitchFamily="18" charset="0"/>
              </a:rPr>
              <a:t> </a:t>
            </a:r>
            <a:r>
              <a:rPr lang="cs-CZ" altLang="cs-CZ" sz="2000" dirty="0">
                <a:latin typeface="Constantia" panose="02030602050306030303" pitchFamily="18" charset="0"/>
              </a:rPr>
              <a:t>vzdálený přístup k EIZ (více na stránkách knihovny), přednáška v Úvodu do politologie</a:t>
            </a:r>
          </a:p>
          <a:p>
            <a:r>
              <a:rPr lang="cs-CZ" altLang="cs-CZ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Tip 2: </a:t>
            </a:r>
            <a:r>
              <a:rPr lang="cs-CZ" altLang="cs-CZ" sz="2000" dirty="0" err="1">
                <a:latin typeface="Constantia" panose="02030602050306030303" pitchFamily="18" charset="0"/>
              </a:rPr>
              <a:t>discovery.muni.cz</a:t>
            </a:r>
            <a:r>
              <a:rPr lang="cs-CZ" altLang="cs-CZ" sz="2000" dirty="0">
                <a:latin typeface="Constantia" panose="02030602050306030303" pitchFamily="18" charset="0"/>
              </a:rPr>
              <a:t>, </a:t>
            </a:r>
            <a:r>
              <a:rPr lang="cs-CZ" altLang="cs-CZ" sz="2000" dirty="0" err="1">
                <a:latin typeface="Constantia" panose="02030602050306030303" pitchFamily="18" charset="0"/>
              </a:rPr>
              <a:t>scholar.google.com</a:t>
            </a:r>
            <a:endParaRPr lang="cs-CZ" altLang="cs-CZ" sz="2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5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Další elektronické zdroje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000"/>
            <a:ext cx="8064900" cy="4956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 b="1" dirty="0">
                <a:latin typeface="Constantia" panose="02030602050306030303" pitchFamily="18" charset="0"/>
              </a:rPr>
              <a:t>Internetové encyklopedie:</a:t>
            </a:r>
          </a:p>
          <a:p>
            <a:r>
              <a:rPr lang="cs-CZ" altLang="cs-CZ" i="1" dirty="0">
                <a:latin typeface="Constantia" panose="02030602050306030303" pitchFamily="18" charset="0"/>
              </a:rPr>
              <a:t>Wikipedia</a:t>
            </a:r>
            <a:r>
              <a:rPr lang="en-GB" altLang="cs-CZ" b="1" dirty="0">
                <a:latin typeface="Constantia" panose="02030602050306030303" pitchFamily="18" charset="0"/>
              </a:rPr>
              <a:t> </a:t>
            </a:r>
            <a:r>
              <a:rPr lang="cs-CZ" altLang="cs-CZ" dirty="0">
                <a:latin typeface="Constantia" panose="02030602050306030303" pitchFamily="18" charset="0"/>
              </a:rPr>
              <a:t>(</a:t>
            </a:r>
            <a:r>
              <a:rPr lang="en-GB" altLang="cs-CZ" dirty="0">
                <a:latin typeface="Constantia" panose="02030602050306030303" pitchFamily="18" charset="0"/>
              </a:rPr>
              <a:t>alias </a:t>
            </a:r>
            <a:r>
              <a:rPr lang="cs-CZ" altLang="cs-CZ" dirty="0">
                <a:latin typeface="Constantia" panose="02030602050306030303" pitchFamily="18" charset="0"/>
              </a:rPr>
              <a:t>„Otevřená encyklopedie“)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 dirty="0">
              <a:latin typeface="Constantia" panose="02030602050306030303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cs-CZ" altLang="cs-CZ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Neužívat</a:t>
            </a:r>
            <a:r>
              <a:rPr lang="cs-CZ" altLang="cs-CZ" u="sng" dirty="0">
                <a:solidFill>
                  <a:srgbClr val="FF0000"/>
                </a:solidFill>
                <a:latin typeface="Constantia" panose="02030602050306030303" pitchFamily="18" charset="0"/>
              </a:rPr>
              <a:t> jako (citovaný) zdroj pro seminární práce</a:t>
            </a:r>
            <a:r>
              <a:rPr lang="en-GB" altLang="cs-CZ" u="sng" dirty="0">
                <a:solidFill>
                  <a:srgbClr val="FF0000"/>
                </a:solidFill>
                <a:latin typeface="Constantia" panose="02030602050306030303" pitchFamily="18" charset="0"/>
              </a:rPr>
              <a:t>!</a:t>
            </a:r>
            <a:endParaRPr lang="cs-CZ" altLang="cs-CZ" u="sng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cs-CZ" altLang="cs-CZ" u="sng" dirty="0">
              <a:latin typeface="Constantia" panose="02030602050306030303" pitchFamily="18" charset="0"/>
            </a:endParaRPr>
          </a:p>
          <a:p>
            <a:r>
              <a:rPr lang="en-GB" altLang="cs-CZ" i="1" dirty="0">
                <a:latin typeface="Constantia" panose="02030602050306030303" pitchFamily="18" charset="0"/>
              </a:rPr>
              <a:t>Britannica Online</a:t>
            </a:r>
            <a:endParaRPr lang="cs-CZ" altLang="cs-CZ" i="1" dirty="0">
              <a:latin typeface="Constantia" panose="02030602050306030303" pitchFamily="18" charset="0"/>
            </a:endParaRPr>
          </a:p>
          <a:p>
            <a:r>
              <a:rPr lang="en-GB" altLang="cs-CZ" i="1" dirty="0" err="1">
                <a:latin typeface="Constantia" panose="02030602050306030303" pitchFamily="18" charset="0"/>
              </a:rPr>
              <a:t>Diplopedia</a:t>
            </a:r>
            <a:endParaRPr lang="cs-CZ" altLang="cs-CZ" i="1" dirty="0">
              <a:latin typeface="Constantia" panose="02030602050306030303" pitchFamily="18" charset="0"/>
            </a:endParaRPr>
          </a:p>
          <a:p>
            <a:r>
              <a:rPr lang="en-GB" altLang="cs-CZ" i="1" dirty="0" err="1">
                <a:latin typeface="Constantia" panose="02030602050306030303" pitchFamily="18" charset="0"/>
              </a:rPr>
              <a:t>Scholarpedia</a:t>
            </a:r>
            <a:endParaRPr lang="cs-CZ" altLang="cs-CZ" i="1" dirty="0">
              <a:latin typeface="Constantia" panose="02030602050306030303" pitchFamily="18" charset="0"/>
            </a:endParaRPr>
          </a:p>
          <a:p>
            <a:r>
              <a:rPr lang="cs-CZ" altLang="cs-CZ" dirty="0">
                <a:latin typeface="Constantia" panose="02030602050306030303" pitchFamily="18" charset="0"/>
              </a:rPr>
              <a:t>Závěrečné práce (</a:t>
            </a:r>
            <a:r>
              <a:rPr lang="cs-CZ" altLang="cs-CZ" dirty="0" err="1">
                <a:latin typeface="Constantia" panose="02030602050306030303" pitchFamily="18" charset="0"/>
              </a:rPr>
              <a:t>bc.</a:t>
            </a:r>
            <a:r>
              <a:rPr lang="cs-CZ" altLang="cs-CZ" dirty="0">
                <a:latin typeface="Constantia" panose="02030602050306030303" pitchFamily="18" charset="0"/>
              </a:rPr>
              <a:t>, Mgr., Ph.D.) – </a:t>
            </a:r>
            <a:r>
              <a:rPr lang="cs-CZ" altLang="cs-CZ" dirty="0" err="1">
                <a:latin typeface="Constantia" panose="02030602050306030303" pitchFamily="18" charset="0"/>
              </a:rPr>
              <a:t>theses.cz</a:t>
            </a:r>
            <a:endParaRPr lang="cs-CZ" altLang="cs-CZ" dirty="0">
              <a:latin typeface="Constantia" panose="02030602050306030303" pitchFamily="18" charset="0"/>
            </a:endParaRPr>
          </a:p>
          <a:p>
            <a:endParaRPr lang="cs-CZ" alt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9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Bibliografické odkazy a citace – etika vědecké práce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322786"/>
            <a:ext cx="8064900" cy="4157214"/>
          </a:xfrm>
        </p:spPr>
        <p:txBody>
          <a:bodyPr/>
          <a:lstStyle/>
          <a:p>
            <a:pPr marL="54000" indent="0" algn="just" eaLnBrk="1" hangingPunct="1">
              <a:buNone/>
            </a:pPr>
            <a:r>
              <a:rPr lang="cs-CZ" altLang="cs-CZ" b="1" dirty="0">
                <a:solidFill>
                  <a:srgbClr val="FF3300"/>
                </a:solidFill>
                <a:latin typeface="Constantia" panose="02030602050306030303" pitchFamily="18" charset="0"/>
              </a:rPr>
              <a:t>Plagiátorství!</a:t>
            </a:r>
          </a:p>
          <a:p>
            <a:pPr marL="54000" indent="0" algn="just" eaLnBrk="1" hangingPunct="1">
              <a:buNone/>
            </a:pPr>
            <a:endParaRPr lang="cs-CZ" altLang="cs-CZ" b="1" dirty="0">
              <a:solidFill>
                <a:srgbClr val="FF3300"/>
              </a:solidFill>
              <a:latin typeface="Constantia" panose="02030602050306030303" pitchFamily="18" charset="0"/>
            </a:endParaRPr>
          </a:p>
          <a:p>
            <a:pPr marL="54000" indent="0" algn="just" eaLnBrk="1" hangingPunct="1">
              <a:buNone/>
            </a:pPr>
            <a:r>
              <a:rPr lang="cs-CZ" altLang="cs-CZ" dirty="0">
                <a:latin typeface="Constantia" panose="02030602050306030303" pitchFamily="18" charset="0"/>
              </a:rPr>
              <a:t>Typy práce se zdroji: </a:t>
            </a:r>
          </a:p>
          <a:p>
            <a:pPr lvl="1" algn="just" eaLnBrk="1" hangingPunct="1"/>
            <a:r>
              <a:rPr lang="cs-CZ" altLang="cs-CZ" sz="2100" dirty="0">
                <a:latin typeface="Constantia" panose="02030602050306030303" pitchFamily="18" charset="0"/>
              </a:rPr>
              <a:t>Odkaz na cizí výzkum/opora vlastního tvrzení</a:t>
            </a:r>
          </a:p>
          <a:p>
            <a:pPr lvl="1" algn="just" eaLnBrk="1" hangingPunct="1"/>
            <a:r>
              <a:rPr lang="cs-CZ" altLang="cs-CZ" sz="2100" dirty="0">
                <a:latin typeface="Constantia" panose="02030602050306030303" pitchFamily="18" charset="0"/>
              </a:rPr>
              <a:t>Parafráze – reformulace cizí myšlenky</a:t>
            </a:r>
          </a:p>
          <a:p>
            <a:pPr lvl="1" algn="just" eaLnBrk="1" hangingPunct="1"/>
            <a:r>
              <a:rPr lang="cs-CZ" altLang="cs-CZ" sz="2100" dirty="0">
                <a:latin typeface="Constantia" panose="02030602050306030303" pitchFamily="18" charset="0"/>
              </a:rPr>
              <a:t>Citace - Přesný přepis výroku/teze uváděný v uvozovkách a doprovázený odkazem</a:t>
            </a:r>
          </a:p>
          <a:p>
            <a:pPr algn="just" eaLnBrk="1" hangingPunct="1"/>
            <a:r>
              <a:rPr lang="cs-CZ" altLang="cs-CZ" u="sng" dirty="0">
                <a:latin typeface="Constantia" panose="02030602050306030303" pitchFamily="18" charset="0"/>
              </a:rPr>
              <a:t>Odkazy</a:t>
            </a:r>
            <a:r>
              <a:rPr lang="cs-CZ" altLang="cs-CZ" dirty="0">
                <a:latin typeface="Constantia" panose="02030602050306030303" pitchFamily="18" charset="0"/>
              </a:rPr>
              <a:t>: stručná informace o zdroji</a:t>
            </a:r>
          </a:p>
          <a:p>
            <a:pPr eaLnBrk="1" hangingPunct="1"/>
            <a:r>
              <a:rPr lang="cs-CZ" altLang="cs-CZ" u="sng" dirty="0">
                <a:latin typeface="Constantia" panose="02030602050306030303" pitchFamily="18" charset="0"/>
              </a:rPr>
              <a:t>Bibliografická citace/zápis v seznamu literatury:</a:t>
            </a:r>
            <a:r>
              <a:rPr lang="cs-CZ" altLang="cs-CZ" dirty="0">
                <a:latin typeface="Constantia" panose="02030602050306030303" pitchFamily="18" charset="0"/>
              </a:rPr>
              <a:t> podrobný soupis informací o použitém zdroji v seznamu na konci textu</a:t>
            </a:r>
          </a:p>
        </p:txBody>
      </p:sp>
    </p:spTree>
    <p:extLst>
      <p:ext uri="{BB962C8B-B14F-4D97-AF65-F5344CB8AC3E}">
        <p14:creationId xmlns:p14="http://schemas.microsoft.com/office/powerpoint/2010/main" val="3131853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Plagiátorství a právní kontext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r>
              <a:rPr lang="cs-CZ" altLang="cs-CZ" dirty="0">
                <a:latin typeface="Constantia" panose="02030602050306030303" pitchFamily="18" charset="0"/>
              </a:rPr>
              <a:t>Zákon č. 121/2000, Sb. o právu autorském, o právech souvisejících s právem autorským a o změně některých zákonů (</a:t>
            </a:r>
            <a:r>
              <a:rPr lang="cs-CZ" altLang="cs-CZ" b="1" dirty="0">
                <a:latin typeface="Constantia" panose="02030602050306030303" pitchFamily="18" charset="0"/>
              </a:rPr>
              <a:t>autorský zákon</a:t>
            </a:r>
            <a:r>
              <a:rPr lang="cs-CZ" altLang="cs-CZ" dirty="0">
                <a:latin typeface="Constantia" panose="02030602050306030303" pitchFamily="18" charset="0"/>
              </a:rPr>
              <a:t>)</a:t>
            </a:r>
          </a:p>
          <a:p>
            <a:endParaRPr lang="cs-CZ" altLang="cs-CZ" dirty="0">
              <a:latin typeface="Constantia" panose="02030602050306030303" pitchFamily="18" charset="0"/>
            </a:endParaRPr>
          </a:p>
          <a:p>
            <a:r>
              <a:rPr lang="cs-CZ" altLang="cs-CZ" dirty="0">
                <a:latin typeface="Constantia" panose="02030602050306030303" pitchFamily="18" charset="0"/>
              </a:rPr>
              <a:t>Disciplinárním přestupkem je zejména (</a:t>
            </a:r>
            <a:r>
              <a:rPr lang="cs-CZ" altLang="cs-CZ" b="1" dirty="0">
                <a:latin typeface="Constantia" panose="02030602050306030303" pitchFamily="18" charset="0"/>
              </a:rPr>
              <a:t>Disciplinární řád FSS</a:t>
            </a:r>
            <a:r>
              <a:rPr lang="cs-CZ" altLang="cs-CZ" dirty="0">
                <a:latin typeface="Constantia" panose="02030602050306030303" pitchFamily="18" charset="0"/>
              </a:rPr>
              <a:t>):</a:t>
            </a:r>
          </a:p>
          <a:p>
            <a:pPr lvl="1"/>
            <a:r>
              <a:rPr lang="cs-CZ" altLang="cs-CZ" sz="2100" dirty="0">
                <a:latin typeface="Constantia" panose="02030602050306030303" pitchFamily="18" charset="0"/>
              </a:rPr>
              <a:t>„vydávání cizí práce za vlastní, zvláště pak použitím části cizí práce ve vlastní práci bez náležitého odkazování  nebo doslovným použitím části cizí práce bez zjevného vyznačení citace, například uvozovkami“ </a:t>
            </a:r>
          </a:p>
          <a:p>
            <a:pPr lvl="1"/>
            <a:r>
              <a:rPr lang="cs-CZ" altLang="cs-CZ" sz="2100" dirty="0">
                <a:latin typeface="Constantia" panose="02030602050306030303" pitchFamily="18" charset="0"/>
              </a:rPr>
              <a:t>„odevzdání stejné či mírně pozměněné práce ke splnění různých studijních povinností bez předchozího souhlasu alespoň jednoho z vyučujících kurzu, do něhož se práce odevzdává“</a:t>
            </a:r>
          </a:p>
        </p:txBody>
      </p:sp>
    </p:spTree>
    <p:extLst>
      <p:ext uri="{BB962C8B-B14F-4D97-AF65-F5344CB8AC3E}">
        <p14:creationId xmlns:p14="http://schemas.microsoft.com/office/powerpoint/2010/main" val="220022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353759"/>
            <a:ext cx="8064900" cy="215048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1. Strategie čtení akademického textu</a:t>
            </a: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2. Práce se zdroji</a:t>
            </a: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3. AI</a:t>
            </a: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4. Strategie výběru tématu a názvu SP</a:t>
            </a:r>
          </a:p>
        </p:txBody>
      </p:sp>
    </p:spTree>
    <p:extLst>
      <p:ext uri="{BB962C8B-B14F-4D97-AF65-F5344CB8AC3E}">
        <p14:creationId xmlns:p14="http://schemas.microsoft.com/office/powerpoint/2010/main" val="2085952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Parafráze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r>
              <a:rPr lang="cs-CZ" altLang="cs-CZ" sz="2400" dirty="0">
                <a:latin typeface="Constantia" panose="02030602050306030303" pitchFamily="18" charset="0"/>
              </a:rPr>
              <a:t>Parafráze </a:t>
            </a:r>
            <a:r>
              <a:rPr lang="cs-CZ" altLang="cs-CZ" sz="2400" i="1" dirty="0">
                <a:latin typeface="Constantia" panose="02030602050306030303" pitchFamily="18" charset="0"/>
              </a:rPr>
              <a:t>není</a:t>
            </a:r>
            <a:r>
              <a:rPr lang="cs-CZ" altLang="cs-CZ" sz="2400" dirty="0">
                <a:latin typeface="Constantia" panose="02030602050306030303" pitchFamily="18" charset="0"/>
              </a:rPr>
              <a:t> přesná kopie původního textu</a:t>
            </a:r>
          </a:p>
          <a:p>
            <a:endParaRPr lang="cs-CZ" altLang="cs-CZ" sz="2400" dirty="0">
              <a:latin typeface="Constantia" panose="02030602050306030303" pitchFamily="18" charset="0"/>
            </a:endParaRPr>
          </a:p>
          <a:p>
            <a:r>
              <a:rPr lang="cs-CZ" altLang="cs-CZ" sz="2400" dirty="0">
                <a:latin typeface="Constantia" panose="02030602050306030303" pitchFamily="18" charset="0"/>
              </a:rPr>
              <a:t>Odlišná formulace/nová stylistika</a:t>
            </a:r>
          </a:p>
          <a:p>
            <a:endParaRPr lang="cs-CZ" altLang="cs-CZ" sz="2400" dirty="0">
              <a:latin typeface="Constantia" panose="02030602050306030303" pitchFamily="18" charset="0"/>
            </a:endParaRPr>
          </a:p>
          <a:p>
            <a:r>
              <a:rPr lang="cs-CZ" altLang="cs-CZ" sz="2400" dirty="0">
                <a:latin typeface="Constantia" panose="02030602050306030303" pitchFamily="18" charset="0"/>
              </a:rPr>
              <a:t>Smysl původního textu </a:t>
            </a:r>
            <a:r>
              <a:rPr lang="cs-CZ" altLang="cs-CZ" sz="2400" dirty="0">
                <a:solidFill>
                  <a:srgbClr val="FF0000"/>
                </a:solidFill>
                <a:latin typeface="Constantia" panose="02030602050306030303" pitchFamily="18" charset="0"/>
              </a:rPr>
              <a:t>MUSÍ BÝT </a:t>
            </a:r>
            <a:r>
              <a:rPr lang="cs-CZ" altLang="cs-CZ" sz="2400" dirty="0">
                <a:latin typeface="Constantia" panose="02030602050306030303" pitchFamily="18" charset="0"/>
              </a:rPr>
              <a:t>parafrází zachován</a:t>
            </a:r>
          </a:p>
          <a:p>
            <a:endParaRPr lang="cs-CZ" altLang="cs-CZ" sz="2400" dirty="0">
              <a:latin typeface="Constantia" panose="02030602050306030303" pitchFamily="18" charset="0"/>
            </a:endParaRPr>
          </a:p>
          <a:p>
            <a:r>
              <a:rPr lang="cs-CZ" altLang="cs-CZ" sz="2400" dirty="0">
                <a:latin typeface="Constantia" panose="02030602050306030303" pitchFamily="18" charset="0"/>
              </a:rPr>
              <a:t>Použití některých výrazů z původního zdroje</a:t>
            </a:r>
          </a:p>
          <a:p>
            <a:endParaRPr lang="cs-CZ" altLang="cs-CZ" sz="2400" dirty="0">
              <a:latin typeface="Constantia" panose="02030602050306030303" pitchFamily="18" charset="0"/>
            </a:endParaRPr>
          </a:p>
          <a:p>
            <a:r>
              <a:rPr lang="cs-CZ" altLang="cs-CZ" sz="2400" dirty="0">
                <a:latin typeface="Constantia" panose="02030602050306030303" pitchFamily="18" charset="0"/>
              </a:rPr>
              <a:t>Odkaz na původní text</a:t>
            </a:r>
          </a:p>
        </p:txBody>
      </p:sp>
    </p:spTree>
    <p:extLst>
      <p:ext uri="{BB962C8B-B14F-4D97-AF65-F5344CB8AC3E}">
        <p14:creationId xmlns:p14="http://schemas.microsoft.com/office/powerpoint/2010/main" val="184082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Citace vs. parafráze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r>
              <a:rPr lang="cs-CZ" altLang="cs-CZ" dirty="0">
                <a:latin typeface="Constantia" panose="02030602050306030303" pitchFamily="18" charset="0"/>
              </a:rPr>
              <a:t>Podle </a:t>
            </a:r>
            <a:r>
              <a:rPr lang="cs-CZ" altLang="cs-CZ" dirty="0" err="1">
                <a:latin typeface="Constantia" panose="02030602050306030303" pitchFamily="18" charset="0"/>
              </a:rPr>
              <a:t>Sartoriho</a:t>
            </a:r>
            <a:r>
              <a:rPr lang="cs-CZ" altLang="cs-CZ" dirty="0">
                <a:latin typeface="Constantia" panose="02030602050306030303" pitchFamily="18" charset="0"/>
              </a:rPr>
              <a:t> je jednou z vlastností umírněného pluralismu alternace vládních koalic (</a:t>
            </a:r>
            <a:r>
              <a:rPr lang="cs-CZ" altLang="cs-CZ" dirty="0" err="1">
                <a:latin typeface="Constantia" panose="02030602050306030303" pitchFamily="18" charset="0"/>
              </a:rPr>
              <a:t>Sartori</a:t>
            </a:r>
            <a:r>
              <a:rPr lang="cs-CZ" altLang="cs-CZ" dirty="0">
                <a:latin typeface="Constantia" panose="02030602050306030303" pitchFamily="18" charset="0"/>
              </a:rPr>
              <a:t> 2005: 191).</a:t>
            </a:r>
          </a:p>
          <a:p>
            <a:r>
              <a:rPr lang="cs-CZ" altLang="cs-CZ" dirty="0">
                <a:latin typeface="Constantia" panose="02030602050306030303" pitchFamily="18" charset="0"/>
              </a:rPr>
              <a:t>Jak uvádí </a:t>
            </a:r>
            <a:r>
              <a:rPr lang="cs-CZ" altLang="cs-CZ" dirty="0" err="1">
                <a:latin typeface="Constantia" panose="02030602050306030303" pitchFamily="18" charset="0"/>
              </a:rPr>
              <a:t>Sartori</a:t>
            </a:r>
            <a:r>
              <a:rPr lang="cs-CZ" altLang="cs-CZ" dirty="0">
                <a:latin typeface="Constantia" panose="02030602050306030303" pitchFamily="18" charset="0"/>
              </a:rPr>
              <a:t>, „</a:t>
            </a:r>
            <a:r>
              <a:rPr lang="en-US" altLang="cs-CZ" dirty="0">
                <a:latin typeface="Constantia" panose="02030602050306030303" pitchFamily="18" charset="0"/>
              </a:rPr>
              <a:t>[v]</a:t>
            </a:r>
            <a:r>
              <a:rPr lang="cs-CZ" altLang="cs-CZ" dirty="0" err="1">
                <a:latin typeface="Constantia" panose="02030602050306030303" pitchFamily="18" charset="0"/>
              </a:rPr>
              <a:t>zorcem</a:t>
            </a:r>
            <a:r>
              <a:rPr lang="cs-CZ" altLang="cs-CZ" dirty="0">
                <a:latin typeface="Constantia" panose="02030602050306030303" pitchFamily="18" charset="0"/>
              </a:rPr>
              <a:t> umírněného pluralismu není alternativní vláda, ale vládnutí v koalici, a to s perspektivou </a:t>
            </a:r>
            <a:r>
              <a:rPr lang="cs-CZ" altLang="cs-CZ" i="1" dirty="0">
                <a:latin typeface="Constantia" panose="02030602050306030303" pitchFamily="18" charset="0"/>
              </a:rPr>
              <a:t>alternativních koalicí </a:t>
            </a:r>
            <a:r>
              <a:rPr lang="cs-CZ" altLang="cs-CZ" dirty="0">
                <a:latin typeface="Constantia" panose="02030602050306030303" pitchFamily="18" charset="0"/>
              </a:rPr>
              <a:t>(…)“ (</a:t>
            </a:r>
            <a:r>
              <a:rPr lang="cs-CZ" altLang="cs-CZ" dirty="0" err="1">
                <a:latin typeface="Constantia" panose="02030602050306030303" pitchFamily="18" charset="0"/>
              </a:rPr>
              <a:t>Sartori</a:t>
            </a:r>
            <a:r>
              <a:rPr lang="cs-CZ" altLang="cs-CZ" dirty="0">
                <a:latin typeface="Constantia" panose="02030602050306030303" pitchFamily="18" charset="0"/>
              </a:rPr>
              <a:t> 2005: 191).</a:t>
            </a:r>
          </a:p>
          <a:p>
            <a:endParaRPr lang="cs-CZ" altLang="cs-CZ" dirty="0">
              <a:latin typeface="Constantia" panose="02030602050306030303" pitchFamily="18" charset="0"/>
            </a:endParaRPr>
          </a:p>
          <a:p>
            <a:r>
              <a:rPr lang="cs-CZ" altLang="cs-CZ" dirty="0">
                <a:latin typeface="Constantia" panose="02030602050306030303" pitchFamily="18" charset="0"/>
              </a:rPr>
              <a:t>Uvážlivé užívání citací (přesné vyjádření toho, co chcete říci, citace jako „důkaz“, ilustrace, autorita)</a:t>
            </a:r>
          </a:p>
          <a:p>
            <a:r>
              <a:rPr lang="cs-CZ" altLang="cs-CZ" i="1" dirty="0">
                <a:latin typeface="Constantia" panose="02030602050306030303" pitchFamily="18" charset="0"/>
              </a:rPr>
              <a:t>Přesný </a:t>
            </a:r>
            <a:r>
              <a:rPr lang="cs-CZ" altLang="cs-CZ" dirty="0">
                <a:latin typeface="Constantia" panose="02030602050306030303" pitchFamily="18" charset="0"/>
              </a:rPr>
              <a:t>přepis citace (vynechání slova, přidání slova)</a:t>
            </a:r>
            <a:endParaRPr lang="cs-CZ" altLang="cs-CZ" i="1" dirty="0">
              <a:latin typeface="Constantia" panose="02030602050306030303" pitchFamily="18" charset="0"/>
            </a:endParaRPr>
          </a:p>
          <a:p>
            <a:endParaRPr lang="cs-CZ" altLang="cs-CZ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r>
              <a:rPr lang="cs-CZ" altLang="cs-CZ" b="1" dirty="0">
                <a:solidFill>
                  <a:srgbClr val="FF0000"/>
                </a:solidFill>
                <a:latin typeface="Constantia" panose="02030602050306030303" pitchFamily="18" charset="0"/>
              </a:rPr>
              <a:t>Tip:</a:t>
            </a:r>
            <a:r>
              <a:rPr lang="cs-CZ" altLang="cs-CZ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cs-CZ" altLang="cs-CZ" dirty="0">
                <a:latin typeface="Constantia" panose="02030602050306030303" pitchFamily="18" charset="0"/>
              </a:rPr>
              <a:t>ne více jak tři přímé citace na stránku</a:t>
            </a:r>
          </a:p>
        </p:txBody>
      </p:sp>
    </p:spTree>
    <p:extLst>
      <p:ext uri="{BB962C8B-B14F-4D97-AF65-F5344CB8AC3E}">
        <p14:creationId xmlns:p14="http://schemas.microsoft.com/office/powerpoint/2010/main" val="3010573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Vedení bibliografických odkazů a citací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u="sng" dirty="0">
                <a:latin typeface="Constantia" panose="02030602050306030303" pitchFamily="18" charset="0"/>
              </a:rPr>
              <a:t>ČSN ISO 690 </a:t>
            </a:r>
            <a:r>
              <a:rPr lang="cs-CZ" sz="2000" dirty="0">
                <a:latin typeface="Constantia" panose="02030602050306030303" pitchFamily="18" charset="0"/>
              </a:rPr>
              <a:t>(Bibliografické citace: Obsah, forma a struktura) a </a:t>
            </a:r>
            <a:r>
              <a:rPr lang="cs-CZ" sz="2000" u="sng" dirty="0">
                <a:latin typeface="Constantia" panose="02030602050306030303" pitchFamily="18" charset="0"/>
              </a:rPr>
              <a:t>ČSN ISO 690-2 </a:t>
            </a:r>
            <a:r>
              <a:rPr lang="cs-CZ" sz="2000" dirty="0">
                <a:latin typeface="Constantia" panose="02030602050306030303" pitchFamily="18" charset="0"/>
              </a:rPr>
              <a:t>(Informace a dokumentace – Bibliografické citace – Část 2: Elektronické dokumenty nebo jejich části).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cs-CZ" sz="2000" dirty="0">
              <a:latin typeface="Constantia" panose="02030602050306030303" pitchFamily="18" charset="0"/>
            </a:endParaRPr>
          </a:p>
          <a:p>
            <a:pPr marL="274320" indent="-27432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>
                <a:latin typeface="Constantia" panose="02030602050306030303" pitchFamily="18" charset="0"/>
              </a:rPr>
              <a:t>1. </a:t>
            </a:r>
            <a:r>
              <a:rPr lang="cs-CZ" sz="2000" u="sng" dirty="0">
                <a:latin typeface="Constantia" panose="02030602050306030303" pitchFamily="18" charset="0"/>
              </a:rPr>
              <a:t>Metoda číselných citací </a:t>
            </a:r>
            <a:r>
              <a:rPr lang="cs-CZ" sz="2000" dirty="0">
                <a:latin typeface="Constantia" panose="02030602050306030303" pitchFamily="18" charset="0"/>
              </a:rPr>
              <a:t>– uvádění čísla zdroje v závorce přímo v textu podle pořadí jejich prvního citování (nikoliv dle abecedy)</a:t>
            </a:r>
          </a:p>
          <a:p>
            <a:pPr marL="274320" indent="-27432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>
                <a:latin typeface="Constantia" panose="02030602050306030303" pitchFamily="18" charset="0"/>
              </a:rPr>
              <a:t>2. </a:t>
            </a:r>
            <a:r>
              <a:rPr lang="cs-CZ" sz="2000" u="sng" dirty="0">
                <a:latin typeface="Constantia" panose="02030602050306030303" pitchFamily="18" charset="0"/>
              </a:rPr>
              <a:t>Německý způsob </a:t>
            </a:r>
            <a:r>
              <a:rPr lang="cs-CZ" sz="2000" dirty="0">
                <a:latin typeface="Constantia" panose="02030602050306030303" pitchFamily="18" charset="0"/>
              </a:rPr>
              <a:t>- průběžné poznámky pod čarou nebo na konci textu</a:t>
            </a:r>
          </a:p>
          <a:p>
            <a:pPr marL="274320" indent="-274320" algn="just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b="1" dirty="0">
                <a:latin typeface="Constantia" panose="02030602050306030303" pitchFamily="18" charset="0"/>
              </a:rPr>
              <a:t>3. </a:t>
            </a:r>
            <a:r>
              <a:rPr lang="cs-CZ" sz="2000" b="1" u="sng" dirty="0">
                <a:latin typeface="Constantia" panose="02030602050306030303" pitchFamily="18" charset="0"/>
              </a:rPr>
              <a:t>Anglosaský způsob </a:t>
            </a:r>
            <a:r>
              <a:rPr lang="cs-CZ" sz="2000" b="1" dirty="0">
                <a:latin typeface="Constantia" panose="02030602050306030303" pitchFamily="18" charset="0"/>
              </a:rPr>
              <a:t>- uvádění prvního prvku a data v závorce přímo v textu</a:t>
            </a:r>
          </a:p>
        </p:txBody>
      </p:sp>
    </p:spTree>
    <p:extLst>
      <p:ext uri="{BB962C8B-B14F-4D97-AF65-F5344CB8AC3E}">
        <p14:creationId xmlns:p14="http://schemas.microsoft.com/office/powerpoint/2010/main" val="394179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Anglosaský způsob -&gt; pro vás hlavně potřeba ovládat </a:t>
            </a:r>
            <a:r>
              <a:rPr lang="cs-CZ" b="1" dirty="0">
                <a:latin typeface="Garamond" panose="02020404030301010803" pitchFamily="18" charset="0"/>
                <a:hlinkClick r:id="rId2"/>
              </a:rPr>
              <a:t>Chicago Style!!!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r>
              <a:rPr lang="en-GB" altLang="cs-CZ" sz="2000" dirty="0">
                <a:latin typeface="Constantia" panose="02030602050306030303" pitchFamily="18" charset="0"/>
              </a:rPr>
              <a:t>As Russell Dalton (2007) has shown, developed democracies are characterised by a rapid increase of a range of social interests as well as of new types of actors articulating these interests.</a:t>
            </a:r>
          </a:p>
          <a:p>
            <a:endParaRPr lang="cs-CZ" altLang="cs-CZ" sz="2000" dirty="0">
              <a:latin typeface="Constantia" panose="02030602050306030303" pitchFamily="18" charset="0"/>
            </a:endParaRPr>
          </a:p>
          <a:p>
            <a:r>
              <a:rPr lang="cs-CZ" altLang="cs-CZ" sz="2000" dirty="0">
                <a:latin typeface="Constantia" panose="02030602050306030303" pitchFamily="18" charset="0"/>
              </a:rPr>
              <a:t>Případně: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2000" dirty="0">
                <a:latin typeface="Constantia" panose="02030602050306030303" pitchFamily="18" charset="0"/>
              </a:rPr>
              <a:t>    </a:t>
            </a:r>
            <a:r>
              <a:rPr lang="en-GB" altLang="cs-CZ" sz="2000" dirty="0">
                <a:latin typeface="Constantia" panose="02030602050306030303" pitchFamily="18" charset="0"/>
              </a:rPr>
              <a:t>As Russell Dalton has shown, developed democracies are characterised by a rapid increase of a range of social interests as well as of new types of actors articulating these interests</a:t>
            </a:r>
            <a:r>
              <a:rPr lang="cs-CZ" altLang="cs-CZ" sz="2000" dirty="0">
                <a:latin typeface="Constantia" panose="02030602050306030303" pitchFamily="18" charset="0"/>
              </a:rPr>
              <a:t> (Dalton 2007)</a:t>
            </a:r>
            <a:r>
              <a:rPr lang="en-GB" altLang="cs-CZ" sz="2000" dirty="0">
                <a:latin typeface="Constantia" panose="02030602050306030303" pitchFamily="18" charset="0"/>
              </a:rPr>
              <a:t>.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 sz="2000" dirty="0">
              <a:latin typeface="Constantia" panose="02030602050306030303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2000" dirty="0">
                <a:latin typeface="Constantia" panose="02030602050306030303" pitchFamily="18" charset="0"/>
              </a:rPr>
              <a:t>Seznam literatury: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cs-CZ" sz="2000" dirty="0">
                <a:latin typeface="Constantia" panose="02030602050306030303" pitchFamily="18" charset="0"/>
              </a:rPr>
              <a:t>Dalton, Russel. J. 2007. </a:t>
            </a:r>
            <a:r>
              <a:rPr lang="en-GB" altLang="cs-CZ" sz="2000" i="1" dirty="0">
                <a:latin typeface="Constantia" panose="02030602050306030303" pitchFamily="18" charset="0"/>
              </a:rPr>
              <a:t>Democratic Challenges, Democratic Choices: The Erosion of Political Support in Advanced Industrial Democracies</a:t>
            </a:r>
            <a:r>
              <a:rPr lang="en-GB" altLang="cs-CZ" sz="2000" dirty="0">
                <a:latin typeface="Constantia" panose="02030602050306030303" pitchFamily="18" charset="0"/>
              </a:rPr>
              <a:t>. Oxford: Oxford University Press.</a:t>
            </a:r>
            <a:endParaRPr lang="cs-CZ" altLang="cs-CZ" sz="2000" dirty="0">
              <a:latin typeface="Constantia" panose="02030602050306030303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cs-CZ" altLang="cs-CZ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91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809297"/>
            <a:ext cx="8064900" cy="5969875"/>
          </a:xfrm>
        </p:spPr>
        <p:txBody>
          <a:bodyPr/>
          <a:lstStyle/>
          <a:p>
            <a:pPr marL="54000" indent="0">
              <a:buNone/>
            </a:pPr>
            <a:r>
              <a:rPr lang="en-GB" altLang="cs-CZ" b="1" dirty="0" err="1">
                <a:latin typeface="Constantia" panose="02030602050306030303" pitchFamily="18" charset="0"/>
                <a:cs typeface="Consolas" panose="020B0609020204030204" pitchFamily="49" charset="0"/>
              </a:rPr>
              <a:t>Článek</a:t>
            </a:r>
            <a:endParaRPr lang="en-GB" altLang="cs-CZ" b="1" dirty="0">
              <a:latin typeface="Constantia" panose="02030602050306030303" pitchFamily="18" charset="0"/>
              <a:cs typeface="Consolas" panose="020B0609020204030204" pitchFamily="49" charset="0"/>
            </a:endParaRPr>
          </a:p>
          <a:p>
            <a:pPr marL="54000" indent="0">
              <a:buNone/>
            </a:pPr>
            <a:r>
              <a:rPr lang="en-GB" altLang="cs-CZ" dirty="0">
                <a:latin typeface="Constantia" panose="02030602050306030303" pitchFamily="18" charset="0"/>
                <a:cs typeface="Consolas" panose="020B0609020204030204" pitchFamily="49" charset="0"/>
              </a:rPr>
              <a:t>LaSalle, Peter. 2017. “Conundrum: A Story about Reading.” </a:t>
            </a:r>
            <a:r>
              <a:rPr lang="en-GB" altLang="cs-CZ" i="1" dirty="0">
                <a:latin typeface="Constantia" panose="02030602050306030303" pitchFamily="18" charset="0"/>
                <a:cs typeface="Consolas" panose="020B0609020204030204" pitchFamily="49" charset="0"/>
              </a:rPr>
              <a:t>New England Review</a:t>
            </a:r>
            <a:r>
              <a:rPr lang="en-GB" altLang="cs-CZ" dirty="0">
                <a:latin typeface="Constantia" panose="02030602050306030303" pitchFamily="18" charset="0"/>
                <a:cs typeface="Consolas" panose="020B0609020204030204" pitchFamily="49" charset="0"/>
              </a:rPr>
              <a:t> 38 (1): 95–109. Project MUSE.</a:t>
            </a:r>
          </a:p>
          <a:p>
            <a:pPr marL="54000" indent="0">
              <a:buNone/>
            </a:pPr>
            <a:r>
              <a:rPr lang="cs-CZ" altLang="cs-CZ" dirty="0">
                <a:latin typeface="Constantia" panose="02030602050306030303" pitchFamily="18" charset="0"/>
                <a:cs typeface="Consolas" panose="020B0609020204030204" pitchFamily="49" charset="0"/>
              </a:rPr>
              <a:t>(</a:t>
            </a:r>
            <a:r>
              <a:rPr lang="cs-CZ" altLang="cs-CZ" dirty="0" err="1">
                <a:latin typeface="Constantia" panose="02030602050306030303" pitchFamily="18" charset="0"/>
                <a:cs typeface="Consolas" panose="020B0609020204030204" pitchFamily="49" charset="0"/>
              </a:rPr>
              <a:t>LaSalle</a:t>
            </a:r>
            <a:r>
              <a:rPr lang="cs-CZ" altLang="cs-CZ" dirty="0">
                <a:latin typeface="Constantia" panose="02030602050306030303" pitchFamily="18" charset="0"/>
                <a:cs typeface="Consolas" panose="020B0609020204030204" pitchFamily="49" charset="0"/>
              </a:rPr>
              <a:t> 2017, 95)</a:t>
            </a:r>
          </a:p>
          <a:p>
            <a:pPr marL="54000" indent="0">
              <a:buNone/>
            </a:pPr>
            <a:endParaRPr lang="cs-CZ" altLang="cs-CZ" dirty="0">
              <a:latin typeface="Constantia" panose="02030602050306030303" pitchFamily="18" charset="0"/>
              <a:cs typeface="Consolas" panose="020B0609020204030204" pitchFamily="49" charset="0"/>
            </a:endParaRPr>
          </a:p>
          <a:p>
            <a:pPr marL="54000" indent="0">
              <a:buNone/>
            </a:pPr>
            <a:r>
              <a:rPr lang="cs-CZ" altLang="cs-CZ" b="1" dirty="0">
                <a:latin typeface="Constantia" panose="02030602050306030303" pitchFamily="18" charset="0"/>
                <a:cs typeface="Consolas" panose="020B0609020204030204" pitchFamily="49" charset="0"/>
              </a:rPr>
              <a:t>Editovaná kniha</a:t>
            </a:r>
          </a:p>
          <a:p>
            <a:pPr marL="54000" indent="0" algn="l">
              <a:buNone/>
            </a:pP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Thoreau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, Henry David. 2016. “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Walking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.” In </a:t>
            </a:r>
            <a:r>
              <a:rPr lang="sk-SK" b="0" i="1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The</a:t>
            </a:r>
            <a:r>
              <a:rPr lang="sk-SK" b="0" i="1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 </a:t>
            </a:r>
            <a:r>
              <a:rPr lang="sk-SK" b="0" i="1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Making</a:t>
            </a:r>
            <a:r>
              <a:rPr lang="sk-SK" b="0" i="1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 of </a:t>
            </a:r>
            <a:r>
              <a:rPr lang="sk-SK" b="0" i="1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the</a:t>
            </a:r>
            <a:r>
              <a:rPr lang="sk-SK" b="0" i="1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 American </a:t>
            </a:r>
            <a:r>
              <a:rPr lang="sk-SK" b="0" i="1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Essay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, 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edited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 by John 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D’Agata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, 167–95. Minneapolis: 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Graywolf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 Press.</a:t>
            </a:r>
          </a:p>
          <a:p>
            <a:pPr marL="54000" indent="0" algn="l">
              <a:buNone/>
            </a:pP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(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Thoreau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 2016, 177–78)</a:t>
            </a:r>
          </a:p>
          <a:p>
            <a:pPr marL="54000" indent="0">
              <a:buNone/>
            </a:pPr>
            <a:endParaRPr lang="cs-CZ" altLang="cs-CZ" b="1" dirty="0">
              <a:latin typeface="Constantia" panose="02030602050306030303" pitchFamily="18" charset="0"/>
              <a:cs typeface="Consolas" panose="020B0609020204030204" pitchFamily="49" charset="0"/>
            </a:endParaRPr>
          </a:p>
          <a:p>
            <a:pPr marL="54000" indent="0">
              <a:buNone/>
            </a:pPr>
            <a:r>
              <a:rPr lang="cs-CZ" altLang="cs-CZ" b="1" dirty="0" err="1">
                <a:latin typeface="Constantia" panose="02030602050306030303" pitchFamily="18" charset="0"/>
                <a:cs typeface="Consolas" panose="020B0609020204030204" pitchFamily="49" charset="0"/>
              </a:rPr>
              <a:t>Website</a:t>
            </a:r>
            <a:r>
              <a:rPr lang="cs-CZ" altLang="cs-CZ" b="1" dirty="0">
                <a:latin typeface="Constantia" panose="02030602050306030303" pitchFamily="18" charset="0"/>
                <a:cs typeface="Consolas" panose="020B0609020204030204" pitchFamily="49" charset="0"/>
              </a:rPr>
              <a:t> </a:t>
            </a:r>
            <a:r>
              <a:rPr lang="cs-CZ" altLang="cs-CZ" b="1" dirty="0" err="1">
                <a:latin typeface="Constantia" panose="02030602050306030303" pitchFamily="18" charset="0"/>
                <a:cs typeface="Consolas" panose="020B0609020204030204" pitchFamily="49" charset="0"/>
              </a:rPr>
              <a:t>content</a:t>
            </a:r>
            <a:endParaRPr lang="cs-CZ" altLang="cs-CZ" b="1" dirty="0">
              <a:latin typeface="Constantia" panose="02030602050306030303" pitchFamily="18" charset="0"/>
              <a:cs typeface="Consolas" panose="020B0609020204030204" pitchFamily="49" charset="0"/>
            </a:endParaRPr>
          </a:p>
          <a:p>
            <a:pPr marL="54000" indent="0">
              <a:buNone/>
            </a:pP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Yale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 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University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. 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n.d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. “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About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 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Yale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: 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Yale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 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Facts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.” 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Accessed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 May 1, 2017. 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https://www.yale.edu/about-yale/yale-facts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.</a:t>
            </a:r>
          </a:p>
          <a:p>
            <a:pPr marL="54000" indent="0">
              <a:buNone/>
            </a:pP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(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Yale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 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University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, </a:t>
            </a:r>
            <a:r>
              <a:rPr lang="sk-SK" b="0" i="0" u="none" strike="noStrike" dirty="0" err="1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n.d</a:t>
            </a:r>
            <a:r>
              <a:rPr lang="sk-SK" b="0" i="0" u="none" strike="noStrike" dirty="0">
                <a:effectLst/>
                <a:latin typeface="Constantia" panose="02030602050306030303" pitchFamily="18" charset="0"/>
                <a:cs typeface="Consolas" panose="020B0609020204030204" pitchFamily="49" charset="0"/>
              </a:rPr>
              <a:t>.)</a:t>
            </a:r>
            <a:endParaRPr lang="cs-CZ" altLang="cs-CZ" b="1" dirty="0">
              <a:latin typeface="Constantia" panose="02030602050306030303" pitchFamily="18" charset="0"/>
              <a:cs typeface="Consolas" panose="020B0609020204030204" pitchFamily="49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63486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Vedení bibliografických odkazů a citací 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algn="just" eaLnBrk="1" hangingPunct="1">
              <a:defRPr/>
            </a:pPr>
            <a:r>
              <a:rPr lang="cs-CZ" sz="2000" dirty="0">
                <a:latin typeface="Constantia" panose="02030602050306030303" pitchFamily="18" charset="0"/>
              </a:rPr>
              <a:t>Musí odpovídat požadavkům/charakteru daného textu (periodika).</a:t>
            </a:r>
          </a:p>
          <a:p>
            <a:pPr algn="just" eaLnBrk="1" hangingPunct="1">
              <a:defRPr/>
            </a:pPr>
            <a:r>
              <a:rPr lang="cs-CZ" sz="2000" dirty="0">
                <a:latin typeface="Constantia" panose="02030602050306030303" pitchFamily="18" charset="0"/>
              </a:rPr>
              <a:t>Užívané prvky: Jméno, Název, Nakladatelské údaje, Rozsah, ISBN, stránkování.</a:t>
            </a:r>
          </a:p>
          <a:p>
            <a:pPr algn="just" eaLnBrk="1" hangingPunct="1">
              <a:defRPr/>
            </a:pPr>
            <a:r>
              <a:rPr lang="cs-CZ" sz="2000" dirty="0">
                <a:latin typeface="Constantia" panose="02030602050306030303" pitchFamily="18" charset="0"/>
              </a:rPr>
              <a:t>Rozdíly (monografie, sborníky, příspěvky ve sbornících, články v časopisech, internetové zdroje, dokumenty, různý počet autorů, opakování odkazů (viz normy ČSN).</a:t>
            </a:r>
          </a:p>
          <a:p>
            <a:pPr algn="just" eaLnBrk="1" hangingPunct="1">
              <a:defRPr/>
            </a:pPr>
            <a:r>
              <a:rPr lang="cs-CZ" sz="2000" dirty="0">
                <a:latin typeface="Constantia" panose="02030602050306030303" pitchFamily="18" charset="0"/>
              </a:rPr>
              <a:t>Užívané prvky odkazů/citací jsou </a:t>
            </a:r>
            <a:r>
              <a:rPr lang="cs-CZ" sz="2000" i="1" dirty="0">
                <a:latin typeface="Constantia" panose="02030602050306030303" pitchFamily="18" charset="0"/>
              </a:rPr>
              <a:t>do jisté míry volitelné</a:t>
            </a:r>
            <a:r>
              <a:rPr lang="cs-CZ" sz="2000" dirty="0">
                <a:latin typeface="Constantia" panose="02030602050306030303" pitchFamily="18" charset="0"/>
              </a:rPr>
              <a:t>, ale vždy musí být v daném textu používány jednotně a příslušný zdroj jednoznačně identifikovatelný.</a:t>
            </a:r>
          </a:p>
          <a:p>
            <a:pPr algn="just" eaLnBrk="1" hangingPunct="1">
              <a:defRPr/>
            </a:pPr>
            <a:endParaRPr lang="cs-CZ" sz="2000" dirty="0">
              <a:latin typeface="Constantia" panose="02030602050306030303" pitchFamily="18" charset="0"/>
            </a:endParaRPr>
          </a:p>
          <a:p>
            <a:pPr algn="just" eaLnBrk="1" hangingPunct="1">
              <a:defRPr/>
            </a:pPr>
            <a:r>
              <a:rPr lang="cs-CZ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Tip: </a:t>
            </a:r>
            <a:r>
              <a:rPr lang="cs-CZ" sz="2000" dirty="0">
                <a:latin typeface="Constantia" panose="02030602050306030303" pitchFamily="18" charset="0"/>
              </a:rPr>
              <a:t>veďte si seznam literatury a odkazy dle zadané normy od začátku tvorby úkolu</a:t>
            </a:r>
          </a:p>
          <a:p>
            <a:pPr algn="just" eaLnBrk="1" hangingPunct="1">
              <a:defRPr/>
            </a:pPr>
            <a:r>
              <a:rPr lang="cs-CZ" sz="2000" dirty="0" err="1">
                <a:latin typeface="Constantia" panose="02030602050306030303" pitchFamily="18" charset="0"/>
              </a:rPr>
              <a:t>citace.com</a:t>
            </a:r>
            <a:r>
              <a:rPr lang="cs-CZ" sz="2000" dirty="0">
                <a:latin typeface="Constantia" panose="02030602050306030303" pitchFamily="18" charset="0"/>
              </a:rPr>
              <a:t>, </a:t>
            </a:r>
            <a:r>
              <a:rPr lang="cs-CZ" sz="2000" dirty="0" err="1">
                <a:latin typeface="Constantia" panose="02030602050306030303" pitchFamily="18" charset="0"/>
              </a:rPr>
              <a:t>EndNote</a:t>
            </a:r>
            <a:r>
              <a:rPr lang="cs-CZ" sz="2000" dirty="0">
                <a:latin typeface="Constantia" panose="02030602050306030303" pitchFamily="18" charset="0"/>
              </a:rPr>
              <a:t>, </a:t>
            </a:r>
            <a:r>
              <a:rPr lang="cs-CZ" sz="2000" dirty="0" err="1">
                <a:latin typeface="Constantia" panose="02030602050306030303" pitchFamily="18" charset="0"/>
              </a:rPr>
              <a:t>Mendeley</a:t>
            </a:r>
            <a:r>
              <a:rPr lang="cs-CZ" sz="2000" dirty="0">
                <a:latin typeface="Constantia" panose="02030602050306030303" pitchFamily="18" charset="0"/>
              </a:rPr>
              <a:t>, Word, </a:t>
            </a:r>
            <a:r>
              <a:rPr lang="cs-CZ" sz="2000" b="1" dirty="0">
                <a:latin typeface="Constantia" panose="02030602050306030303" pitchFamily="18" charset="0"/>
              </a:rPr>
              <a:t>ZOTERO</a:t>
            </a:r>
          </a:p>
          <a:p>
            <a:pPr algn="just" eaLnBrk="1" hangingPunct="1">
              <a:defRPr/>
            </a:pPr>
            <a:endParaRPr lang="cs-CZ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48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6" name="Obrázok 5" descr="Obrázok, na ktorom je text, softvér, webová stránka, webová lokalita&#10;&#10;Automaticky generovaný popis">
            <a:extLst>
              <a:ext uri="{FF2B5EF4-FFF2-40B4-BE49-F238E27FC236}">
                <a16:creationId xmlns:a16="http://schemas.microsoft.com/office/drawing/2014/main" id="{20EFC69E-54D7-765D-DEF9-37ED40D64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0" y="813114"/>
            <a:ext cx="8684513" cy="54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4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Seznam literatury – obecná pravidla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latin typeface="Constantia" panose="02030602050306030303" pitchFamily="18" charset="0"/>
              </a:rPr>
              <a:t>Začíná se příjmením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400" dirty="0">
                <a:latin typeface="Constantia" panose="02030602050306030303" pitchFamily="18" charset="0"/>
              </a:rPr>
              <a:t>Abecední řazení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400" dirty="0">
                <a:latin typeface="Constantia" panose="02030602050306030303" pitchFamily="18" charset="0"/>
              </a:rPr>
              <a:t>Podle data publikace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400" dirty="0">
                <a:latin typeface="Constantia" panose="02030602050306030303" pitchFamily="18" charset="0"/>
              </a:rPr>
              <a:t>Podle pořadí umístění v textu (+</a:t>
            </a:r>
            <a:r>
              <a:rPr lang="cs-CZ" sz="2400" dirty="0" err="1">
                <a:latin typeface="Constantia" panose="02030602050306030303" pitchFamily="18" charset="0"/>
              </a:rPr>
              <a:t>suffix</a:t>
            </a:r>
            <a:r>
              <a:rPr lang="cs-CZ" sz="2400" dirty="0">
                <a:latin typeface="Constantia" panose="02030602050306030303" pitchFamily="18" charset="0"/>
              </a:rPr>
              <a:t> </a:t>
            </a:r>
            <a:r>
              <a:rPr lang="cs-CZ" sz="2400" dirty="0" err="1">
                <a:latin typeface="Constantia" panose="02030602050306030303" pitchFamily="18" charset="0"/>
              </a:rPr>
              <a:t>a,b,c</a:t>
            </a:r>
            <a:r>
              <a:rPr lang="cs-CZ" sz="2400" dirty="0">
                <a:latin typeface="Constantia" panose="02030602050306030303" pitchFamily="18" charset="0"/>
              </a:rPr>
              <a:t>…)</a:t>
            </a:r>
          </a:p>
          <a:p>
            <a:pPr marL="514350" indent="-514350">
              <a:buNone/>
              <a:defRPr/>
            </a:pPr>
            <a:endParaRPr lang="cs-CZ" sz="2400" dirty="0">
              <a:latin typeface="Constantia" panose="02030602050306030303" pitchFamily="18" charset="0"/>
            </a:endParaRPr>
          </a:p>
          <a:p>
            <a:pPr marL="514350" indent="-514350">
              <a:buNone/>
              <a:defRPr/>
            </a:pPr>
            <a:endParaRPr lang="cs-CZ" sz="2400" dirty="0">
              <a:latin typeface="Constantia" panose="02030602050306030303" pitchFamily="18" charset="0"/>
            </a:endParaRPr>
          </a:p>
          <a:p>
            <a:pPr marL="514350" indent="-514350">
              <a:buNone/>
              <a:defRPr/>
            </a:pPr>
            <a:endParaRPr lang="cs-CZ" sz="2400" dirty="0">
              <a:latin typeface="Constantia" panose="02030602050306030303" pitchFamily="18" charset="0"/>
            </a:endParaRPr>
          </a:p>
          <a:p>
            <a:pPr marL="514350" indent="-514350">
              <a:buNone/>
              <a:defRPr/>
            </a:pPr>
            <a:endParaRPr lang="cs-CZ" sz="2400" dirty="0">
              <a:latin typeface="Constantia" panose="02030602050306030303" pitchFamily="18" charset="0"/>
            </a:endParaRPr>
          </a:p>
          <a:p>
            <a:pPr marL="514350" indent="-514350">
              <a:defRPr/>
            </a:pPr>
            <a:endParaRPr lang="cs-CZ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53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Chyby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r>
              <a:rPr lang="cs-CZ" altLang="cs-CZ" sz="2400" dirty="0">
                <a:latin typeface="Constantia" panose="02030602050306030303" pitchFamily="18" charset="0"/>
              </a:rPr>
              <a:t>Odkaz na text, se kterým </a:t>
            </a:r>
            <a:r>
              <a:rPr lang="cs-CZ" altLang="cs-CZ" sz="2400" b="1" dirty="0">
                <a:latin typeface="Constantia" panose="02030602050306030303" pitchFamily="18" charset="0"/>
              </a:rPr>
              <a:t>nepracujete</a:t>
            </a:r>
          </a:p>
          <a:p>
            <a:endParaRPr lang="cs-CZ" altLang="cs-CZ" sz="2400" b="1" dirty="0">
              <a:latin typeface="Constantia" panose="02030602050306030303" pitchFamily="18" charset="0"/>
            </a:endParaRPr>
          </a:p>
          <a:p>
            <a:r>
              <a:rPr lang="cs-CZ" altLang="cs-CZ" sz="2400" b="1" dirty="0">
                <a:latin typeface="Constantia" panose="02030602050306030303" pitchFamily="18" charset="0"/>
              </a:rPr>
              <a:t>Neuvedení </a:t>
            </a:r>
            <a:r>
              <a:rPr lang="cs-CZ" altLang="cs-CZ" sz="2400" dirty="0">
                <a:latin typeface="Constantia" panose="02030602050306030303" pitchFamily="18" charset="0"/>
              </a:rPr>
              <a:t>citovaného textu v seznamu literatury</a:t>
            </a:r>
          </a:p>
          <a:p>
            <a:endParaRPr lang="cs-CZ" altLang="cs-CZ" sz="2400" dirty="0">
              <a:latin typeface="Constantia" panose="02030602050306030303" pitchFamily="18" charset="0"/>
            </a:endParaRPr>
          </a:p>
          <a:p>
            <a:r>
              <a:rPr lang="cs-CZ" altLang="cs-CZ" sz="2400" dirty="0">
                <a:latin typeface="Constantia" panose="02030602050306030303" pitchFamily="18" charset="0"/>
              </a:rPr>
              <a:t>(Auto)citace bez vztahu k tématu</a:t>
            </a:r>
          </a:p>
          <a:p>
            <a:endParaRPr lang="cs-CZ" altLang="cs-CZ" sz="2400" dirty="0">
              <a:latin typeface="Constantia" panose="02030602050306030303" pitchFamily="18" charset="0"/>
            </a:endParaRPr>
          </a:p>
          <a:p>
            <a:r>
              <a:rPr lang="cs-CZ" altLang="cs-CZ" sz="2400" b="1" dirty="0">
                <a:latin typeface="Constantia" panose="02030602050306030303" pitchFamily="18" charset="0"/>
              </a:rPr>
              <a:t>Neúplná citace </a:t>
            </a:r>
            <a:r>
              <a:rPr lang="cs-CZ" altLang="cs-CZ" sz="2400" dirty="0">
                <a:latin typeface="Constantia" panose="02030602050306030303" pitchFamily="18" charset="0"/>
              </a:rPr>
              <a:t>(chybí některé údaje umožňující identifikaci autora)</a:t>
            </a:r>
          </a:p>
          <a:p>
            <a:endParaRPr lang="cs-CZ" altLang="cs-CZ" sz="3200" dirty="0">
              <a:latin typeface="Constantia" panose="02030602050306030303" pitchFamily="18" charset="0"/>
            </a:endParaRPr>
          </a:p>
          <a:p>
            <a:endParaRPr lang="cs-CZ" altLang="cs-CZ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2. AI</a:t>
            </a:r>
            <a:b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abstrakty, pravidla, využití</a:t>
            </a:r>
          </a:p>
        </p:txBody>
      </p:sp>
    </p:spTree>
    <p:extLst>
      <p:ext uri="{BB962C8B-B14F-4D97-AF65-F5344CB8AC3E}">
        <p14:creationId xmlns:p14="http://schemas.microsoft.com/office/powerpoint/2010/main" val="424081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1. Strategie čtení akademického textu</a:t>
            </a:r>
          </a:p>
        </p:txBody>
      </p:sp>
    </p:spTree>
    <p:extLst>
      <p:ext uri="{BB962C8B-B14F-4D97-AF65-F5344CB8AC3E}">
        <p14:creationId xmlns:p14="http://schemas.microsoft.com/office/powerpoint/2010/main" val="831197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Úkol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54000" indent="0">
              <a:buNone/>
            </a:pPr>
            <a:r>
              <a:rPr lang="cs-CZ" altLang="cs-CZ" sz="2400" dirty="0">
                <a:latin typeface="Constantia" panose="02030602050306030303" pitchFamily="18" charset="0"/>
              </a:rPr>
              <a:t>Rozhodněte, jestli je abstrakt vytvořen člověkem nebo AI</a:t>
            </a:r>
            <a:endParaRPr lang="cs-CZ" altLang="cs-CZ" sz="3200" dirty="0">
              <a:latin typeface="Constantia" panose="02030602050306030303" pitchFamily="18" charset="0"/>
            </a:endParaRPr>
          </a:p>
          <a:p>
            <a:endParaRPr lang="cs-CZ" altLang="cs-CZ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50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2. AI</a:t>
            </a:r>
          </a:p>
        </p:txBody>
      </p:sp>
      <p:pic>
        <p:nvPicPr>
          <p:cNvPr id="5" name="Obrázok 4" descr="Obrázok, na ktorom je text, snímka obrazovky, webová lokalita, webová stránka&#10;&#10;Automaticky generovaný popis">
            <a:extLst>
              <a:ext uri="{FF2B5EF4-FFF2-40B4-BE49-F238E27FC236}">
                <a16:creationId xmlns:a16="http://schemas.microsoft.com/office/drawing/2014/main" id="{F37565A4-0FC0-C207-339B-AADB1BF85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0" y="1124465"/>
            <a:ext cx="8649712" cy="46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42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2. AI</a:t>
            </a:r>
          </a:p>
        </p:txBody>
      </p:sp>
      <p:pic>
        <p:nvPicPr>
          <p:cNvPr id="6" name="Obrázok 5" descr="Obrázok, na ktorom je text, snímka obrazovky, softvér, webová lokalita&#10;&#10;Automaticky generovaný popis">
            <a:extLst>
              <a:ext uri="{FF2B5EF4-FFF2-40B4-BE49-F238E27FC236}">
                <a16:creationId xmlns:a16="http://schemas.microsoft.com/office/drawing/2014/main" id="{078BF56C-6FE2-D28A-CCF4-1C0ADE4CF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2" y="670227"/>
            <a:ext cx="7772400" cy="54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sz="2000" dirty="0">
                <a:solidFill>
                  <a:schemeClr val="accent1"/>
                </a:solidFill>
                <a:latin typeface="Garamond" panose="02020404030301010803" pitchFamily="18" charset="0"/>
              </a:rPr>
              <a:t>Masarykova univerzita při využívání nástrojů AI doporučuje:</a:t>
            </a:r>
            <a:br>
              <a:rPr lang="cs-CZ" sz="200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br>
              <a:rPr lang="cs-CZ" sz="200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cs-CZ" sz="2000" dirty="0">
                <a:solidFill>
                  <a:schemeClr val="accent1"/>
                </a:solidFill>
                <a:latin typeface="Garamond" panose="02020404030301010803" pitchFamily="18" charset="0"/>
              </a:rPr>
              <a:t>Studujícím</a:t>
            </a:r>
            <a:endParaRPr lang="cs-CZ" sz="2000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609585" indent="-507987">
              <a:buSzPct val="100000"/>
              <a:buFont typeface="Arial"/>
              <a:buAutoNum type="arabicParenR"/>
            </a:pP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Buďte </a:t>
            </a:r>
            <a:r>
              <a:rPr lang="sk-SK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zvídaví</a:t>
            </a: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Buďte </a:t>
            </a:r>
            <a:r>
              <a:rPr lang="sk-SK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pragmatičtí</a:t>
            </a: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sk-SK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Buďte </a:t>
            </a:r>
            <a:r>
              <a:rPr lang="sk-SK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svědomití</a:t>
            </a: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 poctiví.</a:t>
            </a: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Buďte transparentní.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sk-SK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Buďte </a:t>
            </a:r>
            <a:r>
              <a:rPr lang="sk-SK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zodpovědní</a:t>
            </a: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" sz="24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91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96433"/>
            <a:ext cx="8064900" cy="804000"/>
          </a:xfrm>
        </p:spPr>
        <p:txBody>
          <a:bodyPr/>
          <a:lstStyle/>
          <a:p>
            <a:pPr marL="431800" indent="-315913" algn="ctr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Využití z praxe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101598" indent="0">
              <a:buSzPct val="100000"/>
              <a:buNone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1) Vyhledání relevantní literatury + výcuc</a:t>
            </a:r>
          </a:p>
        </p:txBody>
      </p:sp>
    </p:spTree>
    <p:extLst>
      <p:ext uri="{BB962C8B-B14F-4D97-AF65-F5344CB8AC3E}">
        <p14:creationId xmlns:p14="http://schemas.microsoft.com/office/powerpoint/2010/main" val="4229348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pic>
        <p:nvPicPr>
          <p:cNvPr id="8" name="Obrázok 7" descr="Obrázok, na ktorom je text, dokument, písmo, snímka obrazovky&#10;&#10;Automaticky generovaný popis">
            <a:extLst>
              <a:ext uri="{FF2B5EF4-FFF2-40B4-BE49-F238E27FC236}">
                <a16:creationId xmlns:a16="http://schemas.microsoft.com/office/drawing/2014/main" id="{A0705B61-09C1-1B96-9E40-24C150AEC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1313936"/>
            <a:ext cx="8104950" cy="3675166"/>
          </a:xfrm>
          <a:prstGeom prst="rect">
            <a:avLst/>
          </a:prstGeom>
        </p:spPr>
      </p:pic>
      <p:sp>
        <p:nvSpPr>
          <p:cNvPr id="9" name="Nadpis 3">
            <a:extLst>
              <a:ext uri="{FF2B5EF4-FFF2-40B4-BE49-F238E27FC236}">
                <a16:creationId xmlns:a16="http://schemas.microsoft.com/office/drawing/2014/main" id="{87671B08-541F-D773-3268-FC579ACC4600}"/>
              </a:ext>
            </a:extLst>
          </p:cNvPr>
          <p:cNvSpPr txBox="1">
            <a:spLocks/>
          </p:cNvSpPr>
          <p:nvPr/>
        </p:nvSpPr>
        <p:spPr>
          <a:xfrm>
            <a:off x="310500" y="5115697"/>
            <a:ext cx="8064900" cy="13954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431800" indent="-315913" algn="ctr">
              <a:lnSpc>
                <a:spcPct val="93000"/>
              </a:lnSpc>
              <a:spcAft>
                <a:spcPts val="1413"/>
              </a:spcAft>
              <a:buSzPct val="45000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kern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Elicit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31800" indent="-315913" algn="ctr">
              <a:lnSpc>
                <a:spcPct val="93000"/>
              </a:lnSpc>
              <a:spcAft>
                <a:spcPts val="1413"/>
              </a:spcAft>
              <a:buSzPct val="45000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kern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Consensus</a:t>
            </a:r>
            <a:endParaRPr lang="cs-CZ" kern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59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96433"/>
            <a:ext cx="8064900" cy="804000"/>
          </a:xfrm>
        </p:spPr>
        <p:txBody>
          <a:bodyPr/>
          <a:lstStyle/>
          <a:p>
            <a:pPr marL="431800" indent="-315913" algn="ctr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Využití z praxe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Vyhledání relevantní literatury + výcuc</a:t>
            </a:r>
          </a:p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Všeobecný pohled na věc</a:t>
            </a:r>
          </a:p>
        </p:txBody>
      </p:sp>
    </p:spTree>
    <p:extLst>
      <p:ext uri="{BB962C8B-B14F-4D97-AF65-F5344CB8AC3E}">
        <p14:creationId xmlns:p14="http://schemas.microsoft.com/office/powerpoint/2010/main" val="3405565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pic>
        <p:nvPicPr>
          <p:cNvPr id="4" name="Obrázok 3" descr="Obrázok, na ktorom je text, snímka obrazovky, softvér, webová lokalita&#10;&#10;Automaticky generovaný popis">
            <a:extLst>
              <a:ext uri="{FF2B5EF4-FFF2-40B4-BE49-F238E27FC236}">
                <a16:creationId xmlns:a16="http://schemas.microsoft.com/office/drawing/2014/main" id="{D13CBFF9-A685-C612-59DE-0B81E62BC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7" y="180269"/>
            <a:ext cx="7772400" cy="649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7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96433"/>
            <a:ext cx="8064900" cy="804000"/>
          </a:xfrm>
        </p:spPr>
        <p:txBody>
          <a:bodyPr/>
          <a:lstStyle/>
          <a:p>
            <a:pPr marL="431800" indent="-315913" algn="ctr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Využití z praxe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Vyhledání relevantní literatury + výcuc</a:t>
            </a:r>
          </a:p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Všeobecný pohled na věc</a:t>
            </a:r>
          </a:p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Dotvoření argumentace</a:t>
            </a:r>
          </a:p>
        </p:txBody>
      </p:sp>
    </p:spTree>
    <p:extLst>
      <p:ext uri="{BB962C8B-B14F-4D97-AF65-F5344CB8AC3E}">
        <p14:creationId xmlns:p14="http://schemas.microsoft.com/office/powerpoint/2010/main" val="4227053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5" name="Obrázok 4" descr="Obrázok, na ktorom je text, snímka obrazovky, softvér&#10;&#10;Automaticky generovaný popis">
            <a:extLst>
              <a:ext uri="{FF2B5EF4-FFF2-40B4-BE49-F238E27FC236}">
                <a16:creationId xmlns:a16="http://schemas.microsoft.com/office/drawing/2014/main" id="{8F444AFE-C571-C5B9-F324-09B448C0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9" y="889687"/>
            <a:ext cx="8032261" cy="55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4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Strategie čtení akademického textu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000"/>
            <a:ext cx="8064900" cy="4956000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>
                <a:latin typeface="Constantia" panose="02030602050306030303" pitchFamily="18" charset="0"/>
              </a:rPr>
              <a:t>Jak číst „efektivně“?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Úspornost čtení – potřebuji to číst? Potřebuji to číst celé? Můžu něco vynechat?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Název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Struktura textu a odstavců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>
                <a:latin typeface="Constantia" panose="02030602050306030303" pitchFamily="18" charset="0"/>
              </a:rPr>
              <a:t>Scanning</a:t>
            </a:r>
            <a:r>
              <a:rPr lang="cs-CZ" dirty="0">
                <a:latin typeface="Constantia" panose="02030602050306030303" pitchFamily="18" charset="0"/>
              </a:rPr>
              <a:t> – rychlé vyhledávání informací (detailů) v textu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>
                <a:latin typeface="Constantia" panose="02030602050306030303" pitchFamily="18" charset="0"/>
              </a:rPr>
              <a:t>Skimming</a:t>
            </a:r>
            <a:r>
              <a:rPr lang="cs-CZ" dirty="0">
                <a:latin typeface="Constantia" panose="02030602050306030303" pitchFamily="18" charset="0"/>
              </a:rPr>
              <a:t> – zjištění hlavních myšlenek textu, nikoli detailů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Přečtení relevantních pasáží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Detailní (opakované)  čtení a poznámky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68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96433"/>
            <a:ext cx="8064900" cy="804000"/>
          </a:xfrm>
        </p:spPr>
        <p:txBody>
          <a:bodyPr/>
          <a:lstStyle/>
          <a:p>
            <a:pPr marL="431800" indent="-315913" algn="ctr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Využití z praxe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Vyhledání relevantní literatury + výcuc</a:t>
            </a:r>
          </a:p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Všeobecný pohled na věc</a:t>
            </a:r>
          </a:p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Dotvoření argumentace</a:t>
            </a:r>
          </a:p>
          <a:p>
            <a:pPr marL="558798" indent="-457200">
              <a:buSzPct val="100000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Práce s vlastním textem (zkrácení, přepsání, proof,…)</a:t>
            </a:r>
          </a:p>
          <a:p>
            <a:pPr marL="558798" indent="-457200">
              <a:buSzPct val="100000"/>
              <a:buAutoNum type="arabicParenR"/>
            </a:pPr>
            <a:endParaRPr lang="cs" sz="24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948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1F73480-0F89-4C9B-FCFB-90F77AE1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" y="360130"/>
            <a:ext cx="8699157" cy="59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76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7" name="Obrázok 6" descr="Obrázok, na ktorom je text, písmo, snímka obrazovky, algebra&#10;&#10;Automaticky generovaný popis">
            <a:extLst>
              <a:ext uri="{FF2B5EF4-FFF2-40B4-BE49-F238E27FC236}">
                <a16:creationId xmlns:a16="http://schemas.microsoft.com/office/drawing/2014/main" id="{B311E392-7B84-A639-A78D-D119E5367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" y="2071061"/>
            <a:ext cx="9101080" cy="27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38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3. Strategie výběru tématu a názvu SP</a:t>
            </a:r>
          </a:p>
        </p:txBody>
      </p:sp>
    </p:spTree>
    <p:extLst>
      <p:ext uri="{BB962C8B-B14F-4D97-AF65-F5344CB8AC3E}">
        <p14:creationId xmlns:p14="http://schemas.microsoft.com/office/powerpoint/2010/main" val="3836852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Strategie výběru tématu a názvu SP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609585" indent="-507987">
              <a:buSzPct val="100000"/>
              <a:buFont typeface="Arial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vlastní okruh zájmů </a:t>
            </a: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výběr tématu</a:t>
            </a: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hledání zdrojů → efektivní čtení</a:t>
            </a: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formulace hlavní výzkumné otázky a cíle prác (příp. hypotéz)</a:t>
            </a: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volba názvu SP</a:t>
            </a: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sestavení struktury a plánu psaní SP</a:t>
            </a:r>
          </a:p>
          <a:p>
            <a:pPr marL="609585" indent="-507987">
              <a:buSzPct val="100000"/>
              <a:buFont typeface="Arial"/>
              <a:buAutoNum type="arabicParenR"/>
            </a:pPr>
            <a:r>
              <a:rPr lang="cs-CZ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P</a:t>
            </a: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saní + hledání doplňujících zdrojů</a:t>
            </a:r>
          </a:p>
          <a:p>
            <a:pPr marL="101598" indent="0">
              <a:buSzPct val="100000"/>
              <a:buNone/>
            </a:pPr>
            <a:endParaRPr lang="cs" sz="24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101598" indent="0">
              <a:buSzPct val="100000"/>
              <a:buNone/>
            </a:pPr>
            <a:r>
              <a:rPr lang="cs-CZ" sz="2400" dirty="0" err="1">
                <a:latin typeface="Constantia" panose="02030602050306030303" pitchFamily="18" charset="0"/>
                <a:ea typeface="Arial"/>
                <a:cs typeface="Arial"/>
                <a:sym typeface="Arial"/>
              </a:rPr>
              <a:t>Č</a:t>
            </a:r>
            <a:r>
              <a:rPr lang="cs" sz="24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tení klíčovým předpokladem dobrého akademického psaní</a:t>
            </a:r>
          </a:p>
          <a:p>
            <a:pPr marL="609585" indent="-507987">
              <a:buSzPct val="100000"/>
              <a:buFont typeface="Arial"/>
              <a:buAutoNum type="arabicParenR"/>
            </a:pPr>
            <a:endParaRPr lang="cs" sz="24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244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Čokoláda</a:t>
            </a:r>
          </a:p>
        </p:txBody>
      </p:sp>
    </p:spTree>
    <p:extLst>
      <p:ext uri="{BB962C8B-B14F-4D97-AF65-F5344CB8AC3E}">
        <p14:creationId xmlns:p14="http://schemas.microsoft.com/office/powerpoint/2010/main" val="1393215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Konzumace čokolády</a:t>
            </a:r>
          </a:p>
        </p:txBody>
      </p:sp>
    </p:spTree>
    <p:extLst>
      <p:ext uri="{BB962C8B-B14F-4D97-AF65-F5344CB8AC3E}">
        <p14:creationId xmlns:p14="http://schemas.microsoft.com/office/powerpoint/2010/main" val="3747442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Která čokoláda je nejoblíbenější (a proč?)</a:t>
            </a:r>
          </a:p>
        </p:txBody>
      </p:sp>
    </p:spTree>
    <p:extLst>
      <p:ext uri="{BB962C8B-B14F-4D97-AF65-F5344CB8AC3E}">
        <p14:creationId xmlns:p14="http://schemas.microsoft.com/office/powerpoint/2010/main" val="397877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“Populistické strany v Evropě”</a:t>
            </a:r>
          </a:p>
        </p:txBody>
      </p:sp>
    </p:spTree>
    <p:extLst>
      <p:ext uri="{BB962C8B-B14F-4D97-AF65-F5344CB8AC3E}">
        <p14:creationId xmlns:p14="http://schemas.microsoft.com/office/powerpoint/2010/main" val="1209602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“Vzestup populistických stran v Evropě”</a:t>
            </a:r>
          </a:p>
        </p:txBody>
      </p:sp>
    </p:spTree>
    <p:extLst>
      <p:ext uri="{BB962C8B-B14F-4D97-AF65-F5344CB8AC3E}">
        <p14:creationId xmlns:p14="http://schemas.microsoft.com/office/powerpoint/2010/main" val="79810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Garamond" panose="02020404030301010803" pitchFamily="18" charset="0"/>
              </a:rPr>
              <a:t>Jak poznám, že je informace kvalitní aneb</a:t>
            </a:r>
            <a:br>
              <a:rPr lang="cs-CZ" sz="4000" dirty="0">
                <a:latin typeface="Garamond" panose="02020404030301010803" pitchFamily="18" charset="0"/>
              </a:rPr>
            </a:br>
            <a:r>
              <a:rPr lang="cs-CZ" sz="4000" dirty="0">
                <a:latin typeface="Garamond" panose="02020404030301010803" pitchFamily="18" charset="0"/>
              </a:rPr>
              <a:t>Aktivní a kritické čtení </a:t>
            </a:r>
            <a:br>
              <a:rPr lang="cs-CZ" sz="4000" dirty="0">
                <a:latin typeface="Garamond" panose="02020404030301010803" pitchFamily="18" charset="0"/>
              </a:rPr>
            </a:br>
            <a:r>
              <a:rPr lang="cs-CZ" sz="4000" dirty="0">
                <a:latin typeface="Garamond" panose="02020404030301010803" pitchFamily="18" charset="0"/>
              </a:rPr>
              <a:t>(</a:t>
            </a:r>
            <a:r>
              <a:rPr lang="cs-CZ" sz="4000" dirty="0" err="1">
                <a:latin typeface="Garamond" panose="02020404030301010803" pitchFamily="18" charset="0"/>
              </a:rPr>
              <a:t>Gillet</a:t>
            </a:r>
            <a:r>
              <a:rPr lang="cs-CZ" sz="4000" dirty="0">
                <a:latin typeface="Garamond" panose="02020404030301010803" pitchFamily="18" charset="0"/>
              </a:rPr>
              <a:t> et al. 2009)</a:t>
            </a:r>
          </a:p>
        </p:txBody>
      </p:sp>
    </p:spTree>
    <p:extLst>
      <p:ext uri="{BB962C8B-B14F-4D97-AF65-F5344CB8AC3E}">
        <p14:creationId xmlns:p14="http://schemas.microsoft.com/office/powerpoint/2010/main" val="4238120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Kdo volí populistické strany?</a:t>
            </a:r>
          </a:p>
        </p:txBody>
      </p:sp>
    </p:spTree>
    <p:extLst>
      <p:ext uri="{BB962C8B-B14F-4D97-AF65-F5344CB8AC3E}">
        <p14:creationId xmlns:p14="http://schemas.microsoft.com/office/powerpoint/2010/main" val="2251002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“ANO 2011”</a:t>
            </a:r>
          </a:p>
        </p:txBody>
      </p:sp>
    </p:spTree>
    <p:extLst>
      <p:ext uri="{BB962C8B-B14F-4D97-AF65-F5344CB8AC3E}">
        <p14:creationId xmlns:p14="http://schemas.microsoft.com/office/powerpoint/2010/main" val="2291251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„Byla volební kampaň ANO personalizovaná?“</a:t>
            </a:r>
          </a:p>
        </p:txBody>
      </p:sp>
    </p:spTree>
    <p:extLst>
      <p:ext uri="{BB962C8B-B14F-4D97-AF65-F5344CB8AC3E}">
        <p14:creationId xmlns:p14="http://schemas.microsoft.com/office/powerpoint/2010/main" val="881934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2" y="3027000"/>
            <a:ext cx="8064900" cy="804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!!!Cíl práce = zodpovězení výzkumné otázky</a:t>
            </a:r>
          </a:p>
        </p:txBody>
      </p:sp>
    </p:spTree>
    <p:extLst>
      <p:ext uri="{BB962C8B-B14F-4D97-AF65-F5344CB8AC3E}">
        <p14:creationId xmlns:p14="http://schemas.microsoft.com/office/powerpoint/2010/main" val="39044583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Typy výzkumných otázek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414"/>
            <a:ext cx="8064900" cy="4535586"/>
          </a:xfrm>
        </p:spPr>
        <p:txBody>
          <a:bodyPr/>
          <a:lstStyle/>
          <a:p>
            <a:pPr marL="609585" indent="-304792">
              <a:buFont typeface="Arial"/>
            </a:pPr>
            <a:r>
              <a:rPr lang="cs" sz="2000" b="1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“Co/jaké” otázky </a:t>
            </a: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(vyžadují deskriptivní odpověď)</a:t>
            </a:r>
          </a:p>
          <a:p>
            <a:pPr>
              <a:buNone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→ Př.: Jaké je volební chování…?, Co ovlivňuje voliče při rozhodování…?, apod.</a:t>
            </a:r>
          </a:p>
          <a:p>
            <a:pPr>
              <a:buNone/>
            </a:pP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609585" indent="-304792">
              <a:buFont typeface="Arial"/>
            </a:pPr>
            <a:r>
              <a:rPr lang="cs" sz="2000" b="1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“Proč” otázky</a:t>
            </a: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 (explanace)</a:t>
            </a:r>
          </a:p>
          <a:p>
            <a:pPr>
              <a:buNone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→ Př. Proč strana XY v posledních volbách neuspěla…?, apod.</a:t>
            </a:r>
          </a:p>
          <a:p>
            <a:pPr>
              <a:buNone/>
            </a:pPr>
            <a:endParaRPr lang="cs" sz="2000" dirty="0"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609585" indent="-304792">
              <a:buFont typeface="Arial"/>
            </a:pPr>
            <a:r>
              <a:rPr lang="cs" sz="2000" b="1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“Jak” otázky</a:t>
            </a: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 (zkoumání možností změny stávajícího stavu a hodnocení těchto změn)</a:t>
            </a:r>
          </a:p>
          <a:p>
            <a:pPr>
              <a:buNone/>
            </a:pPr>
            <a:r>
              <a:rPr lang="cs" sz="2000" dirty="0">
                <a:latin typeface="Constantia" panose="02030602050306030303" pitchFamily="18" charset="0"/>
                <a:ea typeface="Arial"/>
                <a:cs typeface="Arial"/>
                <a:sym typeface="Arial"/>
              </a:rPr>
              <a:t>→ Př. Jak nastavit změnu volebního systému…?., Jak ovlivnit rozhodování....?</a:t>
            </a:r>
          </a:p>
        </p:txBody>
      </p:sp>
    </p:spTree>
    <p:extLst>
      <p:ext uri="{BB962C8B-B14F-4D97-AF65-F5344CB8AC3E}">
        <p14:creationId xmlns:p14="http://schemas.microsoft.com/office/powerpoint/2010/main" val="237913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Jak číst „aktivně“?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82510"/>
            <a:ext cx="8064900" cy="4956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„furt ve střehu”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Co vím o tématu? Co potřebuji zjistit? O jaký typ zdroje se jedná?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dialog s autorem („interview“)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kladení (správně položených) otázek a hledání odpovědí v textu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nejedná se o pasivní příjem informací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důležitá role kontextu, jaký cíl sledujeme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základem je (vlastní) myšlení, srovnání, reflexe...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problém více rovin textu (potřeba opakovaného čtení)</a:t>
            </a:r>
          </a:p>
        </p:txBody>
      </p:sp>
    </p:spTree>
    <p:extLst>
      <p:ext uri="{BB962C8B-B14F-4D97-AF65-F5344CB8AC3E}">
        <p14:creationId xmlns:p14="http://schemas.microsoft.com/office/powerpoint/2010/main" val="75156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Jak číst „kriticky“?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000"/>
            <a:ext cx="8064900" cy="4956000"/>
          </a:xfrm>
        </p:spPr>
        <p:txBody>
          <a:bodyPr/>
          <a:lstStyle/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Neustálá konfrontace textu s vlastními znalostmi/s dalšími texty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Kdo je autorem textu?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Zaměření se na objektivitu textu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Způsob prezentace a ospravedlnění závěrů – jsou tvrzení doložena argumenty? Jaké jsou tyto argumenty?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Odkazuje autor na zdroje? Jaké zdroje to jsou? Jak s nimi pracuje?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Žádná informace, byť ze sebelepšího zdroje nemusí být pravdivá!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3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000" dirty="0">
                <a:latin typeface="Garamond" panose="02020404030301010803" pitchFamily="18" charset="0"/>
              </a:rPr>
              <a:t>Jaké mohou být problémy se čtením akademického textu a jak je (vy)řešit?</a:t>
            </a:r>
          </a:p>
        </p:txBody>
      </p:sp>
    </p:spTree>
    <p:extLst>
      <p:ext uri="{BB962C8B-B14F-4D97-AF65-F5344CB8AC3E}">
        <p14:creationId xmlns:p14="http://schemas.microsoft.com/office/powerpoint/2010/main" val="378904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04000"/>
          </a:xfrm>
        </p:spPr>
        <p:txBody>
          <a:bodyPr/>
          <a:lstStyle/>
          <a:p>
            <a:pPr marL="431800" indent="-315913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>
                <a:latin typeface="Garamond" panose="02020404030301010803" pitchFamily="18" charset="0"/>
              </a:rPr>
              <a:t>Problém s odborným textem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4000"/>
            <a:ext cx="8064900" cy="4956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Většina textu je v angličtině </a:t>
            </a:r>
            <a:r>
              <a:rPr lang="cs-CZ" dirty="0">
                <a:latin typeface="Constantia" panose="02030602050306030303" pitchFamily="18" charset="0"/>
                <a:sym typeface="Wingdings" pitchFamily="2" charset="2"/>
              </a:rPr>
              <a:t></a:t>
            </a:r>
            <a:r>
              <a:rPr lang="cs-CZ" dirty="0">
                <a:latin typeface="Constantia" panose="02030602050306030303" pitchFamily="18" charset="0"/>
              </a:rPr>
              <a:t>, navíc v odborné </a:t>
            </a:r>
            <a:r>
              <a:rPr lang="cs-CZ" dirty="0">
                <a:latin typeface="Constantia" panose="02030602050306030303" pitchFamily="18" charset="0"/>
                <a:sym typeface="Wingdings" pitchFamily="2" charset="2"/>
              </a:rPr>
              <a:t>  </a:t>
            </a: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„</a:t>
            </a:r>
            <a:r>
              <a:rPr lang="cs-CZ" dirty="0" err="1">
                <a:latin typeface="Constantia" panose="02030602050306030303" pitchFamily="18" charset="0"/>
              </a:rPr>
              <a:t>The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primary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goal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of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this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research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thus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will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be</a:t>
            </a:r>
            <a:r>
              <a:rPr lang="cs-CZ" dirty="0">
                <a:latin typeface="Constantia" panose="02030602050306030303" pitchFamily="18" charset="0"/>
              </a:rPr>
              <a:t> to </a:t>
            </a:r>
            <a:r>
              <a:rPr lang="cs-CZ" dirty="0" err="1">
                <a:latin typeface="Constantia" panose="02030602050306030303" pitchFamily="18" charset="0"/>
              </a:rPr>
              <a:t>explore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the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potential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consequences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of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mobilization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patterns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for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mass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attitudes</a:t>
            </a:r>
            <a:r>
              <a:rPr lang="cs-CZ" dirty="0">
                <a:latin typeface="Constantia" panose="02030602050306030303" pitchFamily="18" charset="0"/>
              </a:rPr>
              <a:t> and </a:t>
            </a:r>
            <a:r>
              <a:rPr lang="cs-CZ" dirty="0" err="1">
                <a:latin typeface="Constantia" panose="02030602050306030303" pitchFamily="18" charset="0"/>
              </a:rPr>
              <a:t>behavior</a:t>
            </a:r>
            <a:r>
              <a:rPr lang="cs-CZ" dirty="0">
                <a:latin typeface="Constantia" panose="02030602050306030303" pitchFamily="18" charset="0"/>
              </a:rPr>
              <a:t>. </a:t>
            </a:r>
            <a:r>
              <a:rPr lang="cs-CZ" dirty="0" err="1">
                <a:latin typeface="Constantia" panose="02030602050306030303" pitchFamily="18" charset="0"/>
              </a:rPr>
              <a:t>We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will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consider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the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relationship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between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mobilization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patterns</a:t>
            </a:r>
            <a:r>
              <a:rPr lang="cs-CZ" dirty="0">
                <a:latin typeface="Constantia" panose="02030602050306030303" pitchFamily="18" charset="0"/>
              </a:rPr>
              <a:t> and </a:t>
            </a:r>
            <a:r>
              <a:rPr lang="cs-CZ" dirty="0" err="1">
                <a:latin typeface="Constantia" panose="02030602050306030303" pitchFamily="18" charset="0"/>
              </a:rPr>
              <a:t>several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political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attitudes</a:t>
            </a:r>
            <a:r>
              <a:rPr lang="cs-CZ" dirty="0">
                <a:latin typeface="Constantia" panose="02030602050306030303" pitchFamily="18" charset="0"/>
              </a:rPr>
              <a:t>: support </a:t>
            </a:r>
            <a:r>
              <a:rPr lang="cs-CZ" dirty="0" err="1">
                <a:latin typeface="Constantia" panose="02030602050306030303" pitchFamily="18" charset="0"/>
              </a:rPr>
              <a:t>for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an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influential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political</a:t>
            </a:r>
            <a:r>
              <a:rPr lang="cs-CZ" dirty="0">
                <a:latin typeface="Constantia" panose="02030602050306030303" pitchFamily="18" charset="0"/>
              </a:rPr>
              <a:t> role </a:t>
            </a:r>
            <a:r>
              <a:rPr lang="cs-CZ" dirty="0" err="1">
                <a:latin typeface="Constantia" panose="02030602050306030303" pitchFamily="18" charset="0"/>
              </a:rPr>
              <a:t>for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parties</a:t>
            </a:r>
            <a:r>
              <a:rPr lang="cs-CZ" dirty="0">
                <a:latin typeface="Constantia" panose="02030602050306030303" pitchFamily="18" charset="0"/>
              </a:rPr>
              <a:t>, </a:t>
            </a:r>
            <a:r>
              <a:rPr lang="cs-CZ" dirty="0" err="1">
                <a:latin typeface="Constantia" panose="02030602050306030303" pitchFamily="18" charset="0"/>
              </a:rPr>
              <a:t>ideological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sophistication</a:t>
            </a:r>
            <a:r>
              <a:rPr lang="cs-CZ" dirty="0">
                <a:latin typeface="Constantia" panose="02030602050306030303" pitchFamily="18" charset="0"/>
              </a:rPr>
              <a:t>, and </a:t>
            </a:r>
            <a:r>
              <a:rPr lang="cs-CZ" dirty="0" err="1">
                <a:latin typeface="Constantia" panose="02030602050306030303" pitchFamily="18" charset="0"/>
              </a:rPr>
              <a:t>political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participation</a:t>
            </a:r>
            <a:r>
              <a:rPr lang="cs-CZ" dirty="0">
                <a:latin typeface="Constantia" panose="02030602050306030303" pitchFamily="18" charset="0"/>
              </a:rPr>
              <a:t>. </a:t>
            </a:r>
            <a:r>
              <a:rPr lang="cs-CZ" dirty="0" err="1">
                <a:latin typeface="Constantia" panose="02030602050306030303" pitchFamily="18" charset="0"/>
              </a:rPr>
              <a:t>Partisan</a:t>
            </a:r>
            <a:r>
              <a:rPr lang="cs-CZ" dirty="0">
                <a:latin typeface="Constantia" panose="02030602050306030303" pitchFamily="18" charset="0"/>
              </a:rPr>
              <a:t> and </a:t>
            </a:r>
            <a:r>
              <a:rPr lang="cs-CZ" dirty="0" err="1">
                <a:latin typeface="Constantia" panose="02030602050306030303" pitchFamily="18" charset="0"/>
              </a:rPr>
              <a:t>cognitive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mobilization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sources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have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important</a:t>
            </a:r>
            <a:r>
              <a:rPr lang="cs-CZ" dirty="0">
                <a:latin typeface="Constantia" panose="02030602050306030303" pitchFamily="18" charset="0"/>
              </a:rPr>
              <a:t> and </a:t>
            </a:r>
            <a:r>
              <a:rPr lang="cs-CZ" dirty="0" err="1">
                <a:latin typeface="Constantia" panose="02030602050306030303" pitchFamily="18" charset="0"/>
              </a:rPr>
              <a:t>often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contrasting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implications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for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political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behavior</a:t>
            </a:r>
            <a:r>
              <a:rPr lang="cs-CZ" dirty="0">
                <a:latin typeface="Constantia" panose="02030602050306030303" pitchFamily="18" charset="0"/>
              </a:rPr>
              <a:t>.“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Co s tím???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0645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cz.potx" id="{D7A7A407-EA95-402E-A2E1-F4E83BB896B4}" vid="{701BB1D0-3800-4DAE-B2C6-FE22C8BECD5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1843</Words>
  <Application>Microsoft Macintosh PowerPoint</Application>
  <PresentationFormat>Prezentácia na obrazovke (4:3)</PresentationFormat>
  <Paragraphs>309</Paragraphs>
  <Slides>54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61" baseType="lpstr">
      <vt:lpstr>Arial</vt:lpstr>
      <vt:lpstr>Constantia</vt:lpstr>
      <vt:lpstr>Garamond</vt:lpstr>
      <vt:lpstr>Tahoma</vt:lpstr>
      <vt:lpstr>Wingdings</vt:lpstr>
      <vt:lpstr>Wingdings 2</vt:lpstr>
      <vt:lpstr>Prezentace_MU_CZ</vt:lpstr>
      <vt:lpstr>Seminář č. 2    </vt:lpstr>
      <vt:lpstr>1. Strategie čtení akademického textu  2. Práce se zdroji  3. AI  4. Strategie výběru tématu a názvu SP</vt:lpstr>
      <vt:lpstr>1. Strategie čtení akademického textu</vt:lpstr>
      <vt:lpstr>Strategie čtení akademického textu</vt:lpstr>
      <vt:lpstr>Jak poznám, že je informace kvalitní aneb Aktivní a kritické čtení  (Gillet et al. 2009)</vt:lpstr>
      <vt:lpstr>Jak číst „aktivně“?</vt:lpstr>
      <vt:lpstr>Jak číst „kriticky“?</vt:lpstr>
      <vt:lpstr>Jaké mohou být problémy se čtením akademického textu a jak je (vy)řešit?</vt:lpstr>
      <vt:lpstr>Problém s odborným textem</vt:lpstr>
      <vt:lpstr>Problém s odborným textem</vt:lpstr>
      <vt:lpstr>Problém s odborným textem</vt:lpstr>
      <vt:lpstr>2. Práce se zdroji</vt:lpstr>
      <vt:lpstr>Práce se zdroji</vt:lpstr>
      <vt:lpstr>Relevance zdroje</vt:lpstr>
      <vt:lpstr>Politologická literatura</vt:lpstr>
      <vt:lpstr>Hledání el. zdrojů</vt:lpstr>
      <vt:lpstr>Další elektronické zdroje</vt:lpstr>
      <vt:lpstr>Bibliografické odkazy a citace – etika vědecké práce</vt:lpstr>
      <vt:lpstr>Plagiátorství a právní kontext</vt:lpstr>
      <vt:lpstr>Parafráze</vt:lpstr>
      <vt:lpstr>Citace vs. parafráze</vt:lpstr>
      <vt:lpstr>Vedení bibliografických odkazů a citací</vt:lpstr>
      <vt:lpstr>Anglosaský způsob -&gt; pro vás hlavně potřeba ovládat Chicago Style!!!</vt:lpstr>
      <vt:lpstr>Prezentácia programu PowerPoint</vt:lpstr>
      <vt:lpstr>Vedení bibliografických odkazů a citací </vt:lpstr>
      <vt:lpstr>Prezentácia programu PowerPoint</vt:lpstr>
      <vt:lpstr>Seznam literatury – obecná pravidla</vt:lpstr>
      <vt:lpstr>Chyby</vt:lpstr>
      <vt:lpstr>2. AI abstrakty, pravidla, využití</vt:lpstr>
      <vt:lpstr>Úkol</vt:lpstr>
      <vt:lpstr>2. AI</vt:lpstr>
      <vt:lpstr>2. AI</vt:lpstr>
      <vt:lpstr>Masarykova univerzita při využívání nástrojů AI doporučuje:  Studujícím</vt:lpstr>
      <vt:lpstr>Využití z praxe</vt:lpstr>
      <vt:lpstr>Prezentácia programu PowerPoint</vt:lpstr>
      <vt:lpstr>Využití z praxe</vt:lpstr>
      <vt:lpstr>Prezentácia programu PowerPoint</vt:lpstr>
      <vt:lpstr>Využití z praxe</vt:lpstr>
      <vt:lpstr>Prezentácia programu PowerPoint</vt:lpstr>
      <vt:lpstr>Využití z praxe</vt:lpstr>
      <vt:lpstr>Prezentácia programu PowerPoint</vt:lpstr>
      <vt:lpstr>Prezentácia programu PowerPoint</vt:lpstr>
      <vt:lpstr>3. Strategie výběru tématu a názvu SP</vt:lpstr>
      <vt:lpstr>Strategie výběru tématu a názvu SP</vt:lpstr>
      <vt:lpstr>Čokoláda</vt:lpstr>
      <vt:lpstr>Konzumace čokolády</vt:lpstr>
      <vt:lpstr>Která čokoláda je nejoblíbenější (a proč?)</vt:lpstr>
      <vt:lpstr>“Populistické strany v Evropě”</vt:lpstr>
      <vt:lpstr>“Vzestup populistických stran v Evropě”</vt:lpstr>
      <vt:lpstr>Kdo volí populistické strany?</vt:lpstr>
      <vt:lpstr>“ANO 2011”</vt:lpstr>
      <vt:lpstr>„Byla volební kampaň ANO personalizovaná?“</vt:lpstr>
      <vt:lpstr>!!!Cíl práce = zodpovězení výzkumné otázky</vt:lpstr>
      <vt:lpstr>Typy výzkumných otázek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Počasie a voľby</dc:title>
  <dc:creator>Jakub Jusko</dc:creator>
  <cp:lastModifiedBy>Jakub Jusko</cp:lastModifiedBy>
  <cp:revision>40</cp:revision>
  <dcterms:created xsi:type="dcterms:W3CDTF">2021-01-04T15:05:13Z</dcterms:created>
  <dcterms:modified xsi:type="dcterms:W3CDTF">2023-10-09T18:46:08Z</dcterms:modified>
</cp:coreProperties>
</file>