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26"/>
  </p:notesMasterIdLst>
  <p:handoutMasterIdLst>
    <p:handoutMasterId r:id="rId27"/>
  </p:handoutMasterIdLst>
  <p:sldIdLst>
    <p:sldId id="256" r:id="rId2"/>
    <p:sldId id="389" r:id="rId3"/>
    <p:sldId id="308" r:id="rId4"/>
    <p:sldId id="355" r:id="rId5"/>
    <p:sldId id="375" r:id="rId6"/>
    <p:sldId id="376" r:id="rId7"/>
    <p:sldId id="378" r:id="rId8"/>
    <p:sldId id="361" r:id="rId9"/>
    <p:sldId id="362" r:id="rId10"/>
    <p:sldId id="377" r:id="rId11"/>
    <p:sldId id="363" r:id="rId12"/>
    <p:sldId id="364" r:id="rId13"/>
    <p:sldId id="365" r:id="rId14"/>
    <p:sldId id="387" r:id="rId15"/>
    <p:sldId id="366" r:id="rId16"/>
    <p:sldId id="388" r:id="rId17"/>
    <p:sldId id="367" r:id="rId18"/>
    <p:sldId id="368" r:id="rId19"/>
    <p:sldId id="386" r:id="rId20"/>
    <p:sldId id="369" r:id="rId21"/>
    <p:sldId id="370" r:id="rId22"/>
    <p:sldId id="371" r:id="rId23"/>
    <p:sldId id="390" r:id="rId24"/>
    <p:sldId id="360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53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44" autoAdjust="0"/>
    <p:restoredTop sz="96327" autoAdjust="0"/>
  </p:normalViewPr>
  <p:slideViewPr>
    <p:cSldViewPr snapToGrid="0">
      <p:cViewPr varScale="1">
        <p:scale>
          <a:sx n="128" d="100"/>
          <a:sy n="128" d="100"/>
        </p:scale>
        <p:origin x="1296" y="17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kub Jusko" userId="9c047079-7d34-4614-9d9b-4788ba959305" providerId="ADAL" clId="{7225B4D2-B164-DD49-8BC9-A3411FB07A60}"/>
    <pc:docChg chg="modSld">
      <pc:chgData name="Jakub Jusko" userId="9c047079-7d34-4614-9d9b-4788ba959305" providerId="ADAL" clId="{7225B4D2-B164-DD49-8BC9-A3411FB07A60}" dt="2021-09-12T20:29:55.601" v="0" actId="790"/>
      <pc:docMkLst>
        <pc:docMk/>
      </pc:docMkLst>
      <pc:sldChg chg="modSp mod">
        <pc:chgData name="Jakub Jusko" userId="9c047079-7d34-4614-9d9b-4788ba959305" providerId="ADAL" clId="{7225B4D2-B164-DD49-8BC9-A3411FB07A60}" dt="2021-09-12T20:29:55.601" v="0" actId="790"/>
        <pc:sldMkLst>
          <pc:docMk/>
          <pc:sldMk cId="1158939877" sldId="256"/>
        </pc:sldMkLst>
        <pc:spChg chg="mod">
          <ac:chgData name="Jakub Jusko" userId="9c047079-7d34-4614-9d9b-4788ba959305" providerId="ADAL" clId="{7225B4D2-B164-DD49-8BC9-A3411FB07A60}" dt="2021-09-12T20:29:55.601" v="0" actId="790"/>
          <ac:spMkLst>
            <pc:docMk/>
            <pc:sldMk cId="1158939877" sldId="256"/>
            <ac:spMk id="2" creationId="{4AA6C805-D43D-9246-8F45-F7D14F2D25C7}"/>
          </ac:spMkLst>
        </pc:spChg>
      </pc:sldChg>
    </pc:docChg>
  </pc:docChgLst>
  <pc:docChgLst>
    <pc:chgData name="Jakub Jusko" userId="9c047079-7d34-4614-9d9b-4788ba959305" providerId="ADAL" clId="{6F8B4AEA-A1D1-0A49-A43A-1F16A59CBA77}"/>
    <pc:docChg chg="modSld">
      <pc:chgData name="Jakub Jusko" userId="9c047079-7d34-4614-9d9b-4788ba959305" providerId="ADAL" clId="{6F8B4AEA-A1D1-0A49-A43A-1F16A59CBA77}" dt="2023-11-21T10:54:09.009" v="3" actId="20577"/>
      <pc:docMkLst>
        <pc:docMk/>
      </pc:docMkLst>
      <pc:sldChg chg="modSp mod">
        <pc:chgData name="Jakub Jusko" userId="9c047079-7d34-4614-9d9b-4788ba959305" providerId="ADAL" clId="{6F8B4AEA-A1D1-0A49-A43A-1F16A59CBA77}" dt="2023-11-21T10:54:09.009" v="3" actId="20577"/>
        <pc:sldMkLst>
          <pc:docMk/>
          <pc:sldMk cId="1158939877" sldId="256"/>
        </pc:sldMkLst>
        <pc:spChg chg="mod">
          <ac:chgData name="Jakub Jusko" userId="9c047079-7d34-4614-9d9b-4788ba959305" providerId="ADAL" clId="{6F8B4AEA-A1D1-0A49-A43A-1F16A59CBA77}" dt="2023-11-21T10:54:09.009" v="3" actId="20577"/>
          <ac:spMkLst>
            <pc:docMk/>
            <pc:sldMk cId="1158939877" sldId="256"/>
            <ac:spMk id="3" creationId="{E41AC406-9E40-DE47-946B-D00D18C67F5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Grafický objekt 5">
            <a:extLst>
              <a:ext uri="{FF2B5EF4-FFF2-40B4-BE49-F238E27FC236}">
                <a16:creationId xmlns:a16="http://schemas.microsoft.com/office/drawing/2014/main" id="{0004D1A2-E289-AA47-B94B-01BB01C920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55F562C7-770A-4DC7-96BB-3CD0DDDE67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C687E64B-5AC4-3A41-A1D1-731CB04E7B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7635DD7C-E644-6A43-A1B7-1DE38233FF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F14E04A5-4797-1348-B7F6-EE6C8A968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38E54EF0-AC4F-BE42-B3C9-EBE082A37F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:a16="http://schemas.microsoft.com/office/drawing/2014/main" id="{99DDF373-DAF6-45FC-9BE7-AC33B6CEFD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75ADEBBD-800A-EE45-B7A1-67CD94DC86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3F4C3194-85F4-774C-9C36-260FA06190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E4039839-F51B-5042-9375-558343FF76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4" name="Grafický objekt 5">
            <a:extLst>
              <a:ext uri="{FF2B5EF4-FFF2-40B4-BE49-F238E27FC236}">
                <a16:creationId xmlns:a16="http://schemas.microsoft.com/office/drawing/2014/main" id="{EDD78AE1-E8DB-9E40-A0CD-AFB2C1BDD2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EAFC13FF-A91C-FD4E-ACB1-45B8F39513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Grafický objekt 5">
            <a:extLst>
              <a:ext uri="{FF2B5EF4-FFF2-40B4-BE49-F238E27FC236}">
                <a16:creationId xmlns:a16="http://schemas.microsoft.com/office/drawing/2014/main" id="{484A610E-C5AF-7441-A9B6-66F370901A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id="{D8B5418F-6235-B841-A95D-FB1A7B7E64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E4235525-362F-0D45-BD44-45A52C405F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6C805-D43D-9246-8F45-F7D14F2D2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7" y="2900364"/>
            <a:ext cx="8521200" cy="1952051"/>
          </a:xfrm>
        </p:spPr>
        <p:txBody>
          <a:bodyPr/>
          <a:lstStyle/>
          <a:p>
            <a:pPr algn="ctr"/>
            <a:r>
              <a:rPr lang="cs-CZ" sz="4800" dirty="0">
                <a:latin typeface="Garamond" panose="02020404030301010803" pitchFamily="18" charset="0"/>
              </a:rPr>
              <a:t>Seminář č. 4</a:t>
            </a:r>
            <a:br>
              <a:rPr lang="cs-CZ" sz="4800" dirty="0">
                <a:latin typeface="Garamond" panose="02020404030301010803" pitchFamily="18" charset="0"/>
              </a:rPr>
            </a:br>
            <a:br>
              <a:rPr lang="cs-CZ" sz="4800" dirty="0">
                <a:latin typeface="Garamond" panose="02020404030301010803" pitchFamily="18" charset="0"/>
              </a:rPr>
            </a:br>
            <a:r>
              <a:rPr lang="cs-CZ" sz="4800" dirty="0">
                <a:latin typeface="Garamond" panose="02020404030301010803" pitchFamily="18" charset="0"/>
              </a:rPr>
              <a:t>Tělo odborného textu</a:t>
            </a:r>
            <a:br>
              <a:rPr lang="cs-CZ" sz="4800" dirty="0">
                <a:latin typeface="Garamond" panose="02020404030301010803" pitchFamily="18" charset="0"/>
              </a:rPr>
            </a:br>
            <a:br>
              <a:rPr lang="cs-CZ" sz="4800" dirty="0">
                <a:latin typeface="Garamond" panose="02020404030301010803" pitchFamily="18" charset="0"/>
              </a:rPr>
            </a:br>
            <a:br>
              <a:rPr lang="cs-CZ" sz="3000" dirty="0">
                <a:latin typeface="Garamond" panose="02020404030301010803" pitchFamily="18" charset="0"/>
              </a:rPr>
            </a:br>
            <a:br>
              <a:rPr lang="cs-CZ" sz="4800" dirty="0">
                <a:latin typeface="Garamond" panose="02020404030301010803" pitchFamily="18" charset="0"/>
              </a:rPr>
            </a:br>
            <a:endParaRPr lang="cs-CZ" sz="4800" dirty="0">
              <a:latin typeface="Garamond" panose="02020404030301010803" pitchFamily="18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1AC406-9E40-DE47-946B-D00D18C67F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877" y="5847667"/>
            <a:ext cx="8521200" cy="698497"/>
          </a:xfrm>
        </p:spPr>
        <p:txBody>
          <a:bodyPr/>
          <a:lstStyle/>
          <a:p>
            <a:pPr algn="ctr"/>
            <a:r>
              <a:rPr lang="cs-CZ" dirty="0">
                <a:latin typeface="Garamond" panose="02020404030301010803" pitchFamily="18" charset="0"/>
              </a:rPr>
              <a:t>7</a:t>
            </a:r>
            <a:r>
              <a:rPr lang="cs-CZ">
                <a:latin typeface="Garamond" panose="02020404030301010803" pitchFamily="18" charset="0"/>
              </a:rPr>
              <a:t>. </a:t>
            </a:r>
            <a:r>
              <a:rPr lang="cs-CZ" dirty="0">
                <a:latin typeface="Garamond" panose="02020404030301010803" pitchFamily="18" charset="0"/>
              </a:rPr>
              <a:t>11. 2023</a:t>
            </a:r>
          </a:p>
          <a:p>
            <a:pPr algn="ctr"/>
            <a:r>
              <a:rPr lang="cs-CZ" dirty="0">
                <a:latin typeface="Garamond" panose="02020404030301010803" pitchFamily="18" charset="0"/>
              </a:rPr>
              <a:t>POLb1100 Úvod do problematiky psaní odborného textu</a:t>
            </a:r>
          </a:p>
        </p:txBody>
      </p:sp>
    </p:spTree>
    <p:extLst>
      <p:ext uri="{BB962C8B-B14F-4D97-AF65-F5344CB8AC3E}">
        <p14:creationId xmlns:p14="http://schemas.microsoft.com/office/powerpoint/2010/main" val="1158939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0C6543A0-FA8C-8C49-B023-795D80BECE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573155-9A35-0B4C-A41A-D83430193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8040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  <a:t>Tělo textu – od věty k odstavci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674C9A7E-58A1-7F45-A225-947BCA22B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524000"/>
            <a:ext cx="8064900" cy="4956000"/>
          </a:xfrm>
        </p:spPr>
        <p:txBody>
          <a:bodyPr/>
          <a:lstStyle/>
          <a:p>
            <a:pPr marL="54000" indent="0">
              <a:buNone/>
            </a:pPr>
            <a:r>
              <a:rPr lang="cs-CZ" sz="2200" dirty="0">
                <a:latin typeface="Constantia" panose="02030602050306030303" pitchFamily="18" charset="0"/>
              </a:rPr>
              <a:t>Typy vět: </a:t>
            </a:r>
          </a:p>
          <a:p>
            <a:pPr marL="54000" indent="0">
              <a:buNone/>
            </a:pPr>
            <a:endParaRPr lang="cs-CZ" sz="2200" dirty="0">
              <a:latin typeface="Constantia" panose="02030602050306030303" pitchFamily="18" charset="0"/>
            </a:endParaRPr>
          </a:p>
          <a:p>
            <a:r>
              <a:rPr lang="cs-CZ" sz="2200" b="1" dirty="0">
                <a:latin typeface="Constantia" panose="02030602050306030303" pitchFamily="18" charset="0"/>
              </a:rPr>
              <a:t>Významové věty (</a:t>
            </a:r>
            <a:r>
              <a:rPr lang="cs-CZ" sz="2200" b="1" dirty="0" err="1">
                <a:latin typeface="Constantia" panose="02030602050306030303" pitchFamily="18" charset="0"/>
              </a:rPr>
              <a:t>topic</a:t>
            </a:r>
            <a:r>
              <a:rPr lang="cs-CZ" sz="2200" b="1" dirty="0">
                <a:latin typeface="Constantia" panose="02030602050306030303" pitchFamily="18" charset="0"/>
              </a:rPr>
              <a:t> </a:t>
            </a:r>
            <a:r>
              <a:rPr lang="cs-CZ" sz="2200" b="1" dirty="0" err="1">
                <a:latin typeface="Constantia" panose="02030602050306030303" pitchFamily="18" charset="0"/>
              </a:rPr>
              <a:t>sentences</a:t>
            </a:r>
            <a:r>
              <a:rPr lang="cs-CZ" sz="2200" b="1" dirty="0">
                <a:latin typeface="Constantia" panose="02030602050306030303" pitchFamily="18" charset="0"/>
              </a:rPr>
              <a:t>)</a:t>
            </a:r>
            <a:r>
              <a:rPr lang="cs-CZ" sz="2200" dirty="0">
                <a:latin typeface="Constantia" panose="02030602050306030303" pitchFamily="18" charset="0"/>
              </a:rPr>
              <a:t> – spíše obecnější, určují obsah odstavce</a:t>
            </a:r>
          </a:p>
          <a:p>
            <a:pPr lvl="1"/>
            <a:r>
              <a:rPr lang="cs-CZ" sz="2200" dirty="0">
                <a:latin typeface="Constantia" panose="02030602050306030303" pitchFamily="18" charset="0"/>
              </a:rPr>
              <a:t>Ne každý odstavec musí mít významovou větu</a:t>
            </a:r>
          </a:p>
          <a:p>
            <a:pPr lvl="1"/>
            <a:endParaRPr lang="cs-CZ" sz="2200" dirty="0">
              <a:latin typeface="Constantia" panose="02030602050306030303" pitchFamily="18" charset="0"/>
            </a:endParaRPr>
          </a:p>
          <a:p>
            <a:r>
              <a:rPr lang="cs-CZ" sz="2200" b="1" dirty="0">
                <a:latin typeface="Constantia" panose="02030602050306030303" pitchFamily="18" charset="0"/>
              </a:rPr>
              <a:t>Rozvíjející věty (</a:t>
            </a:r>
            <a:r>
              <a:rPr lang="cs-CZ" sz="2200" b="1" dirty="0" err="1">
                <a:latin typeface="Constantia" panose="02030602050306030303" pitchFamily="18" charset="0"/>
              </a:rPr>
              <a:t>supporting</a:t>
            </a:r>
            <a:r>
              <a:rPr lang="cs-CZ" sz="2200" b="1" dirty="0">
                <a:latin typeface="Constantia" panose="02030602050306030303" pitchFamily="18" charset="0"/>
              </a:rPr>
              <a:t> </a:t>
            </a:r>
            <a:r>
              <a:rPr lang="cs-CZ" sz="2200" b="1" dirty="0" err="1">
                <a:latin typeface="Constantia" panose="02030602050306030303" pitchFamily="18" charset="0"/>
              </a:rPr>
              <a:t>sentences</a:t>
            </a:r>
            <a:r>
              <a:rPr lang="cs-CZ" sz="2200" b="1" dirty="0">
                <a:latin typeface="Constantia" panose="02030602050306030303" pitchFamily="18" charset="0"/>
              </a:rPr>
              <a:t>) </a:t>
            </a:r>
            <a:r>
              <a:rPr lang="cs-CZ" sz="2200" dirty="0">
                <a:latin typeface="Constantia" panose="02030602050306030303" pitchFamily="18" charset="0"/>
              </a:rPr>
              <a:t>– navazují na významovou větu (důvod, fakta, detaily, příklady…)</a:t>
            </a:r>
          </a:p>
          <a:p>
            <a:endParaRPr lang="cs-CZ" sz="2200" dirty="0">
              <a:latin typeface="Constantia" panose="02030602050306030303" pitchFamily="18" charset="0"/>
            </a:endParaRPr>
          </a:p>
          <a:p>
            <a:r>
              <a:rPr lang="cs-CZ" sz="2200" b="1" dirty="0">
                <a:latin typeface="Constantia" panose="02030602050306030303" pitchFamily="18" charset="0"/>
              </a:rPr>
              <a:t>Shrnující věty (</a:t>
            </a:r>
            <a:r>
              <a:rPr lang="cs-CZ" sz="2200" b="1" dirty="0" err="1">
                <a:latin typeface="Constantia" panose="02030602050306030303" pitchFamily="18" charset="0"/>
              </a:rPr>
              <a:t>concluding</a:t>
            </a:r>
            <a:r>
              <a:rPr lang="cs-CZ" sz="2200" b="1" dirty="0">
                <a:latin typeface="Constantia" panose="02030602050306030303" pitchFamily="18" charset="0"/>
              </a:rPr>
              <a:t> </a:t>
            </a:r>
            <a:r>
              <a:rPr lang="cs-CZ" sz="2200" b="1" dirty="0" err="1">
                <a:latin typeface="Constantia" panose="02030602050306030303" pitchFamily="18" charset="0"/>
              </a:rPr>
              <a:t>sentences</a:t>
            </a:r>
            <a:r>
              <a:rPr lang="cs-CZ" sz="2200" b="1" dirty="0">
                <a:latin typeface="Constantia" panose="02030602050306030303" pitchFamily="18" charset="0"/>
              </a:rPr>
              <a:t>) </a:t>
            </a:r>
            <a:r>
              <a:rPr lang="cs-CZ" sz="2200" dirty="0">
                <a:latin typeface="Constantia" panose="02030602050306030303" pitchFamily="18" charset="0"/>
              </a:rPr>
              <a:t>– většinou na konci odstavce. Návaznost na významovou větu, a/nebo uvedení dalšího odstavce.</a:t>
            </a:r>
          </a:p>
          <a:p>
            <a:endParaRPr lang="cs-CZ" sz="2200" dirty="0">
              <a:latin typeface="Constantia" panose="02030602050306030303" pitchFamily="18" charset="0"/>
            </a:endParaRPr>
          </a:p>
          <a:p>
            <a:r>
              <a:rPr lang="cs-CZ" sz="2200" b="1" dirty="0">
                <a:latin typeface="Constantia" panose="02030602050306030303" pitchFamily="18" charset="0"/>
              </a:rPr>
              <a:t>Spojující věty (</a:t>
            </a:r>
            <a:r>
              <a:rPr lang="cs-CZ" sz="2200" b="1" dirty="0" err="1">
                <a:latin typeface="Constantia" panose="02030602050306030303" pitchFamily="18" charset="0"/>
              </a:rPr>
              <a:t>linking</a:t>
            </a:r>
            <a:r>
              <a:rPr lang="cs-CZ" sz="2200" b="1" dirty="0">
                <a:latin typeface="Constantia" panose="02030602050306030303" pitchFamily="18" charset="0"/>
              </a:rPr>
              <a:t> </a:t>
            </a:r>
            <a:r>
              <a:rPr lang="cs-CZ" sz="2200" b="1" dirty="0" err="1">
                <a:latin typeface="Constantia" panose="02030602050306030303" pitchFamily="18" charset="0"/>
              </a:rPr>
              <a:t>sentences</a:t>
            </a:r>
            <a:r>
              <a:rPr lang="cs-CZ" sz="2200" b="1" dirty="0">
                <a:latin typeface="Constantia" panose="02030602050306030303" pitchFamily="18" charset="0"/>
              </a:rPr>
              <a:t>) </a:t>
            </a:r>
            <a:endParaRPr lang="en-US" sz="2200" b="1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444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0C6543A0-FA8C-8C49-B023-795D80BECE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573155-9A35-0B4C-A41A-D83430193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8040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  <a:t>Příklad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674C9A7E-58A1-7F45-A225-947BCA22B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95754"/>
            <a:ext cx="8064900" cy="5284246"/>
          </a:xfrm>
        </p:spPr>
        <p:txBody>
          <a:bodyPr/>
          <a:lstStyle/>
          <a:p>
            <a:pPr marL="108000" indent="0">
              <a:buNone/>
            </a:pPr>
            <a:r>
              <a:rPr lang="en-US" sz="2000" dirty="0">
                <a:latin typeface="Constantia" panose="02030602050306030303" pitchFamily="18" charset="0"/>
              </a:rPr>
              <a:t>The political outcomes of Slovakia and the Czech Republic after the end of</a:t>
            </a:r>
            <a:r>
              <a:rPr lang="cs-CZ" sz="2000" dirty="0">
                <a:latin typeface="Constantia" panose="02030602050306030303" pitchFamily="18" charset="0"/>
              </a:rPr>
              <a:t> </a:t>
            </a:r>
            <a:r>
              <a:rPr lang="en-US" sz="2000" dirty="0">
                <a:latin typeface="Constantia" panose="02030602050306030303" pitchFamily="18" charset="0"/>
              </a:rPr>
              <a:t>Czecho-Slovakia are very different. Although it is becoming increasingly</a:t>
            </a:r>
            <a:r>
              <a:rPr lang="cs-CZ" sz="2000" dirty="0">
                <a:latin typeface="Constantia" panose="02030602050306030303" pitchFamily="18" charset="0"/>
              </a:rPr>
              <a:t> </a:t>
            </a:r>
            <a:r>
              <a:rPr lang="en-US" sz="2000" dirty="0">
                <a:latin typeface="Constantia" panose="02030602050306030303" pitchFamily="18" charset="0"/>
              </a:rPr>
              <a:t>popular to express skepticism about the Czech ‘miracle’, the Czech political</a:t>
            </a:r>
            <a:r>
              <a:rPr lang="cs-CZ" sz="2000" dirty="0">
                <a:latin typeface="Constantia" panose="02030602050306030303" pitchFamily="18" charset="0"/>
              </a:rPr>
              <a:t> </a:t>
            </a:r>
            <a:r>
              <a:rPr lang="en-US" sz="2000" dirty="0">
                <a:latin typeface="Constantia" panose="02030602050306030303" pitchFamily="18" charset="0"/>
              </a:rPr>
              <a:t>institutions did at least operate according to basic democratic principles.</a:t>
            </a:r>
            <a:r>
              <a:rPr lang="cs-CZ" sz="2000" dirty="0">
                <a:latin typeface="Constantia" panose="02030602050306030303" pitchFamily="18" charset="0"/>
              </a:rPr>
              <a:t> </a:t>
            </a:r>
            <a:r>
              <a:rPr lang="en-US" sz="2000" dirty="0">
                <a:latin typeface="Constantia" panose="02030602050306030303" pitchFamily="18" charset="0"/>
              </a:rPr>
              <a:t>Slovakia’s political institutions, by contrast, did not play by democratic rules</a:t>
            </a:r>
            <a:r>
              <a:rPr lang="cs-CZ" sz="2000" dirty="0">
                <a:latin typeface="Constantia" panose="02030602050306030303" pitchFamily="18" charset="0"/>
              </a:rPr>
              <a:t> </a:t>
            </a:r>
            <a:r>
              <a:rPr lang="en-US" sz="2000" dirty="0">
                <a:latin typeface="Constantia" panose="02030602050306030303" pitchFamily="18" charset="0"/>
              </a:rPr>
              <a:t>(</a:t>
            </a:r>
            <a:r>
              <a:rPr lang="en-US" sz="2000" dirty="0" err="1">
                <a:latin typeface="Constantia" panose="02030602050306030303" pitchFamily="18" charset="0"/>
              </a:rPr>
              <a:t>Leff</a:t>
            </a:r>
            <a:r>
              <a:rPr lang="en-US" sz="2000" dirty="0">
                <a:latin typeface="Constantia" panose="02030602050306030303" pitchFamily="18" charset="0"/>
              </a:rPr>
              <a:t>, 1996; Krause, 1998a). Whereas the Czech</a:t>
            </a:r>
            <a:r>
              <a:rPr lang="cs-CZ" sz="2000" dirty="0">
                <a:latin typeface="Constantia" panose="02030602050306030303" pitchFamily="18" charset="0"/>
              </a:rPr>
              <a:t> </a:t>
            </a:r>
            <a:r>
              <a:rPr lang="en-US" sz="2000" dirty="0">
                <a:latin typeface="Constantia" panose="02030602050306030303" pitchFamily="18" charset="0"/>
              </a:rPr>
              <a:t>Republic’s governing coalition</a:t>
            </a:r>
            <a:r>
              <a:rPr lang="cs-CZ" sz="2000" dirty="0">
                <a:latin typeface="Constantia" panose="02030602050306030303" pitchFamily="18" charset="0"/>
              </a:rPr>
              <a:t> </a:t>
            </a:r>
            <a:r>
              <a:rPr lang="en-US" sz="2000" dirty="0">
                <a:latin typeface="Constantia" panose="02030602050306030303" pitchFamily="18" charset="0"/>
              </a:rPr>
              <a:t>made only rare and indirect use of its power for political advantage,</a:t>
            </a:r>
            <a:r>
              <a:rPr lang="cs-CZ" sz="2000" dirty="0">
                <a:latin typeface="Constantia" panose="02030602050306030303" pitchFamily="18" charset="0"/>
              </a:rPr>
              <a:t> S</a:t>
            </a:r>
            <a:r>
              <a:rPr lang="en-US" sz="2000" dirty="0" err="1">
                <a:latin typeface="Constantia" panose="02030602050306030303" pitchFamily="18" charset="0"/>
              </a:rPr>
              <a:t>lovakia’s</a:t>
            </a:r>
            <a:r>
              <a:rPr lang="en-US" sz="2000" dirty="0">
                <a:latin typeface="Constantia" panose="02030602050306030303" pitchFamily="18" charset="0"/>
              </a:rPr>
              <a:t> governing coalition intervened in the political contest at a more</a:t>
            </a:r>
            <a:r>
              <a:rPr lang="cs-CZ" sz="2000" dirty="0">
                <a:latin typeface="Constantia" panose="02030602050306030303" pitchFamily="18" charset="0"/>
              </a:rPr>
              <a:t> </a:t>
            </a:r>
            <a:r>
              <a:rPr lang="en-US" sz="2000" dirty="0">
                <a:latin typeface="Constantia" panose="02030602050306030303" pitchFamily="18" charset="0"/>
              </a:rPr>
              <a:t>fundamental level, undercutting accountability mechanisms and making</a:t>
            </a:r>
            <a:r>
              <a:rPr lang="cs-CZ" sz="2000" dirty="0">
                <a:latin typeface="Constantia" panose="02030602050306030303" pitchFamily="18" charset="0"/>
              </a:rPr>
              <a:t> </a:t>
            </a:r>
            <a:r>
              <a:rPr lang="en-US" sz="2000" dirty="0">
                <a:latin typeface="Constantia" panose="02030602050306030303" pitchFamily="18" charset="0"/>
              </a:rPr>
              <a:t>direct assaults on rival political institutions. Although Czech problems</a:t>
            </a:r>
            <a:r>
              <a:rPr lang="cs-CZ" sz="2000" dirty="0">
                <a:latin typeface="Constantia" panose="02030602050306030303" pitchFamily="18" charset="0"/>
              </a:rPr>
              <a:t> </a:t>
            </a:r>
            <a:r>
              <a:rPr lang="en-US" sz="2000" dirty="0">
                <a:latin typeface="Constantia" panose="02030602050306030303" pitchFamily="18" charset="0"/>
              </a:rPr>
              <a:t>cannot be dismissed, Slovakia’s problems represented a far more severe threat</a:t>
            </a:r>
            <a:r>
              <a:rPr lang="cs-CZ" sz="2000" dirty="0">
                <a:latin typeface="Constantia" panose="02030602050306030303" pitchFamily="18" charset="0"/>
              </a:rPr>
              <a:t> </a:t>
            </a:r>
            <a:r>
              <a:rPr lang="en-US" sz="2000" dirty="0">
                <a:latin typeface="Constantia" panose="02030602050306030303" pitchFamily="18" charset="0"/>
              </a:rPr>
              <a:t>to the entire democratic system.</a:t>
            </a:r>
            <a:r>
              <a:rPr lang="cs-CZ" sz="2000" dirty="0">
                <a:latin typeface="Constantia" panose="02030602050306030303" pitchFamily="18" charset="0"/>
              </a:rPr>
              <a:t> (</a:t>
            </a:r>
            <a:r>
              <a:rPr lang="cs-CZ" sz="2000" dirty="0" err="1">
                <a:latin typeface="Constantia" panose="02030602050306030303" pitchFamily="18" charset="0"/>
              </a:rPr>
              <a:t>Deegan</a:t>
            </a:r>
            <a:r>
              <a:rPr lang="cs-CZ" sz="2000" dirty="0">
                <a:latin typeface="Constantia" panose="02030602050306030303" pitchFamily="18" charset="0"/>
              </a:rPr>
              <a:t> – Krause 2000)</a:t>
            </a:r>
          </a:p>
        </p:txBody>
      </p:sp>
    </p:spTree>
    <p:extLst>
      <p:ext uri="{BB962C8B-B14F-4D97-AF65-F5344CB8AC3E}">
        <p14:creationId xmlns:p14="http://schemas.microsoft.com/office/powerpoint/2010/main" val="1356138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0C6543A0-FA8C-8C49-B023-795D80BECE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573155-9A35-0B4C-A41A-D83430193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8040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  <a:t>Příklad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674C9A7E-58A1-7F45-A225-947BCA22B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95754"/>
            <a:ext cx="8064900" cy="5284246"/>
          </a:xfrm>
        </p:spPr>
        <p:txBody>
          <a:bodyPr/>
          <a:lstStyle/>
          <a:p>
            <a:pPr marL="108000" indent="0">
              <a:buNone/>
            </a:pPr>
            <a:r>
              <a:rPr lang="en-US" sz="2000" dirty="0">
                <a:highlight>
                  <a:srgbClr val="FFFF00"/>
                </a:highlight>
                <a:latin typeface="Constantia" panose="02030602050306030303" pitchFamily="18" charset="0"/>
              </a:rPr>
              <a:t>The political outcomes of Slovakia and the Czech Republic after the end of</a:t>
            </a:r>
            <a:r>
              <a:rPr lang="cs-CZ" sz="2000" dirty="0">
                <a:highlight>
                  <a:srgbClr val="FFFF00"/>
                </a:highlight>
                <a:latin typeface="Constantia" panose="02030602050306030303" pitchFamily="18" charset="0"/>
              </a:rPr>
              <a:t> </a:t>
            </a:r>
            <a:r>
              <a:rPr lang="en-US" sz="2000" dirty="0">
                <a:highlight>
                  <a:srgbClr val="FFFF00"/>
                </a:highlight>
                <a:latin typeface="Constantia" panose="02030602050306030303" pitchFamily="18" charset="0"/>
              </a:rPr>
              <a:t>Czecho-Slovakia are very different. </a:t>
            </a:r>
            <a:r>
              <a:rPr lang="en-US" sz="2000" dirty="0">
                <a:highlight>
                  <a:srgbClr val="00FF00"/>
                </a:highlight>
                <a:latin typeface="Constantia" panose="02030602050306030303" pitchFamily="18" charset="0"/>
              </a:rPr>
              <a:t>Although it is becoming increasingly</a:t>
            </a:r>
            <a:r>
              <a:rPr lang="cs-CZ" sz="2000" dirty="0">
                <a:highlight>
                  <a:srgbClr val="00FF00"/>
                </a:highlight>
                <a:latin typeface="Constantia" panose="02030602050306030303" pitchFamily="18" charset="0"/>
              </a:rPr>
              <a:t> </a:t>
            </a:r>
            <a:r>
              <a:rPr lang="en-US" sz="2000" dirty="0">
                <a:highlight>
                  <a:srgbClr val="00FF00"/>
                </a:highlight>
                <a:latin typeface="Constantia" panose="02030602050306030303" pitchFamily="18" charset="0"/>
              </a:rPr>
              <a:t>popular to express skepticism about the Czech ‘miracle’, the Czech political</a:t>
            </a:r>
            <a:r>
              <a:rPr lang="cs-CZ" sz="2000" dirty="0">
                <a:highlight>
                  <a:srgbClr val="00FF00"/>
                </a:highlight>
                <a:latin typeface="Constantia" panose="02030602050306030303" pitchFamily="18" charset="0"/>
              </a:rPr>
              <a:t> </a:t>
            </a:r>
            <a:r>
              <a:rPr lang="en-US" sz="2000" dirty="0">
                <a:highlight>
                  <a:srgbClr val="00FF00"/>
                </a:highlight>
                <a:latin typeface="Constantia" panose="02030602050306030303" pitchFamily="18" charset="0"/>
              </a:rPr>
              <a:t>institutions did at least operate according to basic democratic principles.</a:t>
            </a:r>
            <a:r>
              <a:rPr lang="cs-CZ" sz="2000" dirty="0">
                <a:highlight>
                  <a:srgbClr val="00FF00"/>
                </a:highlight>
                <a:latin typeface="Constantia" panose="02030602050306030303" pitchFamily="18" charset="0"/>
              </a:rPr>
              <a:t> </a:t>
            </a:r>
            <a:r>
              <a:rPr lang="en-US" sz="2000" dirty="0">
                <a:highlight>
                  <a:srgbClr val="00FF00"/>
                </a:highlight>
                <a:latin typeface="Constantia" panose="02030602050306030303" pitchFamily="18" charset="0"/>
              </a:rPr>
              <a:t>Slovakia’s political institutions, by contrast, did not play by democratic rules</a:t>
            </a:r>
            <a:r>
              <a:rPr lang="cs-CZ" sz="2000" dirty="0">
                <a:highlight>
                  <a:srgbClr val="00FF00"/>
                </a:highlight>
                <a:latin typeface="Constantia" panose="02030602050306030303" pitchFamily="18" charset="0"/>
              </a:rPr>
              <a:t> </a:t>
            </a:r>
            <a:r>
              <a:rPr lang="en-US" sz="2000" dirty="0">
                <a:highlight>
                  <a:srgbClr val="00FF00"/>
                </a:highlight>
                <a:latin typeface="Constantia" panose="02030602050306030303" pitchFamily="18" charset="0"/>
              </a:rPr>
              <a:t>(</a:t>
            </a:r>
            <a:r>
              <a:rPr lang="en-US" sz="2000" dirty="0" err="1">
                <a:highlight>
                  <a:srgbClr val="00FF00"/>
                </a:highlight>
                <a:latin typeface="Constantia" panose="02030602050306030303" pitchFamily="18" charset="0"/>
              </a:rPr>
              <a:t>Leff</a:t>
            </a:r>
            <a:r>
              <a:rPr lang="en-US" sz="2000" dirty="0">
                <a:highlight>
                  <a:srgbClr val="00FF00"/>
                </a:highlight>
                <a:latin typeface="Constantia" panose="02030602050306030303" pitchFamily="18" charset="0"/>
              </a:rPr>
              <a:t>, 1996; Krause, 1998a). Whereas the Czech</a:t>
            </a:r>
            <a:r>
              <a:rPr lang="cs-CZ" sz="2000" dirty="0">
                <a:highlight>
                  <a:srgbClr val="00FF00"/>
                </a:highlight>
                <a:latin typeface="Constantia" panose="02030602050306030303" pitchFamily="18" charset="0"/>
              </a:rPr>
              <a:t> </a:t>
            </a:r>
            <a:r>
              <a:rPr lang="en-US" sz="2000" dirty="0">
                <a:highlight>
                  <a:srgbClr val="00FF00"/>
                </a:highlight>
                <a:latin typeface="Constantia" panose="02030602050306030303" pitchFamily="18" charset="0"/>
              </a:rPr>
              <a:t>Republic’s governing coalition</a:t>
            </a:r>
            <a:r>
              <a:rPr lang="cs-CZ" sz="2000" dirty="0">
                <a:highlight>
                  <a:srgbClr val="00FF00"/>
                </a:highlight>
                <a:latin typeface="Constantia" panose="02030602050306030303" pitchFamily="18" charset="0"/>
              </a:rPr>
              <a:t> </a:t>
            </a:r>
            <a:r>
              <a:rPr lang="en-US" sz="2000" dirty="0">
                <a:highlight>
                  <a:srgbClr val="00FF00"/>
                </a:highlight>
                <a:latin typeface="Constantia" panose="02030602050306030303" pitchFamily="18" charset="0"/>
              </a:rPr>
              <a:t>made only rare and indirect use of its power for political advantage,</a:t>
            </a:r>
            <a:r>
              <a:rPr lang="cs-CZ" sz="2000" dirty="0">
                <a:highlight>
                  <a:srgbClr val="00FF00"/>
                </a:highlight>
                <a:latin typeface="Constantia" panose="02030602050306030303" pitchFamily="18" charset="0"/>
              </a:rPr>
              <a:t> S</a:t>
            </a:r>
            <a:r>
              <a:rPr lang="en-US" sz="2000" dirty="0" err="1">
                <a:highlight>
                  <a:srgbClr val="00FF00"/>
                </a:highlight>
                <a:latin typeface="Constantia" panose="02030602050306030303" pitchFamily="18" charset="0"/>
              </a:rPr>
              <a:t>lovakia’s</a:t>
            </a:r>
            <a:r>
              <a:rPr lang="en-US" sz="2000" dirty="0">
                <a:highlight>
                  <a:srgbClr val="00FF00"/>
                </a:highlight>
                <a:latin typeface="Constantia" panose="02030602050306030303" pitchFamily="18" charset="0"/>
              </a:rPr>
              <a:t> governing coalition intervened in the political contest at a more</a:t>
            </a:r>
            <a:r>
              <a:rPr lang="cs-CZ" sz="2000" dirty="0">
                <a:highlight>
                  <a:srgbClr val="00FF00"/>
                </a:highlight>
                <a:latin typeface="Constantia" panose="02030602050306030303" pitchFamily="18" charset="0"/>
              </a:rPr>
              <a:t> </a:t>
            </a:r>
            <a:r>
              <a:rPr lang="en-US" sz="2000" dirty="0">
                <a:highlight>
                  <a:srgbClr val="00FF00"/>
                </a:highlight>
                <a:latin typeface="Constantia" panose="02030602050306030303" pitchFamily="18" charset="0"/>
              </a:rPr>
              <a:t>fundamental level, undercutting accountability mechanisms and making</a:t>
            </a:r>
            <a:r>
              <a:rPr lang="cs-CZ" sz="2000" dirty="0">
                <a:highlight>
                  <a:srgbClr val="00FF00"/>
                </a:highlight>
                <a:latin typeface="Constantia" panose="02030602050306030303" pitchFamily="18" charset="0"/>
              </a:rPr>
              <a:t> </a:t>
            </a:r>
            <a:r>
              <a:rPr lang="en-US" sz="2000" dirty="0">
                <a:highlight>
                  <a:srgbClr val="00FF00"/>
                </a:highlight>
                <a:latin typeface="Constantia" panose="02030602050306030303" pitchFamily="18" charset="0"/>
              </a:rPr>
              <a:t>direct assaults on rival political institutions.</a:t>
            </a:r>
            <a:r>
              <a:rPr lang="en-US" sz="2000" dirty="0">
                <a:latin typeface="Constantia" panose="02030602050306030303" pitchFamily="18" charset="0"/>
              </a:rPr>
              <a:t> </a:t>
            </a:r>
            <a:r>
              <a:rPr lang="en-US" sz="2000" dirty="0">
                <a:highlight>
                  <a:srgbClr val="FF00FF"/>
                </a:highlight>
                <a:latin typeface="Constantia" panose="02030602050306030303" pitchFamily="18" charset="0"/>
              </a:rPr>
              <a:t>Although Czech problems</a:t>
            </a:r>
            <a:r>
              <a:rPr lang="cs-CZ" sz="2000" dirty="0">
                <a:highlight>
                  <a:srgbClr val="FF00FF"/>
                </a:highlight>
                <a:latin typeface="Constantia" panose="02030602050306030303" pitchFamily="18" charset="0"/>
              </a:rPr>
              <a:t> </a:t>
            </a:r>
            <a:r>
              <a:rPr lang="en-US" sz="2000" dirty="0">
                <a:highlight>
                  <a:srgbClr val="FF00FF"/>
                </a:highlight>
                <a:latin typeface="Constantia" panose="02030602050306030303" pitchFamily="18" charset="0"/>
              </a:rPr>
              <a:t>cannot be dismissed, Slovakia’s problems represented a far more severe threat</a:t>
            </a:r>
            <a:r>
              <a:rPr lang="cs-CZ" sz="2000" dirty="0">
                <a:highlight>
                  <a:srgbClr val="FF00FF"/>
                </a:highlight>
                <a:latin typeface="Constantia" panose="02030602050306030303" pitchFamily="18" charset="0"/>
              </a:rPr>
              <a:t> </a:t>
            </a:r>
            <a:r>
              <a:rPr lang="en-US" sz="2000" dirty="0">
                <a:highlight>
                  <a:srgbClr val="FF00FF"/>
                </a:highlight>
                <a:latin typeface="Constantia" panose="02030602050306030303" pitchFamily="18" charset="0"/>
              </a:rPr>
              <a:t>to the entire democratic system.</a:t>
            </a:r>
            <a:r>
              <a:rPr lang="cs-CZ" sz="2000" dirty="0">
                <a:highlight>
                  <a:srgbClr val="FF00FF"/>
                </a:highlight>
                <a:latin typeface="Constantia" panose="02030602050306030303" pitchFamily="18" charset="0"/>
              </a:rPr>
              <a:t> (</a:t>
            </a:r>
            <a:r>
              <a:rPr lang="cs-CZ" sz="2000" dirty="0" err="1">
                <a:highlight>
                  <a:srgbClr val="FF00FF"/>
                </a:highlight>
                <a:latin typeface="Constantia" panose="02030602050306030303" pitchFamily="18" charset="0"/>
              </a:rPr>
              <a:t>Deegan</a:t>
            </a:r>
            <a:r>
              <a:rPr lang="cs-CZ" sz="2000" dirty="0">
                <a:highlight>
                  <a:srgbClr val="FF00FF"/>
                </a:highlight>
                <a:latin typeface="Constantia" panose="02030602050306030303" pitchFamily="18" charset="0"/>
              </a:rPr>
              <a:t> – Krause 2000)</a:t>
            </a:r>
          </a:p>
        </p:txBody>
      </p:sp>
    </p:spTree>
    <p:extLst>
      <p:ext uri="{BB962C8B-B14F-4D97-AF65-F5344CB8AC3E}">
        <p14:creationId xmlns:p14="http://schemas.microsoft.com/office/powerpoint/2010/main" val="11389784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0C6543A0-FA8C-8C49-B023-795D80BECE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573155-9A35-0B4C-A41A-D83430193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572" y="1650143"/>
            <a:ext cx="8064900" cy="1478067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  <a:t>Cvičení 1</a:t>
            </a: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sz="2000" b="0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</a:br>
            <a:r>
              <a:rPr lang="cs-CZ" sz="2000" b="0" dirty="0">
                <a:solidFill>
                  <a:schemeClr val="tx1"/>
                </a:solidFill>
                <a:latin typeface="Garamond" panose="02020404030301010803" pitchFamily="18" charset="0"/>
              </a:rPr>
              <a:t>Identifikujte v každém odstavci významovou větu. Vysvětlete svoji volbu.</a:t>
            </a:r>
            <a:br>
              <a:rPr lang="cs-CZ" sz="2000" b="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br>
              <a:rPr lang="cs-CZ" sz="2000" b="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br>
              <a:rPr lang="cs-CZ" sz="2000" b="0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</a:br>
            <a:br>
              <a:rPr lang="cs-CZ" sz="2000" b="0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endParaRPr lang="cs-CZ" dirty="0">
              <a:solidFill>
                <a:schemeClr val="accent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316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0C6543A0-FA8C-8C49-B023-795D80BECE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573155-9A35-0B4C-A41A-D83430193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572" y="1650143"/>
            <a:ext cx="8064900" cy="1478067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  <a:t>Cvičení 1</a:t>
            </a: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sz="2000" b="0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</a:br>
            <a:r>
              <a:rPr lang="cs-CZ" sz="2000" b="0" dirty="0">
                <a:solidFill>
                  <a:schemeClr val="tx1"/>
                </a:solidFill>
                <a:latin typeface="Garamond" panose="02020404030301010803" pitchFamily="18" charset="0"/>
              </a:rPr>
              <a:t>Identifikujte v každém odstavci významovou větu. Vysvětlete svoji volbu.</a:t>
            </a:r>
            <a:br>
              <a:rPr lang="cs-CZ" sz="2000" b="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br>
              <a:rPr lang="cs-CZ" sz="2000" b="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br>
              <a:rPr lang="cs-CZ" sz="2000" b="0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</a:br>
            <a:br>
              <a:rPr lang="cs-CZ" sz="2000" b="0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endParaRPr lang="cs-CZ" dirty="0">
              <a:solidFill>
                <a:schemeClr val="accent1"/>
              </a:solidFill>
              <a:latin typeface="Garamond" panose="02020404030301010803" pitchFamily="18" charset="0"/>
            </a:endParaRPr>
          </a:p>
        </p:txBody>
      </p:sp>
      <p:pic>
        <p:nvPicPr>
          <p:cNvPr id="5" name="Obrázok 4" descr="Obrázok, na ktorom je text, snímka obrazovky, písmo, dokument&#10;&#10;Automaticky generovaný popis">
            <a:extLst>
              <a:ext uri="{FF2B5EF4-FFF2-40B4-BE49-F238E27FC236}">
                <a16:creationId xmlns:a16="http://schemas.microsoft.com/office/drawing/2014/main" id="{D1C8CAFC-FD33-E07A-0916-82F6306065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974" y="588090"/>
            <a:ext cx="7772400" cy="5681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5727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0C6543A0-FA8C-8C49-B023-795D80BECE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573155-9A35-0B4C-A41A-D83430193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572" y="1650143"/>
            <a:ext cx="8064900" cy="1478067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  <a:t>Cvičení 2</a:t>
            </a: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sz="2000" b="0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</a:br>
            <a:r>
              <a:rPr lang="cs-CZ" sz="2000" b="0" dirty="0">
                <a:solidFill>
                  <a:schemeClr val="tx1"/>
                </a:solidFill>
                <a:latin typeface="Garamond" panose="02020404030301010803" pitchFamily="18" charset="0"/>
              </a:rPr>
              <a:t>Přečtěte si následující odstavce a z uvedených možností vyberte nejlepší významovou větu. </a:t>
            </a:r>
            <a:br>
              <a:rPr lang="cs-CZ" sz="2000" b="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br>
              <a:rPr lang="cs-CZ" sz="2000" b="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br>
              <a:rPr lang="cs-CZ" sz="2000" b="0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</a:br>
            <a:br>
              <a:rPr lang="cs-CZ" sz="2000" b="0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endParaRPr lang="cs-CZ" dirty="0">
              <a:solidFill>
                <a:schemeClr val="accent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3218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0C6543A0-FA8C-8C49-B023-795D80BECE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573155-9A35-0B4C-A41A-D83430193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572" y="1650143"/>
            <a:ext cx="8064900" cy="1478067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  <a:t>Cvičení 2</a:t>
            </a: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sz="2000" b="0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</a:br>
            <a:r>
              <a:rPr lang="cs-CZ" sz="2000" b="0" dirty="0">
                <a:solidFill>
                  <a:schemeClr val="tx1"/>
                </a:solidFill>
                <a:latin typeface="Garamond" panose="02020404030301010803" pitchFamily="18" charset="0"/>
              </a:rPr>
              <a:t>Přečtěte si následující odstavce a z uvedených možností vyberte nejlepší významovou větu. </a:t>
            </a:r>
            <a:br>
              <a:rPr lang="cs-CZ" sz="2000" b="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br>
              <a:rPr lang="cs-CZ" sz="2000" b="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br>
              <a:rPr lang="cs-CZ" sz="2000" b="0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</a:br>
            <a:br>
              <a:rPr lang="cs-CZ" sz="2000" b="0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endParaRPr lang="cs-CZ" dirty="0">
              <a:solidFill>
                <a:schemeClr val="accent1"/>
              </a:solidFill>
              <a:latin typeface="Garamond" panose="02020404030301010803" pitchFamily="18" charset="0"/>
            </a:endParaRPr>
          </a:p>
        </p:txBody>
      </p:sp>
      <p:pic>
        <p:nvPicPr>
          <p:cNvPr id="5" name="Obrázok 4" descr="Obrázok, na ktorom je text, snímka obrazovky, písmo, dokument&#10;&#10;Automaticky generovaný popis">
            <a:extLst>
              <a:ext uri="{FF2B5EF4-FFF2-40B4-BE49-F238E27FC236}">
                <a16:creationId xmlns:a16="http://schemas.microsoft.com/office/drawing/2014/main" id="{27D19185-4AB3-9E58-EBBC-0D71A05668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086" y="0"/>
            <a:ext cx="69778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0624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0C6543A0-FA8C-8C49-B023-795D80BECE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573155-9A35-0B4C-A41A-D83430193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572" y="1650143"/>
            <a:ext cx="8064900" cy="1478067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  <a:t>Cvičení 3</a:t>
            </a: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r>
              <a:rPr lang="cs-CZ" sz="2000" b="0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  <a:t>Vymyslete rozvíjející (alespoň 3) a shrnující větu k významovým větám uvedených ve cvičení. </a:t>
            </a:r>
            <a:br>
              <a:rPr lang="cs-CZ" sz="2000" b="0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</a:br>
            <a:br>
              <a:rPr lang="cs-CZ" sz="2000" b="0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</a:br>
            <a:br>
              <a:rPr lang="cs-CZ" sz="2000" b="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br>
              <a:rPr lang="cs-CZ" sz="2000" b="0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</a:br>
            <a:br>
              <a:rPr lang="cs-CZ" sz="2000" b="0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endParaRPr lang="cs-CZ" dirty="0">
              <a:solidFill>
                <a:schemeClr val="accent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2014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0C6543A0-FA8C-8C49-B023-795D80BECE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573155-9A35-0B4C-A41A-D83430193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572" y="1650143"/>
            <a:ext cx="8064900" cy="1478067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  <a:t>Cvičení 4</a:t>
            </a: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r>
              <a:rPr lang="cs-CZ" sz="2000" b="0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  <a:t>Přečtěte si následující odstavce a ke každému vymyslete vlastní významovou větu.</a:t>
            </a:r>
            <a:br>
              <a:rPr lang="cs-CZ" sz="2000" b="0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</a:br>
            <a:br>
              <a:rPr lang="cs-CZ" sz="2000" b="0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</a:br>
            <a:br>
              <a:rPr lang="cs-CZ" sz="2000" b="0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</a:br>
            <a:br>
              <a:rPr lang="cs-CZ" sz="2000" b="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br>
              <a:rPr lang="cs-CZ" sz="2000" b="0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</a:br>
            <a:br>
              <a:rPr lang="cs-CZ" sz="2000" b="0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endParaRPr lang="cs-CZ" dirty="0">
              <a:solidFill>
                <a:schemeClr val="accent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5153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0C6543A0-FA8C-8C49-B023-795D80BECE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573155-9A35-0B4C-A41A-D83430193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572" y="1650143"/>
            <a:ext cx="8064900" cy="1478067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  <a:t>Cvičení 4</a:t>
            </a: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r>
              <a:rPr lang="cs-CZ" sz="2000" b="0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  <a:t>Přečtěte si následující odstavce a ke každému vymyslete vlastní významovou větu.</a:t>
            </a:r>
            <a:br>
              <a:rPr lang="cs-CZ" sz="2000" b="0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</a:br>
            <a:br>
              <a:rPr lang="cs-CZ" sz="2000" b="0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</a:br>
            <a:br>
              <a:rPr lang="cs-CZ" sz="2000" b="0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</a:br>
            <a:br>
              <a:rPr lang="cs-CZ" sz="2000" b="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br>
              <a:rPr lang="cs-CZ" sz="2000" b="0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</a:br>
            <a:br>
              <a:rPr lang="cs-CZ" sz="2000" b="0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endParaRPr lang="cs-CZ" dirty="0">
              <a:solidFill>
                <a:schemeClr val="accent1"/>
              </a:solidFill>
              <a:latin typeface="Garamond" panose="02020404030301010803" pitchFamily="18" charset="0"/>
            </a:endParaRPr>
          </a:p>
        </p:txBody>
      </p:sp>
      <p:pic>
        <p:nvPicPr>
          <p:cNvPr id="7" name="Obrázok 6" descr="Obrázok, na ktorom je text, snímka obrazovky, písmo, dokument&#10;&#10;Automaticky generovaný popis">
            <a:extLst>
              <a:ext uri="{FF2B5EF4-FFF2-40B4-BE49-F238E27FC236}">
                <a16:creationId xmlns:a16="http://schemas.microsoft.com/office/drawing/2014/main" id="{1FBD7155-9C90-9BE9-E0B2-120F4EE47D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22" y="716792"/>
            <a:ext cx="7772400" cy="5763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801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6C805-D43D-9246-8F45-F7D14F2D2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7" y="2900364"/>
            <a:ext cx="8521200" cy="1952051"/>
          </a:xfrm>
        </p:spPr>
        <p:txBody>
          <a:bodyPr/>
          <a:lstStyle/>
          <a:p>
            <a:pPr algn="ctr"/>
            <a:endParaRPr lang="cs-CZ" sz="4800" dirty="0">
              <a:latin typeface="Garamond" panose="02020404030301010803" pitchFamily="18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1AC406-9E40-DE47-946B-D00D18C67F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877" y="5847667"/>
            <a:ext cx="8521200" cy="698497"/>
          </a:xfrm>
        </p:spPr>
        <p:txBody>
          <a:bodyPr/>
          <a:lstStyle/>
          <a:p>
            <a:pPr algn="ctr"/>
            <a:r>
              <a:rPr lang="cs-CZ" dirty="0">
                <a:latin typeface="Garamond" panose="02020404030301010803" pitchFamily="18" charset="0"/>
              </a:rPr>
              <a:t>8. 11. 2022</a:t>
            </a:r>
          </a:p>
          <a:p>
            <a:pPr algn="ctr"/>
            <a:r>
              <a:rPr lang="cs-CZ" dirty="0">
                <a:latin typeface="Garamond" panose="02020404030301010803" pitchFamily="18" charset="0"/>
              </a:rPr>
              <a:t>POLb1100 Úvod do problematiky psaní odborného textu</a:t>
            </a:r>
          </a:p>
        </p:txBody>
      </p:sp>
      <p:pic>
        <p:nvPicPr>
          <p:cNvPr id="5" name="Obrázok 4" descr="Obrázok, na ktorom je text, dokument, snímka obrazovky, písmo&#10;&#10;Automaticky generovaný popis">
            <a:extLst>
              <a:ext uri="{FF2B5EF4-FFF2-40B4-BE49-F238E27FC236}">
                <a16:creationId xmlns:a16="http://schemas.microsoft.com/office/drawing/2014/main" id="{404E6C2F-3637-B950-F619-4D488D9961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1" y="311836"/>
            <a:ext cx="8910931" cy="632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7009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0C6543A0-FA8C-8C49-B023-795D80BECE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573155-9A35-0B4C-A41A-D83430193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8040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  <a:t>Jak psát odstavce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674C9A7E-58A1-7F45-A225-947BCA22B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524000"/>
            <a:ext cx="8064900" cy="4956000"/>
          </a:xfrm>
        </p:spPr>
        <p:txBody>
          <a:bodyPr/>
          <a:lstStyle/>
          <a:p>
            <a:r>
              <a:rPr lang="cs-CZ" dirty="0">
                <a:latin typeface="Constantia" panose="02030602050306030303" pitchFamily="18" charset="0"/>
              </a:rPr>
              <a:t>Logicky sestavené části textu</a:t>
            </a:r>
          </a:p>
          <a:p>
            <a:pPr marL="54000" indent="0">
              <a:buNone/>
            </a:pPr>
            <a:endParaRPr lang="cs-CZ" dirty="0">
              <a:latin typeface="Constantia" panose="02030602050306030303" pitchFamily="18" charset="0"/>
            </a:endParaRPr>
          </a:p>
          <a:p>
            <a:endParaRPr lang="cs-CZ" dirty="0">
              <a:latin typeface="Constantia" panose="02030602050306030303" pitchFamily="18" charset="0"/>
            </a:endParaRPr>
          </a:p>
          <a:p>
            <a:r>
              <a:rPr lang="cs-CZ" dirty="0">
                <a:latin typeface="Constantia" panose="02030602050306030303" pitchFamily="18" charset="0"/>
              </a:rPr>
              <a:t>Návaznost textu</a:t>
            </a:r>
          </a:p>
          <a:p>
            <a:pPr marL="54000" indent="0">
              <a:buNone/>
            </a:pPr>
            <a:endParaRPr lang="cs-CZ" dirty="0">
              <a:latin typeface="Constantia" panose="02030602050306030303" pitchFamily="18" charset="0"/>
            </a:endParaRPr>
          </a:p>
          <a:p>
            <a:endParaRPr lang="cs-CZ" dirty="0">
              <a:latin typeface="Constantia" panose="02030602050306030303" pitchFamily="18" charset="0"/>
            </a:endParaRPr>
          </a:p>
          <a:p>
            <a:r>
              <a:rPr lang="cs-CZ" dirty="0">
                <a:latin typeface="Constantia" panose="02030602050306030303" pitchFamily="18" charset="0"/>
              </a:rPr>
              <a:t>Odstavec jako prostor pro rozvíjení hlavní myšlenky</a:t>
            </a:r>
          </a:p>
          <a:p>
            <a:endParaRPr lang="cs-CZ" dirty="0">
              <a:latin typeface="Constantia" panose="02030602050306030303" pitchFamily="18" charset="0"/>
            </a:endParaRPr>
          </a:p>
          <a:p>
            <a:pPr marL="54000" indent="0">
              <a:buNone/>
            </a:pPr>
            <a:endParaRPr lang="cs-CZ" dirty="0">
              <a:latin typeface="Constantia" panose="02030602050306030303" pitchFamily="18" charset="0"/>
            </a:endParaRPr>
          </a:p>
          <a:p>
            <a:r>
              <a:rPr lang="cs-CZ" dirty="0">
                <a:latin typeface="Constantia" panose="02030602050306030303" pitchFamily="18" charset="0"/>
              </a:rPr>
              <a:t>Relevance každé věty (vztažení k tématu odstavce)</a:t>
            </a:r>
          </a:p>
          <a:p>
            <a:endParaRPr lang="cs-CZ" dirty="0">
              <a:latin typeface="Constantia" panose="02030602050306030303" pitchFamily="18" charset="0"/>
            </a:endParaRPr>
          </a:p>
          <a:p>
            <a:endParaRPr lang="cs-CZ" dirty="0">
              <a:latin typeface="Constantia" panose="02030602050306030303" pitchFamily="18" charset="0"/>
            </a:endParaRPr>
          </a:p>
          <a:p>
            <a:endParaRPr lang="cs-CZ" dirty="0">
              <a:latin typeface="Constantia" panose="02030602050306030303" pitchFamily="18" charset="0"/>
            </a:endParaRPr>
          </a:p>
          <a:p>
            <a:endParaRPr lang="cs-CZ" dirty="0">
              <a:latin typeface="Constantia" panose="02030602050306030303" pitchFamily="18" charset="0"/>
            </a:endParaRPr>
          </a:p>
          <a:p>
            <a:endParaRPr lang="cs-CZ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3981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0C6543A0-FA8C-8C49-B023-795D80BECE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573155-9A35-0B4C-A41A-D83430193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8040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  <a:t>Typy odstavců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674C9A7E-58A1-7F45-A225-947BCA22B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524000"/>
            <a:ext cx="8064900" cy="4956000"/>
          </a:xfrm>
        </p:spPr>
        <p:txBody>
          <a:bodyPr/>
          <a:lstStyle/>
          <a:p>
            <a:pPr marL="54000" indent="0">
              <a:buNone/>
            </a:pPr>
            <a:endParaRPr lang="cs-CZ" dirty="0">
              <a:latin typeface="Constantia" panose="02030602050306030303" pitchFamily="18" charset="0"/>
            </a:endParaRPr>
          </a:p>
          <a:p>
            <a:r>
              <a:rPr lang="cs-CZ" b="1" dirty="0">
                <a:latin typeface="Constantia" panose="02030602050306030303" pitchFamily="18" charset="0"/>
              </a:rPr>
              <a:t>Úvodní odstavce</a:t>
            </a:r>
            <a:r>
              <a:rPr lang="cs-CZ" dirty="0">
                <a:latin typeface="Constantia" panose="02030602050306030303" pitchFamily="18" charset="0"/>
              </a:rPr>
              <a:t> – kontext, struktura textu, vede k formulování cíle textu</a:t>
            </a:r>
          </a:p>
          <a:p>
            <a:pPr marL="54000" indent="0">
              <a:buNone/>
            </a:pPr>
            <a:endParaRPr lang="cs-CZ" dirty="0">
              <a:latin typeface="Constantia" panose="02030602050306030303" pitchFamily="18" charset="0"/>
            </a:endParaRPr>
          </a:p>
          <a:p>
            <a:r>
              <a:rPr lang="cs-CZ" b="1" dirty="0">
                <a:latin typeface="Constantia" panose="02030602050306030303" pitchFamily="18" charset="0"/>
              </a:rPr>
              <a:t>Odstavce v hlavním textu </a:t>
            </a:r>
            <a:r>
              <a:rPr lang="cs-CZ" dirty="0">
                <a:latin typeface="Constantia" panose="02030602050306030303" pitchFamily="18" charset="0"/>
              </a:rPr>
              <a:t>– rozvíjení hlavní teze</a:t>
            </a:r>
          </a:p>
          <a:p>
            <a:endParaRPr lang="cs-CZ" dirty="0">
              <a:latin typeface="Constantia" panose="02030602050306030303" pitchFamily="18" charset="0"/>
            </a:endParaRPr>
          </a:p>
          <a:p>
            <a:pPr marL="54000" indent="0">
              <a:buNone/>
            </a:pPr>
            <a:endParaRPr lang="cs-CZ" dirty="0">
              <a:latin typeface="Constantia" panose="02030602050306030303" pitchFamily="18" charset="0"/>
            </a:endParaRPr>
          </a:p>
          <a:p>
            <a:r>
              <a:rPr lang="cs-CZ" b="1" dirty="0">
                <a:latin typeface="Constantia" panose="02030602050306030303" pitchFamily="18" charset="0"/>
              </a:rPr>
              <a:t>Shrnující odstavce </a:t>
            </a:r>
            <a:r>
              <a:rPr lang="cs-CZ" dirty="0">
                <a:latin typeface="Constantia" panose="02030602050306030303" pitchFamily="18" charset="0"/>
              </a:rPr>
              <a:t>– v zásadě nikoli nové informace</a:t>
            </a:r>
          </a:p>
          <a:p>
            <a:endParaRPr lang="cs-CZ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4482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0C6543A0-FA8C-8C49-B023-795D80BECE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573155-9A35-0B4C-A41A-D83430193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572" y="1650143"/>
            <a:ext cx="8064900" cy="1478067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  <a:t>Cvičení 5</a:t>
            </a: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r>
              <a:rPr lang="cs-CZ" sz="2000" b="0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  <a:t>Přiřaďte následující věty k typu odstavců.</a:t>
            </a:r>
            <a:br>
              <a:rPr lang="cs-CZ" sz="2000" b="0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</a:br>
            <a:br>
              <a:rPr lang="cs-CZ" sz="2000" b="0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</a:br>
            <a:br>
              <a:rPr lang="cs-CZ" sz="2000" b="0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</a:br>
            <a:br>
              <a:rPr lang="cs-CZ" sz="2000" b="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br>
              <a:rPr lang="cs-CZ" sz="2000" b="0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</a:br>
            <a:br>
              <a:rPr lang="cs-CZ" sz="2000" b="0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endParaRPr lang="cs-CZ" dirty="0">
              <a:solidFill>
                <a:schemeClr val="accent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5403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0C6543A0-FA8C-8C49-B023-795D80BECE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573155-9A35-0B4C-A41A-D83430193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8040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  <a:t>Shrnutí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674C9A7E-58A1-7F45-A225-947BCA22B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524000"/>
            <a:ext cx="8064900" cy="4956000"/>
          </a:xfrm>
        </p:spPr>
        <p:txBody>
          <a:bodyPr/>
          <a:lstStyle/>
          <a:p>
            <a:pPr marL="54000" indent="0">
              <a:buNone/>
            </a:pPr>
            <a:endParaRPr lang="cs-CZ" dirty="0">
              <a:latin typeface="Constantia" panose="02030602050306030303" pitchFamily="18" charset="0"/>
            </a:endParaRPr>
          </a:p>
          <a:p>
            <a:r>
              <a:rPr lang="cs-CZ" b="1" dirty="0">
                <a:latin typeface="Constantia" panose="02030602050306030303" pitchFamily="18" charset="0"/>
              </a:rPr>
              <a:t>VĚTY (významové, rozvíjející, shrnující, spojující)</a:t>
            </a:r>
          </a:p>
          <a:p>
            <a:r>
              <a:rPr lang="cs-CZ" b="1" dirty="0">
                <a:latin typeface="Constantia" panose="02030602050306030303" pitchFamily="18" charset="0"/>
              </a:rPr>
              <a:t>ODSTAVCE (úvodní, v hlavním textu, shrnující)</a:t>
            </a:r>
          </a:p>
          <a:p>
            <a:endParaRPr lang="cs-CZ" b="1" dirty="0">
              <a:latin typeface="Constantia" panose="02030602050306030303" pitchFamily="18" charset="0"/>
            </a:endParaRPr>
          </a:p>
          <a:p>
            <a:r>
              <a:rPr lang="cs-CZ" dirty="0">
                <a:latin typeface="Constantia" panose="02030602050306030303" pitchFamily="18" charset="0"/>
              </a:rPr>
              <a:t>ne delší než pět vět, jedno téma/argument</a:t>
            </a:r>
          </a:p>
        </p:txBody>
      </p:sp>
    </p:spTree>
    <p:extLst>
      <p:ext uri="{BB962C8B-B14F-4D97-AF65-F5344CB8AC3E}">
        <p14:creationId xmlns:p14="http://schemas.microsoft.com/office/powerpoint/2010/main" val="41072400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0C6543A0-FA8C-8C49-B023-795D80BECE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573155-9A35-0B4C-A41A-D83430193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572" y="1650143"/>
            <a:ext cx="8064900" cy="1478067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  <a:t>Seminární úkol č. 5</a:t>
            </a: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r>
              <a:rPr lang="cs-CZ" sz="2000" b="0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  <a:t>Cvičení k tělu a argumentaci v odbornému textu.</a:t>
            </a:r>
            <a:br>
              <a:rPr lang="cs-CZ" sz="2000" b="0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</a:br>
            <a:r>
              <a:rPr lang="cs-CZ" sz="2000" b="0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  <a:t>V IS budou dostupná krátká cvičení, která se psaní těla práce a argumentace.</a:t>
            </a:r>
            <a:br>
              <a:rPr lang="cs-CZ" sz="2000" b="0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</a:br>
            <a:br>
              <a:rPr lang="cs-CZ" sz="2000" b="0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  <a:t>Vidíme se za dva týdny</a:t>
            </a: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b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</a:br>
            <a:endParaRPr lang="cs-CZ" dirty="0">
              <a:solidFill>
                <a:schemeClr val="accent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799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0C6543A0-FA8C-8C49-B023-795D80BECE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573155-9A35-0B4C-A41A-D83430193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8040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  <a:t>Struktura odborného textu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674C9A7E-58A1-7F45-A225-947BCA22B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524000"/>
            <a:ext cx="8064900" cy="4956000"/>
          </a:xfrm>
        </p:spPr>
        <p:txBody>
          <a:bodyPr/>
          <a:lstStyle/>
          <a:p>
            <a:r>
              <a:rPr lang="cs-CZ" dirty="0">
                <a:latin typeface="Constantia" panose="02030602050306030303" pitchFamily="18" charset="0"/>
              </a:rPr>
              <a:t>Makrostruktura a mikrostruktura</a:t>
            </a:r>
          </a:p>
          <a:p>
            <a:endParaRPr lang="cs-CZ" dirty="0">
              <a:latin typeface="Constantia" panose="02030602050306030303" pitchFamily="18" charset="0"/>
            </a:endParaRPr>
          </a:p>
          <a:p>
            <a:r>
              <a:rPr lang="cs-CZ" dirty="0">
                <a:latin typeface="Constantia" panose="02030602050306030303" pitchFamily="18" charset="0"/>
              </a:rPr>
              <a:t>IMRD = </a:t>
            </a:r>
            <a:r>
              <a:rPr lang="cs-CZ" dirty="0" err="1">
                <a:latin typeface="Constantia" panose="02030602050306030303" pitchFamily="18" charset="0"/>
              </a:rPr>
              <a:t>Introduction</a:t>
            </a:r>
            <a:r>
              <a:rPr lang="cs-CZ" dirty="0">
                <a:latin typeface="Constantia" panose="02030602050306030303" pitchFamily="18" charset="0"/>
              </a:rPr>
              <a:t> + </a:t>
            </a:r>
            <a:r>
              <a:rPr lang="cs-CZ" dirty="0" err="1">
                <a:latin typeface="Constantia" panose="02030602050306030303" pitchFamily="18" charset="0"/>
              </a:rPr>
              <a:t>Methods</a:t>
            </a:r>
            <a:r>
              <a:rPr lang="cs-CZ" dirty="0">
                <a:latin typeface="Constantia" panose="02030602050306030303" pitchFamily="18" charset="0"/>
              </a:rPr>
              <a:t> + </a:t>
            </a:r>
            <a:r>
              <a:rPr lang="cs-CZ" dirty="0" err="1">
                <a:latin typeface="Constantia" panose="02030602050306030303" pitchFamily="18" charset="0"/>
              </a:rPr>
              <a:t>Results</a:t>
            </a:r>
            <a:r>
              <a:rPr lang="cs-CZ" dirty="0">
                <a:latin typeface="Constantia" panose="02030602050306030303" pitchFamily="18" charset="0"/>
              </a:rPr>
              <a:t> + </a:t>
            </a:r>
            <a:r>
              <a:rPr lang="cs-CZ" dirty="0" err="1">
                <a:latin typeface="Constantia" panose="02030602050306030303" pitchFamily="18" charset="0"/>
              </a:rPr>
              <a:t>Discussion</a:t>
            </a:r>
            <a:r>
              <a:rPr lang="cs-CZ" dirty="0">
                <a:latin typeface="Constantia" panose="02030602050306030303" pitchFamily="18" charset="0"/>
              </a:rPr>
              <a:t> (</a:t>
            </a:r>
            <a:r>
              <a:rPr lang="cs-CZ" dirty="0" err="1">
                <a:latin typeface="Constantia" panose="02030602050306030303" pitchFamily="18" charset="0"/>
              </a:rPr>
              <a:t>Conclusion</a:t>
            </a:r>
            <a:r>
              <a:rPr lang="cs-CZ" dirty="0">
                <a:latin typeface="Constantia" panose="02030602050306030303" pitchFamily="18" charset="0"/>
              </a:rPr>
              <a:t>)</a:t>
            </a:r>
          </a:p>
          <a:p>
            <a:r>
              <a:rPr lang="cs-CZ" dirty="0">
                <a:latin typeface="Constantia" panose="02030602050306030303" pitchFamily="18" charset="0"/>
              </a:rPr>
              <a:t>Logická návaznost – vymezení textu + popis postupu (a dat) + představení výsledků + shrnutí</a:t>
            </a:r>
          </a:p>
          <a:p>
            <a:r>
              <a:rPr lang="cs-CZ" dirty="0">
                <a:latin typeface="Constantia" panose="02030602050306030303" pitchFamily="18" charset="0"/>
              </a:rPr>
              <a:t>Jasné směřování textu v návaznosti na stanovený výzkumný problém/výzkumnou otázku vs „plevelné“ kapitoly</a:t>
            </a:r>
          </a:p>
          <a:p>
            <a:r>
              <a:rPr lang="cs-CZ" dirty="0">
                <a:latin typeface="Constantia" panose="02030602050306030303" pitchFamily="18" charset="0"/>
              </a:rPr>
              <a:t>Každá věta vztažena k cíli práce</a:t>
            </a:r>
          </a:p>
          <a:p>
            <a:pPr marL="108000" indent="0">
              <a:buNone/>
            </a:pPr>
            <a:endParaRPr lang="cs-CZ" dirty="0">
              <a:latin typeface="Constantia" panose="02030602050306030303" pitchFamily="18" charset="0"/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268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0C6543A0-FA8C-8C49-B023-795D80BECE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573155-9A35-0B4C-A41A-D83430193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0" y="542479"/>
            <a:ext cx="8064900" cy="804000"/>
          </a:xfrm>
        </p:spPr>
        <p:txBody>
          <a:bodyPr/>
          <a:lstStyle/>
          <a:p>
            <a:pPr marL="431800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SzPct val="4500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  <a:t>Doporučená struktura úvodu</a:t>
            </a:r>
            <a:endParaRPr lang="cs-CZ" b="1" dirty="0">
              <a:latin typeface="Garamond" panose="02020404030301010803" pitchFamily="18" charset="0"/>
            </a:endParaRP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674C9A7E-58A1-7F45-A225-947BCA22B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88123"/>
            <a:ext cx="8064900" cy="4791877"/>
          </a:xfrm>
        </p:spPr>
        <p:txBody>
          <a:bodyPr/>
          <a:lstStyle/>
          <a:p>
            <a:pPr marL="457200" lvl="0" indent="-228600" rtl="0">
              <a:spcBef>
                <a:spcPts val="0"/>
              </a:spcBef>
              <a:buFont typeface="Arial"/>
              <a:buAutoNum type="arabicParenR"/>
            </a:pPr>
            <a:r>
              <a:rPr lang="cs" sz="2000" b="1" dirty="0">
                <a:latin typeface="Constantia" panose="02030602050306030303" pitchFamily="18" charset="0"/>
                <a:ea typeface="Arial"/>
                <a:cs typeface="Arial"/>
                <a:sym typeface="Arial"/>
              </a:rPr>
              <a:t>ustavení výzkumného tématu autorem</a:t>
            </a:r>
          </a:p>
          <a:p>
            <a:pPr marL="457200" lvl="0" indent="-228600" rtl="0">
              <a:spcBef>
                <a:spcPts val="0"/>
              </a:spcBef>
              <a:buFont typeface="Arial"/>
              <a:buChar char="-"/>
            </a:pPr>
            <a:r>
              <a:rPr lang="cs" sz="2000" dirty="0">
                <a:latin typeface="Constantia" panose="02030602050306030303" pitchFamily="18" charset="0"/>
                <a:ea typeface="Arial"/>
                <a:cs typeface="Arial"/>
                <a:sym typeface="Arial"/>
              </a:rPr>
              <a:t>stručné představení a posouzení příspěvků předchozího výzkumu z “naší oblasti”</a:t>
            </a:r>
          </a:p>
          <a:p>
            <a:pPr marL="457200" lvl="0" indent="-228600" rtl="0">
              <a:spcBef>
                <a:spcPts val="0"/>
              </a:spcBef>
              <a:buFont typeface="Arial"/>
              <a:buChar char="-"/>
            </a:pPr>
            <a:r>
              <a:rPr lang="cs" sz="2000" dirty="0">
                <a:latin typeface="Constantia" panose="02030602050306030303" pitchFamily="18" charset="0"/>
                <a:ea typeface="Arial"/>
                <a:cs typeface="Arial"/>
                <a:sym typeface="Arial"/>
              </a:rPr>
              <a:t>doložení důležitosti, zajímavosti, problematičnosti či jiné relevance zkoumaného tématu</a:t>
            </a:r>
          </a:p>
          <a:p>
            <a:pPr marL="685800" lvl="0" indent="-457200" rtl="0">
              <a:spcBef>
                <a:spcPts val="0"/>
              </a:spcBef>
              <a:buFont typeface="+mj-lt"/>
              <a:buAutoNum type="arabicParenR" startAt="2"/>
            </a:pPr>
            <a:r>
              <a:rPr lang="cs" sz="2000" b="1" dirty="0">
                <a:latin typeface="Constantia" panose="02030602050306030303" pitchFamily="18" charset="0"/>
                <a:ea typeface="Arial"/>
                <a:cs typeface="Arial"/>
                <a:sym typeface="Arial"/>
              </a:rPr>
              <a:t>identifikace “mezery” v dosavadním výzkumu</a:t>
            </a:r>
          </a:p>
          <a:p>
            <a:pPr marL="457200" lvl="0" indent="-228600" rtl="0">
              <a:spcBef>
                <a:spcPts val="0"/>
              </a:spcBef>
              <a:buFont typeface="Arial"/>
              <a:buChar char="-"/>
            </a:pPr>
            <a:r>
              <a:rPr lang="cs" sz="2000" dirty="0">
                <a:latin typeface="Constantia" panose="02030602050306030303" pitchFamily="18" charset="0"/>
                <a:ea typeface="Arial"/>
                <a:cs typeface="Arial"/>
                <a:sym typeface="Arial"/>
              </a:rPr>
              <a:t>naznačení mezery v dosavadním výzkumu a vznesení otázky o rozšíření dosavadní znalosti problému</a:t>
            </a:r>
          </a:p>
          <a:p>
            <a:pPr marL="685800" lvl="0" indent="-457200" rtl="0">
              <a:spcBef>
                <a:spcPts val="0"/>
              </a:spcBef>
              <a:buFont typeface="+mj-lt"/>
              <a:buAutoNum type="arabicParenR" startAt="3"/>
            </a:pPr>
            <a:r>
              <a:rPr lang="cs" sz="2000" b="1" dirty="0">
                <a:latin typeface="Constantia" panose="02030602050306030303" pitchFamily="18" charset="0"/>
                <a:ea typeface="Arial"/>
                <a:cs typeface="Arial"/>
                <a:sym typeface="Arial"/>
              </a:rPr>
              <a:t>vyplnění výzkumné “mezery” naším přínosem</a:t>
            </a:r>
          </a:p>
          <a:p>
            <a:pPr marL="457200" lvl="0" indent="-228600">
              <a:spcBef>
                <a:spcPts val="0"/>
              </a:spcBef>
              <a:buFont typeface="Arial"/>
              <a:buChar char="-"/>
            </a:pPr>
            <a:r>
              <a:rPr lang="cs" sz="2000" dirty="0">
                <a:latin typeface="Constantia" panose="02030602050306030303" pitchFamily="18" charset="0"/>
                <a:ea typeface="Arial"/>
                <a:cs typeface="Arial"/>
                <a:sym typeface="Arial"/>
              </a:rPr>
              <a:t>vysvětlíme, jak budeme k problému přistupovat my: nastíníme smysl výzkumu, formulujeme otázku či hypotézu, shrneme základní zjištění</a:t>
            </a:r>
          </a:p>
          <a:p>
            <a:pPr marL="228600" lvl="0" indent="0">
              <a:spcBef>
                <a:spcPts val="0"/>
              </a:spcBef>
              <a:buNone/>
            </a:pPr>
            <a:r>
              <a:rPr lang="cs" sz="2000" dirty="0">
                <a:latin typeface="Constantia" panose="02030602050306030303" pitchFamily="18" charset="0"/>
                <a:ea typeface="Arial"/>
                <a:cs typeface="Arial"/>
                <a:sym typeface="Arial"/>
              </a:rPr>
              <a:t>+další</a:t>
            </a:r>
          </a:p>
        </p:txBody>
      </p:sp>
    </p:spTree>
    <p:extLst>
      <p:ext uri="{BB962C8B-B14F-4D97-AF65-F5344CB8AC3E}">
        <p14:creationId xmlns:p14="http://schemas.microsoft.com/office/powerpoint/2010/main" val="2342497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0C6543A0-FA8C-8C49-B023-795D80BECE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573155-9A35-0B4C-A41A-D83430193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8040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  <a:t>Metoda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674C9A7E-58A1-7F45-A225-947BCA22B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523999"/>
            <a:ext cx="8064900" cy="519834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Constantia" panose="02030602050306030303" pitchFamily="18" charset="0"/>
              </a:rPr>
              <a:t>Detailní popis průběhu studie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>
              <a:latin typeface="Constantia" panose="02030602050306030303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Constantia" panose="02030602050306030303" pitchFamily="18" charset="0"/>
              </a:rPr>
              <a:t>Navazuje na teorii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>
              <a:latin typeface="Constantia" panose="02030602050306030303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Constantia" panose="02030602050306030303" pitchFamily="18" charset="0"/>
              </a:rPr>
              <a:t>Nutné všechny informace k tomu, aby: 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>
              <a:latin typeface="Constantia" panose="02030602050306030303" pitchFamily="18" charset="0"/>
            </a:endParaRPr>
          </a:p>
          <a:p>
            <a:pPr marL="54000" indent="0">
              <a:buNone/>
            </a:pPr>
            <a:r>
              <a:rPr lang="cs-CZ" sz="1500" dirty="0">
                <a:latin typeface="Constantia" panose="02030602050306030303" pitchFamily="18" charset="0"/>
              </a:rPr>
              <a:t>- Čtenář mohl posoudit výsledky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1500" dirty="0">
              <a:latin typeface="Constantia" panose="02030602050306030303" pitchFamily="18" charset="0"/>
            </a:endParaRPr>
          </a:p>
          <a:p>
            <a:pPr marL="54000" indent="0">
              <a:buNone/>
            </a:pPr>
            <a:r>
              <a:rPr lang="cs-CZ" sz="1500" dirty="0">
                <a:latin typeface="Constantia" panose="02030602050306030303" pitchFamily="18" charset="0"/>
              </a:rPr>
              <a:t>- Studie mohla být replikovaná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1500" dirty="0">
              <a:latin typeface="Constantia" panose="02030602050306030303" pitchFamily="18" charset="0"/>
            </a:endParaRPr>
          </a:p>
          <a:p>
            <a:pPr>
              <a:buFontTx/>
              <a:buChar char="-"/>
            </a:pPr>
            <a:r>
              <a:rPr lang="cs-CZ" sz="1500" dirty="0">
                <a:latin typeface="Constantia" panose="02030602050306030303" pitchFamily="18" charset="0"/>
              </a:rPr>
              <a:t>Bylo možné zahrnout ji do metaanalýzy</a:t>
            </a:r>
          </a:p>
          <a:p>
            <a:pPr>
              <a:buFontTx/>
              <a:buChar char="-"/>
            </a:pPr>
            <a:endParaRPr lang="cs-CZ" dirty="0">
              <a:latin typeface="Constantia" panose="02030602050306030303" pitchFamily="18" charset="0"/>
            </a:endParaRPr>
          </a:p>
          <a:p>
            <a:pPr marL="54000" indent="0">
              <a:buNone/>
            </a:pPr>
            <a:endParaRPr lang="cs-CZ" dirty="0">
              <a:latin typeface="Constantia" panose="02030602050306030303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Constantia" panose="02030602050306030303" pitchFamily="18" charset="0"/>
              </a:rPr>
              <a:t>Ale nedávejte tam zbytečné až samozřejmé informace</a:t>
            </a:r>
          </a:p>
          <a:p>
            <a:pPr marL="54000" indent="0">
              <a:buNone/>
            </a:pPr>
            <a:r>
              <a:rPr lang="cs-CZ" dirty="0">
                <a:latin typeface="Constantia" panose="02030602050306030303" pitchFamily="18" charset="0"/>
              </a:rPr>
              <a:t>(více v metodologických kurzech)</a:t>
            </a:r>
          </a:p>
          <a:p>
            <a:pPr marL="54000" indent="0">
              <a:buNone/>
            </a:pPr>
            <a:endParaRPr lang="cs-CZ" dirty="0">
              <a:latin typeface="Constantia" panose="02030602050306030303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dirty="0">
              <a:latin typeface="Constantia" panose="02030602050306030303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dirty="0">
              <a:latin typeface="Constantia" panose="02030602050306030303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dirty="0">
              <a:latin typeface="Constantia" panose="02030602050306030303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dirty="0">
              <a:latin typeface="Constantia" panose="02030602050306030303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332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0C6543A0-FA8C-8C49-B023-795D80BECE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573155-9A35-0B4C-A41A-D83430193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8040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  <a:t>Výsledky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674C9A7E-58A1-7F45-A225-947BCA22B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523999"/>
            <a:ext cx="8064900" cy="519834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Constantia" panose="02030602050306030303" pitchFamily="18" charset="0"/>
              </a:rPr>
              <a:t>Mají mít vlastní strukturu – od jednodušších po složitější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>
              <a:latin typeface="Constantia" panose="02030602050306030303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Constantia" panose="02030602050306030303" pitchFamily="18" charset="0"/>
              </a:rPr>
              <a:t>Čtenáře ale vždy uveďte do kontextu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>
              <a:latin typeface="Constantia" panose="02030602050306030303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Constantia" panose="02030602050306030303" pitchFamily="18" charset="0"/>
              </a:rPr>
              <a:t>Shrnutí výsledků – všech potřebných údajů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>
              <a:latin typeface="Constantia" panose="02030602050306030303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Constantia" panose="02030602050306030303" pitchFamily="18" charset="0"/>
              </a:rPr>
              <a:t>Mnoho údajů dávejte do tabulek, ve vhodných případech používejte grafy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>
              <a:latin typeface="Constantia" panose="02030602050306030303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dirty="0">
              <a:latin typeface="Constantia" panose="02030602050306030303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dirty="0">
              <a:latin typeface="Constantia" panose="02030602050306030303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197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0C6543A0-FA8C-8C49-B023-795D80BECE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573155-9A35-0B4C-A41A-D83430193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0" y="2689966"/>
            <a:ext cx="8064900" cy="1478067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  <a:t>Tělo textu – věta, odstavec, argumenty</a:t>
            </a:r>
          </a:p>
        </p:txBody>
      </p:sp>
    </p:spTree>
    <p:extLst>
      <p:ext uri="{BB962C8B-B14F-4D97-AF65-F5344CB8AC3E}">
        <p14:creationId xmlns:p14="http://schemas.microsoft.com/office/powerpoint/2010/main" val="865112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0C6543A0-FA8C-8C49-B023-795D80BECE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573155-9A35-0B4C-A41A-D83430193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8040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  <a:t>Tělo textu – od věty k odstavci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674C9A7E-58A1-7F45-A225-947BCA22B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524000"/>
            <a:ext cx="8064900" cy="4956000"/>
          </a:xfrm>
        </p:spPr>
        <p:txBody>
          <a:bodyPr/>
          <a:lstStyle/>
          <a:p>
            <a:r>
              <a:rPr lang="cs-CZ" dirty="0">
                <a:latin typeface="Constantia" panose="02030602050306030303" pitchFamily="18" charset="0"/>
              </a:rPr>
              <a:t>Co je to odstavec?</a:t>
            </a:r>
          </a:p>
          <a:p>
            <a:endParaRPr lang="cs-CZ" dirty="0">
              <a:latin typeface="Constantia" panose="02030602050306030303" pitchFamily="18" charset="0"/>
            </a:endParaRPr>
          </a:p>
          <a:p>
            <a:r>
              <a:rPr lang="cs-CZ" dirty="0">
                <a:latin typeface="Constantia" panose="02030602050306030303" pitchFamily="18" charset="0"/>
              </a:rPr>
              <a:t>Jaká je běžná délka odstavce?</a:t>
            </a:r>
          </a:p>
          <a:p>
            <a:endParaRPr lang="cs-CZ" dirty="0">
              <a:latin typeface="Constantia" panose="02030602050306030303" pitchFamily="18" charset="0"/>
            </a:endParaRPr>
          </a:p>
          <a:p>
            <a:r>
              <a:rPr lang="cs-CZ" dirty="0">
                <a:latin typeface="Constantia" panose="02030602050306030303" pitchFamily="18" charset="0"/>
              </a:rPr>
              <a:t>Existuje standardní struktura odstavce?</a:t>
            </a:r>
          </a:p>
          <a:p>
            <a:endParaRPr lang="cs-CZ" dirty="0">
              <a:latin typeface="Constantia" panose="02030602050306030303" pitchFamily="18" charset="0"/>
            </a:endParaRPr>
          </a:p>
          <a:p>
            <a:r>
              <a:rPr lang="cs-CZ" dirty="0">
                <a:latin typeface="Constantia" panose="02030602050306030303" pitchFamily="18" charset="0"/>
              </a:rPr>
              <a:t>Co činí odstavec koherentní?</a:t>
            </a:r>
          </a:p>
        </p:txBody>
      </p:sp>
    </p:spTree>
    <p:extLst>
      <p:ext uri="{BB962C8B-B14F-4D97-AF65-F5344CB8AC3E}">
        <p14:creationId xmlns:p14="http://schemas.microsoft.com/office/powerpoint/2010/main" val="4289969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0C6543A0-FA8C-8C49-B023-795D80BECE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573155-9A35-0B4C-A41A-D83430193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8040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  <a:t>Tělo textu – od věty k odstavci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674C9A7E-58A1-7F45-A225-947BCA22B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524000"/>
            <a:ext cx="8064900" cy="4956000"/>
          </a:xfrm>
        </p:spPr>
        <p:txBody>
          <a:bodyPr/>
          <a:lstStyle/>
          <a:p>
            <a:endParaRPr lang="cs-CZ" dirty="0">
              <a:latin typeface="Constantia" panose="02030602050306030303" pitchFamily="18" charset="0"/>
            </a:endParaRPr>
          </a:p>
          <a:p>
            <a:r>
              <a:rPr lang="cs-CZ" dirty="0">
                <a:latin typeface="Constantia" panose="02030602050306030303" pitchFamily="18" charset="0"/>
              </a:rPr>
              <a:t>Co je to odstavec?</a:t>
            </a:r>
          </a:p>
          <a:p>
            <a:pPr lvl="1"/>
            <a:r>
              <a:rPr lang="cs-CZ" dirty="0">
                <a:latin typeface="Constantia" panose="02030602050306030303" pitchFamily="18" charset="0"/>
              </a:rPr>
              <a:t>Skupina vět týkajících se jednoho tématu/argumentu</a:t>
            </a:r>
          </a:p>
          <a:p>
            <a:endParaRPr lang="cs-CZ" dirty="0">
              <a:latin typeface="Constantia" panose="02030602050306030303" pitchFamily="18" charset="0"/>
            </a:endParaRPr>
          </a:p>
          <a:p>
            <a:r>
              <a:rPr lang="cs-CZ" dirty="0">
                <a:latin typeface="Constantia" panose="02030602050306030303" pitchFamily="18" charset="0"/>
              </a:rPr>
              <a:t>Jaká je běžná délka odstavce?</a:t>
            </a:r>
          </a:p>
          <a:p>
            <a:pPr lvl="1"/>
            <a:r>
              <a:rPr lang="cs-CZ" dirty="0">
                <a:latin typeface="Constantia" panose="02030602050306030303" pitchFamily="18" charset="0"/>
              </a:rPr>
              <a:t>Různá, ale zpravidla ne delší než pět vět</a:t>
            </a:r>
          </a:p>
          <a:p>
            <a:endParaRPr lang="cs-CZ" dirty="0">
              <a:latin typeface="Constantia" panose="02030602050306030303" pitchFamily="18" charset="0"/>
            </a:endParaRPr>
          </a:p>
          <a:p>
            <a:r>
              <a:rPr lang="cs-CZ" dirty="0">
                <a:latin typeface="Constantia" panose="02030602050306030303" pitchFamily="18" charset="0"/>
              </a:rPr>
              <a:t>Existuje standardní struktura odstavce?</a:t>
            </a:r>
          </a:p>
          <a:p>
            <a:pPr lvl="1"/>
            <a:r>
              <a:rPr lang="cs-CZ" dirty="0">
                <a:latin typeface="Constantia" panose="02030602050306030303" pitchFamily="18" charset="0"/>
              </a:rPr>
              <a:t>Většinou se jedná o uvedení tématu/argumentu, jeho rozvedení a shrnutí dílčího argumentu</a:t>
            </a:r>
          </a:p>
          <a:p>
            <a:endParaRPr lang="cs-CZ" dirty="0">
              <a:latin typeface="Constantia" panose="02030602050306030303" pitchFamily="18" charset="0"/>
            </a:endParaRPr>
          </a:p>
          <a:p>
            <a:r>
              <a:rPr lang="cs-CZ" dirty="0">
                <a:latin typeface="Constantia" panose="02030602050306030303" pitchFamily="18" charset="0"/>
              </a:rPr>
              <a:t>Co činí odstavec koherentní?</a:t>
            </a:r>
          </a:p>
          <a:p>
            <a:pPr lvl="1"/>
            <a:r>
              <a:rPr lang="cs-CZ" dirty="0">
                <a:latin typeface="Constantia" panose="02030602050306030303" pitchFamily="18" charset="0"/>
              </a:rPr>
              <a:t>Návaznost jednotlivých vět (např. prostřednictvím spojek, zájmen apod.)</a:t>
            </a:r>
          </a:p>
        </p:txBody>
      </p:sp>
    </p:spTree>
    <p:extLst>
      <p:ext uri="{BB962C8B-B14F-4D97-AF65-F5344CB8AC3E}">
        <p14:creationId xmlns:p14="http://schemas.microsoft.com/office/powerpoint/2010/main" val="93939356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ss-prezentace-4-3-cz.potx" id="{D7A7A407-EA95-402E-A2E1-F4E83BB896B4}" vid="{701BB1D0-3800-4DAE-B2C6-FE22C8BECD5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2162</TotalTime>
  <Words>1112</Words>
  <Application>Microsoft Macintosh PowerPoint</Application>
  <PresentationFormat>Prezentácia na obrazovke (4:3)</PresentationFormat>
  <Paragraphs>148</Paragraphs>
  <Slides>24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24</vt:i4>
      </vt:variant>
    </vt:vector>
  </HeadingPairs>
  <TitlesOfParts>
    <vt:vector size="30" baseType="lpstr">
      <vt:lpstr>Arial</vt:lpstr>
      <vt:lpstr>Constantia</vt:lpstr>
      <vt:lpstr>Garamond</vt:lpstr>
      <vt:lpstr>Tahoma</vt:lpstr>
      <vt:lpstr>Wingdings</vt:lpstr>
      <vt:lpstr>Prezentace_MU_CZ</vt:lpstr>
      <vt:lpstr>Seminář č. 4  Tělo odborného textu    </vt:lpstr>
      <vt:lpstr>Prezentácia programu PowerPoint</vt:lpstr>
      <vt:lpstr>Struktura odborného textu</vt:lpstr>
      <vt:lpstr>Doporučená struktura úvodu</vt:lpstr>
      <vt:lpstr>Metoda</vt:lpstr>
      <vt:lpstr>Výsledky</vt:lpstr>
      <vt:lpstr>Tělo textu – věta, odstavec, argumenty</vt:lpstr>
      <vt:lpstr>Tělo textu – od věty k odstavci</vt:lpstr>
      <vt:lpstr>Tělo textu – od věty k odstavci</vt:lpstr>
      <vt:lpstr>Tělo textu – od věty k odstavci</vt:lpstr>
      <vt:lpstr>Příklad</vt:lpstr>
      <vt:lpstr>Příklad</vt:lpstr>
      <vt:lpstr>Cvičení 1   Identifikujte v každém odstavci významovou větu. Vysvětlete svoji volbu.           </vt:lpstr>
      <vt:lpstr>Cvičení 1   Identifikujte v každém odstavci významovou větu. Vysvětlete svoji volbu.           </vt:lpstr>
      <vt:lpstr>Cvičení 2   Přečtěte si následující odstavce a z uvedených možností vyberte nejlepší významovou větu.            </vt:lpstr>
      <vt:lpstr>Cvičení 2   Přečtěte si následující odstavce a z uvedených možností vyberte nejlepší významovou větu.            </vt:lpstr>
      <vt:lpstr>Cvičení 3   Vymyslete rozvíjející (alespoň 3) a shrnující větu k významovým větám uvedených ve cvičení.             </vt:lpstr>
      <vt:lpstr>Cvičení 4   Přečtěte si následující odstavce a ke každému vymyslete vlastní významovou větu.             </vt:lpstr>
      <vt:lpstr>Cvičení 4   Přečtěte si následující odstavce a ke každému vymyslete vlastní významovou větu.             </vt:lpstr>
      <vt:lpstr>Jak psát odstavce</vt:lpstr>
      <vt:lpstr>Typy odstavců</vt:lpstr>
      <vt:lpstr>Cvičení 5   Přiřaďte následující věty k typu odstavců.             </vt:lpstr>
      <vt:lpstr>Shrnutí</vt:lpstr>
      <vt:lpstr>Seminární úkol č. 5  Cvičení k tělu a argumentaci v odbornému textu. V IS budou dostupná krátká cvičení, která se psaní těla práce a argumentace.    Vidíme se za dva týdny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Počasie a voľby</dc:title>
  <dc:creator>Jakub Jusko</dc:creator>
  <cp:lastModifiedBy>Jakub Jusko</cp:lastModifiedBy>
  <cp:revision>47</cp:revision>
  <dcterms:created xsi:type="dcterms:W3CDTF">2021-01-04T15:05:13Z</dcterms:created>
  <dcterms:modified xsi:type="dcterms:W3CDTF">2023-11-21T10:54:11Z</dcterms:modified>
</cp:coreProperties>
</file>