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Lst>
  <p:notesMasterIdLst>
    <p:notesMasterId r:id="rId19"/>
  </p:notesMasterIdLst>
  <p:handoutMasterIdLst>
    <p:handoutMasterId r:id="rId20"/>
  </p:handoutMasterIdLst>
  <p:sldIdLst>
    <p:sldId id="256" r:id="rId2"/>
    <p:sldId id="373" r:id="rId3"/>
    <p:sldId id="386" r:id="rId4"/>
    <p:sldId id="380" r:id="rId5"/>
    <p:sldId id="381" r:id="rId6"/>
    <p:sldId id="382" r:id="rId7"/>
    <p:sldId id="383" r:id="rId8"/>
    <p:sldId id="384" r:id="rId9"/>
    <p:sldId id="385" r:id="rId10"/>
    <p:sldId id="372" r:id="rId11"/>
    <p:sldId id="389" r:id="rId12"/>
    <p:sldId id="390" r:id="rId13"/>
    <p:sldId id="391" r:id="rId14"/>
    <p:sldId id="387" r:id="rId15"/>
    <p:sldId id="388" r:id="rId16"/>
    <p:sldId id="392" r:id="rId17"/>
    <p:sldId id="393" r:id="rId1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321" userDrawn="1">
          <p15:clr>
            <a:srgbClr val="A4A3A4"/>
          </p15:clr>
        </p15:guide>
        <p15:guide id="7" pos="5418" userDrawn="1">
          <p15:clr>
            <a:srgbClr val="A4A3A4"/>
          </p15:clr>
        </p15:guide>
        <p15:guide id="8" pos="682" userDrawn="1">
          <p15:clr>
            <a:srgbClr val="A4A3A4"/>
          </p15:clr>
        </p15:guide>
        <p15:guide id="9" pos="2766" userDrawn="1">
          <p15:clr>
            <a:srgbClr val="A4A3A4"/>
          </p15:clr>
        </p15:guide>
        <p15:guide id="10" pos="297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A53"/>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944" autoAdjust="0"/>
    <p:restoredTop sz="96327" autoAdjust="0"/>
  </p:normalViewPr>
  <p:slideViewPr>
    <p:cSldViewPr snapToGrid="0">
      <p:cViewPr varScale="1">
        <p:scale>
          <a:sx n="123" d="100"/>
          <a:sy n="123" d="100"/>
        </p:scale>
        <p:origin x="1456" y="192"/>
      </p:cViewPr>
      <p:guideLst>
        <p:guide orient="horz" pos="1120"/>
        <p:guide orient="horz" pos="1272"/>
        <p:guide orient="horz" pos="715"/>
        <p:guide orient="horz" pos="3861"/>
        <p:guide orient="horz" pos="3944"/>
        <p:guide pos="321"/>
        <p:guide pos="5418"/>
        <p:guide pos="682"/>
        <p:guide pos="2766"/>
        <p:guide pos="2976"/>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kub Jusko" userId="9c047079-7d34-4614-9d9b-4788ba959305" providerId="ADAL" clId="{7225B4D2-B164-DD49-8BC9-A3411FB07A60}"/>
    <pc:docChg chg="modSld">
      <pc:chgData name="Jakub Jusko" userId="9c047079-7d34-4614-9d9b-4788ba959305" providerId="ADAL" clId="{7225B4D2-B164-DD49-8BC9-A3411FB07A60}" dt="2021-09-12T20:29:55.601" v="0" actId="790"/>
      <pc:docMkLst>
        <pc:docMk/>
      </pc:docMkLst>
      <pc:sldChg chg="modSp mod">
        <pc:chgData name="Jakub Jusko" userId="9c047079-7d34-4614-9d9b-4788ba959305" providerId="ADAL" clId="{7225B4D2-B164-DD49-8BC9-A3411FB07A60}" dt="2021-09-12T20:29:55.601" v="0" actId="790"/>
        <pc:sldMkLst>
          <pc:docMk/>
          <pc:sldMk cId="1158939877" sldId="256"/>
        </pc:sldMkLst>
        <pc:spChg chg="mod">
          <ac:chgData name="Jakub Jusko" userId="9c047079-7d34-4614-9d9b-4788ba959305" providerId="ADAL" clId="{7225B4D2-B164-DD49-8BC9-A3411FB07A60}" dt="2021-09-12T20:29:55.601" v="0" actId="790"/>
          <ac:spMkLst>
            <pc:docMk/>
            <pc:sldMk cId="1158939877" sldId="256"/>
            <ac:spMk id="2" creationId="{4AA6C805-D43D-9246-8F45-F7D14F2D25C7}"/>
          </ac:spMkLst>
        </pc:spChg>
      </pc:sldChg>
    </pc:docChg>
  </pc:docChgLst>
  <pc:docChgLst>
    <pc:chgData name="Jakub Jusko" userId="9c047079-7d34-4614-9d9b-4788ba959305" providerId="ADAL" clId="{B9F15EA7-6E2D-0545-9765-15AA470E2955}"/>
    <pc:docChg chg="modSld">
      <pc:chgData name="Jakub Jusko" userId="9c047079-7d34-4614-9d9b-4788ba959305" providerId="ADAL" clId="{B9F15EA7-6E2D-0545-9765-15AA470E2955}" dt="2023-11-21T10:54:49.457" v="18" actId="20577"/>
      <pc:docMkLst>
        <pc:docMk/>
      </pc:docMkLst>
      <pc:sldChg chg="modSp mod">
        <pc:chgData name="Jakub Jusko" userId="9c047079-7d34-4614-9d9b-4788ba959305" providerId="ADAL" clId="{B9F15EA7-6E2D-0545-9765-15AA470E2955}" dt="2023-11-21T10:54:49.457" v="18" actId="20577"/>
        <pc:sldMkLst>
          <pc:docMk/>
          <pc:sldMk cId="1158939877" sldId="256"/>
        </pc:sldMkLst>
        <pc:spChg chg="mod">
          <ac:chgData name="Jakub Jusko" userId="9c047079-7d34-4614-9d9b-4788ba959305" providerId="ADAL" clId="{B9F15EA7-6E2D-0545-9765-15AA470E2955}" dt="2023-11-21T07:53:25.144" v="14" actId="20577"/>
          <ac:spMkLst>
            <pc:docMk/>
            <pc:sldMk cId="1158939877" sldId="256"/>
            <ac:spMk id="2" creationId="{4AA6C805-D43D-9246-8F45-F7D14F2D25C7}"/>
          </ac:spMkLst>
        </pc:spChg>
        <pc:spChg chg="mod">
          <ac:chgData name="Jakub Jusko" userId="9c047079-7d34-4614-9d9b-4788ba959305" providerId="ADAL" clId="{B9F15EA7-6E2D-0545-9765-15AA470E2955}" dt="2023-11-21T10:54:49.457" v="18" actId="20577"/>
          <ac:spMkLst>
            <pc:docMk/>
            <pc:sldMk cId="1158939877" sldId="256"/>
            <ac:spMk id="3" creationId="{E41AC406-9E40-DE47-946B-D00D18C67F5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877" y="2900365"/>
            <a:ext cx="8521200" cy="1171580"/>
          </a:xfrm>
        </p:spPr>
        <p:txBody>
          <a:bodyPr anchor="t"/>
          <a:lstStyle>
            <a:lvl1pPr algn="l">
              <a:lnSpc>
                <a:spcPts val="3300"/>
              </a:lnSpc>
              <a:defRPr sz="33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298877" y="4116403"/>
            <a:ext cx="8521200" cy="698497"/>
          </a:xfrm>
        </p:spPr>
        <p:txBody>
          <a:bodyPr anchor="t"/>
          <a:lstStyle>
            <a:lvl1pPr marL="0" indent="0" algn="l">
              <a:buNone/>
              <a:defRPr lang="cs-CZ" sz="1800" b="0" dirty="0">
                <a:solidFill>
                  <a:schemeClr val="tx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cs-CZ" noProof="0" dirty="0"/>
              <a:t>Kliknutím vložíte podnadpis</a:t>
            </a:r>
          </a:p>
        </p:txBody>
      </p:sp>
      <p:pic>
        <p:nvPicPr>
          <p:cNvPr id="6" name="Grafický objekt 5">
            <a:extLst>
              <a:ext uri="{FF2B5EF4-FFF2-40B4-BE49-F238E27FC236}">
                <a16:creationId xmlns:a16="http://schemas.microsoft.com/office/drawing/2014/main" id="{601D3E6C-8A25-405E-A952-4F92A22C63D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1541" y="414000"/>
            <a:ext cx="1555860" cy="1066376"/>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539998" y="718713"/>
            <a:ext cx="3915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539999" y="4500000"/>
            <a:ext cx="3915000" cy="1331998"/>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540543" y="4068000"/>
            <a:ext cx="3915000" cy="360000"/>
          </a:xfrm>
        </p:spPr>
        <p:txBody>
          <a:bodyPr/>
          <a:lstStyle>
            <a:lvl1pPr algn="l">
              <a:lnSpc>
                <a:spcPts val="825"/>
              </a:lnSpc>
              <a:defRPr sz="825"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4688459" y="4500000"/>
            <a:ext cx="3915000" cy="1331998"/>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4689002" y="4068000"/>
            <a:ext cx="3915000" cy="360000"/>
          </a:xfrm>
        </p:spPr>
        <p:txBody>
          <a:bodyPr/>
          <a:lstStyle>
            <a:lvl1pPr algn="l">
              <a:lnSpc>
                <a:spcPts val="825"/>
              </a:lnSpc>
              <a:defRPr sz="825"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4688459" y="718713"/>
            <a:ext cx="3915001" cy="3204001"/>
          </a:xfrm>
        </p:spPr>
        <p:txBody>
          <a:bodyPr/>
          <a:lstStyle>
            <a:lvl1pPr algn="l">
              <a:defRPr/>
            </a:lvl1pPr>
          </a:lstStyle>
          <a:p>
            <a:pPr lvl="0"/>
            <a:r>
              <a:rPr lang="cs-CZ" noProof="0" dirty="0"/>
              <a:t>Kliknutím vložíte text</a:t>
            </a:r>
          </a:p>
        </p:txBody>
      </p:sp>
      <p:pic>
        <p:nvPicPr>
          <p:cNvPr id="16" name="Grafický objekt 5">
            <a:extLst>
              <a:ext uri="{FF2B5EF4-FFF2-40B4-BE49-F238E27FC236}">
                <a16:creationId xmlns:a16="http://schemas.microsoft.com/office/drawing/2014/main" id="{0004D1A2-E289-AA47-B94B-01BB01C920F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Grafický objekt 5">
            <a:extLst>
              <a:ext uri="{FF2B5EF4-FFF2-40B4-BE49-F238E27FC236}">
                <a16:creationId xmlns:a16="http://schemas.microsoft.com/office/drawing/2014/main" id="{55F562C7-770A-4DC7-96BB-3CD0DDDE67F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298876" y="2900365"/>
            <a:ext cx="3934889" cy="1171580"/>
          </a:xfrm>
        </p:spPr>
        <p:txBody>
          <a:bodyPr anchor="t"/>
          <a:lstStyle>
            <a:lvl1pPr algn="l">
              <a:lnSpc>
                <a:spcPts val="3300"/>
              </a:lnSpc>
              <a:defRPr sz="33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298876" y="4116403"/>
            <a:ext cx="3934889" cy="698497"/>
          </a:xfrm>
        </p:spPr>
        <p:txBody>
          <a:bodyPr anchor="t"/>
          <a:lstStyle>
            <a:lvl1pPr marL="0" indent="0" algn="l">
              <a:buNone/>
              <a:defRPr lang="cs-CZ" sz="1800" b="0" dirty="0">
                <a:solidFill>
                  <a:srgbClr val="0000DC"/>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4572000" y="1"/>
            <a:ext cx="4572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540000" y="6228000"/>
            <a:ext cx="3693765" cy="252000"/>
          </a:xfrm>
        </p:spPr>
        <p:txBody>
          <a:bodyPr/>
          <a:lstStyle>
            <a:lvl1pPr>
              <a:defRPr/>
            </a:lvl1pPr>
          </a:lstStyle>
          <a:p>
            <a:r>
              <a:rPr lang="cs-CZ"/>
              <a:t>zápatí prezentace</a:t>
            </a:r>
            <a:endParaRPr lang="cs-CZ" dirty="0"/>
          </a:p>
        </p:txBody>
      </p:sp>
      <p:pic>
        <p:nvPicPr>
          <p:cNvPr id="8" name="Grafický objekt 5">
            <a:extLst>
              <a:ext uri="{FF2B5EF4-FFF2-40B4-BE49-F238E27FC236}">
                <a16:creationId xmlns:a16="http://schemas.microsoft.com/office/drawing/2014/main" id="{C687E64B-5AC4-3A41-A1D1-731CB04E7BC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1541" y="414000"/>
            <a:ext cx="1555860" cy="1066376"/>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007A53"/>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877" y="2900365"/>
            <a:ext cx="8521200" cy="1171580"/>
          </a:xfrm>
        </p:spPr>
        <p:txBody>
          <a:bodyPr anchor="t"/>
          <a:lstStyle>
            <a:lvl1pPr algn="l">
              <a:lnSpc>
                <a:spcPts val="3300"/>
              </a:lnSpc>
              <a:defRPr sz="33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298877" y="4116403"/>
            <a:ext cx="8521200" cy="698497"/>
          </a:xfrm>
        </p:spPr>
        <p:txBody>
          <a:bodyPr anchor="t"/>
          <a:lstStyle>
            <a:lvl1pPr marL="0" indent="0" algn="l">
              <a:buNone/>
              <a:defRPr lang="cs-CZ" sz="1800" b="0" dirty="0">
                <a:solidFill>
                  <a:schemeClr val="bg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cs-CZ" noProof="0" dirty="0"/>
              <a:t>Kliknutím vložíte podnadpis</a:t>
            </a:r>
          </a:p>
        </p:txBody>
      </p:sp>
      <p:pic>
        <p:nvPicPr>
          <p:cNvPr id="10" name="Grafický objekt 5">
            <a:extLst>
              <a:ext uri="{FF2B5EF4-FFF2-40B4-BE49-F238E27FC236}">
                <a16:creationId xmlns:a16="http://schemas.microsoft.com/office/drawing/2014/main" id="{7635DD7C-E644-6A43-A1B7-1DE38233FF5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1541" y="414000"/>
            <a:ext cx="1555860" cy="1066375"/>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guide id="3" orient="horz" pos="255" userDrawn="1">
          <p15:clr>
            <a:srgbClr val="FBAE40"/>
          </p15:clr>
        </p15:guide>
        <p15:guide id="4" pos="1156"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007A53"/>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876" y="2900365"/>
            <a:ext cx="3934889" cy="1171580"/>
          </a:xfrm>
        </p:spPr>
        <p:txBody>
          <a:bodyPr anchor="t"/>
          <a:lstStyle>
            <a:lvl1pPr algn="l">
              <a:lnSpc>
                <a:spcPts val="3300"/>
              </a:lnSpc>
              <a:defRPr sz="33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298876" y="4116403"/>
            <a:ext cx="3934889" cy="698497"/>
          </a:xfrm>
        </p:spPr>
        <p:txBody>
          <a:bodyPr anchor="t"/>
          <a:lstStyle>
            <a:lvl1pPr marL="0" indent="0" algn="l">
              <a:buNone/>
              <a:defRPr lang="cs-CZ" sz="1800" b="0" dirty="0">
                <a:solidFill>
                  <a:schemeClr val="bg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cs-CZ" noProof="0" dirty="0"/>
              <a:t>Kliknutím vložíte podnadpis</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4572000" y="1"/>
            <a:ext cx="4572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540000" y="6228000"/>
            <a:ext cx="3693765" cy="252000"/>
          </a:xfrm>
        </p:spPr>
        <p:txBody>
          <a:bodyPr/>
          <a:lstStyle>
            <a:lvl1pPr>
              <a:defRPr>
                <a:solidFill>
                  <a:schemeClr val="bg1"/>
                </a:solidFill>
              </a:defRPr>
            </a:lvl1pPr>
          </a:lstStyle>
          <a:p>
            <a:r>
              <a:rPr lang="cs-CZ"/>
              <a:t>zápatí prezentace</a:t>
            </a:r>
            <a:endParaRPr lang="cs-CZ" dirty="0"/>
          </a:p>
        </p:txBody>
      </p:sp>
      <p:pic>
        <p:nvPicPr>
          <p:cNvPr id="9" name="Grafický objekt 5">
            <a:extLst>
              <a:ext uri="{FF2B5EF4-FFF2-40B4-BE49-F238E27FC236}">
                <a16:creationId xmlns:a16="http://schemas.microsoft.com/office/drawing/2014/main" id="{F14E04A5-4797-1348-B7F6-EE6C8A968AD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1541" y="414000"/>
            <a:ext cx="1555860" cy="1066375"/>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007A53"/>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9144000" cy="5842000"/>
          </a:xfrm>
        </p:spPr>
        <p:txBody>
          <a:bodyPr anchor="ctr"/>
          <a:lstStyle>
            <a:lvl1pPr algn="ctr">
              <a:defRPr>
                <a:solidFill>
                  <a:schemeClr val="bg1"/>
                </a:solidFill>
              </a:defRPr>
            </a:lvl1pPr>
          </a:lstStyle>
          <a:p>
            <a:r>
              <a:rPr lang="cs-CZ" dirty="0"/>
              <a:t>Kliknutím na ikonu vložíte obrázek.</a:t>
            </a:r>
          </a:p>
        </p:txBody>
      </p:sp>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540000" y="6040796"/>
            <a:ext cx="6416982" cy="510831"/>
          </a:xfrm>
        </p:spPr>
        <p:txBody>
          <a:bodyPr lIns="0" tIns="0" rIns="0" bIns="0" numCol="1" spcCol="324000">
            <a:noAutofit/>
          </a:bodyPr>
          <a:lstStyle>
            <a:lvl1pPr algn="l">
              <a:lnSpc>
                <a:spcPts val="1350"/>
              </a:lnSpc>
              <a:defRPr sz="1125"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pic>
        <p:nvPicPr>
          <p:cNvPr id="9" name="Grafický objekt 5">
            <a:extLst>
              <a:ext uri="{FF2B5EF4-FFF2-40B4-BE49-F238E27FC236}">
                <a16:creationId xmlns:a16="http://schemas.microsoft.com/office/drawing/2014/main" id="{38E54EF0-AC4F-BE42-B3C9-EBE082A37F4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1"/>
          </a:xfrm>
          <a:prstGeom prst="rect">
            <a:avLst/>
          </a:prstGeom>
        </p:spPr>
      </p:pic>
    </p:spTree>
    <p:extLst>
      <p:ext uri="{BB962C8B-B14F-4D97-AF65-F5344CB8AC3E}">
        <p14:creationId xmlns:p14="http://schemas.microsoft.com/office/powerpoint/2010/main" val="1964211764"/>
      </p:ext>
    </p:extLst>
  </p:cSld>
  <p:clrMapOvr>
    <a:masterClrMapping/>
  </p:clrMapOvr>
  <p:extLst>
    <p:ext uri="{DCECCB84-F9BA-43D5-87BE-67443E8EF086}">
      <p15:sldGuideLst xmlns:p15="http://schemas.microsoft.com/office/powerpoint/2012/main">
        <p15:guide id="1" pos="5556" userDrawn="1">
          <p15:clr>
            <a:srgbClr val="FBAE40"/>
          </p15:clr>
        </p15:guide>
        <p15:guide id="2" orient="horz" pos="4201"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FSS slide">
    <p:bg>
      <p:bgPr>
        <a:solidFill>
          <a:srgbClr val="007A53"/>
        </a:solidFill>
        <a:effectLst/>
      </p:bgPr>
    </p:bg>
    <p:spTree>
      <p:nvGrpSpPr>
        <p:cNvPr id="1" name=""/>
        <p:cNvGrpSpPr/>
        <p:nvPr/>
      </p:nvGrpSpPr>
      <p:grpSpPr>
        <a:xfrm>
          <a:off x="0" y="0"/>
          <a:ext cx="0" cy="0"/>
          <a:chOff x="0" y="0"/>
          <a:chExt cx="0" cy="0"/>
        </a:xfrm>
      </p:grpSpPr>
      <p:pic>
        <p:nvPicPr>
          <p:cNvPr id="2" name="Grafický objekt 1">
            <a:extLst>
              <a:ext uri="{FF2B5EF4-FFF2-40B4-BE49-F238E27FC236}">
                <a16:creationId xmlns:a16="http://schemas.microsoft.com/office/drawing/2014/main" id="{99DDF373-DAF6-45FC-9BE7-AC33B6CEFD7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505600" y="2012703"/>
            <a:ext cx="4132799" cy="2832593"/>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5ECF17BA-4CC0-425F-84EE-ED5FF94C78F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81017" y="2731338"/>
            <a:ext cx="5381966" cy="1395324"/>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540000" y="6228000"/>
            <a:ext cx="5940000" cy="252000"/>
          </a:xfrm>
        </p:spPr>
        <p:txBody>
          <a:bodyPr/>
          <a:lstStyle>
            <a:lvl1pPr>
              <a:defRPr sz="9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540000" y="1692002"/>
            <a:ext cx="8064900"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9" name="Grafický objekt 5">
            <a:extLst>
              <a:ext uri="{FF2B5EF4-FFF2-40B4-BE49-F238E27FC236}">
                <a16:creationId xmlns:a16="http://schemas.microsoft.com/office/drawing/2014/main" id="{75ADEBBD-800A-EE45-B7A1-67CD94DC867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329"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9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540000" y="1692002"/>
            <a:ext cx="8064900"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9" name="Grafický objekt 5">
            <a:extLst>
              <a:ext uri="{FF2B5EF4-FFF2-40B4-BE49-F238E27FC236}">
                <a16:creationId xmlns:a16="http://schemas.microsoft.com/office/drawing/2014/main" id="{3F4C3194-85F4-774C-9C36-260FA06190A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54000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468846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1" name="Grafický objekt 5">
            <a:extLst>
              <a:ext uri="{FF2B5EF4-FFF2-40B4-BE49-F238E27FC236}">
                <a16:creationId xmlns:a16="http://schemas.microsoft.com/office/drawing/2014/main" id="{E4039839-F51B-5042-9375-558343FF765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543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540544" y="1296001"/>
            <a:ext cx="3915000" cy="271576"/>
          </a:xfrm>
        </p:spPr>
        <p:txBody>
          <a:bodyPr lIns="0" tIns="0" rIns="0" bIns="0">
            <a:noAutofit/>
          </a:bodyPr>
          <a:lstStyle>
            <a:lvl1pPr algn="l">
              <a:lnSpc>
                <a:spcPts val="1725"/>
              </a:lnSpc>
              <a:defRPr sz="15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540000" y="720000"/>
            <a:ext cx="8064900" cy="451576"/>
          </a:xfrm>
        </p:spPr>
        <p:txBody>
          <a:bodyPr/>
          <a:lstStyle/>
          <a:p>
            <a:r>
              <a:rPr lang="cs-CZ" dirty="0"/>
              <a:t>Kliknutím vložíte nadpis</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4688459" y="1290515"/>
            <a:ext cx="3915000" cy="271576"/>
          </a:xfrm>
        </p:spPr>
        <p:txBody>
          <a:bodyPr lIns="0" tIns="0" rIns="0" bIns="0">
            <a:noAutofit/>
          </a:bodyPr>
          <a:lstStyle>
            <a:lvl1pPr algn="l">
              <a:lnSpc>
                <a:spcPts val="1725"/>
              </a:lnSpc>
              <a:defRPr sz="15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54000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468846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4" name="Grafický objekt 5">
            <a:extLst>
              <a:ext uri="{FF2B5EF4-FFF2-40B4-BE49-F238E27FC236}">
                <a16:creationId xmlns:a16="http://schemas.microsoft.com/office/drawing/2014/main" id="{EDD78AE1-E8DB-9E40-A0CD-AFB2C1BDD23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5510802" y="2596846"/>
            <a:ext cx="3094099" cy="3208441"/>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sz="1500"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547132" y="1665288"/>
            <a:ext cx="4655843"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cs-CZ" noProof="0" dirty="0"/>
              <a:t>Kliknutím vložíte podnadpis</a:t>
            </a:r>
          </a:p>
        </p:txBody>
      </p:sp>
      <p:pic>
        <p:nvPicPr>
          <p:cNvPr id="10" name="Grafický objekt 5">
            <a:extLst>
              <a:ext uri="{FF2B5EF4-FFF2-40B4-BE49-F238E27FC236}">
                <a16:creationId xmlns:a16="http://schemas.microsoft.com/office/drawing/2014/main" id="{EAFC13FF-A91C-FD4E-ACB1-45B8F395132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3330000" y="1692003"/>
            <a:ext cx="2483644"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539999" y="4414271"/>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3330000" y="4414271"/>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6120900" y="4414270"/>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540544" y="4025136"/>
            <a:ext cx="2483644" cy="216000"/>
          </a:xfrm>
        </p:spPr>
        <p:txBody>
          <a:bodyPr anchor="ctr"/>
          <a:lstStyle>
            <a:lvl1pPr>
              <a:lnSpc>
                <a:spcPts val="825"/>
              </a:lnSpc>
              <a:defRPr sz="75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3330357" y="4025136"/>
            <a:ext cx="2483644" cy="216000"/>
          </a:xfrm>
        </p:spPr>
        <p:txBody>
          <a:bodyPr anchor="ctr"/>
          <a:lstStyle>
            <a:lvl1pPr>
              <a:lnSpc>
                <a:spcPts val="825"/>
              </a:lnSpc>
              <a:defRPr sz="75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6121077" y="4025136"/>
            <a:ext cx="2483644" cy="216000"/>
          </a:xfrm>
        </p:spPr>
        <p:txBody>
          <a:bodyPr anchor="ctr"/>
          <a:lstStyle>
            <a:lvl1pPr>
              <a:lnSpc>
                <a:spcPts val="825"/>
              </a:lnSpc>
              <a:defRPr sz="75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540000" y="1692003"/>
            <a:ext cx="2483644"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6120001" y="1692003"/>
            <a:ext cx="2483644"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540000" y="720000"/>
            <a:ext cx="8064900" cy="451576"/>
          </a:xfrm>
        </p:spPr>
        <p:txBody>
          <a:bodyPr/>
          <a:lstStyle/>
          <a:p>
            <a:r>
              <a:rPr lang="cs-CZ" dirty="0"/>
              <a:t>Kliknutím vložíte nadpis</a:t>
            </a:r>
          </a:p>
        </p:txBody>
      </p:sp>
      <p:pic>
        <p:nvPicPr>
          <p:cNvPr id="22" name="Grafický objekt 5">
            <a:extLst>
              <a:ext uri="{FF2B5EF4-FFF2-40B4-BE49-F238E27FC236}">
                <a16:creationId xmlns:a16="http://schemas.microsoft.com/office/drawing/2014/main" id="{484A610E-C5AF-7441-A9B6-66F370901A4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28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540000" y="692150"/>
            <a:ext cx="8064900" cy="5139850"/>
          </a:xfrm>
          <a:prstGeom prst="rect">
            <a:avLst/>
          </a:prstGeom>
        </p:spPr>
        <p:txBody>
          <a:bodyPr/>
          <a:lstStyle>
            <a:lvl1pPr marL="54000" indent="0">
              <a:lnSpc>
                <a:spcPts val="2700"/>
              </a:lnSpc>
              <a:buClr>
                <a:schemeClr val="tx2"/>
              </a:buClr>
              <a:buSzPct val="100000"/>
              <a:buFont typeface="Arial" panose="020B0604020202020204" pitchFamily="34" charset="0"/>
              <a:buNone/>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dirty="0"/>
              <a:t>Kliknutím vložíte text</a:t>
            </a:r>
            <a:endParaRPr lang="en-GB" noProof="0" dirty="0"/>
          </a:p>
        </p:txBody>
      </p:sp>
      <p:pic>
        <p:nvPicPr>
          <p:cNvPr id="7" name="Grafický objekt 5">
            <a:extLst>
              <a:ext uri="{FF2B5EF4-FFF2-40B4-BE49-F238E27FC236}">
                <a16:creationId xmlns:a16="http://schemas.microsoft.com/office/drawing/2014/main" id="{D8B5418F-6235-B841-A95D-FB1A7B7E648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329"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540000" y="720000"/>
            <a:ext cx="8064900" cy="451576"/>
          </a:xfrm>
        </p:spPr>
        <p:txBody>
          <a:bodyPr/>
          <a:lstStyle/>
          <a:p>
            <a:r>
              <a:rPr lang="cs-CZ" dirty="0"/>
              <a:t>Kliknutím vložíte nadpis</a:t>
            </a:r>
          </a:p>
        </p:txBody>
      </p:sp>
      <p:pic>
        <p:nvPicPr>
          <p:cNvPr id="8" name="Grafický objekt 5">
            <a:extLst>
              <a:ext uri="{FF2B5EF4-FFF2-40B4-BE49-F238E27FC236}">
                <a16:creationId xmlns:a16="http://schemas.microsoft.com/office/drawing/2014/main" id="{E4235525-362F-0D45-BD44-45A52C405F1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540000" y="6228000"/>
            <a:ext cx="594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9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310500" y="6228000"/>
            <a:ext cx="189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9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540000" y="720000"/>
            <a:ext cx="80649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539100" y="1872000"/>
            <a:ext cx="80649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3000"/>
        </a:lnSpc>
        <a:spcBef>
          <a:spcPct val="0"/>
        </a:spcBef>
        <a:spcAft>
          <a:spcPct val="0"/>
        </a:spcAft>
        <a:defRPr sz="3000" b="1">
          <a:solidFill>
            <a:schemeClr val="tx2"/>
          </a:solidFill>
          <a:latin typeface="+mj-lt"/>
          <a:ea typeface="+mj-ea"/>
          <a:cs typeface="+mj-cs"/>
        </a:defRPr>
      </a:lvl1pPr>
      <a:lvl2pPr algn="l" rtl="0" eaLnBrk="1" fontAlgn="base" hangingPunct="1">
        <a:spcBef>
          <a:spcPct val="0"/>
        </a:spcBef>
        <a:spcAft>
          <a:spcPct val="0"/>
        </a:spcAft>
        <a:defRPr sz="1800" b="1">
          <a:solidFill>
            <a:srgbClr val="00287D"/>
          </a:solidFill>
          <a:latin typeface="Tahoma" pitchFamily="34" charset="0"/>
        </a:defRPr>
      </a:lvl2pPr>
      <a:lvl3pPr algn="l" rtl="0" eaLnBrk="1" fontAlgn="base" hangingPunct="1">
        <a:spcBef>
          <a:spcPct val="0"/>
        </a:spcBef>
        <a:spcAft>
          <a:spcPct val="0"/>
        </a:spcAft>
        <a:defRPr sz="1800" b="1">
          <a:solidFill>
            <a:srgbClr val="00287D"/>
          </a:solidFill>
          <a:latin typeface="Tahoma" pitchFamily="34" charset="0"/>
        </a:defRPr>
      </a:lvl3pPr>
      <a:lvl4pPr algn="l" rtl="0" eaLnBrk="1" fontAlgn="base" hangingPunct="1">
        <a:spcBef>
          <a:spcPct val="0"/>
        </a:spcBef>
        <a:spcAft>
          <a:spcPct val="0"/>
        </a:spcAft>
        <a:defRPr sz="1800" b="1">
          <a:solidFill>
            <a:srgbClr val="00287D"/>
          </a:solidFill>
          <a:latin typeface="Tahoma" pitchFamily="34" charset="0"/>
        </a:defRPr>
      </a:lvl4pPr>
      <a:lvl5pPr algn="l" rtl="0" eaLnBrk="1" fontAlgn="base" hangingPunct="1">
        <a:spcBef>
          <a:spcPct val="0"/>
        </a:spcBef>
        <a:spcAft>
          <a:spcPct val="0"/>
        </a:spcAft>
        <a:defRPr sz="1800" b="1">
          <a:solidFill>
            <a:srgbClr val="00287D"/>
          </a:solidFill>
          <a:latin typeface="Tahoma" pitchFamily="34" charset="0"/>
        </a:defRPr>
      </a:lvl5pPr>
      <a:lvl6pPr marL="342900" algn="l" rtl="0" eaLnBrk="1" fontAlgn="base" hangingPunct="1">
        <a:spcBef>
          <a:spcPct val="0"/>
        </a:spcBef>
        <a:spcAft>
          <a:spcPct val="0"/>
        </a:spcAft>
        <a:defRPr sz="1800" b="1">
          <a:solidFill>
            <a:srgbClr val="00287D"/>
          </a:solidFill>
          <a:latin typeface="Tahoma" pitchFamily="34" charset="0"/>
        </a:defRPr>
      </a:lvl6pPr>
      <a:lvl7pPr marL="685800" algn="l" rtl="0" eaLnBrk="1" fontAlgn="base" hangingPunct="1">
        <a:spcBef>
          <a:spcPct val="0"/>
        </a:spcBef>
        <a:spcAft>
          <a:spcPct val="0"/>
        </a:spcAft>
        <a:defRPr sz="1800" b="1">
          <a:solidFill>
            <a:srgbClr val="00287D"/>
          </a:solidFill>
          <a:latin typeface="Tahoma" pitchFamily="34" charset="0"/>
        </a:defRPr>
      </a:lvl7pPr>
      <a:lvl8pPr marL="1028700" algn="l" rtl="0" eaLnBrk="1" fontAlgn="base" hangingPunct="1">
        <a:spcBef>
          <a:spcPct val="0"/>
        </a:spcBef>
        <a:spcAft>
          <a:spcPct val="0"/>
        </a:spcAft>
        <a:defRPr sz="1800" b="1">
          <a:solidFill>
            <a:srgbClr val="00287D"/>
          </a:solidFill>
          <a:latin typeface="Tahoma" pitchFamily="34" charset="0"/>
        </a:defRPr>
      </a:lvl8pPr>
      <a:lvl9pPr marL="1371600" algn="l" rtl="0" eaLnBrk="1" fontAlgn="base" hangingPunct="1">
        <a:spcBef>
          <a:spcPct val="0"/>
        </a:spcBef>
        <a:spcAft>
          <a:spcPct val="0"/>
        </a:spcAft>
        <a:defRPr sz="18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100" b="0">
          <a:solidFill>
            <a:schemeClr val="tx1"/>
          </a:solidFill>
          <a:latin typeface="+mn-lt"/>
          <a:ea typeface="+mn-ea"/>
          <a:cs typeface="+mn-cs"/>
        </a:defRPr>
      </a:lvl1pPr>
      <a:lvl2pPr marL="0" indent="0" algn="l" rtl="0" eaLnBrk="1" fontAlgn="base" hangingPunct="1">
        <a:lnSpc>
          <a:spcPts val="1350"/>
        </a:lnSpc>
        <a:spcBef>
          <a:spcPts val="0"/>
        </a:spcBef>
        <a:spcAft>
          <a:spcPct val="0"/>
        </a:spcAft>
        <a:buClr>
          <a:schemeClr val="tx2"/>
        </a:buClr>
        <a:buSzPct val="100000"/>
        <a:buFontTx/>
        <a:buNone/>
        <a:defRPr sz="1125" b="0">
          <a:solidFill>
            <a:schemeClr val="tx1"/>
          </a:solidFill>
          <a:latin typeface="+mn-lt"/>
        </a:defRPr>
      </a:lvl2pPr>
      <a:lvl3pPr marL="685800" indent="0" algn="l" rtl="0" eaLnBrk="1" fontAlgn="base" hangingPunct="1">
        <a:lnSpc>
          <a:spcPts val="1350"/>
        </a:lnSpc>
        <a:spcBef>
          <a:spcPts val="0"/>
        </a:spcBef>
        <a:spcAft>
          <a:spcPct val="0"/>
        </a:spcAft>
        <a:buClr>
          <a:schemeClr val="folHlink"/>
        </a:buClr>
        <a:buSzPct val="80000"/>
        <a:buFontTx/>
        <a:buNone/>
        <a:defRPr sz="1125" b="0">
          <a:solidFill>
            <a:schemeClr val="tx1"/>
          </a:solidFill>
          <a:latin typeface="+mn-lt"/>
        </a:defRPr>
      </a:lvl3pPr>
      <a:lvl4pPr marL="1028700" indent="0" algn="l" rtl="0" eaLnBrk="1" fontAlgn="base" hangingPunct="1">
        <a:lnSpc>
          <a:spcPts val="1350"/>
        </a:lnSpc>
        <a:spcBef>
          <a:spcPts val="0"/>
        </a:spcBef>
        <a:spcAft>
          <a:spcPct val="0"/>
        </a:spcAft>
        <a:buClr>
          <a:schemeClr val="accent2"/>
        </a:buClr>
        <a:buSzPct val="90000"/>
        <a:buFontTx/>
        <a:buNone/>
        <a:defRPr sz="1125" b="0">
          <a:solidFill>
            <a:schemeClr val="tx1"/>
          </a:solidFill>
          <a:latin typeface="+mn-lt"/>
        </a:defRPr>
      </a:lvl4pPr>
      <a:lvl5pPr marL="1371600" indent="0" algn="l" rtl="0" eaLnBrk="1" fontAlgn="base" hangingPunct="1">
        <a:lnSpc>
          <a:spcPts val="1350"/>
        </a:lnSpc>
        <a:spcBef>
          <a:spcPts val="0"/>
        </a:spcBef>
        <a:spcAft>
          <a:spcPct val="0"/>
        </a:spcAft>
        <a:buClr>
          <a:schemeClr val="accent1"/>
        </a:buClr>
        <a:buFontTx/>
        <a:buNone/>
        <a:defRPr sz="1125" b="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057400" indent="0" algn="l" rtl="0" eaLnBrk="1" fontAlgn="base" hangingPunct="1">
        <a:lnSpc>
          <a:spcPts val="135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24003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27432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32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A6C805-D43D-9246-8F45-F7D14F2D25C7}"/>
              </a:ext>
            </a:extLst>
          </p:cNvPr>
          <p:cNvSpPr>
            <a:spLocks noGrp="1"/>
          </p:cNvSpPr>
          <p:nvPr>
            <p:ph type="title"/>
          </p:nvPr>
        </p:nvSpPr>
        <p:spPr>
          <a:xfrm>
            <a:off x="298877" y="2900364"/>
            <a:ext cx="8521200" cy="1952051"/>
          </a:xfrm>
        </p:spPr>
        <p:txBody>
          <a:bodyPr/>
          <a:lstStyle/>
          <a:p>
            <a:pPr algn="ctr"/>
            <a:r>
              <a:rPr lang="cs-CZ" sz="4800" dirty="0">
                <a:latin typeface="Garamond" panose="02020404030301010803" pitchFamily="18" charset="0"/>
              </a:rPr>
              <a:t>Seminář č. 5</a:t>
            </a:r>
            <a:br>
              <a:rPr lang="cs-CZ" sz="4800" dirty="0">
                <a:latin typeface="Garamond" panose="02020404030301010803" pitchFamily="18" charset="0"/>
              </a:rPr>
            </a:br>
            <a:br>
              <a:rPr lang="cs-CZ" sz="4800" dirty="0">
                <a:latin typeface="Garamond" panose="02020404030301010803" pitchFamily="18" charset="0"/>
              </a:rPr>
            </a:br>
            <a:r>
              <a:rPr lang="cs-CZ" sz="4800" dirty="0">
                <a:latin typeface="Garamond" panose="02020404030301010803" pitchFamily="18" charset="0"/>
              </a:rPr>
              <a:t>Argumentace, závěr, diskuse</a:t>
            </a:r>
            <a:br>
              <a:rPr lang="cs-CZ" sz="4800" dirty="0">
                <a:latin typeface="Garamond" panose="02020404030301010803" pitchFamily="18" charset="0"/>
              </a:rPr>
            </a:br>
            <a:br>
              <a:rPr lang="cs-CZ" sz="4800" dirty="0">
                <a:latin typeface="Garamond" panose="02020404030301010803" pitchFamily="18" charset="0"/>
              </a:rPr>
            </a:br>
            <a:br>
              <a:rPr lang="cs-CZ" sz="3000" dirty="0">
                <a:latin typeface="Garamond" panose="02020404030301010803" pitchFamily="18" charset="0"/>
              </a:rPr>
            </a:br>
            <a:br>
              <a:rPr lang="cs-CZ" sz="4800" dirty="0">
                <a:latin typeface="Garamond" panose="02020404030301010803" pitchFamily="18" charset="0"/>
              </a:rPr>
            </a:br>
            <a:endParaRPr lang="cs-CZ" sz="4800" dirty="0">
              <a:latin typeface="Garamond" panose="02020404030301010803" pitchFamily="18" charset="0"/>
            </a:endParaRPr>
          </a:p>
        </p:txBody>
      </p:sp>
      <p:sp>
        <p:nvSpPr>
          <p:cNvPr id="3" name="Podnadpis 2">
            <a:extLst>
              <a:ext uri="{FF2B5EF4-FFF2-40B4-BE49-F238E27FC236}">
                <a16:creationId xmlns:a16="http://schemas.microsoft.com/office/drawing/2014/main" id="{E41AC406-9E40-DE47-946B-D00D18C67F55}"/>
              </a:ext>
            </a:extLst>
          </p:cNvPr>
          <p:cNvSpPr>
            <a:spLocks noGrp="1"/>
          </p:cNvSpPr>
          <p:nvPr>
            <p:ph type="subTitle" idx="1"/>
          </p:nvPr>
        </p:nvSpPr>
        <p:spPr>
          <a:xfrm>
            <a:off x="298877" y="5847667"/>
            <a:ext cx="8521200" cy="698497"/>
          </a:xfrm>
        </p:spPr>
        <p:txBody>
          <a:bodyPr/>
          <a:lstStyle/>
          <a:p>
            <a:pPr algn="ctr"/>
            <a:r>
              <a:rPr lang="cs-CZ" dirty="0">
                <a:latin typeface="Garamond" panose="02020404030301010803" pitchFamily="18" charset="0"/>
              </a:rPr>
              <a:t>21. 11. 2023</a:t>
            </a:r>
          </a:p>
          <a:p>
            <a:pPr algn="ctr"/>
            <a:r>
              <a:rPr lang="cs-CZ" dirty="0">
                <a:latin typeface="Garamond" panose="02020404030301010803" pitchFamily="18" charset="0"/>
              </a:rPr>
              <a:t>POLb1100 Úvod do problematiky psaní odborného textu</a:t>
            </a:r>
          </a:p>
        </p:txBody>
      </p:sp>
    </p:spTree>
    <p:extLst>
      <p:ext uri="{BB962C8B-B14F-4D97-AF65-F5344CB8AC3E}">
        <p14:creationId xmlns:p14="http://schemas.microsoft.com/office/powerpoint/2010/main" val="1158939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číslo snímky 2">
            <a:extLst>
              <a:ext uri="{FF2B5EF4-FFF2-40B4-BE49-F238E27FC236}">
                <a16:creationId xmlns:a16="http://schemas.microsoft.com/office/drawing/2014/main" id="{0C6543A0-FA8C-8C49-B023-795D80BECEC5}"/>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a:extLst>
              <a:ext uri="{FF2B5EF4-FFF2-40B4-BE49-F238E27FC236}">
                <a16:creationId xmlns:a16="http://schemas.microsoft.com/office/drawing/2014/main" id="{3E573155-9A35-0B4C-A41A-D83430193B02}"/>
              </a:ext>
            </a:extLst>
          </p:cNvPr>
          <p:cNvSpPr>
            <a:spLocks noGrp="1"/>
          </p:cNvSpPr>
          <p:nvPr>
            <p:ph type="title"/>
          </p:nvPr>
        </p:nvSpPr>
        <p:spPr>
          <a:xfrm>
            <a:off x="613572" y="1650143"/>
            <a:ext cx="8064900" cy="1478067"/>
          </a:xfrm>
        </p:spPr>
        <p:txBody>
          <a:bodyPr/>
          <a:lstStyle/>
          <a:p>
            <a:pPr algn="ctr"/>
            <a:r>
              <a:rPr lang="cs-CZ" dirty="0">
                <a:solidFill>
                  <a:schemeClr val="accent1"/>
                </a:solidFill>
                <a:latin typeface="Garamond" panose="02020404030301010803" pitchFamily="18" charset="0"/>
              </a:rPr>
              <a:t>Cvičení 1</a:t>
            </a:r>
            <a:br>
              <a:rPr lang="cs-CZ" dirty="0">
                <a:solidFill>
                  <a:schemeClr val="accent1"/>
                </a:solidFill>
                <a:latin typeface="Garamond" panose="02020404030301010803" pitchFamily="18" charset="0"/>
              </a:rPr>
            </a:br>
            <a:br>
              <a:rPr lang="cs-CZ" dirty="0">
                <a:solidFill>
                  <a:schemeClr val="accent1"/>
                </a:solidFill>
                <a:latin typeface="Garamond" panose="02020404030301010803" pitchFamily="18" charset="0"/>
              </a:rPr>
            </a:br>
            <a:br>
              <a:rPr lang="cs-CZ" dirty="0">
                <a:solidFill>
                  <a:schemeClr val="accent1"/>
                </a:solidFill>
                <a:latin typeface="Garamond" panose="02020404030301010803" pitchFamily="18" charset="0"/>
              </a:rPr>
            </a:br>
            <a:r>
              <a:rPr lang="cs-CZ" sz="2000" b="0" dirty="0">
                <a:solidFill>
                  <a:schemeClr val="accent3">
                    <a:lumMod val="50000"/>
                  </a:schemeClr>
                </a:solidFill>
                <a:latin typeface="Garamond" panose="02020404030301010803" pitchFamily="18" charset="0"/>
              </a:rPr>
              <a:t>Přečtěte si následující závěry práce a zamyslete se nad typem informací, které obsahují. </a:t>
            </a:r>
            <a:br>
              <a:rPr lang="cs-CZ" sz="2000" b="0" dirty="0">
                <a:solidFill>
                  <a:schemeClr val="accent3">
                    <a:lumMod val="50000"/>
                  </a:schemeClr>
                </a:solidFill>
                <a:latin typeface="Garamond" panose="02020404030301010803" pitchFamily="18" charset="0"/>
              </a:rPr>
            </a:br>
            <a:br>
              <a:rPr lang="cs-CZ" sz="2000" b="0" dirty="0">
                <a:solidFill>
                  <a:schemeClr val="accent3">
                    <a:lumMod val="50000"/>
                  </a:schemeClr>
                </a:solidFill>
                <a:latin typeface="Garamond" panose="02020404030301010803" pitchFamily="18" charset="0"/>
              </a:rPr>
            </a:br>
            <a:r>
              <a:rPr lang="cs-CZ" sz="2000" b="0" dirty="0">
                <a:solidFill>
                  <a:schemeClr val="accent3">
                    <a:lumMod val="50000"/>
                  </a:schemeClr>
                </a:solidFill>
                <a:latin typeface="Garamond" panose="02020404030301010803" pitchFamily="18" charset="0"/>
              </a:rPr>
              <a:t>Co je cílem sdělení?</a:t>
            </a:r>
            <a:br>
              <a:rPr lang="cs-CZ" sz="2000" b="0" dirty="0">
                <a:solidFill>
                  <a:schemeClr val="accent3">
                    <a:lumMod val="50000"/>
                  </a:schemeClr>
                </a:solidFill>
                <a:latin typeface="Garamond" panose="02020404030301010803" pitchFamily="18" charset="0"/>
              </a:rPr>
            </a:br>
            <a:br>
              <a:rPr lang="cs-CZ" sz="2000" b="0" dirty="0">
                <a:solidFill>
                  <a:schemeClr val="accent3">
                    <a:lumMod val="50000"/>
                  </a:schemeClr>
                </a:solidFill>
                <a:latin typeface="Garamond" panose="02020404030301010803" pitchFamily="18" charset="0"/>
              </a:rPr>
            </a:br>
            <a:br>
              <a:rPr lang="cs-CZ" sz="2000" b="0" dirty="0">
                <a:solidFill>
                  <a:schemeClr val="accent3">
                    <a:lumMod val="50000"/>
                  </a:schemeClr>
                </a:solidFill>
                <a:latin typeface="Garamond" panose="02020404030301010803" pitchFamily="18" charset="0"/>
              </a:rPr>
            </a:br>
            <a:br>
              <a:rPr lang="cs-CZ" sz="2000" b="0" dirty="0">
                <a:solidFill>
                  <a:schemeClr val="accent3">
                    <a:lumMod val="50000"/>
                  </a:schemeClr>
                </a:solidFill>
                <a:latin typeface="Garamond" panose="02020404030301010803" pitchFamily="18" charset="0"/>
              </a:rPr>
            </a:br>
            <a:br>
              <a:rPr lang="cs-CZ" sz="2000" b="0" dirty="0">
                <a:solidFill>
                  <a:schemeClr val="tx1"/>
                </a:solidFill>
                <a:latin typeface="Garamond" panose="02020404030301010803" pitchFamily="18" charset="0"/>
              </a:rPr>
            </a:br>
            <a:br>
              <a:rPr lang="cs-CZ" sz="2000" b="0" dirty="0">
                <a:solidFill>
                  <a:schemeClr val="accent3">
                    <a:lumMod val="50000"/>
                  </a:schemeClr>
                </a:solidFill>
                <a:latin typeface="Garamond" panose="02020404030301010803" pitchFamily="18" charset="0"/>
              </a:rPr>
            </a:br>
            <a:br>
              <a:rPr lang="cs-CZ" sz="2000" b="0" dirty="0">
                <a:solidFill>
                  <a:schemeClr val="accent3">
                    <a:lumMod val="50000"/>
                  </a:schemeClr>
                </a:solidFill>
                <a:latin typeface="Garamond" panose="02020404030301010803" pitchFamily="18" charset="0"/>
              </a:rPr>
            </a:br>
            <a:br>
              <a:rPr lang="cs-CZ" dirty="0">
                <a:solidFill>
                  <a:schemeClr val="accent1"/>
                </a:solidFill>
                <a:latin typeface="Garamond" panose="02020404030301010803" pitchFamily="18" charset="0"/>
              </a:rPr>
            </a:br>
            <a:br>
              <a:rPr lang="cs-CZ" dirty="0">
                <a:solidFill>
                  <a:schemeClr val="accent1"/>
                </a:solidFill>
                <a:latin typeface="Garamond" panose="02020404030301010803" pitchFamily="18" charset="0"/>
              </a:rPr>
            </a:br>
            <a:br>
              <a:rPr lang="cs-CZ" dirty="0">
                <a:solidFill>
                  <a:schemeClr val="accent1"/>
                </a:solidFill>
                <a:latin typeface="Garamond" panose="02020404030301010803" pitchFamily="18" charset="0"/>
              </a:rPr>
            </a:br>
            <a:br>
              <a:rPr lang="cs-CZ" dirty="0">
                <a:solidFill>
                  <a:schemeClr val="accent1"/>
                </a:solidFill>
                <a:latin typeface="Garamond" panose="02020404030301010803" pitchFamily="18" charset="0"/>
              </a:rPr>
            </a:br>
            <a:br>
              <a:rPr lang="cs-CZ" dirty="0">
                <a:solidFill>
                  <a:schemeClr val="accent1"/>
                </a:solidFill>
                <a:latin typeface="Garamond" panose="02020404030301010803" pitchFamily="18" charset="0"/>
              </a:rPr>
            </a:br>
            <a:br>
              <a:rPr lang="cs-CZ" dirty="0">
                <a:solidFill>
                  <a:schemeClr val="accent1"/>
                </a:solidFill>
                <a:latin typeface="Garamond" panose="02020404030301010803" pitchFamily="18" charset="0"/>
              </a:rPr>
            </a:br>
            <a:br>
              <a:rPr lang="cs-CZ" dirty="0">
                <a:solidFill>
                  <a:schemeClr val="accent1"/>
                </a:solidFill>
                <a:latin typeface="Garamond" panose="02020404030301010803" pitchFamily="18" charset="0"/>
              </a:rPr>
            </a:br>
            <a:endParaRPr lang="cs-CZ" dirty="0">
              <a:solidFill>
                <a:schemeClr val="accent1"/>
              </a:solidFill>
              <a:latin typeface="Garamond" panose="02020404030301010803" pitchFamily="18" charset="0"/>
            </a:endParaRPr>
          </a:p>
        </p:txBody>
      </p:sp>
    </p:spTree>
    <p:extLst>
      <p:ext uri="{BB962C8B-B14F-4D97-AF65-F5344CB8AC3E}">
        <p14:creationId xmlns:p14="http://schemas.microsoft.com/office/powerpoint/2010/main" val="835886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C622BB31-81FA-4EE4-903A-058569F89A88}"/>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a:extLst>
              <a:ext uri="{FF2B5EF4-FFF2-40B4-BE49-F238E27FC236}">
                <a16:creationId xmlns:a16="http://schemas.microsoft.com/office/drawing/2014/main" id="{DFF09E36-8D96-45CD-89AB-2786D005D0EF}"/>
              </a:ext>
            </a:extLst>
          </p:cNvPr>
          <p:cNvSpPr>
            <a:spLocks noGrp="1"/>
          </p:cNvSpPr>
          <p:nvPr>
            <p:ph type="title"/>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cs-CZ" dirty="0">
                <a:latin typeface="Garamond" panose="02020404030301010803" pitchFamily="18" charset="0"/>
              </a:rPr>
              <a:t>Význam závěru</a:t>
            </a:r>
          </a:p>
        </p:txBody>
      </p:sp>
      <p:sp>
        <p:nvSpPr>
          <p:cNvPr id="5" name="Zástupný obsah 4">
            <a:extLst>
              <a:ext uri="{FF2B5EF4-FFF2-40B4-BE49-F238E27FC236}">
                <a16:creationId xmlns:a16="http://schemas.microsoft.com/office/drawing/2014/main" id="{3C04C28D-5AC4-46FF-A2E1-C4177C88D788}"/>
              </a:ext>
            </a:extLst>
          </p:cNvPr>
          <p:cNvSpPr>
            <a:spLocks noGrp="1"/>
          </p:cNvSpPr>
          <p:nvPr>
            <p:ph idx="1"/>
          </p:nvPr>
        </p:nvSpPr>
        <p:spPr/>
        <p:txBody>
          <a:bodyPr/>
          <a:lstStyle/>
          <a:p>
            <a:pPr>
              <a:buFont typeface="Arial" panose="020B0604020202020204" pitchFamily="34" charset="0"/>
              <a:buChar char="•"/>
            </a:pPr>
            <a:endParaRPr lang="cs-CZ" dirty="0">
              <a:latin typeface="Garamond" panose="02020404030301010803" pitchFamily="18" charset="0"/>
            </a:endParaRPr>
          </a:p>
          <a:p>
            <a:pPr>
              <a:buFont typeface="Arial" panose="020B0604020202020204" pitchFamily="34" charset="0"/>
              <a:buChar char="•"/>
            </a:pPr>
            <a:r>
              <a:rPr lang="cs-CZ" dirty="0">
                <a:latin typeface="Garamond" panose="02020404030301010803" pitchFamily="18" charset="0"/>
              </a:rPr>
              <a:t>Podobně důležitý jako úvod</a:t>
            </a:r>
          </a:p>
          <a:p>
            <a:pPr>
              <a:buFont typeface="Arial" panose="020B0604020202020204" pitchFamily="34" charset="0"/>
              <a:buChar char="•"/>
            </a:pPr>
            <a:endParaRPr lang="cs-CZ" dirty="0">
              <a:latin typeface="Garamond" panose="02020404030301010803" pitchFamily="18" charset="0"/>
            </a:endParaRPr>
          </a:p>
          <a:p>
            <a:pPr>
              <a:buFont typeface="Arial" panose="020B0604020202020204" pitchFamily="34" charset="0"/>
              <a:buChar char="•"/>
            </a:pPr>
            <a:r>
              <a:rPr lang="cs-CZ" dirty="0">
                <a:latin typeface="Garamond" panose="02020404030301010803" pitchFamily="18" charset="0"/>
              </a:rPr>
              <a:t>Shrnutí postupu práce a především zjištěných poznatků</a:t>
            </a:r>
          </a:p>
          <a:p>
            <a:pPr>
              <a:buFont typeface="Arial" panose="020B0604020202020204" pitchFamily="34" charset="0"/>
              <a:buChar char="•"/>
            </a:pPr>
            <a:endParaRPr lang="cs-CZ" dirty="0">
              <a:latin typeface="Garamond" panose="02020404030301010803" pitchFamily="18" charset="0"/>
            </a:endParaRPr>
          </a:p>
          <a:p>
            <a:pPr>
              <a:buFont typeface="Arial" panose="020B0604020202020204" pitchFamily="34" charset="0"/>
              <a:buChar char="•"/>
            </a:pPr>
            <a:r>
              <a:rPr lang="cs-CZ" dirty="0">
                <a:latin typeface="Garamond" panose="02020404030301010803" pitchFamily="18" charset="0"/>
              </a:rPr>
              <a:t>Klíčovou zásadou je, že v závěru by se neměla objevit nová informace (v kontextu předchozího textu)</a:t>
            </a:r>
          </a:p>
          <a:p>
            <a:pPr>
              <a:buFont typeface="Arial" panose="020B0604020202020204" pitchFamily="34" charset="0"/>
              <a:buChar char="•"/>
            </a:pPr>
            <a:endParaRPr lang="cs-CZ" dirty="0">
              <a:latin typeface="Garamond" panose="02020404030301010803" pitchFamily="18" charset="0"/>
            </a:endParaRPr>
          </a:p>
          <a:p>
            <a:pPr>
              <a:buFont typeface="Arial" panose="020B0604020202020204" pitchFamily="34" charset="0"/>
              <a:buChar char="•"/>
            </a:pPr>
            <a:r>
              <a:rPr lang="cs-CZ" dirty="0">
                <a:latin typeface="Garamond" panose="02020404030301010803" pitchFamily="18" charset="0"/>
              </a:rPr>
              <a:t>Rozsah – cca 10 – 15 % z celkového rozsahu práce</a:t>
            </a:r>
          </a:p>
          <a:p>
            <a:pPr>
              <a:buFont typeface="Arial" panose="020B0604020202020204" pitchFamily="34" charset="0"/>
              <a:buChar char="•"/>
            </a:pPr>
            <a:endParaRPr lang="cs-CZ" dirty="0">
              <a:latin typeface="Garamond" panose="02020404030301010803" pitchFamily="18" charset="0"/>
            </a:endParaRPr>
          </a:p>
        </p:txBody>
      </p:sp>
    </p:spTree>
    <p:extLst>
      <p:ext uri="{BB962C8B-B14F-4D97-AF65-F5344CB8AC3E}">
        <p14:creationId xmlns:p14="http://schemas.microsoft.com/office/powerpoint/2010/main" val="10720164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7C2020F2-779F-415C-8B80-9C8BFD045E4E}"/>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a:extLst>
              <a:ext uri="{FF2B5EF4-FFF2-40B4-BE49-F238E27FC236}">
                <a16:creationId xmlns:a16="http://schemas.microsoft.com/office/drawing/2014/main" id="{26AE2772-352B-4126-8174-1775AC8E2FE6}"/>
              </a:ext>
            </a:extLst>
          </p:cNvPr>
          <p:cNvSpPr>
            <a:spLocks noGrp="1"/>
          </p:cNvSpPr>
          <p:nvPr>
            <p:ph type="title"/>
          </p:nvPr>
        </p:nvSpPr>
        <p:spPr/>
        <p:txBody>
          <a:bodyPr/>
          <a:lstStyle/>
          <a:p>
            <a:r>
              <a:rPr lang="cs-CZ" dirty="0">
                <a:latin typeface="Garamond" panose="02020404030301010803" pitchFamily="18" charset="0"/>
              </a:rPr>
              <a:t>Význam závěru</a:t>
            </a:r>
          </a:p>
        </p:txBody>
      </p:sp>
      <p:sp>
        <p:nvSpPr>
          <p:cNvPr id="5" name="Zástupný obsah 4">
            <a:extLst>
              <a:ext uri="{FF2B5EF4-FFF2-40B4-BE49-F238E27FC236}">
                <a16:creationId xmlns:a16="http://schemas.microsoft.com/office/drawing/2014/main" id="{926B73CE-7986-4E6F-8A2F-BAED52E60076}"/>
              </a:ext>
            </a:extLst>
          </p:cNvPr>
          <p:cNvSpPr>
            <a:spLocks noGrp="1"/>
          </p:cNvSpPr>
          <p:nvPr>
            <p:ph idx="1"/>
          </p:nvPr>
        </p:nvSpPr>
        <p:spPr/>
        <p:txBody>
          <a:bodyPr/>
          <a:lstStyle/>
          <a:p>
            <a:pPr>
              <a:buFont typeface="Arial" panose="020B0604020202020204" pitchFamily="34" charset="0"/>
              <a:buChar char="•"/>
            </a:pPr>
            <a:r>
              <a:rPr lang="cs-CZ" dirty="0">
                <a:latin typeface="Garamond" panose="02020404030301010803" pitchFamily="18" charset="0"/>
              </a:rPr>
              <a:t>Dobrý závěr sumarizuje zjištění a vyzdvihuje jejich širší význam</a:t>
            </a:r>
          </a:p>
          <a:p>
            <a:pPr>
              <a:buFont typeface="Arial" panose="020B0604020202020204" pitchFamily="34" charset="0"/>
              <a:buChar char="•"/>
            </a:pPr>
            <a:endParaRPr lang="cs-CZ" dirty="0">
              <a:latin typeface="Garamond" panose="02020404030301010803" pitchFamily="18" charset="0"/>
            </a:endParaRPr>
          </a:p>
          <a:p>
            <a:pPr>
              <a:buFont typeface="Arial" panose="020B0604020202020204" pitchFamily="34" charset="0"/>
              <a:buChar char="•"/>
            </a:pPr>
            <a:r>
              <a:rPr lang="cs-CZ" dirty="0">
                <a:latin typeface="Garamond" panose="02020404030301010803" pitchFamily="18" charset="0"/>
              </a:rPr>
              <a:t>Přestože neobsahuje nový argument (zjištění), není to pouhá sumarizace</a:t>
            </a:r>
          </a:p>
          <a:p>
            <a:pPr>
              <a:buFont typeface="Arial" panose="020B0604020202020204" pitchFamily="34" charset="0"/>
              <a:buChar char="•"/>
            </a:pPr>
            <a:endParaRPr lang="cs-CZ" dirty="0">
              <a:latin typeface="Garamond" panose="02020404030301010803" pitchFamily="18" charset="0"/>
            </a:endParaRPr>
          </a:p>
          <a:p>
            <a:pPr>
              <a:buFont typeface="Arial" panose="020B0604020202020204" pitchFamily="34" charset="0"/>
              <a:buChar char="•"/>
            </a:pPr>
            <a:r>
              <a:rPr lang="cs-CZ" dirty="0">
                <a:latin typeface="Garamond" panose="02020404030301010803" pitchFamily="18" charset="0"/>
              </a:rPr>
              <a:t>Závěry jsou propojovány s existující literaturou a diskusí/stavem poznání (jak jej naše závěry posouvají, rozvíjejí? Jaké další otázky můžeme formulovat?)</a:t>
            </a:r>
          </a:p>
          <a:p>
            <a:pPr>
              <a:buFont typeface="Arial" panose="020B0604020202020204" pitchFamily="34" charset="0"/>
              <a:buChar char="•"/>
            </a:pPr>
            <a:endParaRPr lang="cs-CZ" dirty="0">
              <a:latin typeface="Garamond" panose="02020404030301010803" pitchFamily="18" charset="0"/>
            </a:endParaRPr>
          </a:p>
          <a:p>
            <a:pPr>
              <a:buFont typeface="Arial" panose="020B0604020202020204" pitchFamily="34" charset="0"/>
              <a:buChar char="•"/>
            </a:pPr>
            <a:r>
              <a:rPr lang="cs-CZ" dirty="0">
                <a:latin typeface="Garamond" panose="02020404030301010803" pitchFamily="18" charset="0"/>
              </a:rPr>
              <a:t>Zjednodušeně (!) podobný jako úvod, ale zasazený do širšího rámce</a:t>
            </a:r>
          </a:p>
          <a:p>
            <a:pPr>
              <a:buFont typeface="Arial" panose="020B0604020202020204" pitchFamily="34" charset="0"/>
              <a:buChar char="•"/>
            </a:pPr>
            <a:endParaRPr lang="cs-CZ" dirty="0">
              <a:latin typeface="Garamond" panose="02020404030301010803" pitchFamily="18" charset="0"/>
            </a:endParaRPr>
          </a:p>
          <a:p>
            <a:pPr>
              <a:buFont typeface="Arial" panose="020B0604020202020204" pitchFamily="34" charset="0"/>
              <a:buChar char="•"/>
            </a:pPr>
            <a:r>
              <a:rPr lang="cs-CZ" dirty="0">
                <a:latin typeface="Garamond" panose="02020404030301010803" pitchFamily="18" charset="0"/>
              </a:rPr>
              <a:t>V závěru ukázání, zda bylo dosaženo cíle textu</a:t>
            </a:r>
          </a:p>
          <a:p>
            <a:pPr>
              <a:buFont typeface="Arial" panose="020B0604020202020204" pitchFamily="34" charset="0"/>
              <a:buChar char="•"/>
            </a:pPr>
            <a:endParaRPr lang="cs-CZ" dirty="0">
              <a:latin typeface="Garamond" panose="02020404030301010803" pitchFamily="18" charset="0"/>
            </a:endParaRPr>
          </a:p>
        </p:txBody>
      </p:sp>
    </p:spTree>
    <p:extLst>
      <p:ext uri="{BB962C8B-B14F-4D97-AF65-F5344CB8AC3E}">
        <p14:creationId xmlns:p14="http://schemas.microsoft.com/office/powerpoint/2010/main" val="17696599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0C9E81BC-AD41-4CBA-A670-8FA4D08206DE}"/>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a:extLst>
              <a:ext uri="{FF2B5EF4-FFF2-40B4-BE49-F238E27FC236}">
                <a16:creationId xmlns:a16="http://schemas.microsoft.com/office/drawing/2014/main" id="{E0164485-8A69-4300-BB83-1BA540ACF4D0}"/>
              </a:ext>
            </a:extLst>
          </p:cNvPr>
          <p:cNvSpPr>
            <a:spLocks noGrp="1"/>
          </p:cNvSpPr>
          <p:nvPr>
            <p:ph type="title"/>
          </p:nvPr>
        </p:nvSpPr>
        <p:spPr/>
        <p:txBody>
          <a:bodyPr/>
          <a:lstStyle/>
          <a:p>
            <a:r>
              <a:rPr lang="cs-CZ" dirty="0">
                <a:latin typeface="Garamond" panose="02020404030301010803" pitchFamily="18" charset="0"/>
              </a:rPr>
              <a:t>Tipy pro psaní závěru</a:t>
            </a:r>
          </a:p>
        </p:txBody>
      </p:sp>
      <p:sp>
        <p:nvSpPr>
          <p:cNvPr id="5" name="Zástupný obsah 4">
            <a:extLst>
              <a:ext uri="{FF2B5EF4-FFF2-40B4-BE49-F238E27FC236}">
                <a16:creationId xmlns:a16="http://schemas.microsoft.com/office/drawing/2014/main" id="{5CFE192D-7AE0-45B9-BD5B-DC391377C827}"/>
              </a:ext>
            </a:extLst>
          </p:cNvPr>
          <p:cNvSpPr>
            <a:spLocks noGrp="1"/>
          </p:cNvSpPr>
          <p:nvPr>
            <p:ph idx="1"/>
          </p:nvPr>
        </p:nvSpPr>
        <p:spPr/>
        <p:txBody>
          <a:bodyPr/>
          <a:lstStyle/>
          <a:p>
            <a:pPr>
              <a:buFont typeface="Arial" panose="020B0604020202020204" pitchFamily="34" charset="0"/>
              <a:buChar char="•"/>
            </a:pPr>
            <a:r>
              <a:rPr lang="cs-CZ" dirty="0">
                <a:latin typeface="Garamond" panose="02020404030301010803" pitchFamily="18" charset="0"/>
              </a:rPr>
              <a:t>Na začátku připomenout cíl studie a případně význam tématu</a:t>
            </a:r>
          </a:p>
          <a:p>
            <a:pPr>
              <a:buFont typeface="Arial" panose="020B0604020202020204" pitchFamily="34" charset="0"/>
              <a:buChar char="•"/>
            </a:pPr>
            <a:endParaRPr lang="cs-CZ" dirty="0">
              <a:latin typeface="Garamond" panose="02020404030301010803" pitchFamily="18" charset="0"/>
            </a:endParaRPr>
          </a:p>
          <a:p>
            <a:pPr>
              <a:buFont typeface="Arial" panose="020B0604020202020204" pitchFamily="34" charset="0"/>
              <a:buChar char="•"/>
            </a:pPr>
            <a:r>
              <a:rPr lang="cs-CZ" dirty="0">
                <a:latin typeface="Garamond" panose="02020404030301010803" pitchFamily="18" charset="0"/>
              </a:rPr>
              <a:t>Sumarizace průběhu studie (stručná)</a:t>
            </a:r>
          </a:p>
          <a:p>
            <a:pPr>
              <a:buFont typeface="Arial" panose="020B0604020202020204" pitchFamily="34" charset="0"/>
              <a:buChar char="•"/>
            </a:pPr>
            <a:endParaRPr lang="cs-CZ" dirty="0">
              <a:latin typeface="Garamond" panose="02020404030301010803" pitchFamily="18" charset="0"/>
            </a:endParaRPr>
          </a:p>
          <a:p>
            <a:pPr>
              <a:buFont typeface="Arial" panose="020B0604020202020204" pitchFamily="34" charset="0"/>
              <a:buChar char="•"/>
            </a:pPr>
            <a:r>
              <a:rPr lang="cs-CZ" dirty="0">
                <a:latin typeface="Garamond" panose="02020404030301010803" pitchFamily="18" charset="0"/>
              </a:rPr>
              <a:t>Shrnutí závěrů – typicky od obecného/hlavního k dílčím</a:t>
            </a:r>
          </a:p>
          <a:p>
            <a:pPr>
              <a:buFont typeface="Arial" panose="020B0604020202020204" pitchFamily="34" charset="0"/>
              <a:buChar char="•"/>
            </a:pPr>
            <a:endParaRPr lang="cs-CZ" dirty="0">
              <a:latin typeface="Garamond" panose="02020404030301010803" pitchFamily="18" charset="0"/>
            </a:endParaRPr>
          </a:p>
          <a:p>
            <a:pPr>
              <a:buFont typeface="Arial" panose="020B0604020202020204" pitchFamily="34" charset="0"/>
              <a:buChar char="•"/>
            </a:pPr>
            <a:r>
              <a:rPr lang="cs-CZ" dirty="0">
                <a:latin typeface="Garamond" panose="02020404030301010803" pitchFamily="18" charset="0"/>
              </a:rPr>
              <a:t>Představení argumentu, který vychází z těchto zjištění, resp. zdůraznění hlavního zjištění a jeho dopadu</a:t>
            </a:r>
          </a:p>
          <a:p>
            <a:pPr>
              <a:buFont typeface="Arial" panose="020B0604020202020204" pitchFamily="34" charset="0"/>
              <a:buChar char="•"/>
            </a:pPr>
            <a:endParaRPr lang="cs-CZ" dirty="0">
              <a:latin typeface="Garamond" panose="02020404030301010803" pitchFamily="18" charset="0"/>
            </a:endParaRPr>
          </a:p>
        </p:txBody>
      </p:sp>
    </p:spTree>
    <p:extLst>
      <p:ext uri="{BB962C8B-B14F-4D97-AF65-F5344CB8AC3E}">
        <p14:creationId xmlns:p14="http://schemas.microsoft.com/office/powerpoint/2010/main" val="2435851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číslo snímky 2">
            <a:extLst>
              <a:ext uri="{FF2B5EF4-FFF2-40B4-BE49-F238E27FC236}">
                <a16:creationId xmlns:a16="http://schemas.microsoft.com/office/drawing/2014/main" id="{0C6543A0-FA8C-8C49-B023-795D80BECEC5}"/>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a:extLst>
              <a:ext uri="{FF2B5EF4-FFF2-40B4-BE49-F238E27FC236}">
                <a16:creationId xmlns:a16="http://schemas.microsoft.com/office/drawing/2014/main" id="{3E573155-9A35-0B4C-A41A-D83430193B02}"/>
              </a:ext>
            </a:extLst>
          </p:cNvPr>
          <p:cNvSpPr>
            <a:spLocks noGrp="1"/>
          </p:cNvSpPr>
          <p:nvPr>
            <p:ph type="title"/>
          </p:nvPr>
        </p:nvSpPr>
        <p:spPr>
          <a:xfrm>
            <a:off x="613572" y="1650143"/>
            <a:ext cx="8064900" cy="1478067"/>
          </a:xfrm>
        </p:spPr>
        <p:txBody>
          <a:bodyPr/>
          <a:lstStyle/>
          <a:p>
            <a:pPr algn="ctr"/>
            <a:r>
              <a:rPr lang="cs-CZ" dirty="0">
                <a:solidFill>
                  <a:schemeClr val="accent1"/>
                </a:solidFill>
                <a:latin typeface="Garamond" panose="02020404030301010803" pitchFamily="18" charset="0"/>
              </a:rPr>
              <a:t>Cvičení 2</a:t>
            </a:r>
            <a:br>
              <a:rPr lang="cs-CZ" dirty="0">
                <a:solidFill>
                  <a:schemeClr val="accent1"/>
                </a:solidFill>
                <a:latin typeface="Garamond" panose="02020404030301010803" pitchFamily="18" charset="0"/>
              </a:rPr>
            </a:br>
            <a:br>
              <a:rPr lang="cs-CZ" dirty="0">
                <a:solidFill>
                  <a:schemeClr val="accent1"/>
                </a:solidFill>
                <a:latin typeface="Garamond" panose="02020404030301010803" pitchFamily="18" charset="0"/>
              </a:rPr>
            </a:br>
            <a:br>
              <a:rPr lang="cs-CZ" dirty="0">
                <a:solidFill>
                  <a:schemeClr val="accent1"/>
                </a:solidFill>
                <a:latin typeface="Garamond" panose="02020404030301010803" pitchFamily="18" charset="0"/>
              </a:rPr>
            </a:br>
            <a:r>
              <a:rPr lang="cs-CZ" sz="2000" b="0" dirty="0">
                <a:solidFill>
                  <a:schemeClr val="accent3">
                    <a:lumMod val="50000"/>
                  </a:schemeClr>
                </a:solidFill>
                <a:latin typeface="Garamond" panose="02020404030301010803" pitchFamily="18" charset="0"/>
              </a:rPr>
              <a:t>Uspořádejte jednotlivé odstavce závěru podle typu informace, které obsahují.</a:t>
            </a:r>
            <a:br>
              <a:rPr lang="cs-CZ" sz="2000" b="0" dirty="0">
                <a:solidFill>
                  <a:schemeClr val="accent3">
                    <a:lumMod val="50000"/>
                  </a:schemeClr>
                </a:solidFill>
                <a:latin typeface="Garamond" panose="02020404030301010803" pitchFamily="18" charset="0"/>
              </a:rPr>
            </a:br>
            <a:r>
              <a:rPr lang="cs-CZ" sz="2000" b="0" dirty="0">
                <a:solidFill>
                  <a:schemeClr val="accent3">
                    <a:lumMod val="50000"/>
                  </a:schemeClr>
                </a:solidFill>
                <a:latin typeface="Garamond" panose="02020404030301010803" pitchFamily="18" charset="0"/>
              </a:rPr>
              <a:t>Co je cílem sdělení?</a:t>
            </a:r>
            <a:br>
              <a:rPr lang="cs-CZ" sz="2000" b="0" dirty="0">
                <a:solidFill>
                  <a:schemeClr val="accent3">
                    <a:lumMod val="50000"/>
                  </a:schemeClr>
                </a:solidFill>
                <a:latin typeface="Garamond" panose="02020404030301010803" pitchFamily="18" charset="0"/>
              </a:rPr>
            </a:br>
            <a:br>
              <a:rPr lang="cs-CZ" sz="2000" b="0" dirty="0">
                <a:solidFill>
                  <a:schemeClr val="accent3">
                    <a:lumMod val="50000"/>
                  </a:schemeClr>
                </a:solidFill>
                <a:latin typeface="Garamond" panose="02020404030301010803" pitchFamily="18" charset="0"/>
              </a:rPr>
            </a:br>
            <a:br>
              <a:rPr lang="cs-CZ" sz="2000" b="0" dirty="0">
                <a:solidFill>
                  <a:schemeClr val="accent3">
                    <a:lumMod val="50000"/>
                  </a:schemeClr>
                </a:solidFill>
                <a:latin typeface="Garamond" panose="02020404030301010803" pitchFamily="18" charset="0"/>
              </a:rPr>
            </a:br>
            <a:br>
              <a:rPr lang="cs-CZ" sz="2000" b="0" dirty="0">
                <a:solidFill>
                  <a:schemeClr val="accent3">
                    <a:lumMod val="50000"/>
                  </a:schemeClr>
                </a:solidFill>
                <a:latin typeface="Garamond" panose="02020404030301010803" pitchFamily="18" charset="0"/>
              </a:rPr>
            </a:br>
            <a:br>
              <a:rPr lang="cs-CZ" sz="2000" b="0" dirty="0">
                <a:solidFill>
                  <a:schemeClr val="tx1"/>
                </a:solidFill>
                <a:latin typeface="Garamond" panose="02020404030301010803" pitchFamily="18" charset="0"/>
              </a:rPr>
            </a:br>
            <a:br>
              <a:rPr lang="cs-CZ" sz="2000" b="0" dirty="0">
                <a:solidFill>
                  <a:schemeClr val="accent3">
                    <a:lumMod val="50000"/>
                  </a:schemeClr>
                </a:solidFill>
                <a:latin typeface="Garamond" panose="02020404030301010803" pitchFamily="18" charset="0"/>
              </a:rPr>
            </a:br>
            <a:br>
              <a:rPr lang="cs-CZ" sz="2000" b="0" dirty="0">
                <a:solidFill>
                  <a:schemeClr val="accent3">
                    <a:lumMod val="50000"/>
                  </a:schemeClr>
                </a:solidFill>
                <a:latin typeface="Garamond" panose="02020404030301010803" pitchFamily="18" charset="0"/>
              </a:rPr>
            </a:br>
            <a:br>
              <a:rPr lang="cs-CZ" dirty="0">
                <a:solidFill>
                  <a:schemeClr val="accent1"/>
                </a:solidFill>
                <a:latin typeface="Garamond" panose="02020404030301010803" pitchFamily="18" charset="0"/>
              </a:rPr>
            </a:br>
            <a:br>
              <a:rPr lang="cs-CZ" dirty="0">
                <a:solidFill>
                  <a:schemeClr val="accent1"/>
                </a:solidFill>
                <a:latin typeface="Garamond" panose="02020404030301010803" pitchFamily="18" charset="0"/>
              </a:rPr>
            </a:br>
            <a:br>
              <a:rPr lang="cs-CZ" dirty="0">
                <a:solidFill>
                  <a:schemeClr val="accent1"/>
                </a:solidFill>
                <a:latin typeface="Garamond" panose="02020404030301010803" pitchFamily="18" charset="0"/>
              </a:rPr>
            </a:br>
            <a:br>
              <a:rPr lang="cs-CZ" dirty="0">
                <a:solidFill>
                  <a:schemeClr val="accent1"/>
                </a:solidFill>
                <a:latin typeface="Garamond" panose="02020404030301010803" pitchFamily="18" charset="0"/>
              </a:rPr>
            </a:br>
            <a:br>
              <a:rPr lang="cs-CZ" dirty="0">
                <a:solidFill>
                  <a:schemeClr val="accent1"/>
                </a:solidFill>
                <a:latin typeface="Garamond" panose="02020404030301010803" pitchFamily="18" charset="0"/>
              </a:rPr>
            </a:br>
            <a:br>
              <a:rPr lang="cs-CZ" dirty="0">
                <a:solidFill>
                  <a:schemeClr val="accent1"/>
                </a:solidFill>
                <a:latin typeface="Garamond" panose="02020404030301010803" pitchFamily="18" charset="0"/>
              </a:rPr>
            </a:br>
            <a:br>
              <a:rPr lang="cs-CZ" dirty="0">
                <a:solidFill>
                  <a:schemeClr val="accent1"/>
                </a:solidFill>
                <a:latin typeface="Garamond" panose="02020404030301010803" pitchFamily="18" charset="0"/>
              </a:rPr>
            </a:br>
            <a:endParaRPr lang="cs-CZ" dirty="0">
              <a:solidFill>
                <a:schemeClr val="accent1"/>
              </a:solidFill>
              <a:latin typeface="Garamond" panose="02020404030301010803" pitchFamily="18" charset="0"/>
            </a:endParaRPr>
          </a:p>
        </p:txBody>
      </p:sp>
    </p:spTree>
    <p:extLst>
      <p:ext uri="{BB962C8B-B14F-4D97-AF65-F5344CB8AC3E}">
        <p14:creationId xmlns:p14="http://schemas.microsoft.com/office/powerpoint/2010/main" val="17103584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číslo snímky 2">
            <a:extLst>
              <a:ext uri="{FF2B5EF4-FFF2-40B4-BE49-F238E27FC236}">
                <a16:creationId xmlns:a16="http://schemas.microsoft.com/office/drawing/2014/main" id="{0C6543A0-FA8C-8C49-B023-795D80BECEC5}"/>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a:extLst>
              <a:ext uri="{FF2B5EF4-FFF2-40B4-BE49-F238E27FC236}">
                <a16:creationId xmlns:a16="http://schemas.microsoft.com/office/drawing/2014/main" id="{3E573155-9A35-0B4C-A41A-D83430193B02}"/>
              </a:ext>
            </a:extLst>
          </p:cNvPr>
          <p:cNvSpPr>
            <a:spLocks noGrp="1"/>
          </p:cNvSpPr>
          <p:nvPr>
            <p:ph type="title"/>
          </p:nvPr>
        </p:nvSpPr>
        <p:spPr>
          <a:xfrm>
            <a:off x="613572" y="1650143"/>
            <a:ext cx="8064900" cy="1891710"/>
          </a:xfrm>
        </p:spPr>
        <p:txBody>
          <a:bodyPr/>
          <a:lstStyle/>
          <a:p>
            <a:pPr algn="ctr"/>
            <a:r>
              <a:rPr lang="cs-CZ" dirty="0">
                <a:solidFill>
                  <a:schemeClr val="accent1"/>
                </a:solidFill>
                <a:latin typeface="Garamond" panose="02020404030301010803" pitchFamily="18" charset="0"/>
              </a:rPr>
              <a:t>Cvičení 3</a:t>
            </a:r>
            <a:br>
              <a:rPr lang="cs-CZ" dirty="0">
                <a:solidFill>
                  <a:schemeClr val="accent1"/>
                </a:solidFill>
                <a:latin typeface="Garamond" panose="02020404030301010803" pitchFamily="18" charset="0"/>
              </a:rPr>
            </a:br>
            <a:br>
              <a:rPr lang="cs-CZ" dirty="0">
                <a:solidFill>
                  <a:schemeClr val="accent1"/>
                </a:solidFill>
                <a:latin typeface="Garamond" panose="02020404030301010803" pitchFamily="18" charset="0"/>
              </a:rPr>
            </a:br>
            <a:br>
              <a:rPr lang="cs-CZ" dirty="0">
                <a:solidFill>
                  <a:schemeClr val="accent1"/>
                </a:solidFill>
                <a:latin typeface="Garamond" panose="02020404030301010803" pitchFamily="18" charset="0"/>
              </a:rPr>
            </a:br>
            <a:r>
              <a:rPr lang="cs-CZ" sz="2000" b="0" dirty="0">
                <a:solidFill>
                  <a:schemeClr val="accent3">
                    <a:lumMod val="50000"/>
                  </a:schemeClr>
                </a:solidFill>
                <a:latin typeface="Garamond" panose="02020404030301010803" pitchFamily="18" charset="0"/>
              </a:rPr>
              <a:t>Přečtěte si informace o vlivu přírodní katastrofy na znovuzvolení politiků, vytvořte krátký závěr </a:t>
            </a:r>
            <a:br>
              <a:rPr lang="cs-CZ" sz="2000" b="0" dirty="0">
                <a:solidFill>
                  <a:schemeClr val="accent3">
                    <a:lumMod val="50000"/>
                  </a:schemeClr>
                </a:solidFill>
                <a:latin typeface="Garamond" panose="02020404030301010803" pitchFamily="18" charset="0"/>
              </a:rPr>
            </a:br>
            <a:br>
              <a:rPr lang="cs-CZ" sz="2000" b="0" dirty="0">
                <a:solidFill>
                  <a:schemeClr val="accent3">
                    <a:lumMod val="50000"/>
                  </a:schemeClr>
                </a:solidFill>
                <a:latin typeface="Garamond" panose="02020404030301010803" pitchFamily="18" charset="0"/>
              </a:rPr>
            </a:br>
            <a:br>
              <a:rPr lang="cs-CZ" sz="2000" b="0" dirty="0">
                <a:solidFill>
                  <a:schemeClr val="accent3">
                    <a:lumMod val="50000"/>
                  </a:schemeClr>
                </a:solidFill>
                <a:latin typeface="Garamond" panose="02020404030301010803" pitchFamily="18" charset="0"/>
              </a:rPr>
            </a:br>
            <a:br>
              <a:rPr lang="cs-CZ" sz="2000" b="0" dirty="0">
                <a:solidFill>
                  <a:schemeClr val="tx1"/>
                </a:solidFill>
                <a:latin typeface="Garamond" panose="02020404030301010803" pitchFamily="18" charset="0"/>
              </a:rPr>
            </a:br>
            <a:br>
              <a:rPr lang="cs-CZ" sz="2000" b="0" dirty="0">
                <a:solidFill>
                  <a:schemeClr val="accent3">
                    <a:lumMod val="50000"/>
                  </a:schemeClr>
                </a:solidFill>
                <a:latin typeface="Garamond" panose="02020404030301010803" pitchFamily="18" charset="0"/>
              </a:rPr>
            </a:br>
            <a:br>
              <a:rPr lang="cs-CZ" sz="2000" b="0" dirty="0">
                <a:solidFill>
                  <a:schemeClr val="accent3">
                    <a:lumMod val="50000"/>
                  </a:schemeClr>
                </a:solidFill>
                <a:latin typeface="Garamond" panose="02020404030301010803" pitchFamily="18" charset="0"/>
              </a:rPr>
            </a:br>
            <a:br>
              <a:rPr lang="cs-CZ" dirty="0">
                <a:solidFill>
                  <a:schemeClr val="accent1"/>
                </a:solidFill>
                <a:latin typeface="Garamond" panose="02020404030301010803" pitchFamily="18" charset="0"/>
              </a:rPr>
            </a:br>
            <a:br>
              <a:rPr lang="cs-CZ" dirty="0">
                <a:solidFill>
                  <a:schemeClr val="accent1"/>
                </a:solidFill>
                <a:latin typeface="Garamond" panose="02020404030301010803" pitchFamily="18" charset="0"/>
              </a:rPr>
            </a:br>
            <a:br>
              <a:rPr lang="cs-CZ" dirty="0">
                <a:solidFill>
                  <a:schemeClr val="accent1"/>
                </a:solidFill>
                <a:latin typeface="Garamond" panose="02020404030301010803" pitchFamily="18" charset="0"/>
              </a:rPr>
            </a:br>
            <a:br>
              <a:rPr lang="cs-CZ" dirty="0">
                <a:solidFill>
                  <a:schemeClr val="accent1"/>
                </a:solidFill>
                <a:latin typeface="Garamond" panose="02020404030301010803" pitchFamily="18" charset="0"/>
              </a:rPr>
            </a:br>
            <a:br>
              <a:rPr lang="cs-CZ" dirty="0">
                <a:solidFill>
                  <a:schemeClr val="accent1"/>
                </a:solidFill>
                <a:latin typeface="Garamond" panose="02020404030301010803" pitchFamily="18" charset="0"/>
              </a:rPr>
            </a:br>
            <a:br>
              <a:rPr lang="cs-CZ" dirty="0">
                <a:solidFill>
                  <a:schemeClr val="accent1"/>
                </a:solidFill>
                <a:latin typeface="Garamond" panose="02020404030301010803" pitchFamily="18" charset="0"/>
              </a:rPr>
            </a:br>
            <a:br>
              <a:rPr lang="cs-CZ" dirty="0">
                <a:solidFill>
                  <a:schemeClr val="accent1"/>
                </a:solidFill>
                <a:latin typeface="Garamond" panose="02020404030301010803" pitchFamily="18" charset="0"/>
              </a:rPr>
            </a:br>
            <a:endParaRPr lang="cs-CZ" dirty="0">
              <a:solidFill>
                <a:schemeClr val="accent1"/>
              </a:solidFill>
              <a:latin typeface="Garamond" panose="02020404030301010803" pitchFamily="18" charset="0"/>
            </a:endParaRPr>
          </a:p>
        </p:txBody>
      </p:sp>
    </p:spTree>
    <p:extLst>
      <p:ext uri="{BB962C8B-B14F-4D97-AF65-F5344CB8AC3E}">
        <p14:creationId xmlns:p14="http://schemas.microsoft.com/office/powerpoint/2010/main" val="5545356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95474912-181E-4581-81B8-716338C8AD04}"/>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a:extLst>
              <a:ext uri="{FF2B5EF4-FFF2-40B4-BE49-F238E27FC236}">
                <a16:creationId xmlns:a16="http://schemas.microsoft.com/office/drawing/2014/main" id="{68F3871B-11B1-4517-B60B-D76BABBCBB87}"/>
              </a:ext>
            </a:extLst>
          </p:cNvPr>
          <p:cNvSpPr>
            <a:spLocks noGrp="1"/>
          </p:cNvSpPr>
          <p:nvPr>
            <p:ph type="title"/>
          </p:nvPr>
        </p:nvSpPr>
        <p:spPr/>
        <p:txBody>
          <a:bodyPr/>
          <a:lstStyle/>
          <a:p>
            <a:r>
              <a:rPr lang="cs-CZ" dirty="0">
                <a:latin typeface="Garamond" panose="02020404030301010803" pitchFamily="18" charset="0"/>
              </a:rPr>
              <a:t>Shrnutí</a:t>
            </a:r>
          </a:p>
        </p:txBody>
      </p:sp>
      <p:sp>
        <p:nvSpPr>
          <p:cNvPr id="5" name="Zástupný obsah 4">
            <a:extLst>
              <a:ext uri="{FF2B5EF4-FFF2-40B4-BE49-F238E27FC236}">
                <a16:creationId xmlns:a16="http://schemas.microsoft.com/office/drawing/2014/main" id="{C1B33A61-8F27-43D2-A728-0F8BB806B15E}"/>
              </a:ext>
            </a:extLst>
          </p:cNvPr>
          <p:cNvSpPr>
            <a:spLocks noGrp="1"/>
          </p:cNvSpPr>
          <p:nvPr>
            <p:ph idx="1"/>
          </p:nvPr>
        </p:nvSpPr>
        <p:spPr/>
        <p:txBody>
          <a:bodyPr/>
          <a:lstStyle/>
          <a:p>
            <a:pPr>
              <a:buFont typeface="Arial" panose="020B0604020202020204" pitchFamily="34" charset="0"/>
              <a:buChar char="•"/>
            </a:pPr>
            <a:r>
              <a:rPr lang="cs-CZ" dirty="0">
                <a:latin typeface="Garamond" panose="02020404030301010803" pitchFamily="18" charset="0"/>
              </a:rPr>
              <a:t>Napsat závěr není jen „formalita“</a:t>
            </a:r>
          </a:p>
          <a:p>
            <a:pPr>
              <a:buFont typeface="Arial" panose="020B0604020202020204" pitchFamily="34" charset="0"/>
              <a:buChar char="•"/>
            </a:pPr>
            <a:endParaRPr lang="cs-CZ" dirty="0">
              <a:latin typeface="Garamond" panose="02020404030301010803" pitchFamily="18" charset="0"/>
            </a:endParaRPr>
          </a:p>
          <a:p>
            <a:pPr>
              <a:buFont typeface="Arial" panose="020B0604020202020204" pitchFamily="34" charset="0"/>
              <a:buChar char="•"/>
            </a:pPr>
            <a:r>
              <a:rPr lang="cs-CZ" dirty="0">
                <a:latin typeface="Garamond" panose="02020404030301010803" pitchFamily="18" charset="0"/>
              </a:rPr>
              <a:t>Závěr jen nepopisuje (znovu) výsledky</a:t>
            </a:r>
          </a:p>
          <a:p>
            <a:pPr>
              <a:buFont typeface="Arial" panose="020B0604020202020204" pitchFamily="34" charset="0"/>
              <a:buChar char="•"/>
            </a:pPr>
            <a:endParaRPr lang="cs-CZ" dirty="0">
              <a:latin typeface="Garamond" panose="02020404030301010803" pitchFamily="18" charset="0"/>
            </a:endParaRPr>
          </a:p>
          <a:p>
            <a:pPr>
              <a:buFont typeface="Arial" panose="020B0604020202020204" pitchFamily="34" charset="0"/>
              <a:buChar char="•"/>
            </a:pPr>
            <a:r>
              <a:rPr lang="cs-CZ" dirty="0">
                <a:latin typeface="Garamond" panose="02020404030301010803" pitchFamily="18" charset="0"/>
              </a:rPr>
              <a:t>Cílem je zdůraznit význam vlastních zjištění v souvislosti s otázkou, kterou jsme si kladli</a:t>
            </a:r>
          </a:p>
          <a:p>
            <a:pPr>
              <a:buFont typeface="Arial" panose="020B0604020202020204" pitchFamily="34" charset="0"/>
              <a:buChar char="•"/>
            </a:pPr>
            <a:endParaRPr lang="cs-CZ" dirty="0">
              <a:latin typeface="Garamond" panose="02020404030301010803" pitchFamily="18" charset="0"/>
            </a:endParaRPr>
          </a:p>
          <a:p>
            <a:pPr>
              <a:buFont typeface="Arial" panose="020B0604020202020204" pitchFamily="34" charset="0"/>
              <a:buChar char="•"/>
            </a:pPr>
            <a:r>
              <a:rPr lang="cs-CZ" dirty="0">
                <a:latin typeface="Garamond" panose="02020404030301010803" pitchFamily="18" charset="0"/>
              </a:rPr>
              <a:t>A to v širším kontextu existujícího výzkumu</a:t>
            </a:r>
          </a:p>
          <a:p>
            <a:pPr>
              <a:buFont typeface="Arial" panose="020B0604020202020204" pitchFamily="34" charset="0"/>
              <a:buChar char="•"/>
            </a:pPr>
            <a:endParaRPr lang="cs-CZ" dirty="0">
              <a:latin typeface="Garamond" panose="02020404030301010803" pitchFamily="18" charset="0"/>
            </a:endParaRPr>
          </a:p>
          <a:p>
            <a:pPr>
              <a:buFont typeface="Arial" panose="020B0604020202020204" pitchFamily="34" charset="0"/>
              <a:buChar char="•"/>
            </a:pPr>
            <a:r>
              <a:rPr lang="cs-CZ" dirty="0">
                <a:latin typeface="Garamond" panose="02020404030301010803" pitchFamily="18" charset="0"/>
              </a:rPr>
              <a:t>Volitelně naznačení posunu dalšího studia dané oblasti</a:t>
            </a:r>
          </a:p>
        </p:txBody>
      </p:sp>
    </p:spTree>
    <p:extLst>
      <p:ext uri="{BB962C8B-B14F-4D97-AF65-F5344CB8AC3E}">
        <p14:creationId xmlns:p14="http://schemas.microsoft.com/office/powerpoint/2010/main" val="12933922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číslo snímky 2">
            <a:extLst>
              <a:ext uri="{FF2B5EF4-FFF2-40B4-BE49-F238E27FC236}">
                <a16:creationId xmlns:a16="http://schemas.microsoft.com/office/drawing/2014/main" id="{0C6543A0-FA8C-8C49-B023-795D80BECEC5}"/>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a:extLst>
              <a:ext uri="{FF2B5EF4-FFF2-40B4-BE49-F238E27FC236}">
                <a16:creationId xmlns:a16="http://schemas.microsoft.com/office/drawing/2014/main" id="{3E573155-9A35-0B4C-A41A-D83430193B02}"/>
              </a:ext>
            </a:extLst>
          </p:cNvPr>
          <p:cNvSpPr>
            <a:spLocks noGrp="1"/>
          </p:cNvSpPr>
          <p:nvPr>
            <p:ph type="title"/>
          </p:nvPr>
        </p:nvSpPr>
        <p:spPr>
          <a:xfrm>
            <a:off x="613572" y="1650143"/>
            <a:ext cx="8064900" cy="1891710"/>
          </a:xfrm>
        </p:spPr>
        <p:txBody>
          <a:bodyPr/>
          <a:lstStyle/>
          <a:p>
            <a:pPr algn="ctr"/>
            <a:r>
              <a:rPr lang="cs-CZ" sz="2000" dirty="0">
                <a:solidFill>
                  <a:schemeClr val="accent1"/>
                </a:solidFill>
                <a:latin typeface="Garamond" panose="02020404030301010803" pitchFamily="18" charset="0"/>
              </a:rPr>
              <a:t>Písemný úkol č. 6 (určeno na Seminář 6) – cvičení k závěru textu v IS. Vypracování kompletní seminární práce.</a:t>
            </a:r>
            <a:br>
              <a:rPr lang="cs-CZ" sz="2000" dirty="0">
                <a:solidFill>
                  <a:schemeClr val="accent1"/>
                </a:solidFill>
                <a:latin typeface="Garamond" panose="02020404030301010803" pitchFamily="18" charset="0"/>
              </a:rPr>
            </a:br>
            <a:br>
              <a:rPr lang="cs-CZ" sz="2000" dirty="0">
                <a:solidFill>
                  <a:schemeClr val="accent1"/>
                </a:solidFill>
                <a:latin typeface="Garamond" panose="02020404030301010803" pitchFamily="18" charset="0"/>
              </a:rPr>
            </a:br>
            <a:r>
              <a:rPr lang="cs-CZ" sz="2000" b="0" dirty="0">
                <a:solidFill>
                  <a:schemeClr val="accent1"/>
                </a:solidFill>
                <a:latin typeface="Garamond" panose="02020404030301010803" pitchFamily="18" charset="0"/>
              </a:rPr>
              <a:t>V IS budou dostupná krátká cvičení, která se týkají závěru. Studenti písemně zpracují a odevzdají kompletní seminární práci. Obsah seminární práce by měl vycházet z doporučení z přednášek, seminářů a zadané literatury. Rozsah seminární práce je stanoven na 9 – 10 normostran (bez titulní strany, obsahu, seznamu literatury, ale včetně poznámek pod čarou). Bibliografické citace se budou řídit normou Chicago Style</a:t>
            </a:r>
            <a:r>
              <a:rPr lang="cs-CZ" sz="2000" dirty="0">
                <a:solidFill>
                  <a:schemeClr val="accent1"/>
                </a:solidFill>
                <a:latin typeface="Garamond" panose="02020404030301010803" pitchFamily="18" charset="0"/>
              </a:rPr>
              <a:t>.   </a:t>
            </a:r>
            <a:br>
              <a:rPr lang="cs-CZ" sz="2000" dirty="0">
                <a:solidFill>
                  <a:schemeClr val="accent1"/>
                </a:solidFill>
                <a:latin typeface="Garamond" panose="02020404030301010803" pitchFamily="18" charset="0"/>
              </a:rPr>
            </a:br>
            <a:endParaRPr lang="cs-CZ" sz="2000" dirty="0">
              <a:solidFill>
                <a:schemeClr val="accent1"/>
              </a:solidFill>
              <a:latin typeface="Garamond" panose="02020404030301010803" pitchFamily="18" charset="0"/>
            </a:endParaRPr>
          </a:p>
        </p:txBody>
      </p:sp>
    </p:spTree>
    <p:extLst>
      <p:ext uri="{BB962C8B-B14F-4D97-AF65-F5344CB8AC3E}">
        <p14:creationId xmlns:p14="http://schemas.microsoft.com/office/powerpoint/2010/main" val="2734134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číslo snímky 2">
            <a:extLst>
              <a:ext uri="{FF2B5EF4-FFF2-40B4-BE49-F238E27FC236}">
                <a16:creationId xmlns:a16="http://schemas.microsoft.com/office/drawing/2014/main" id="{0C6543A0-FA8C-8C49-B023-795D80BECEC5}"/>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a:extLst>
              <a:ext uri="{FF2B5EF4-FFF2-40B4-BE49-F238E27FC236}">
                <a16:creationId xmlns:a16="http://schemas.microsoft.com/office/drawing/2014/main" id="{3E573155-9A35-0B4C-A41A-D83430193B02}"/>
              </a:ext>
            </a:extLst>
          </p:cNvPr>
          <p:cNvSpPr>
            <a:spLocks noGrp="1"/>
          </p:cNvSpPr>
          <p:nvPr>
            <p:ph type="title"/>
          </p:nvPr>
        </p:nvSpPr>
        <p:spPr>
          <a:xfrm>
            <a:off x="539550" y="3027000"/>
            <a:ext cx="8064900" cy="804000"/>
          </a:xfrm>
        </p:spPr>
        <p:txBody>
          <a:bodyPr/>
          <a:lstStyle/>
          <a:p>
            <a:pPr algn="ctr"/>
            <a:r>
              <a:rPr lang="cs-CZ" dirty="0">
                <a:solidFill>
                  <a:schemeClr val="accent1"/>
                </a:solidFill>
                <a:latin typeface="Garamond" panose="02020404030301010803" pitchFamily="18" charset="0"/>
              </a:rPr>
              <a:t>Argumentace</a:t>
            </a:r>
          </a:p>
        </p:txBody>
      </p:sp>
    </p:spTree>
    <p:extLst>
      <p:ext uri="{BB962C8B-B14F-4D97-AF65-F5344CB8AC3E}">
        <p14:creationId xmlns:p14="http://schemas.microsoft.com/office/powerpoint/2010/main" val="1448435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číslo snímky 2">
            <a:extLst>
              <a:ext uri="{FF2B5EF4-FFF2-40B4-BE49-F238E27FC236}">
                <a16:creationId xmlns:a16="http://schemas.microsoft.com/office/drawing/2014/main" id="{0C6543A0-FA8C-8C49-B023-795D80BECEC5}"/>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3E573155-9A35-0B4C-A41A-D83430193B02}"/>
              </a:ext>
            </a:extLst>
          </p:cNvPr>
          <p:cNvSpPr>
            <a:spLocks noGrp="1"/>
          </p:cNvSpPr>
          <p:nvPr>
            <p:ph type="title"/>
          </p:nvPr>
        </p:nvSpPr>
        <p:spPr>
          <a:xfrm>
            <a:off x="540000" y="720000"/>
            <a:ext cx="8064900" cy="804000"/>
          </a:xfrm>
        </p:spPr>
        <p:txBody>
          <a:bodyPr/>
          <a:lstStyle/>
          <a:p>
            <a:pPr algn="ctr"/>
            <a:r>
              <a:rPr lang="cs-CZ" dirty="0">
                <a:solidFill>
                  <a:schemeClr val="accent1"/>
                </a:solidFill>
                <a:latin typeface="Garamond" panose="02020404030301010803" pitchFamily="18" charset="0"/>
              </a:rPr>
              <a:t>Argumentační linie</a:t>
            </a:r>
          </a:p>
        </p:txBody>
      </p:sp>
      <p:sp>
        <p:nvSpPr>
          <p:cNvPr id="5" name="Zástupný objekt pre obsah 4">
            <a:extLst>
              <a:ext uri="{FF2B5EF4-FFF2-40B4-BE49-F238E27FC236}">
                <a16:creationId xmlns:a16="http://schemas.microsoft.com/office/drawing/2014/main" id="{674C9A7E-58A1-7F45-A225-947BCA22B5C6}"/>
              </a:ext>
            </a:extLst>
          </p:cNvPr>
          <p:cNvSpPr>
            <a:spLocks noGrp="1"/>
          </p:cNvSpPr>
          <p:nvPr>
            <p:ph idx="1"/>
          </p:nvPr>
        </p:nvSpPr>
        <p:spPr>
          <a:xfrm>
            <a:off x="540000" y="1524000"/>
            <a:ext cx="8064900" cy="4956000"/>
          </a:xfrm>
        </p:spPr>
        <p:txBody>
          <a:bodyPr/>
          <a:lstStyle/>
          <a:p>
            <a:pPr>
              <a:buFont typeface="Arial" panose="020B0604020202020204" pitchFamily="34" charset="0"/>
              <a:buChar char="•"/>
            </a:pPr>
            <a:r>
              <a:rPr lang="cs-CZ" dirty="0">
                <a:latin typeface="Constantia" panose="02030602050306030303" pitchFamily="18" charset="0"/>
              </a:rPr>
              <a:t>Tvrzení – vysvětlení – důkaz</a:t>
            </a:r>
          </a:p>
          <a:p>
            <a:pPr>
              <a:buFont typeface="Arial" panose="020B0604020202020204" pitchFamily="34" charset="0"/>
              <a:buChar char="•"/>
            </a:pPr>
            <a:endParaRPr lang="cs-CZ" dirty="0">
              <a:latin typeface="Constantia" panose="02030602050306030303" pitchFamily="18" charset="0"/>
            </a:endParaRPr>
          </a:p>
          <a:p>
            <a:pPr>
              <a:buFont typeface="Arial" panose="020B0604020202020204" pitchFamily="34" charset="0"/>
              <a:buChar char="•"/>
            </a:pPr>
            <a:r>
              <a:rPr lang="cs-CZ" dirty="0">
                <a:latin typeface="Constantia" panose="02030602050306030303" pitchFamily="18" charset="0"/>
              </a:rPr>
              <a:t>Tvoří jeden uzavřený argument</a:t>
            </a:r>
          </a:p>
          <a:p>
            <a:pPr>
              <a:buFont typeface="Arial" panose="020B0604020202020204" pitchFamily="34" charset="0"/>
              <a:buChar char="•"/>
            </a:pPr>
            <a:endParaRPr lang="cs-CZ" dirty="0">
              <a:latin typeface="Constantia" panose="02030602050306030303" pitchFamily="18" charset="0"/>
            </a:endParaRPr>
          </a:p>
          <a:p>
            <a:pPr>
              <a:buFont typeface="Arial" panose="020B0604020202020204" pitchFamily="34" charset="0"/>
              <a:buChar char="•"/>
            </a:pPr>
            <a:r>
              <a:rPr lang="cs-CZ" dirty="0">
                <a:latin typeface="Constantia" panose="02030602050306030303" pitchFamily="18" charset="0"/>
              </a:rPr>
              <a:t>Při seminární práci trochu odlišné, ale role argumentu důležitá </a:t>
            </a:r>
          </a:p>
        </p:txBody>
      </p:sp>
    </p:spTree>
    <p:extLst>
      <p:ext uri="{BB962C8B-B14F-4D97-AF65-F5344CB8AC3E}">
        <p14:creationId xmlns:p14="http://schemas.microsoft.com/office/powerpoint/2010/main" val="4193362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číslo snímky 2">
            <a:extLst>
              <a:ext uri="{FF2B5EF4-FFF2-40B4-BE49-F238E27FC236}">
                <a16:creationId xmlns:a16="http://schemas.microsoft.com/office/drawing/2014/main" id="{0C6543A0-FA8C-8C49-B023-795D80BECEC5}"/>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3E573155-9A35-0B4C-A41A-D83430193B02}"/>
              </a:ext>
            </a:extLst>
          </p:cNvPr>
          <p:cNvSpPr>
            <a:spLocks noGrp="1"/>
          </p:cNvSpPr>
          <p:nvPr>
            <p:ph type="title"/>
          </p:nvPr>
        </p:nvSpPr>
        <p:spPr>
          <a:xfrm>
            <a:off x="540000" y="720000"/>
            <a:ext cx="8064900" cy="804000"/>
          </a:xfrm>
        </p:spPr>
        <p:txBody>
          <a:bodyPr/>
          <a:lstStyle/>
          <a:p>
            <a:pPr algn="ctr"/>
            <a:r>
              <a:rPr lang="cs-CZ" dirty="0">
                <a:solidFill>
                  <a:schemeClr val="accent1"/>
                </a:solidFill>
                <a:latin typeface="Garamond" panose="02020404030301010803" pitchFamily="18" charset="0"/>
              </a:rPr>
              <a:t>Tvrzení</a:t>
            </a:r>
          </a:p>
        </p:txBody>
      </p:sp>
      <p:sp>
        <p:nvSpPr>
          <p:cNvPr id="5" name="Zástupný objekt pre obsah 4">
            <a:extLst>
              <a:ext uri="{FF2B5EF4-FFF2-40B4-BE49-F238E27FC236}">
                <a16:creationId xmlns:a16="http://schemas.microsoft.com/office/drawing/2014/main" id="{674C9A7E-58A1-7F45-A225-947BCA22B5C6}"/>
              </a:ext>
            </a:extLst>
          </p:cNvPr>
          <p:cNvSpPr>
            <a:spLocks noGrp="1"/>
          </p:cNvSpPr>
          <p:nvPr>
            <p:ph idx="1"/>
          </p:nvPr>
        </p:nvSpPr>
        <p:spPr>
          <a:xfrm>
            <a:off x="540000" y="1524000"/>
            <a:ext cx="8064900" cy="4956000"/>
          </a:xfrm>
        </p:spPr>
        <p:txBody>
          <a:bodyPr/>
          <a:lstStyle/>
          <a:p>
            <a:pPr>
              <a:buFont typeface="Arial" panose="020B0604020202020204" pitchFamily="34" charset="0"/>
              <a:buChar char="•"/>
            </a:pPr>
            <a:r>
              <a:rPr lang="cs-CZ" dirty="0">
                <a:latin typeface="Constantia" panose="02030602050306030303" pitchFamily="18" charset="0"/>
              </a:rPr>
              <a:t>Konstatování názoru</a:t>
            </a:r>
          </a:p>
          <a:p>
            <a:pPr>
              <a:buFont typeface="Arial" panose="020B0604020202020204" pitchFamily="34" charset="0"/>
              <a:buChar char="•"/>
            </a:pPr>
            <a:endParaRPr lang="cs-CZ" dirty="0">
              <a:latin typeface="Constantia" panose="02030602050306030303" pitchFamily="18" charset="0"/>
            </a:endParaRPr>
          </a:p>
          <a:p>
            <a:pPr>
              <a:buFont typeface="Arial" panose="020B0604020202020204" pitchFamily="34" charset="0"/>
              <a:buChar char="•"/>
            </a:pPr>
            <a:r>
              <a:rPr lang="cs-CZ" dirty="0">
                <a:latin typeface="Constantia" panose="02030602050306030303" pitchFamily="18" charset="0"/>
              </a:rPr>
              <a:t>Co si o dané záležitosti myslíte?</a:t>
            </a:r>
          </a:p>
          <a:p>
            <a:pPr>
              <a:buFont typeface="Arial" panose="020B0604020202020204" pitchFamily="34" charset="0"/>
              <a:buChar char="•"/>
            </a:pPr>
            <a:endParaRPr lang="cs-CZ" dirty="0">
              <a:latin typeface="Constantia" panose="02030602050306030303" pitchFamily="18" charset="0"/>
            </a:endParaRPr>
          </a:p>
          <a:p>
            <a:pPr>
              <a:buFont typeface="Arial" panose="020B0604020202020204" pitchFamily="34" charset="0"/>
              <a:buChar char="•"/>
            </a:pPr>
            <a:r>
              <a:rPr lang="cs-CZ" dirty="0">
                <a:latin typeface="Constantia" panose="02030602050306030303" pitchFamily="18" charset="0"/>
              </a:rPr>
              <a:t>Co by se mělo/nemělo stát</a:t>
            </a:r>
          </a:p>
          <a:p>
            <a:pPr>
              <a:buFont typeface="Arial" panose="020B0604020202020204" pitchFamily="34" charset="0"/>
              <a:buChar char="•"/>
            </a:pPr>
            <a:endParaRPr lang="cs-CZ" dirty="0">
              <a:latin typeface="Constantia" panose="02030602050306030303" pitchFamily="18" charset="0"/>
            </a:endParaRPr>
          </a:p>
          <a:p>
            <a:pPr>
              <a:lnSpc>
                <a:spcPct val="100000"/>
              </a:lnSpc>
              <a:buFont typeface="Arial" panose="020B0604020202020204" pitchFamily="34" charset="0"/>
              <a:buChar char="•"/>
            </a:pPr>
            <a:r>
              <a:rPr lang="cs-CZ" sz="1500" dirty="0">
                <a:latin typeface="Constantia" panose="02030602050306030303" pitchFamily="18" charset="0"/>
              </a:rPr>
              <a:t>Ve školách by měly být povinné uniformy</a:t>
            </a:r>
          </a:p>
          <a:p>
            <a:pPr>
              <a:lnSpc>
                <a:spcPct val="100000"/>
              </a:lnSpc>
              <a:buFont typeface="Arial" panose="020B0604020202020204" pitchFamily="34" charset="0"/>
              <a:buChar char="•"/>
            </a:pPr>
            <a:endParaRPr lang="cs-CZ" sz="1500" dirty="0">
              <a:latin typeface="Constantia" panose="02030602050306030303" pitchFamily="18" charset="0"/>
            </a:endParaRPr>
          </a:p>
          <a:p>
            <a:pPr>
              <a:lnSpc>
                <a:spcPct val="100000"/>
              </a:lnSpc>
              <a:buFont typeface="Arial" panose="020B0604020202020204" pitchFamily="34" charset="0"/>
              <a:buChar char="•"/>
            </a:pPr>
            <a:r>
              <a:rPr lang="cs-CZ" sz="1500" dirty="0">
                <a:latin typeface="Constantia" panose="02030602050306030303" pitchFamily="18" charset="0"/>
              </a:rPr>
              <a:t>Komunistická strana měla být po listopadu 1989 zrušena</a:t>
            </a:r>
          </a:p>
          <a:p>
            <a:pPr>
              <a:lnSpc>
                <a:spcPct val="100000"/>
              </a:lnSpc>
              <a:buFont typeface="Arial" panose="020B0604020202020204" pitchFamily="34" charset="0"/>
              <a:buChar char="•"/>
            </a:pPr>
            <a:endParaRPr lang="cs-CZ" sz="1500" dirty="0">
              <a:latin typeface="Constantia" panose="02030602050306030303" pitchFamily="18" charset="0"/>
            </a:endParaRPr>
          </a:p>
          <a:p>
            <a:pPr>
              <a:lnSpc>
                <a:spcPct val="100000"/>
              </a:lnSpc>
              <a:buFont typeface="Arial" panose="020B0604020202020204" pitchFamily="34" charset="0"/>
              <a:buChar char="•"/>
            </a:pPr>
            <a:r>
              <a:rPr lang="cs-CZ" sz="1500" dirty="0">
                <a:latin typeface="Constantia" panose="02030602050306030303" pitchFamily="18" charset="0"/>
              </a:rPr>
              <a:t>ANO v senátních volbách nezíská více jak dva mandáty</a:t>
            </a:r>
          </a:p>
          <a:p>
            <a:pPr>
              <a:lnSpc>
                <a:spcPct val="100000"/>
              </a:lnSpc>
              <a:buFont typeface="Arial" panose="020B0604020202020204" pitchFamily="34" charset="0"/>
              <a:buChar char="•"/>
            </a:pPr>
            <a:endParaRPr lang="cs-CZ" sz="1500" dirty="0">
              <a:latin typeface="Constantia" panose="02030602050306030303" pitchFamily="18" charset="0"/>
            </a:endParaRPr>
          </a:p>
          <a:p>
            <a:pPr>
              <a:lnSpc>
                <a:spcPct val="100000"/>
              </a:lnSpc>
              <a:buFont typeface="Arial" panose="020B0604020202020204" pitchFamily="34" charset="0"/>
              <a:buChar char="•"/>
            </a:pPr>
            <a:r>
              <a:rPr lang="cs-CZ" sz="1500" dirty="0">
                <a:latin typeface="Constantia" panose="02030602050306030303" pitchFamily="18" charset="0"/>
              </a:rPr>
              <a:t>Na veřejných vysokých školách by mělo být zavedeno školné</a:t>
            </a:r>
          </a:p>
          <a:p>
            <a:pPr>
              <a:buFont typeface="Arial" panose="020B0604020202020204" pitchFamily="34" charset="0"/>
              <a:buChar char="•"/>
            </a:pPr>
            <a:endParaRPr lang="cs-CZ" dirty="0">
              <a:latin typeface="Constantia" panose="02030602050306030303" pitchFamily="18" charset="0"/>
            </a:endParaRPr>
          </a:p>
          <a:p>
            <a:pPr marL="54000" indent="0">
              <a:buNone/>
            </a:pPr>
            <a:endParaRPr lang="cs-CZ" dirty="0">
              <a:latin typeface="Constantia" panose="02030602050306030303" pitchFamily="18" charset="0"/>
            </a:endParaRPr>
          </a:p>
          <a:p>
            <a:pPr>
              <a:buFont typeface="Arial" panose="020B0604020202020204" pitchFamily="34" charset="0"/>
              <a:buChar char="•"/>
            </a:pPr>
            <a:r>
              <a:rPr lang="cs-CZ" dirty="0">
                <a:latin typeface="Constantia" panose="02030602050306030303" pitchFamily="18" charset="0"/>
              </a:rPr>
              <a:t>Jedna věta či krátké souvětí</a:t>
            </a:r>
          </a:p>
          <a:p>
            <a:pPr marL="54000" indent="0">
              <a:buNone/>
            </a:pPr>
            <a:endParaRPr lang="cs-CZ" dirty="0">
              <a:latin typeface="Constantia" panose="02030602050306030303" pitchFamily="18" charset="0"/>
            </a:endParaRPr>
          </a:p>
        </p:txBody>
      </p:sp>
    </p:spTree>
    <p:extLst>
      <p:ext uri="{BB962C8B-B14F-4D97-AF65-F5344CB8AC3E}">
        <p14:creationId xmlns:p14="http://schemas.microsoft.com/office/powerpoint/2010/main" val="3968659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číslo snímky 2">
            <a:extLst>
              <a:ext uri="{FF2B5EF4-FFF2-40B4-BE49-F238E27FC236}">
                <a16:creationId xmlns:a16="http://schemas.microsoft.com/office/drawing/2014/main" id="{0C6543A0-FA8C-8C49-B023-795D80BECEC5}"/>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3E573155-9A35-0B4C-A41A-D83430193B02}"/>
              </a:ext>
            </a:extLst>
          </p:cNvPr>
          <p:cNvSpPr>
            <a:spLocks noGrp="1"/>
          </p:cNvSpPr>
          <p:nvPr>
            <p:ph type="title"/>
          </p:nvPr>
        </p:nvSpPr>
        <p:spPr>
          <a:xfrm>
            <a:off x="540000" y="720000"/>
            <a:ext cx="8064900" cy="804000"/>
          </a:xfrm>
        </p:spPr>
        <p:txBody>
          <a:bodyPr/>
          <a:lstStyle/>
          <a:p>
            <a:pPr algn="ctr"/>
            <a:r>
              <a:rPr lang="cs-CZ" dirty="0">
                <a:solidFill>
                  <a:schemeClr val="accent1"/>
                </a:solidFill>
                <a:latin typeface="Garamond" panose="02020404030301010803" pitchFamily="18" charset="0"/>
              </a:rPr>
              <a:t>Vysvětlení</a:t>
            </a:r>
          </a:p>
        </p:txBody>
      </p:sp>
      <p:sp>
        <p:nvSpPr>
          <p:cNvPr id="5" name="Zástupný objekt pre obsah 4">
            <a:extLst>
              <a:ext uri="{FF2B5EF4-FFF2-40B4-BE49-F238E27FC236}">
                <a16:creationId xmlns:a16="http://schemas.microsoft.com/office/drawing/2014/main" id="{674C9A7E-58A1-7F45-A225-947BCA22B5C6}"/>
              </a:ext>
            </a:extLst>
          </p:cNvPr>
          <p:cNvSpPr>
            <a:spLocks noGrp="1"/>
          </p:cNvSpPr>
          <p:nvPr>
            <p:ph idx="1"/>
          </p:nvPr>
        </p:nvSpPr>
        <p:spPr>
          <a:xfrm>
            <a:off x="540000" y="1524000"/>
            <a:ext cx="8064900" cy="4956000"/>
          </a:xfrm>
        </p:spPr>
        <p:txBody>
          <a:bodyPr/>
          <a:lstStyle/>
          <a:p>
            <a:pPr>
              <a:buFont typeface="Arial" panose="020B0604020202020204" pitchFamily="34" charset="0"/>
              <a:buChar char="•"/>
            </a:pPr>
            <a:r>
              <a:rPr lang="cs-CZ" dirty="0">
                <a:latin typeface="Constantia" panose="02030602050306030303" pitchFamily="18" charset="0"/>
              </a:rPr>
              <a:t>Vysvětlit, proč je tvrzení pravdivé</a:t>
            </a:r>
          </a:p>
          <a:p>
            <a:pPr>
              <a:buFont typeface="Arial" panose="020B0604020202020204" pitchFamily="34" charset="0"/>
              <a:buChar char="•"/>
            </a:pPr>
            <a:endParaRPr lang="cs-CZ" dirty="0">
              <a:latin typeface="Constantia" panose="02030602050306030303" pitchFamily="18" charset="0"/>
            </a:endParaRPr>
          </a:p>
          <a:p>
            <a:pPr>
              <a:buFont typeface="Arial" panose="020B0604020202020204" pitchFamily="34" charset="0"/>
              <a:buChar char="•"/>
            </a:pPr>
            <a:r>
              <a:rPr lang="cs-CZ" dirty="0">
                <a:latin typeface="Constantia" panose="02030602050306030303" pitchFamily="18" charset="0"/>
              </a:rPr>
              <a:t>Vysvětlením tvrzení/názoru většinou dostaneme něco, co je v podstatě další tvrzení/názor</a:t>
            </a:r>
          </a:p>
          <a:p>
            <a:pPr>
              <a:buFont typeface="Arial" panose="020B0604020202020204" pitchFamily="34" charset="0"/>
              <a:buChar char="•"/>
            </a:pPr>
            <a:endParaRPr lang="cs-CZ" dirty="0">
              <a:latin typeface="Constantia" panose="02030602050306030303" pitchFamily="18" charset="0"/>
            </a:endParaRPr>
          </a:p>
          <a:p>
            <a:pPr>
              <a:buFont typeface="Arial" panose="020B0604020202020204" pitchFamily="34" charset="0"/>
              <a:buChar char="•"/>
            </a:pPr>
            <a:r>
              <a:rPr lang="cs-CZ" dirty="0">
                <a:latin typeface="Constantia" panose="02030602050306030303" pitchFamily="18" charset="0"/>
              </a:rPr>
              <a:t>Neustále se ptát proč, jít do hloubky (ALE omezení rozsahem)</a:t>
            </a:r>
          </a:p>
          <a:p>
            <a:pPr marL="54000" indent="0">
              <a:buNone/>
            </a:pPr>
            <a:endParaRPr lang="cs-CZ" dirty="0">
              <a:latin typeface="Constantia" panose="02030602050306030303" pitchFamily="18" charset="0"/>
            </a:endParaRPr>
          </a:p>
          <a:p>
            <a:pPr marL="54000" indent="0">
              <a:buNone/>
            </a:pPr>
            <a:endParaRPr lang="cs-CZ" dirty="0">
              <a:latin typeface="Constantia" panose="02030602050306030303" pitchFamily="18" charset="0"/>
            </a:endParaRPr>
          </a:p>
          <a:p>
            <a:pPr>
              <a:buFont typeface="Arial" panose="020B0604020202020204" pitchFamily="34" charset="0"/>
              <a:buChar char="•"/>
            </a:pPr>
            <a:endParaRPr lang="cs-CZ" dirty="0">
              <a:latin typeface="Constantia" panose="02030602050306030303" pitchFamily="18" charset="0"/>
            </a:endParaRPr>
          </a:p>
          <a:p>
            <a:pPr>
              <a:buFont typeface="Arial" panose="020B0604020202020204" pitchFamily="34" charset="0"/>
              <a:buChar char="•"/>
            </a:pPr>
            <a:endParaRPr lang="cs-CZ" dirty="0">
              <a:latin typeface="Constantia" panose="02030602050306030303" pitchFamily="18" charset="0"/>
            </a:endParaRPr>
          </a:p>
          <a:p>
            <a:pPr>
              <a:buFont typeface="Arial" panose="020B0604020202020204" pitchFamily="34" charset="0"/>
              <a:buChar char="•"/>
            </a:pPr>
            <a:r>
              <a:rPr lang="cs-CZ" dirty="0">
                <a:latin typeface="Constantia" panose="02030602050306030303" pitchFamily="18" charset="0"/>
              </a:rPr>
              <a:t>Klíčová část (také je nejdelší)</a:t>
            </a:r>
          </a:p>
          <a:p>
            <a:pPr>
              <a:buFont typeface="Arial" panose="020B0604020202020204" pitchFamily="34" charset="0"/>
              <a:buChar char="•"/>
            </a:pPr>
            <a:endParaRPr lang="cs-CZ" dirty="0">
              <a:latin typeface="Constantia" panose="02030602050306030303" pitchFamily="18" charset="0"/>
            </a:endParaRPr>
          </a:p>
        </p:txBody>
      </p:sp>
    </p:spTree>
    <p:extLst>
      <p:ext uri="{BB962C8B-B14F-4D97-AF65-F5344CB8AC3E}">
        <p14:creationId xmlns:p14="http://schemas.microsoft.com/office/powerpoint/2010/main" val="3498065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číslo snímky 2">
            <a:extLst>
              <a:ext uri="{FF2B5EF4-FFF2-40B4-BE49-F238E27FC236}">
                <a16:creationId xmlns:a16="http://schemas.microsoft.com/office/drawing/2014/main" id="{0C6543A0-FA8C-8C49-B023-795D80BECEC5}"/>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a:extLst>
              <a:ext uri="{FF2B5EF4-FFF2-40B4-BE49-F238E27FC236}">
                <a16:creationId xmlns:a16="http://schemas.microsoft.com/office/drawing/2014/main" id="{3E573155-9A35-0B4C-A41A-D83430193B02}"/>
              </a:ext>
            </a:extLst>
          </p:cNvPr>
          <p:cNvSpPr>
            <a:spLocks noGrp="1"/>
          </p:cNvSpPr>
          <p:nvPr>
            <p:ph type="title"/>
          </p:nvPr>
        </p:nvSpPr>
        <p:spPr>
          <a:xfrm>
            <a:off x="540000" y="720000"/>
            <a:ext cx="8064900" cy="804000"/>
          </a:xfrm>
        </p:spPr>
        <p:txBody>
          <a:bodyPr/>
          <a:lstStyle/>
          <a:p>
            <a:pPr algn="ctr"/>
            <a:r>
              <a:rPr lang="cs-CZ" dirty="0">
                <a:solidFill>
                  <a:schemeClr val="accent1"/>
                </a:solidFill>
                <a:latin typeface="Garamond" panose="02020404030301010803" pitchFamily="18" charset="0"/>
              </a:rPr>
              <a:t>Vysvětlení</a:t>
            </a:r>
          </a:p>
        </p:txBody>
      </p:sp>
      <p:sp>
        <p:nvSpPr>
          <p:cNvPr id="5" name="Zástupný objekt pre obsah 4">
            <a:extLst>
              <a:ext uri="{FF2B5EF4-FFF2-40B4-BE49-F238E27FC236}">
                <a16:creationId xmlns:a16="http://schemas.microsoft.com/office/drawing/2014/main" id="{674C9A7E-58A1-7F45-A225-947BCA22B5C6}"/>
              </a:ext>
            </a:extLst>
          </p:cNvPr>
          <p:cNvSpPr>
            <a:spLocks noGrp="1"/>
          </p:cNvSpPr>
          <p:nvPr>
            <p:ph idx="1"/>
          </p:nvPr>
        </p:nvSpPr>
        <p:spPr>
          <a:xfrm>
            <a:off x="540000" y="1524000"/>
            <a:ext cx="8064900" cy="4956000"/>
          </a:xfrm>
        </p:spPr>
        <p:txBody>
          <a:bodyPr/>
          <a:lstStyle/>
          <a:p>
            <a:pPr marL="54000" indent="0">
              <a:buNone/>
            </a:pPr>
            <a:r>
              <a:rPr lang="cs-CZ" dirty="0">
                <a:latin typeface="Constantia" panose="02030602050306030303" pitchFamily="18" charset="0"/>
              </a:rPr>
              <a:t>„Na veřejných vysokých školách by mělo být zavedeno školné, protože to zvýší kvalitu výuky. Kvalita výuky závisí jednak na kvalitě učitelů, jednak na kvalitě vybavení školy (zejména u přírodovědných a technických oborů, avšak nejen tam). Kvalitní učitele musíme zaplatit, aby si místo učení nevybrali práci v soukromém sektoru nebo neodcházeli za hranice, kde mají často lepší finanční podmínky než ve školství. Zavedením školného získají vysoké školy další zdroj příjmů vedle dotací od státu. Budou si tak moci dovolit zaplatit víc kvalitních učitelů a nakoupit moderní techniku“ (</a:t>
            </a:r>
            <a:r>
              <a:rPr lang="cs-CZ" dirty="0" err="1">
                <a:latin typeface="Constantia" panose="02030602050306030303" pitchFamily="18" charset="0"/>
              </a:rPr>
              <a:t>Debatovani.cz</a:t>
            </a:r>
            <a:r>
              <a:rPr lang="cs-CZ" dirty="0">
                <a:latin typeface="Constantia" panose="02030602050306030303" pitchFamily="18" charset="0"/>
              </a:rPr>
              <a:t> – začínáme debatovat, r. n.).</a:t>
            </a:r>
          </a:p>
          <a:p>
            <a:pPr>
              <a:buFont typeface="Arial" panose="020B0604020202020204" pitchFamily="34" charset="0"/>
              <a:buChar char="•"/>
            </a:pPr>
            <a:endParaRPr lang="cs-CZ" dirty="0">
              <a:latin typeface="Constantia" panose="02030602050306030303" pitchFamily="18" charset="0"/>
            </a:endParaRPr>
          </a:p>
          <a:p>
            <a:pPr>
              <a:buFont typeface="Arial" panose="020B0604020202020204" pitchFamily="34" charset="0"/>
              <a:buChar char="•"/>
            </a:pPr>
            <a:endParaRPr lang="cs-CZ" dirty="0">
              <a:latin typeface="Constantia" panose="02030602050306030303" pitchFamily="18" charset="0"/>
            </a:endParaRPr>
          </a:p>
        </p:txBody>
      </p:sp>
    </p:spTree>
    <p:extLst>
      <p:ext uri="{BB962C8B-B14F-4D97-AF65-F5344CB8AC3E}">
        <p14:creationId xmlns:p14="http://schemas.microsoft.com/office/powerpoint/2010/main" val="779309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číslo snímky 2">
            <a:extLst>
              <a:ext uri="{FF2B5EF4-FFF2-40B4-BE49-F238E27FC236}">
                <a16:creationId xmlns:a16="http://schemas.microsoft.com/office/drawing/2014/main" id="{0C6543A0-FA8C-8C49-B023-795D80BECEC5}"/>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a:extLst>
              <a:ext uri="{FF2B5EF4-FFF2-40B4-BE49-F238E27FC236}">
                <a16:creationId xmlns:a16="http://schemas.microsoft.com/office/drawing/2014/main" id="{3E573155-9A35-0B4C-A41A-D83430193B02}"/>
              </a:ext>
            </a:extLst>
          </p:cNvPr>
          <p:cNvSpPr>
            <a:spLocks noGrp="1"/>
          </p:cNvSpPr>
          <p:nvPr>
            <p:ph type="title"/>
          </p:nvPr>
        </p:nvSpPr>
        <p:spPr>
          <a:xfrm>
            <a:off x="539550" y="318000"/>
            <a:ext cx="8064900" cy="804000"/>
          </a:xfrm>
        </p:spPr>
        <p:txBody>
          <a:bodyPr/>
          <a:lstStyle/>
          <a:p>
            <a:pPr algn="ctr"/>
            <a:r>
              <a:rPr lang="cs-CZ" dirty="0">
                <a:solidFill>
                  <a:schemeClr val="accent1"/>
                </a:solidFill>
                <a:latin typeface="Garamond" panose="02020404030301010803" pitchFamily="18" charset="0"/>
              </a:rPr>
              <a:t>Důkaz</a:t>
            </a:r>
          </a:p>
        </p:txBody>
      </p:sp>
      <p:sp>
        <p:nvSpPr>
          <p:cNvPr id="5" name="Zástupný objekt pre obsah 4">
            <a:extLst>
              <a:ext uri="{FF2B5EF4-FFF2-40B4-BE49-F238E27FC236}">
                <a16:creationId xmlns:a16="http://schemas.microsoft.com/office/drawing/2014/main" id="{674C9A7E-58A1-7F45-A225-947BCA22B5C6}"/>
              </a:ext>
            </a:extLst>
          </p:cNvPr>
          <p:cNvSpPr>
            <a:spLocks noGrp="1"/>
          </p:cNvSpPr>
          <p:nvPr>
            <p:ph idx="1"/>
          </p:nvPr>
        </p:nvSpPr>
        <p:spPr>
          <a:xfrm>
            <a:off x="539550" y="931081"/>
            <a:ext cx="8064900" cy="5736000"/>
          </a:xfrm>
        </p:spPr>
        <p:txBody>
          <a:bodyPr/>
          <a:lstStyle/>
          <a:p>
            <a:pPr>
              <a:lnSpc>
                <a:spcPct val="100000"/>
              </a:lnSpc>
              <a:buFont typeface="Arial" panose="020B0604020202020204" pitchFamily="34" charset="0"/>
              <a:buChar char="•"/>
            </a:pPr>
            <a:r>
              <a:rPr lang="cs-CZ" sz="1800" dirty="0">
                <a:latin typeface="Constantia" panose="02030602050306030303" pitchFamily="18" charset="0"/>
              </a:rPr>
              <a:t>Dokazuje platnost našeho vysvětlení (skutečně to takto v realitě je)</a:t>
            </a:r>
          </a:p>
          <a:p>
            <a:pPr>
              <a:lnSpc>
                <a:spcPct val="100000"/>
              </a:lnSpc>
              <a:buFont typeface="Arial" panose="020B0604020202020204" pitchFamily="34" charset="0"/>
              <a:buChar char="•"/>
            </a:pPr>
            <a:endParaRPr lang="cs-CZ" sz="1800" dirty="0">
              <a:latin typeface="Constantia" panose="02030602050306030303" pitchFamily="18" charset="0"/>
            </a:endParaRPr>
          </a:p>
          <a:p>
            <a:pPr>
              <a:lnSpc>
                <a:spcPct val="100000"/>
              </a:lnSpc>
              <a:buFont typeface="Arial" panose="020B0604020202020204" pitchFamily="34" charset="0"/>
              <a:buChar char="•"/>
            </a:pPr>
            <a:r>
              <a:rPr lang="cs-CZ" sz="1800" dirty="0">
                <a:latin typeface="Constantia" panose="02030602050306030303" pitchFamily="18" charset="0"/>
              </a:rPr>
              <a:t>Důraz na empirii (vs. vysvětlení, které je převážně teoretické)</a:t>
            </a:r>
          </a:p>
          <a:p>
            <a:pPr>
              <a:lnSpc>
                <a:spcPct val="100000"/>
              </a:lnSpc>
              <a:buFont typeface="Arial" panose="020B0604020202020204" pitchFamily="34" charset="0"/>
              <a:buChar char="•"/>
            </a:pPr>
            <a:endParaRPr lang="cs-CZ" sz="1800" dirty="0">
              <a:latin typeface="Constantia" panose="02030602050306030303" pitchFamily="18" charset="0"/>
            </a:endParaRPr>
          </a:p>
          <a:p>
            <a:pPr>
              <a:lnSpc>
                <a:spcPct val="100000"/>
              </a:lnSpc>
              <a:buFont typeface="Arial" panose="020B0604020202020204" pitchFamily="34" charset="0"/>
              <a:buChar char="•"/>
            </a:pPr>
            <a:r>
              <a:rPr lang="cs-CZ" sz="1800" dirty="0">
                <a:latin typeface="Constantia" panose="02030602050306030303" pitchFamily="18" charset="0"/>
              </a:rPr>
              <a:t>Relativně málo textu, ale časově náročné připravit -&gt; </a:t>
            </a:r>
            <a:r>
              <a:rPr lang="cs-CZ" sz="1800" b="1" dirty="0" err="1">
                <a:latin typeface="Constantia" panose="02030602050306030303" pitchFamily="18" charset="0"/>
              </a:rPr>
              <a:t>research</a:t>
            </a:r>
            <a:endParaRPr lang="cs-CZ" sz="1800" b="1" dirty="0">
              <a:latin typeface="Constantia" panose="02030602050306030303" pitchFamily="18" charset="0"/>
            </a:endParaRPr>
          </a:p>
          <a:p>
            <a:pPr>
              <a:lnSpc>
                <a:spcPct val="100000"/>
              </a:lnSpc>
              <a:buFont typeface="Arial" panose="020B0604020202020204" pitchFamily="34" charset="0"/>
              <a:buChar char="•"/>
            </a:pPr>
            <a:endParaRPr lang="cs-CZ" sz="1800" dirty="0">
              <a:latin typeface="Constantia" panose="02030602050306030303" pitchFamily="18" charset="0"/>
            </a:endParaRPr>
          </a:p>
          <a:p>
            <a:pPr>
              <a:lnSpc>
                <a:spcPct val="100000"/>
              </a:lnSpc>
              <a:buFont typeface="Arial" panose="020B0604020202020204" pitchFamily="34" charset="0"/>
              <a:buChar char="•"/>
            </a:pPr>
            <a:r>
              <a:rPr lang="cs-CZ" sz="1800" dirty="0">
                <a:latin typeface="Constantia" panose="02030602050306030303" pitchFamily="18" charset="0"/>
              </a:rPr>
              <a:t>Příklady důkazů:</a:t>
            </a:r>
          </a:p>
          <a:p>
            <a:pPr>
              <a:lnSpc>
                <a:spcPct val="100000"/>
              </a:lnSpc>
              <a:buFont typeface="Arial" panose="020B0604020202020204" pitchFamily="34" charset="0"/>
              <a:buChar char="•"/>
            </a:pPr>
            <a:endParaRPr lang="cs-CZ" sz="1800" dirty="0">
              <a:latin typeface="Constantia" panose="02030602050306030303" pitchFamily="18" charset="0"/>
            </a:endParaRPr>
          </a:p>
          <a:p>
            <a:pPr>
              <a:lnSpc>
                <a:spcPct val="100000"/>
              </a:lnSpc>
              <a:buFont typeface="Arial" panose="020B0604020202020204" pitchFamily="34" charset="0"/>
              <a:buChar char="•"/>
            </a:pPr>
            <a:r>
              <a:rPr lang="cs-CZ" sz="1500" dirty="0">
                <a:latin typeface="Constantia" panose="02030602050306030303" pitchFamily="18" charset="0"/>
              </a:rPr>
              <a:t>Statistiky, včetně průzkumů</a:t>
            </a:r>
          </a:p>
          <a:p>
            <a:pPr>
              <a:lnSpc>
                <a:spcPct val="100000"/>
              </a:lnSpc>
              <a:buFont typeface="Arial" panose="020B0604020202020204" pitchFamily="34" charset="0"/>
              <a:buChar char="•"/>
            </a:pPr>
            <a:endParaRPr lang="cs-CZ" sz="1500" dirty="0">
              <a:latin typeface="Constantia" panose="02030602050306030303" pitchFamily="18" charset="0"/>
            </a:endParaRPr>
          </a:p>
          <a:p>
            <a:pPr>
              <a:lnSpc>
                <a:spcPct val="100000"/>
              </a:lnSpc>
              <a:buFont typeface="Arial" panose="020B0604020202020204" pitchFamily="34" charset="0"/>
              <a:buChar char="•"/>
            </a:pPr>
            <a:r>
              <a:rPr lang="cs-CZ" sz="1500" dirty="0">
                <a:latin typeface="Constantia" panose="02030602050306030303" pitchFamily="18" charset="0"/>
              </a:rPr>
              <a:t>Vědecké studie a výzkumy</a:t>
            </a:r>
          </a:p>
          <a:p>
            <a:pPr>
              <a:lnSpc>
                <a:spcPct val="100000"/>
              </a:lnSpc>
              <a:buFont typeface="Arial" panose="020B0604020202020204" pitchFamily="34" charset="0"/>
              <a:buChar char="•"/>
            </a:pPr>
            <a:endParaRPr lang="cs-CZ" sz="1500" dirty="0">
              <a:latin typeface="Constantia" panose="02030602050306030303" pitchFamily="18" charset="0"/>
            </a:endParaRPr>
          </a:p>
          <a:p>
            <a:pPr>
              <a:lnSpc>
                <a:spcPct val="100000"/>
              </a:lnSpc>
              <a:buFont typeface="Arial" panose="020B0604020202020204" pitchFamily="34" charset="0"/>
              <a:buChar char="•"/>
            </a:pPr>
            <a:r>
              <a:rPr lang="cs-CZ" sz="1500" dirty="0">
                <a:latin typeface="Constantia" panose="02030602050306030303" pitchFamily="18" charset="0"/>
              </a:rPr>
              <a:t>Názory odborníků v daném oboru</a:t>
            </a:r>
          </a:p>
          <a:p>
            <a:pPr>
              <a:lnSpc>
                <a:spcPct val="100000"/>
              </a:lnSpc>
              <a:buFont typeface="Arial" panose="020B0604020202020204" pitchFamily="34" charset="0"/>
              <a:buChar char="•"/>
            </a:pPr>
            <a:endParaRPr lang="cs-CZ" sz="1500" dirty="0">
              <a:latin typeface="Constantia" panose="02030602050306030303" pitchFamily="18" charset="0"/>
            </a:endParaRPr>
          </a:p>
          <a:p>
            <a:pPr>
              <a:lnSpc>
                <a:spcPct val="100000"/>
              </a:lnSpc>
              <a:buFont typeface="Arial" panose="020B0604020202020204" pitchFamily="34" charset="0"/>
              <a:buChar char="•"/>
            </a:pPr>
            <a:r>
              <a:rPr lang="cs-CZ" sz="1500" dirty="0">
                <a:latin typeface="Constantia" panose="02030602050306030303" pitchFamily="18" charset="0"/>
              </a:rPr>
              <a:t>Příklady z praxe (pozor na to, jak příklady vybíráme)</a:t>
            </a:r>
          </a:p>
          <a:p>
            <a:pPr>
              <a:lnSpc>
                <a:spcPct val="100000"/>
              </a:lnSpc>
              <a:buFont typeface="Arial" panose="020B0604020202020204" pitchFamily="34" charset="0"/>
              <a:buChar char="•"/>
            </a:pPr>
            <a:endParaRPr lang="cs-CZ" sz="1500" dirty="0">
              <a:latin typeface="Constantia" panose="02030602050306030303" pitchFamily="18" charset="0"/>
            </a:endParaRPr>
          </a:p>
          <a:p>
            <a:pPr>
              <a:lnSpc>
                <a:spcPct val="100000"/>
              </a:lnSpc>
              <a:buFont typeface="Arial" panose="020B0604020202020204" pitchFamily="34" charset="0"/>
              <a:buChar char="•"/>
            </a:pPr>
            <a:r>
              <a:rPr lang="cs-CZ" sz="1500" dirty="0">
                <a:latin typeface="Constantia" panose="02030602050306030303" pitchFamily="18" charset="0"/>
              </a:rPr>
              <a:t>Paralely, analogie, komparace (pozor na to, s čím porovnáváme!)</a:t>
            </a:r>
          </a:p>
          <a:p>
            <a:pPr>
              <a:lnSpc>
                <a:spcPct val="100000"/>
              </a:lnSpc>
              <a:buFont typeface="Arial" panose="020B0604020202020204" pitchFamily="34" charset="0"/>
              <a:buChar char="•"/>
            </a:pPr>
            <a:endParaRPr lang="cs-CZ" sz="1500" dirty="0">
              <a:latin typeface="Constantia" panose="02030602050306030303" pitchFamily="18" charset="0"/>
            </a:endParaRPr>
          </a:p>
          <a:p>
            <a:pPr>
              <a:lnSpc>
                <a:spcPct val="100000"/>
              </a:lnSpc>
              <a:buFont typeface="Arial" panose="020B0604020202020204" pitchFamily="34" charset="0"/>
              <a:buChar char="•"/>
            </a:pPr>
            <a:r>
              <a:rPr lang="cs-CZ" sz="1500" dirty="0">
                <a:latin typeface="Constantia" panose="02030602050306030303" pitchFamily="18" charset="0"/>
              </a:rPr>
              <a:t>Demonstrace, experiment</a:t>
            </a:r>
          </a:p>
          <a:p>
            <a:pPr>
              <a:lnSpc>
                <a:spcPct val="100000"/>
              </a:lnSpc>
              <a:buFont typeface="Arial" panose="020B0604020202020204" pitchFamily="34" charset="0"/>
              <a:buChar char="•"/>
            </a:pPr>
            <a:endParaRPr lang="cs-CZ" sz="1800" dirty="0">
              <a:latin typeface="Constantia" panose="02030602050306030303" pitchFamily="18" charset="0"/>
            </a:endParaRPr>
          </a:p>
          <a:p>
            <a:pPr>
              <a:lnSpc>
                <a:spcPct val="100000"/>
              </a:lnSpc>
              <a:buFont typeface="Arial" panose="020B0604020202020204" pitchFamily="34" charset="0"/>
              <a:buChar char="•"/>
            </a:pPr>
            <a:r>
              <a:rPr lang="cs-CZ" sz="1800" dirty="0">
                <a:latin typeface="Constantia" panose="02030602050306030303" pitchFamily="18" charset="0"/>
              </a:rPr>
              <a:t>Pokud nemám důkaz, nahradím ho nepopiratelným vysvětlením</a:t>
            </a:r>
          </a:p>
          <a:p>
            <a:pPr>
              <a:lnSpc>
                <a:spcPct val="100000"/>
              </a:lnSpc>
              <a:buFont typeface="Arial" panose="020B0604020202020204" pitchFamily="34" charset="0"/>
              <a:buChar char="•"/>
            </a:pPr>
            <a:endParaRPr lang="cs-CZ" sz="1800" dirty="0">
              <a:latin typeface="Constantia" panose="02030602050306030303" pitchFamily="18" charset="0"/>
            </a:endParaRPr>
          </a:p>
        </p:txBody>
      </p:sp>
    </p:spTree>
    <p:extLst>
      <p:ext uri="{BB962C8B-B14F-4D97-AF65-F5344CB8AC3E}">
        <p14:creationId xmlns:p14="http://schemas.microsoft.com/office/powerpoint/2010/main" val="832075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číslo snímky 2">
            <a:extLst>
              <a:ext uri="{FF2B5EF4-FFF2-40B4-BE49-F238E27FC236}">
                <a16:creationId xmlns:a16="http://schemas.microsoft.com/office/drawing/2014/main" id="{0C6543A0-FA8C-8C49-B023-795D80BECEC5}"/>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a:extLst>
              <a:ext uri="{FF2B5EF4-FFF2-40B4-BE49-F238E27FC236}">
                <a16:creationId xmlns:a16="http://schemas.microsoft.com/office/drawing/2014/main" id="{3E573155-9A35-0B4C-A41A-D83430193B02}"/>
              </a:ext>
            </a:extLst>
          </p:cNvPr>
          <p:cNvSpPr>
            <a:spLocks noGrp="1"/>
          </p:cNvSpPr>
          <p:nvPr>
            <p:ph type="title"/>
          </p:nvPr>
        </p:nvSpPr>
        <p:spPr>
          <a:xfrm>
            <a:off x="539551" y="651429"/>
            <a:ext cx="8064900" cy="804000"/>
          </a:xfrm>
        </p:spPr>
        <p:txBody>
          <a:bodyPr/>
          <a:lstStyle/>
          <a:p>
            <a:pPr algn="ctr"/>
            <a:r>
              <a:rPr lang="cs-CZ" dirty="0">
                <a:solidFill>
                  <a:schemeClr val="accent1"/>
                </a:solidFill>
                <a:latin typeface="Garamond" panose="02020404030301010803" pitchFamily="18" charset="0"/>
              </a:rPr>
              <a:t>Argumentace a chyby (ČDS)</a:t>
            </a:r>
          </a:p>
        </p:txBody>
      </p:sp>
      <p:sp>
        <p:nvSpPr>
          <p:cNvPr id="5" name="Zástupný objekt pre obsah 4">
            <a:extLst>
              <a:ext uri="{FF2B5EF4-FFF2-40B4-BE49-F238E27FC236}">
                <a16:creationId xmlns:a16="http://schemas.microsoft.com/office/drawing/2014/main" id="{674C9A7E-58A1-7F45-A225-947BCA22B5C6}"/>
              </a:ext>
            </a:extLst>
          </p:cNvPr>
          <p:cNvSpPr>
            <a:spLocks noGrp="1"/>
          </p:cNvSpPr>
          <p:nvPr>
            <p:ph idx="1"/>
          </p:nvPr>
        </p:nvSpPr>
        <p:spPr>
          <a:xfrm>
            <a:off x="1014884" y="1455429"/>
            <a:ext cx="7589565" cy="4898571"/>
          </a:xfrm>
        </p:spPr>
        <p:txBody>
          <a:bodyPr/>
          <a:lstStyle/>
          <a:p>
            <a:pPr>
              <a:lnSpc>
                <a:spcPct val="100000"/>
              </a:lnSpc>
              <a:buFont typeface="Arial" panose="020B0604020202020204" pitchFamily="34" charset="0"/>
              <a:buChar char="•"/>
            </a:pPr>
            <a:r>
              <a:rPr lang="cs-CZ" sz="1800" dirty="0">
                <a:latin typeface="Constantia" panose="02030602050306030303" pitchFamily="18" charset="0"/>
              </a:rPr>
              <a:t>Nelžete</a:t>
            </a:r>
          </a:p>
          <a:p>
            <a:pPr>
              <a:lnSpc>
                <a:spcPct val="100000"/>
              </a:lnSpc>
              <a:buFont typeface="Arial" panose="020B0604020202020204" pitchFamily="34" charset="0"/>
              <a:buChar char="•"/>
            </a:pPr>
            <a:endParaRPr lang="cs-CZ" sz="1800" dirty="0">
              <a:latin typeface="Constantia" panose="02030602050306030303" pitchFamily="18" charset="0"/>
            </a:endParaRPr>
          </a:p>
          <a:p>
            <a:pPr>
              <a:lnSpc>
                <a:spcPct val="100000"/>
              </a:lnSpc>
              <a:buFont typeface="Arial" panose="020B0604020202020204" pitchFamily="34" charset="0"/>
              <a:buChar char="•"/>
            </a:pPr>
            <a:r>
              <a:rPr lang="cs-CZ" sz="1800" dirty="0">
                <a:latin typeface="Constantia" panose="02030602050306030303" pitchFamily="18" charset="0"/>
              </a:rPr>
              <a:t>Neurážejte</a:t>
            </a:r>
          </a:p>
          <a:p>
            <a:pPr>
              <a:lnSpc>
                <a:spcPct val="100000"/>
              </a:lnSpc>
              <a:buFont typeface="Arial" panose="020B0604020202020204" pitchFamily="34" charset="0"/>
              <a:buChar char="•"/>
            </a:pPr>
            <a:endParaRPr lang="cs-CZ" sz="1800" dirty="0">
              <a:latin typeface="Constantia" panose="02030602050306030303" pitchFamily="18" charset="0"/>
            </a:endParaRPr>
          </a:p>
          <a:p>
            <a:pPr>
              <a:lnSpc>
                <a:spcPct val="100000"/>
              </a:lnSpc>
              <a:buFont typeface="Arial" panose="020B0604020202020204" pitchFamily="34" charset="0"/>
              <a:buChar char="•"/>
            </a:pPr>
            <a:r>
              <a:rPr lang="cs-CZ" sz="1800" dirty="0">
                <a:latin typeface="Constantia" panose="02030602050306030303" pitchFamily="18" charset="0"/>
              </a:rPr>
              <a:t>Nespoléhejte se na názor většiny </a:t>
            </a:r>
          </a:p>
          <a:p>
            <a:pPr>
              <a:lnSpc>
                <a:spcPct val="100000"/>
              </a:lnSpc>
              <a:buFont typeface="Arial" panose="020B0604020202020204" pitchFamily="34" charset="0"/>
              <a:buChar char="•"/>
            </a:pPr>
            <a:endParaRPr lang="cs-CZ" sz="1800" dirty="0">
              <a:latin typeface="Constantia" panose="02030602050306030303" pitchFamily="18" charset="0"/>
            </a:endParaRPr>
          </a:p>
          <a:p>
            <a:pPr>
              <a:lnSpc>
                <a:spcPct val="100000"/>
              </a:lnSpc>
              <a:buFont typeface="Arial" panose="020B0604020202020204" pitchFamily="34" charset="0"/>
              <a:buChar char="•"/>
            </a:pPr>
            <a:r>
              <a:rPr lang="cs-CZ" sz="1800" dirty="0">
                <a:latin typeface="Constantia" panose="02030602050306030303" pitchFamily="18" charset="0"/>
              </a:rPr>
              <a:t>Neodkazujte na nepravé autority </a:t>
            </a:r>
          </a:p>
          <a:p>
            <a:pPr>
              <a:lnSpc>
                <a:spcPct val="100000"/>
              </a:lnSpc>
              <a:buFont typeface="Arial" panose="020B0604020202020204" pitchFamily="34" charset="0"/>
              <a:buChar char="•"/>
            </a:pPr>
            <a:endParaRPr lang="cs-CZ" sz="1800" dirty="0">
              <a:latin typeface="Constantia" panose="02030602050306030303" pitchFamily="18" charset="0"/>
            </a:endParaRPr>
          </a:p>
          <a:p>
            <a:pPr>
              <a:lnSpc>
                <a:spcPct val="100000"/>
              </a:lnSpc>
              <a:buFont typeface="Arial" panose="020B0604020202020204" pitchFamily="34" charset="0"/>
              <a:buChar char="•"/>
            </a:pPr>
            <a:r>
              <a:rPr lang="cs-CZ" sz="1800" dirty="0">
                <a:latin typeface="Constantia" panose="02030602050306030303" pitchFamily="18" charset="0"/>
              </a:rPr>
              <a:t>Nepřekrucujte </a:t>
            </a:r>
          </a:p>
          <a:p>
            <a:pPr>
              <a:lnSpc>
                <a:spcPct val="100000"/>
              </a:lnSpc>
              <a:buFont typeface="Arial" panose="020B0604020202020204" pitchFamily="34" charset="0"/>
              <a:buChar char="•"/>
            </a:pPr>
            <a:endParaRPr lang="cs-CZ" sz="1800" dirty="0">
              <a:latin typeface="Constantia" panose="02030602050306030303" pitchFamily="18" charset="0"/>
            </a:endParaRPr>
          </a:p>
          <a:p>
            <a:pPr>
              <a:lnSpc>
                <a:spcPct val="100000"/>
              </a:lnSpc>
              <a:buFont typeface="Arial" panose="020B0604020202020204" pitchFamily="34" charset="0"/>
              <a:buChar char="•"/>
            </a:pPr>
            <a:r>
              <a:rPr lang="cs-CZ" sz="1800" dirty="0">
                <a:latin typeface="Constantia" panose="02030602050306030303" pitchFamily="18" charset="0"/>
              </a:rPr>
              <a:t>Nestrašte </a:t>
            </a:r>
          </a:p>
        </p:txBody>
      </p:sp>
    </p:spTree>
    <p:extLst>
      <p:ext uri="{BB962C8B-B14F-4D97-AF65-F5344CB8AC3E}">
        <p14:creationId xmlns:p14="http://schemas.microsoft.com/office/powerpoint/2010/main" val="4045009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číslo snímky 2">
            <a:extLst>
              <a:ext uri="{FF2B5EF4-FFF2-40B4-BE49-F238E27FC236}">
                <a16:creationId xmlns:a16="http://schemas.microsoft.com/office/drawing/2014/main" id="{0C6543A0-FA8C-8C49-B023-795D80BECEC5}"/>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a:extLst>
              <a:ext uri="{FF2B5EF4-FFF2-40B4-BE49-F238E27FC236}">
                <a16:creationId xmlns:a16="http://schemas.microsoft.com/office/drawing/2014/main" id="{3E573155-9A35-0B4C-A41A-D83430193B02}"/>
              </a:ext>
            </a:extLst>
          </p:cNvPr>
          <p:cNvSpPr>
            <a:spLocks noGrp="1"/>
          </p:cNvSpPr>
          <p:nvPr>
            <p:ph type="title"/>
          </p:nvPr>
        </p:nvSpPr>
        <p:spPr>
          <a:xfrm>
            <a:off x="539551" y="3191829"/>
            <a:ext cx="8064900" cy="804000"/>
          </a:xfrm>
        </p:spPr>
        <p:txBody>
          <a:bodyPr/>
          <a:lstStyle/>
          <a:p>
            <a:pPr algn="ctr"/>
            <a:r>
              <a:rPr lang="cs-CZ" dirty="0">
                <a:solidFill>
                  <a:schemeClr val="accent1"/>
                </a:solidFill>
                <a:latin typeface="Garamond" panose="02020404030301010803" pitchFamily="18" charset="0"/>
              </a:rPr>
              <a:t>Příklad</a:t>
            </a:r>
          </a:p>
        </p:txBody>
      </p:sp>
      <p:sp>
        <p:nvSpPr>
          <p:cNvPr id="5" name="Zástupný objekt pre obsah 4">
            <a:extLst>
              <a:ext uri="{FF2B5EF4-FFF2-40B4-BE49-F238E27FC236}">
                <a16:creationId xmlns:a16="http://schemas.microsoft.com/office/drawing/2014/main" id="{674C9A7E-58A1-7F45-A225-947BCA22B5C6}"/>
              </a:ext>
            </a:extLst>
          </p:cNvPr>
          <p:cNvSpPr>
            <a:spLocks noGrp="1"/>
          </p:cNvSpPr>
          <p:nvPr>
            <p:ph idx="1"/>
          </p:nvPr>
        </p:nvSpPr>
        <p:spPr>
          <a:xfrm>
            <a:off x="1014884" y="1455429"/>
            <a:ext cx="7589565" cy="4898571"/>
          </a:xfrm>
        </p:spPr>
        <p:txBody>
          <a:bodyPr/>
          <a:lstStyle/>
          <a:p>
            <a:pPr>
              <a:lnSpc>
                <a:spcPct val="100000"/>
              </a:lnSpc>
              <a:buFont typeface="Arial" panose="020B0604020202020204" pitchFamily="34" charset="0"/>
              <a:buChar char="•"/>
            </a:pPr>
            <a:endParaRPr lang="cs-CZ" sz="1800" dirty="0">
              <a:latin typeface="Constantia" panose="02030602050306030303" pitchFamily="18" charset="0"/>
            </a:endParaRPr>
          </a:p>
        </p:txBody>
      </p:sp>
    </p:spTree>
    <p:extLst>
      <p:ext uri="{BB962C8B-B14F-4D97-AF65-F5344CB8AC3E}">
        <p14:creationId xmlns:p14="http://schemas.microsoft.com/office/powerpoint/2010/main" val="2479257205"/>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fss-prezentace-4-3-cz.potx" id="{D7A7A407-EA95-402E-A2E1-F4E83BB896B4}" vid="{701BB1D0-3800-4DAE-B2C6-FE22C8BECD51}"/>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2117</TotalTime>
  <Words>792</Words>
  <Application>Microsoft Macintosh PowerPoint</Application>
  <PresentationFormat>Prezentácia na obrazovke (4:3)</PresentationFormat>
  <Paragraphs>132</Paragraphs>
  <Slides>17</Slides>
  <Notes>0</Notes>
  <HiddenSlides>0</HiddenSlides>
  <MMClips>0</MMClips>
  <ScaleCrop>false</ScaleCrop>
  <HeadingPairs>
    <vt:vector size="6" baseType="variant">
      <vt:variant>
        <vt:lpstr>Použité písma</vt:lpstr>
      </vt:variant>
      <vt:variant>
        <vt:i4>5</vt:i4>
      </vt:variant>
      <vt:variant>
        <vt:lpstr>Motív</vt:lpstr>
      </vt:variant>
      <vt:variant>
        <vt:i4>1</vt:i4>
      </vt:variant>
      <vt:variant>
        <vt:lpstr>Nadpisy snímok</vt:lpstr>
      </vt:variant>
      <vt:variant>
        <vt:i4>17</vt:i4>
      </vt:variant>
    </vt:vector>
  </HeadingPairs>
  <TitlesOfParts>
    <vt:vector size="23" baseType="lpstr">
      <vt:lpstr>Arial</vt:lpstr>
      <vt:lpstr>Constantia</vt:lpstr>
      <vt:lpstr>Garamond</vt:lpstr>
      <vt:lpstr>Tahoma</vt:lpstr>
      <vt:lpstr>Wingdings</vt:lpstr>
      <vt:lpstr>Prezentace_MU_CZ</vt:lpstr>
      <vt:lpstr>Seminář č. 5  Argumentace, závěr, diskuse    </vt:lpstr>
      <vt:lpstr>Argumentace</vt:lpstr>
      <vt:lpstr>Argumentační linie</vt:lpstr>
      <vt:lpstr>Tvrzení</vt:lpstr>
      <vt:lpstr>Vysvětlení</vt:lpstr>
      <vt:lpstr>Vysvětlení</vt:lpstr>
      <vt:lpstr>Důkaz</vt:lpstr>
      <vt:lpstr>Argumentace a chyby (ČDS)</vt:lpstr>
      <vt:lpstr>Příklad</vt:lpstr>
      <vt:lpstr>Cvičení 1   Přečtěte si následující závěry práce a zamyslete se nad typem informací, které obsahují.   Co je cílem sdělení?              </vt:lpstr>
      <vt:lpstr>Význam závěru</vt:lpstr>
      <vt:lpstr>Význam závěru</vt:lpstr>
      <vt:lpstr>Tipy pro psaní závěru</vt:lpstr>
      <vt:lpstr>Cvičení 2   Uspořádejte jednotlivé odstavce závěru podle typu informace, které obsahují. Co je cílem sdělení?              </vt:lpstr>
      <vt:lpstr>Cvičení 3   Přečtěte si informace o vlivu přírodní katastrofy na znovuzvolení politiků, vytvořte krátký závěr              </vt:lpstr>
      <vt:lpstr>Shrnutí</vt:lpstr>
      <vt:lpstr>Písemný úkol č. 6 (určeno na Seminář 6) – cvičení k závěru textu v IS. Vypracování kompletní seminární práce.  V IS budou dostupná krátká cvičení, která se týkají závěru. Studenti písemně zpracují a odevzdají kompletní seminární práci. Obsah seminární práce by měl vycházet z doporučení z přednášek, seminářů a zadané literatury. Rozsah seminární práce je stanoven na 9 – 10 normostran (bez titulní strany, obsahu, seznamu literatury, ale včetně poznámek pod čarou). Bibliografické citace se budou řídit normou Chicago Style.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Počasie a voľby</dc:title>
  <dc:creator>Jakub Jusko</dc:creator>
  <cp:lastModifiedBy>Jakub Jusko</cp:lastModifiedBy>
  <cp:revision>52</cp:revision>
  <dcterms:created xsi:type="dcterms:W3CDTF">2021-01-04T15:05:13Z</dcterms:created>
  <dcterms:modified xsi:type="dcterms:W3CDTF">2023-11-21T10:54:53Z</dcterms:modified>
</cp:coreProperties>
</file>