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1" r:id="rId9"/>
    <p:sldId id="283" r:id="rId10"/>
    <p:sldId id="265" r:id="rId11"/>
    <p:sldId id="266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 varScale="1">
        <p:scale>
          <a:sx n="116" d="100"/>
          <a:sy n="116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Loosemore</a:t>
            </a:r>
            <a:r>
              <a:rPr lang="cs-CZ" dirty="0"/>
              <a:t>-Hanby index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se tím počítá a co vychází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Odchylka od ideální proporcionality (kolik % voličů, resp. kolik % křesel bychom museli přesunout, aby byl výsledek dokonale poměrný)</a:t>
            </a:r>
          </a:p>
          <a:p>
            <a:r>
              <a:rPr lang="cs-CZ" dirty="0"/>
              <a:t>Poměrné systémy západní Evropy generují v průměrných hodnotách D &lt; 10, ve středovýchodní Evropě bývá D (i kvůli klausuli) o něco vyšší</a:t>
            </a:r>
          </a:p>
          <a:p>
            <a:r>
              <a:rPr lang="cs-CZ" dirty="0"/>
              <a:t>V zemích s většinovými systémy je průměr D obvykle v rozmezí 20 – 35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posoudit disproporcionalitu konkrétních voleb jako celku</a:t>
            </a:r>
          </a:p>
          <a:p>
            <a:r>
              <a:rPr lang="cs-CZ" dirty="0"/>
              <a:t>V delší časové ose umožní posoudit efekt určitého volebního systému (jedny volby mohou být svým výsledkem výjimečné)</a:t>
            </a:r>
          </a:p>
          <a:p>
            <a:r>
              <a:rPr lang="cs-CZ" dirty="0"/>
              <a:t>Usnadňuje porovnání více volebních systémů ve více zemích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Nedostatky a řešení (?)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„Zvýhodňuje“ </a:t>
            </a:r>
            <a:r>
              <a:rPr lang="cs-CZ" dirty="0" err="1"/>
              <a:t>Hareovu</a:t>
            </a:r>
            <a:r>
              <a:rPr lang="cs-CZ" dirty="0"/>
              <a:t> kvótu</a:t>
            </a:r>
          </a:p>
          <a:p>
            <a:pPr lvl="1"/>
            <a:r>
              <a:rPr lang="cs-CZ" dirty="0"/>
              <a:t>nejvíce poměrný je systém s </a:t>
            </a:r>
            <a:r>
              <a:rPr lang="cs-CZ" dirty="0" err="1"/>
              <a:t>Hareovu</a:t>
            </a:r>
            <a:r>
              <a:rPr lang="cs-CZ" dirty="0"/>
              <a:t> kvótu a celostátním volebním obvodem</a:t>
            </a:r>
          </a:p>
          <a:p>
            <a:pPr lvl="1"/>
            <a:r>
              <a:rPr lang="cs-CZ" dirty="0"/>
              <a:t>jiné indexy by hodnotily jako nejvíce poměrný systém s jiným přepočtem hlasů na mandáty</a:t>
            </a:r>
          </a:p>
          <a:p>
            <a:r>
              <a:rPr lang="cs-CZ" dirty="0"/>
              <a:t>Může skrýt rozdíly</a:t>
            </a:r>
          </a:p>
          <a:p>
            <a:pPr lvl="1"/>
            <a:r>
              <a:rPr lang="cs-CZ" dirty="0"/>
              <a:t>při propadnutí vyššího podílu hlasů D = podíl propadlých hlasů; index pak nezohlední případné zvýhodnění některých parlamentních stran před jinými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Řešením může být některý z dalších indexů (viz Chytilek et al. 2009</a:t>
            </a:r>
            <a:r>
              <a:rPr lang="cs-CZ"/>
              <a:t>: 70–89)</a:t>
            </a:r>
            <a:endParaRPr lang="cs-CZ" dirty="0"/>
          </a:p>
          <a:p>
            <a:r>
              <a:rPr lang="cs-CZ" dirty="0"/>
              <a:t>Pro potřeby POLb1109 postačí (zhruba) vědět, jak se počítá </a:t>
            </a:r>
            <a:r>
              <a:rPr lang="cs-CZ" dirty="0" err="1"/>
              <a:t>Loosemore</a:t>
            </a:r>
            <a:r>
              <a:rPr lang="cs-CZ" dirty="0"/>
              <a:t>-Hanby index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55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literatuře lze najít dva zápisy vzorce, postupem se ale v zásadě neliší a výsledek je totožný</a:t>
            </a:r>
          </a:p>
          <a:p>
            <a:pPr lvl="1"/>
            <a:r>
              <a:rPr lang="cs-CZ" dirty="0"/>
              <a:t>D = ½ </a:t>
            </a:r>
            <a:r>
              <a:rPr lang="el-GR" dirty="0"/>
              <a:t>Σ </a:t>
            </a:r>
            <a:r>
              <a:rPr lang="cs-CZ" dirty="0"/>
              <a:t>|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 – s</a:t>
            </a:r>
            <a:r>
              <a:rPr lang="cs-CZ" baseline="-25000" dirty="0"/>
              <a:t>i</a:t>
            </a:r>
            <a:r>
              <a:rPr lang="cs-CZ" dirty="0"/>
              <a:t>|</a:t>
            </a:r>
          </a:p>
          <a:p>
            <a:pPr lvl="1"/>
            <a:r>
              <a:rPr lang="cs-CZ" dirty="0"/>
              <a:t>D = 0,5 </a:t>
            </a:r>
            <a:r>
              <a:rPr lang="el-GR" dirty="0"/>
              <a:t>Σ </a:t>
            </a:r>
            <a:r>
              <a:rPr lang="cs-CZ" dirty="0"/>
              <a:t>|s</a:t>
            </a:r>
            <a:r>
              <a:rPr lang="cs-CZ" baseline="-25000" dirty="0"/>
              <a:t>i</a:t>
            </a:r>
            <a:r>
              <a:rPr lang="cs-CZ" dirty="0"/>
              <a:t> – 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|</a:t>
            </a:r>
          </a:p>
          <a:p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– podíl hlasů dané strany (v %)</a:t>
            </a:r>
          </a:p>
          <a:p>
            <a:r>
              <a:rPr lang="cs-CZ" dirty="0"/>
              <a:t>s</a:t>
            </a:r>
            <a:r>
              <a:rPr lang="cs-CZ" baseline="-25000" dirty="0"/>
              <a:t>i </a:t>
            </a:r>
            <a:r>
              <a:rPr lang="cs-CZ" dirty="0"/>
              <a:t>– podíl mandátů dané strany (v %)</a:t>
            </a:r>
          </a:p>
          <a:p>
            <a:r>
              <a:rPr lang="cs-CZ" dirty="0"/>
              <a:t>Interval od 0 (dokonalá proporcionalita; podíl hlasů i mandátů každé strany je totožný) do 100 (dokonalá disproporcionalita; strany se ziskem 0 hlasů získaly všechny mandáty)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voleb a první krok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538646"/>
              </p:ext>
            </p:extLst>
          </p:nvPr>
        </p:nvGraphicFramePr>
        <p:xfrm>
          <a:off x="457200" y="1600200"/>
          <a:ext cx="40386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36">
                  <a:extLst>
                    <a:ext uri="{9D8B030D-6E8A-4147-A177-3AD203B41FA5}">
                      <a16:colId xmlns:a16="http://schemas.microsoft.com/office/drawing/2014/main" val="206740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1073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57673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Převést mandáty na procenta</a:t>
            </a:r>
          </a:p>
          <a:p>
            <a:pPr lvl="1"/>
            <a:r>
              <a:rPr lang="cs-CZ" dirty="0"/>
              <a:t>A – 80/200x100 = 40 %</a:t>
            </a:r>
          </a:p>
          <a:p>
            <a:pPr lvl="1"/>
            <a:r>
              <a:rPr lang="cs-CZ" dirty="0"/>
              <a:t>B – 70/200x100 = 35 %</a:t>
            </a:r>
          </a:p>
          <a:p>
            <a:pPr lvl="1"/>
            <a:r>
              <a:rPr lang="cs-CZ" dirty="0"/>
              <a:t>C – 50/200x100 = 25 %</a:t>
            </a:r>
          </a:p>
          <a:p>
            <a:pPr lvl="1"/>
            <a:r>
              <a:rPr lang="cs-CZ" dirty="0"/>
              <a:t>D – 0 % (pozn.: ve výpočtu musí být zahrnut i podíl hlasů pro mimoparlamentní strany, stačí součet, nemusí se počítat pro každou zvlášť)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 každé strany odečíst podíl mandátů od podílu hlasů</a:t>
            </a:r>
          </a:p>
          <a:p>
            <a:pPr lvl="1"/>
            <a:r>
              <a:rPr lang="cs-CZ" dirty="0"/>
              <a:t>A: 40 – 35 = 5</a:t>
            </a:r>
          </a:p>
          <a:p>
            <a:pPr lvl="1"/>
            <a:r>
              <a:rPr lang="cs-CZ" dirty="0"/>
              <a:t>B: 35 – 30 = 5</a:t>
            </a:r>
          </a:p>
          <a:p>
            <a:pPr lvl="1"/>
            <a:r>
              <a:rPr lang="cs-CZ" dirty="0"/>
              <a:t>C: 25 – </a:t>
            </a:r>
            <a:r>
              <a:rPr lang="cs-CZ" dirty="0" err="1"/>
              <a:t>25</a:t>
            </a:r>
            <a:r>
              <a:rPr lang="cs-CZ" dirty="0"/>
              <a:t> = 0</a:t>
            </a:r>
          </a:p>
          <a:p>
            <a:pPr lvl="1"/>
            <a:r>
              <a:rPr lang="cs-CZ" dirty="0"/>
              <a:t>D: 0 – 10 = -10 </a:t>
            </a:r>
          </a:p>
        </p:txBody>
      </p:sp>
    </p:spTree>
    <p:extLst>
      <p:ext uri="{BB962C8B-B14F-4D97-AF65-F5344CB8AC3E}">
        <p14:creationId xmlns:p14="http://schemas.microsoft.com/office/powerpoint/2010/main" val="159971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Převést na absolutní hodnoty (absolutní hodnota je vzdálenost od 0, tj. vše, co je ve druhém kroku – se převede na +):</a:t>
            </a:r>
          </a:p>
          <a:p>
            <a:pPr lvl="1"/>
            <a:r>
              <a:rPr lang="cs-CZ" dirty="0"/>
              <a:t>A: 5</a:t>
            </a:r>
          </a:p>
          <a:p>
            <a:pPr lvl="1"/>
            <a:r>
              <a:rPr lang="cs-CZ" dirty="0"/>
              <a:t>B: 5</a:t>
            </a:r>
          </a:p>
          <a:p>
            <a:pPr lvl="1"/>
            <a:r>
              <a:rPr lang="cs-CZ" dirty="0"/>
              <a:t>C: 0</a:t>
            </a:r>
          </a:p>
          <a:p>
            <a:pPr lvl="1"/>
            <a:r>
              <a:rPr lang="cs-CZ" dirty="0"/>
              <a:t>D: 10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77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Sečtení všech hodnot</a:t>
            </a:r>
          </a:p>
          <a:p>
            <a:pPr>
              <a:buNone/>
            </a:pPr>
            <a:r>
              <a:rPr lang="cs-CZ" dirty="0"/>
              <a:t>5 + </a:t>
            </a:r>
            <a:r>
              <a:rPr lang="cs-CZ" dirty="0" err="1"/>
              <a:t>5</a:t>
            </a:r>
            <a:r>
              <a:rPr lang="cs-CZ" dirty="0"/>
              <a:t> + 0 + 10 = 20</a:t>
            </a:r>
          </a:p>
        </p:txBody>
      </p:sp>
    </p:spTree>
    <p:extLst>
      <p:ext uri="{BB962C8B-B14F-4D97-AF65-F5344CB8AC3E}">
        <p14:creationId xmlns:p14="http://schemas.microsoft.com/office/powerpoint/2010/main" val="403462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Součet vydělíme 2</a:t>
            </a:r>
          </a:p>
          <a:p>
            <a:pPr>
              <a:buNone/>
            </a:pPr>
            <a:r>
              <a:rPr lang="cs-CZ" dirty="0"/>
              <a:t>20/2 = 10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Souhrn kroků dosazených do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dirty="0"/>
              <a:t>D = 0,5 </a:t>
            </a:r>
            <a:r>
              <a:rPr lang="el-GR" dirty="0"/>
              <a:t>Σ </a:t>
            </a:r>
            <a:r>
              <a:rPr lang="cs-CZ" dirty="0"/>
              <a:t>|s</a:t>
            </a:r>
            <a:r>
              <a:rPr lang="cs-CZ" baseline="-25000" dirty="0"/>
              <a:t>i</a:t>
            </a:r>
            <a:r>
              <a:rPr lang="cs-CZ" dirty="0"/>
              <a:t> – 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| = </a:t>
            </a:r>
          </a:p>
          <a:p>
            <a:pPr marL="342900" lvl="1" indent="-342900">
              <a:buNone/>
            </a:pPr>
            <a:r>
              <a:rPr lang="cs-CZ" dirty="0"/>
              <a:t>= 0,5 (|40 – 35| + |35 – 30| + |25 – </a:t>
            </a:r>
            <a:r>
              <a:rPr lang="cs-CZ" dirty="0" err="1"/>
              <a:t>25</a:t>
            </a:r>
            <a:r>
              <a:rPr lang="cs-CZ" dirty="0"/>
              <a:t>| + |0 – 10|) =</a:t>
            </a:r>
          </a:p>
          <a:p>
            <a:pPr>
              <a:buNone/>
            </a:pPr>
            <a:r>
              <a:rPr lang="cs-CZ" dirty="0"/>
              <a:t>= 0,5 (5 + </a:t>
            </a:r>
            <a:r>
              <a:rPr lang="cs-CZ" dirty="0" err="1"/>
              <a:t>5</a:t>
            </a:r>
            <a:r>
              <a:rPr lang="cs-CZ" dirty="0"/>
              <a:t> + 0 + 10) = </a:t>
            </a:r>
          </a:p>
          <a:p>
            <a:pPr>
              <a:buNone/>
            </a:pPr>
            <a:r>
              <a:rPr lang="cs-CZ" dirty="0"/>
              <a:t>= 0,5 x 20 =</a:t>
            </a:r>
          </a:p>
          <a:p>
            <a:pPr>
              <a:buNone/>
            </a:pPr>
            <a:r>
              <a:rPr lang="cs-CZ" dirty="0"/>
              <a:t>= 10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Parlamentní volby v ČR 2006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4279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81 (40,5 %)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74 (37 %)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32,32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 (13 %)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 (6,5 %)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(0 %)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 = 0,5 (|40,5 – 35,38| + |37 – 32,32| + |13 – 12,81| + |6,5 – 7,22| + |3 – 6,29| + |0 – 5,98|) = 0,5 (5,12 + 4,68 + 0,19 + 0,72 + 3,29 + 5,98) = 0,5 x 19,98 = </a:t>
            </a:r>
          </a:p>
          <a:p>
            <a:pPr marL="0" indent="0">
              <a:buNone/>
            </a:pPr>
            <a:r>
              <a:rPr lang="cs-CZ" u="sng" dirty="0"/>
              <a:t>9,99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635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Loosemore-Hanby index</vt:lpstr>
      <vt:lpstr>Vzorec</vt:lpstr>
      <vt:lpstr>Výsledky voleb a první krok</vt:lpstr>
      <vt:lpstr>Druhý krok</vt:lpstr>
      <vt:lpstr>Třetí krok</vt:lpstr>
      <vt:lpstr>Čtvrtý krok</vt:lpstr>
      <vt:lpstr>Pátý krok</vt:lpstr>
      <vt:lpstr>Souhrn kroků dosazených do vzorce</vt:lpstr>
      <vt:lpstr>Konkrétní příklad – Parlamentní volby v ČR 2006</vt:lpstr>
      <vt:lpstr>Co se tím počítá a co vychází</vt:lpstr>
      <vt:lpstr>K čemu je to užitečné</vt:lpstr>
      <vt:lpstr>Nedostatky a řešení (?)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51</cp:revision>
  <dcterms:created xsi:type="dcterms:W3CDTF">2017-10-10T20:50:28Z</dcterms:created>
  <dcterms:modified xsi:type="dcterms:W3CDTF">2022-10-02T21:24:43Z</dcterms:modified>
</cp:coreProperties>
</file>