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996E04-1CB8-0E53-A1BC-8C615C60A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4A81E37-A6A3-649A-8F36-7FDBDAA7A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0A4906-BDDC-9E2F-0D39-957EF1EE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E047-7B06-4222-A491-1F9A754B6062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E78E04-5F83-8062-0E4C-77AB44715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566C8A-91BE-BBF7-CB74-28388639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174-3F8E-4C9C-9A02-B931E2E98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9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4EECB-E215-32CA-44EB-EA5E53B6F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7A4F37-E965-8005-7E0F-77D2A6BB6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8CC5AB-2242-C7A8-E7E3-7B8757689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E047-7B06-4222-A491-1F9A754B6062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63A78C-D384-F250-A73A-565B330C1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741688-8810-8D8D-9075-FAF929AC1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174-3F8E-4C9C-9A02-B931E2E98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19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16A4D45-6F9D-3336-8236-49F7AADF33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D6EA33-FE15-1873-D2A1-E0FE8B4E5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A38D0F-3EFE-7794-6148-CCE08BF23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E047-7B06-4222-A491-1F9A754B6062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659728-C352-1671-4871-365D36A76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734E7A-FD44-B977-2A26-86DDCEEF4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174-3F8E-4C9C-9A02-B931E2E98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70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45899-CD99-9DC6-77A2-9F542387C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DF6A60-16FE-F162-460F-73A423FF0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DB3B35-3439-BFED-FD42-ADD62885D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E047-7B06-4222-A491-1F9A754B6062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C86808-96BE-9512-720F-8668B2CEB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78AF55-9574-B4D9-B4B9-4DEA3DBF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174-3F8E-4C9C-9A02-B931E2E98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F92EB-4BCB-16B0-4AF3-207939EF7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B35098-58FA-4680-5C23-0071DE067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E255D2-6075-4B98-EE80-338DAE91B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E047-7B06-4222-A491-1F9A754B6062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E83C99-6D42-8845-2F0A-0641E693C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A35E05-8339-689D-C934-5FA76370B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174-3F8E-4C9C-9A02-B931E2E98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33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D863E-522E-1866-9817-3D099534A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7CE8C6-08E8-24E9-38F7-91B3446C2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C0E6DBC-E88F-8B0B-E7F5-CA8D3F2C5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5AD3D1-58F5-F9DF-2EB6-6FC9CB47F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E047-7B06-4222-A491-1F9A754B6062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6EE8E4C-F98F-0D97-3003-62DD5D7BD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1E9A5E-2E26-1DA4-EF7B-6D52C4C48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174-3F8E-4C9C-9A02-B931E2E98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70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16CA41-DA7E-47BD-CB92-DC7279981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05153B-9E6E-9924-ED73-0AB83FB80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17D96C1-8AC2-1395-17D3-1EFF00C6E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20E2C7E-A140-4D09-C9C4-0FCC944FC6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AFDC988-0AAA-9FE8-8B0D-1D8E1EEFF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16D63C4-EDED-B2DD-9531-DAB808BF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E047-7B06-4222-A491-1F9A754B6062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58A6587-8CD6-8A70-3721-AE826B57C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1B04E70-A5DE-F15F-005D-90C766C34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174-3F8E-4C9C-9A02-B931E2E98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29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555FE1-72E4-4BE4-336B-5701E05F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4628A10-76B7-40C6-0C4E-69E5207C2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E047-7B06-4222-A491-1F9A754B6062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1BBD347-8892-CC1E-9A6A-4F1873E7F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70E2FB-3BC3-E3EE-CC84-308FBDA9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174-3F8E-4C9C-9A02-B931E2E98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99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2E96494-AB75-202A-99A1-92C8CAD38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E047-7B06-4222-A491-1F9A754B6062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7A28781-7B49-B327-5970-2F7DC5890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B1DF83-5428-A025-7F0C-3A7F737FA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174-3F8E-4C9C-9A02-B931E2E98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9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AA52F-23E5-A299-62C0-56A152758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4E3CF8-71C8-A9DA-A7C5-DDE6CB610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32708F7-4B67-9289-B114-756E36B35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39DCEA-DB6D-5389-6BEF-A084E8B57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E047-7B06-4222-A491-1F9A754B6062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BD64DE-CE93-B7EF-1CA2-5AD80A182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E4F370-4EA0-46E1-0F7D-CD2107E93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174-3F8E-4C9C-9A02-B931E2E98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78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558DC8-8B75-3B02-95F4-E8A37003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9FD865F-1993-48B5-5C16-55DD406C6A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04031FE-0C08-D0A8-6140-8D679DD52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C2B2BC-E370-05F2-04AE-347C20E19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E047-7B06-4222-A491-1F9A754B6062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E793EB-14B6-FA83-D907-B64E98C36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C5D79E-76B4-0FC4-7031-1EB4D09F6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F174-3F8E-4C9C-9A02-B931E2E98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26D2151-2342-C6D8-CCFA-B619A927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2C720FA-FA3B-BCC7-9001-040CA1ADD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9CB3D2-B446-E837-DC5D-48B8A4D32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E047-7B06-4222-A491-1F9A754B6062}" type="datetimeFigureOut">
              <a:rPr lang="cs-CZ" smtClean="0"/>
              <a:t>24. 10. 2023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70E531-44DE-D5C7-D5E1-85FFDB6BFF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B4ADA7-CC79-A67B-7FB2-AEE882811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F174-3F8E-4C9C-9A02-B931E2E98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03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ACE4D-9EF3-9486-414F-77EEE48D93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Poznámky k přednášce </a:t>
            </a:r>
            <a:r>
              <a:rPr lang="cs-CZ" dirty="0" err="1"/>
              <a:t>semiproporční</a:t>
            </a:r>
            <a:r>
              <a:rPr lang="cs-CZ" dirty="0"/>
              <a:t> volební systémy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2FD9A4-0EA6-1CB2-3507-621BE49641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POLb1109 Volební systémy</a:t>
            </a:r>
          </a:p>
        </p:txBody>
      </p:sp>
    </p:spTree>
    <p:extLst>
      <p:ext uri="{BB962C8B-B14F-4D97-AF65-F5344CB8AC3E}">
        <p14:creationId xmlns:p14="http://schemas.microsoft.com/office/powerpoint/2010/main" val="729620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DC4AC-F482-BE07-AB47-7CD77EA18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Příliš mnoho kandidátů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68D62CE6-3172-D4F4-31CC-CFFD03454B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269440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5779677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0258724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7285587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59441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685382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Kandidát 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</a:t>
                      </a:r>
                      <a:endParaRPr lang="cs-CZ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</a:t>
                      </a:r>
                      <a:endParaRPr lang="cs-CZ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4035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Kandidát 2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</a:t>
                      </a:r>
                      <a:endParaRPr lang="cs-CZ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63277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Kandidát 3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354083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Celkem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44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35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134387097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Při nominaci dvou kandidátů by strana A získala s jistotou 1 a pravděpodobně i dva mandáty</a:t>
                      </a: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cs-CZ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cs-CZ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85632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10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82770-5966-166D-CDBC-F88C04055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Příliš málo kandidátů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C2D6D5CC-5A02-288F-372D-CA4CD68967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956185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7942145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619991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9810641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0997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83830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Kandidát 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</a:t>
                      </a:r>
                      <a:endParaRPr lang="cs-CZ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</a:t>
                      </a:r>
                      <a:endParaRPr lang="cs-CZ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59880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Kandidát 2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92867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Kandidát 3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67165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Celkem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980006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Při nominace dvou kandidátů nehrozí straně A ztráta mandátu, ale měla by velkou šanci získat druhý.</a:t>
                      </a: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334108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305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300E86-0172-8238-F3BE-5349FEF2E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Špatná koordinace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C16B6F4B-C9AF-DF2C-953C-63A3E98A51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908797"/>
              </p:ext>
            </p:extLst>
          </p:nvPr>
        </p:nvGraphicFramePr>
        <p:xfrm>
          <a:off x="838200" y="1825625"/>
          <a:ext cx="10515600" cy="240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38537888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0509504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37174131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139098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622839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Kandidát 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55</a:t>
                      </a:r>
                      <a:endParaRPr lang="cs-CZ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803193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Kandidát 2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5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613944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Kandidát 3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38078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Celkem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65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58242925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Nominace extrémně populárního kandidáta 1 (a neschopnost zajistit adekvátní podporu kandidátovi 2) vede k zisku jednoho mandátu v situaci, kdy stranu volí skoro 2/3 voličů v obvodu.</a:t>
                      </a: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cs-CZ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224640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18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D010820-DAA2-626E-62A2-7E95D4591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Výsledky na úrovni </a:t>
            </a:r>
            <a:r>
              <a:rPr lang="cs-CZ" dirty="0" err="1"/>
              <a:t>vícemandátového</a:t>
            </a:r>
            <a:r>
              <a:rPr lang="cs-CZ" dirty="0"/>
              <a:t> obvodu (M = 4)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1CF261E-6DB1-6F60-F9E1-99D3F03E53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Většinový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E71EC4-35DB-7F5C-0200-0D51BE3A7E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Kandidátní listiny</a:t>
            </a:r>
          </a:p>
          <a:p>
            <a:pPr lvl="1"/>
            <a:r>
              <a:rPr lang="cs-CZ" dirty="0"/>
              <a:t>A – 20 000 hlasů</a:t>
            </a:r>
          </a:p>
          <a:p>
            <a:pPr lvl="1"/>
            <a:r>
              <a:rPr lang="cs-CZ" dirty="0"/>
              <a:t>B – 10 000 hlasů</a:t>
            </a:r>
          </a:p>
          <a:p>
            <a:pPr lvl="1"/>
            <a:r>
              <a:rPr lang="cs-CZ" dirty="0"/>
              <a:t>C – 10 000 hlasů</a:t>
            </a:r>
          </a:p>
          <a:p>
            <a:r>
              <a:rPr lang="cs-CZ" dirty="0"/>
              <a:t>Kandidátní listina A získá 4 mandáty (tzv. stranické blokové hlasování – </a:t>
            </a:r>
            <a:r>
              <a:rPr lang="cs-CZ" i="1" dirty="0"/>
              <a:t>party </a:t>
            </a:r>
            <a:r>
              <a:rPr lang="cs-CZ" i="1" dirty="0" err="1"/>
              <a:t>block</a:t>
            </a:r>
            <a:r>
              <a:rPr lang="cs-CZ" i="1" dirty="0"/>
              <a:t> </a:t>
            </a:r>
            <a:r>
              <a:rPr lang="cs-CZ" i="1" dirty="0" err="1"/>
              <a:t>vote</a:t>
            </a:r>
            <a:r>
              <a:rPr lang="cs-CZ" dirty="0"/>
              <a:t>)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598248DB-1FE4-EFF8-30D6-128D82D12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Poměrný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5232BA0F-FAD6-F81E-52C2-2DE713584F5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Kandidátní listiny</a:t>
            </a:r>
          </a:p>
          <a:p>
            <a:pPr lvl="1"/>
            <a:r>
              <a:rPr lang="cs-CZ" dirty="0"/>
              <a:t>A – 20 000 hlasů</a:t>
            </a:r>
          </a:p>
          <a:p>
            <a:pPr lvl="1"/>
            <a:r>
              <a:rPr lang="cs-CZ" dirty="0"/>
              <a:t>B – 10 000 hlasů</a:t>
            </a:r>
          </a:p>
          <a:p>
            <a:pPr lvl="1"/>
            <a:r>
              <a:rPr lang="cs-CZ" dirty="0"/>
              <a:t>C – 10 000 hlasů</a:t>
            </a:r>
          </a:p>
          <a:p>
            <a:r>
              <a:rPr lang="cs-CZ" dirty="0"/>
              <a:t>Zisk mandátů</a:t>
            </a:r>
          </a:p>
          <a:p>
            <a:pPr lvl="1"/>
            <a:r>
              <a:rPr lang="cs-CZ" dirty="0"/>
              <a:t>A – 2 mandáty</a:t>
            </a:r>
          </a:p>
          <a:p>
            <a:pPr lvl="1"/>
            <a:r>
              <a:rPr lang="cs-CZ" dirty="0"/>
              <a:t>B – 1 mandát</a:t>
            </a:r>
          </a:p>
          <a:p>
            <a:pPr lvl="1"/>
            <a:r>
              <a:rPr lang="cs-CZ" dirty="0"/>
              <a:t>C – 1 mandát</a:t>
            </a:r>
          </a:p>
          <a:p>
            <a:r>
              <a:rPr lang="cs-CZ" dirty="0"/>
              <a:t>Pozn.: hlasy pro kandidátní listinu mohou být i součtem hlasů pro jednotlivé kandidáty (komunální volby v ČR)</a:t>
            </a:r>
          </a:p>
        </p:txBody>
      </p:sp>
    </p:spTree>
    <p:extLst>
      <p:ext uri="{BB962C8B-B14F-4D97-AF65-F5344CB8AC3E}">
        <p14:creationId xmlns:p14="http://schemas.microsoft.com/office/powerpoint/2010/main" val="343387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8252AD-DB66-827D-E8F4-A6EFC7DC7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Výsledek, který není ani většinový, ani poměrný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9CBC5D5-4BB4-B427-E958-C0F49318E7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Poměrný (komunální volby v ČR)</a:t>
            </a:r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B85AAF1C-C331-9983-7A10-17416708776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2909947"/>
              </p:ext>
            </p:extLst>
          </p:nvPr>
        </p:nvGraphicFramePr>
        <p:xfrm>
          <a:off x="839788" y="2505075"/>
          <a:ext cx="515778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446">
                  <a:extLst>
                    <a:ext uri="{9D8B030D-6E8A-4147-A177-3AD203B41FA5}">
                      <a16:colId xmlns:a16="http://schemas.microsoft.com/office/drawing/2014/main" val="4187185339"/>
                    </a:ext>
                  </a:extLst>
                </a:gridCol>
                <a:gridCol w="1289446">
                  <a:extLst>
                    <a:ext uri="{9D8B030D-6E8A-4147-A177-3AD203B41FA5}">
                      <a16:colId xmlns:a16="http://schemas.microsoft.com/office/drawing/2014/main" val="2128126894"/>
                    </a:ext>
                  </a:extLst>
                </a:gridCol>
                <a:gridCol w="1289446">
                  <a:extLst>
                    <a:ext uri="{9D8B030D-6E8A-4147-A177-3AD203B41FA5}">
                      <a16:colId xmlns:a16="http://schemas.microsoft.com/office/drawing/2014/main" val="1751185413"/>
                    </a:ext>
                  </a:extLst>
                </a:gridCol>
                <a:gridCol w="1289446">
                  <a:extLst>
                    <a:ext uri="{9D8B030D-6E8A-4147-A177-3AD203B41FA5}">
                      <a16:colId xmlns:a16="http://schemas.microsoft.com/office/drawing/2014/main" val="385953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Strana</a:t>
                      </a:r>
                    </a:p>
                    <a:p>
                      <a:r>
                        <a:rPr lang="cs-CZ" dirty="0"/>
                        <a:t>Kandidát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812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666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72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628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724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12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227215"/>
                  </a:ext>
                </a:extLst>
              </a:tr>
            </a:tbl>
          </a:graphicData>
        </a:graphic>
      </p:graphicFrame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B389D9A-3840-EA0A-5ED1-DFA695516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Ani poměrný, ani většinový</a:t>
            </a:r>
          </a:p>
        </p:txBody>
      </p:sp>
      <p:graphicFrame>
        <p:nvGraphicFramePr>
          <p:cNvPr id="8" name="Tabulka 8">
            <a:extLst>
              <a:ext uri="{FF2B5EF4-FFF2-40B4-BE49-F238E27FC236}">
                <a16:creationId xmlns:a16="http://schemas.microsoft.com/office/drawing/2014/main" id="{BDAB1523-8325-8EBE-AC72-36EFE545D3FB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69479295"/>
              </p:ext>
            </p:extLst>
          </p:nvPr>
        </p:nvGraphicFramePr>
        <p:xfrm>
          <a:off x="6172200" y="2505075"/>
          <a:ext cx="5183188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797">
                  <a:extLst>
                    <a:ext uri="{9D8B030D-6E8A-4147-A177-3AD203B41FA5}">
                      <a16:colId xmlns:a16="http://schemas.microsoft.com/office/drawing/2014/main" val="1991812546"/>
                    </a:ext>
                  </a:extLst>
                </a:gridCol>
                <a:gridCol w="1295797">
                  <a:extLst>
                    <a:ext uri="{9D8B030D-6E8A-4147-A177-3AD203B41FA5}">
                      <a16:colId xmlns:a16="http://schemas.microsoft.com/office/drawing/2014/main" val="2983072732"/>
                    </a:ext>
                  </a:extLst>
                </a:gridCol>
                <a:gridCol w="1295797">
                  <a:extLst>
                    <a:ext uri="{9D8B030D-6E8A-4147-A177-3AD203B41FA5}">
                      <a16:colId xmlns:a16="http://schemas.microsoft.com/office/drawing/2014/main" val="3800437290"/>
                    </a:ext>
                  </a:extLst>
                </a:gridCol>
                <a:gridCol w="1295797">
                  <a:extLst>
                    <a:ext uri="{9D8B030D-6E8A-4147-A177-3AD203B41FA5}">
                      <a16:colId xmlns:a16="http://schemas.microsoft.com/office/drawing/2014/main" val="1102201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Strana</a:t>
                      </a:r>
                    </a:p>
                    <a:p>
                      <a:r>
                        <a:rPr lang="cs-CZ" dirty="0"/>
                        <a:t>Kandidát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665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70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770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1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595796"/>
                  </a:ext>
                </a:extLst>
              </a:tr>
              <a:tr h="348838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612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05935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cs-CZ" dirty="0"/>
                        <a:t>Rozhodují individuální zisky (mandáty připadly čtyřem kandidátům s nejvíce hlasy), bez ohledu na součty hlasů pro nominující strany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993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3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C8BB601-7621-4405-31A6-AE3FB5477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Poznámka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D394C5A1-58CE-B0A4-F3D8-782B7F58E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cs-CZ" sz="2400" dirty="0" err="1"/>
              <a:t>Semiproporční</a:t>
            </a:r>
            <a:r>
              <a:rPr lang="cs-CZ" sz="2400" dirty="0"/>
              <a:t> volební systémy umožňují většinové výsledky, poměrné výsledky i výsledky, které nejsou poměrné, ani většinové; liší se pravděpodobnost určitého výsledku u různých systémů (např. u systémů s menším počtem hlasů než mandátů je většinový výsledek v soutěživých volbách krajně nepravděpodobný)</a:t>
            </a:r>
          </a:p>
        </p:txBody>
      </p:sp>
    </p:spTree>
    <p:extLst>
      <p:ext uri="{BB962C8B-B14F-4D97-AF65-F5344CB8AC3E}">
        <p14:creationId xmlns:p14="http://schemas.microsoft.com/office/powerpoint/2010/main" val="59254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2D6419-77AE-260B-D292-C9D1D08DE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Většinový výsledek v neomezením hlasování a proč nenastane automaticky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B003B3-C907-E025-68CC-2B970C2503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Zdánlivě logický – volič má tolik hlasů, kolik se obsazuje mandátů</a:t>
            </a:r>
          </a:p>
          <a:p>
            <a:r>
              <a:rPr lang="cs-CZ" dirty="0"/>
              <a:t>Řada voličů ale nebude volit plně stranicky</a:t>
            </a:r>
          </a:p>
          <a:p>
            <a:r>
              <a:rPr lang="cs-CZ" dirty="0"/>
              <a:t>Viz příklad – 3 strany, při volbě kandidátní listiny by volilo</a:t>
            </a:r>
          </a:p>
          <a:p>
            <a:pPr lvl="1"/>
            <a:r>
              <a:rPr lang="cs-CZ" dirty="0"/>
              <a:t>A – 1000 voličů</a:t>
            </a:r>
          </a:p>
          <a:p>
            <a:pPr lvl="1"/>
            <a:r>
              <a:rPr lang="cs-CZ" dirty="0"/>
              <a:t>B – 900 voličů</a:t>
            </a:r>
          </a:p>
          <a:p>
            <a:pPr lvl="1"/>
            <a:r>
              <a:rPr lang="cs-CZ" dirty="0"/>
              <a:t>C – 800 voličů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1FC2D642-3BB0-0CB7-3F34-06E46556000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95772748"/>
              </p:ext>
            </p:extLst>
          </p:nvPr>
        </p:nvGraphicFramePr>
        <p:xfrm>
          <a:off x="6172200" y="1825625"/>
          <a:ext cx="51816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81767605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70289521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36830218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624670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Strana</a:t>
                      </a:r>
                    </a:p>
                    <a:p>
                      <a:r>
                        <a:rPr lang="cs-CZ" dirty="0"/>
                        <a:t>Kandidát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09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065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08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48547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cs-CZ" dirty="0"/>
                        <a:t>Voliči volí plně stranicky a využijí všechny hlasy (volič strany A dá po jednom hlasu každému ze tří kandidátů strany 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865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Strana</a:t>
                      </a:r>
                    </a:p>
                    <a:p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Kandidát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89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940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691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190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52251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cs-CZ" dirty="0"/>
                        <a:t>Reálně část voličů nepoužije všechny hlasy a/nebo nebude volit plně stranicky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486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091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2E690-F60F-BB9A-2FF2-965470333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Klonování kandidátů I.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FA3D8A73-CA5E-3FE1-3954-7E12ACB7D04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73845785"/>
              </p:ext>
            </p:extLst>
          </p:nvPr>
        </p:nvGraphicFramePr>
        <p:xfrm>
          <a:off x="838200" y="1825625"/>
          <a:ext cx="51816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313486216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65948190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57551695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510552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Kandidát</a:t>
                      </a:r>
                    </a:p>
                    <a:p>
                      <a:r>
                        <a:rPr lang="cs-CZ" dirty="0"/>
                        <a:t>Preference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847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5899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813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637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Body za 1. (hlas x 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4628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Body za 2. (hlas x 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6388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Body za 3. (hlas x 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85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Body celkem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2200</a:t>
                      </a:r>
                      <a:endParaRPr lang="cs-CZ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9725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Preference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A-B-C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B-A-C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C-A-B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9211179"/>
                  </a:ext>
                </a:extLst>
              </a:tr>
            </a:tbl>
          </a:graphicData>
        </a:graphic>
      </p:graphicFrame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9AFD135A-D9B4-A6EE-0482-F125B36648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Kandidát A (s nejmenším jádrem voličů) těží z druhých preferencí voličů soupeřů + z toho, že kandidát C je nejméně preferován všemi svými nevoliči</a:t>
            </a:r>
          </a:p>
          <a:p>
            <a:r>
              <a:rPr lang="cs-CZ" dirty="0"/>
              <a:t>Strany mohou zvýšit šanci na úspěch „klonováním“; nominací více kandidátů</a:t>
            </a:r>
          </a:p>
          <a:p>
            <a:pPr lvl="1"/>
            <a:r>
              <a:rPr lang="cs-CZ" dirty="0"/>
              <a:t>použitelné zejména v nepřímé volbě či s malým počtem voličů (efekt „klonování“ může oslabit chybná koordinace)</a:t>
            </a:r>
          </a:p>
        </p:txBody>
      </p:sp>
    </p:spTree>
    <p:extLst>
      <p:ext uri="{BB962C8B-B14F-4D97-AF65-F5344CB8AC3E}">
        <p14:creationId xmlns:p14="http://schemas.microsoft.com/office/powerpoint/2010/main" val="1390807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78271-7C7A-22A7-9409-A3FC3EF22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Klonování kandidátů II.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585D1ED7-7F67-563C-8165-5DAEB47C9C0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27707019"/>
              </p:ext>
            </p:extLst>
          </p:nvPr>
        </p:nvGraphicFramePr>
        <p:xfrm>
          <a:off x="838200" y="1825625"/>
          <a:ext cx="5487186" cy="52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591">
                  <a:extLst>
                    <a:ext uri="{9D8B030D-6E8A-4147-A177-3AD203B41FA5}">
                      <a16:colId xmlns:a16="http://schemas.microsoft.com/office/drawing/2014/main" val="2372777718"/>
                    </a:ext>
                  </a:extLst>
                </a:gridCol>
                <a:gridCol w="1138035">
                  <a:extLst>
                    <a:ext uri="{9D8B030D-6E8A-4147-A177-3AD203B41FA5}">
                      <a16:colId xmlns:a16="http://schemas.microsoft.com/office/drawing/2014/main" val="99073360"/>
                    </a:ext>
                  </a:extLst>
                </a:gridCol>
                <a:gridCol w="1108086">
                  <a:extLst>
                    <a:ext uri="{9D8B030D-6E8A-4147-A177-3AD203B41FA5}">
                      <a16:colId xmlns:a16="http://schemas.microsoft.com/office/drawing/2014/main" val="182657400"/>
                    </a:ext>
                  </a:extLst>
                </a:gridCol>
                <a:gridCol w="958345">
                  <a:extLst>
                    <a:ext uri="{9D8B030D-6E8A-4147-A177-3AD203B41FA5}">
                      <a16:colId xmlns:a16="http://schemas.microsoft.com/office/drawing/2014/main" val="1578350804"/>
                    </a:ext>
                  </a:extLst>
                </a:gridCol>
                <a:gridCol w="984129">
                  <a:extLst>
                    <a:ext uri="{9D8B030D-6E8A-4147-A177-3AD203B41FA5}">
                      <a16:colId xmlns:a16="http://schemas.microsoft.com/office/drawing/2014/main" val="3820625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Kandidát</a:t>
                      </a:r>
                    </a:p>
                    <a:p>
                      <a:r>
                        <a:rPr lang="cs-CZ" dirty="0"/>
                        <a:t>Preference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65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680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0613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6960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261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Body za 1. (hlas x 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268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Body za 2. (hlas x 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4176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Body za 3. (hlas x 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8637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Body za 4. (hlas x 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68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Body celkem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2700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2750</a:t>
                      </a:r>
                      <a:endParaRPr lang="cs-CZ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2783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Preference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A-B-(C/c)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B-A-(C/c)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C-c-A-B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8960943"/>
                  </a:ext>
                </a:extLst>
              </a:tr>
            </a:tbl>
          </a:graphicData>
        </a:graphic>
      </p:graphicFrame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E3E0C7B-D505-E53B-E3AD-4F795EFC5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6214" y="1825625"/>
            <a:ext cx="4877586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„Klonováním“ způsobilo:</a:t>
            </a:r>
          </a:p>
          <a:p>
            <a:pPr lvl="1"/>
            <a:r>
              <a:rPr lang="cs-CZ" dirty="0"/>
              <a:t>voliči kandidáta C udělením druhé preference kandidátovi c snížili počty cenných druhých preferencí pro kandidáta A</a:t>
            </a:r>
          </a:p>
          <a:p>
            <a:pPr lvl="1"/>
            <a:r>
              <a:rPr lang="cs-CZ" dirty="0"/>
              <a:t>zvýšila se bodová hodnota první preference</a:t>
            </a:r>
          </a:p>
          <a:p>
            <a:pPr lvl="1"/>
            <a:r>
              <a:rPr lang="cs-CZ" dirty="0"/>
              <a:t>nominace kandidátů C a c zmátla ostatní voliče, jejich poslední preference je rozdělena (polovina C, polovina c); kandidát C tím dosáhne i na třetí preference</a:t>
            </a:r>
          </a:p>
        </p:txBody>
      </p:sp>
    </p:spTree>
    <p:extLst>
      <p:ext uri="{BB962C8B-B14F-4D97-AF65-F5344CB8AC3E}">
        <p14:creationId xmlns:p14="http://schemas.microsoft.com/office/powerpoint/2010/main" val="3834297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6F4CA-BEA8-E1B1-8099-D16B67122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nebude silnější strana usilovat o všechny mandáty v systému omezeného hlasování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15CDA8-D168-E772-FA12-B5427A4802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Obvod M = 4, volič disponuje 3 hlasy</a:t>
            </a:r>
          </a:p>
          <a:p>
            <a:r>
              <a:rPr lang="cs-CZ" dirty="0"/>
              <a:t>Strana A má 1000 voličů (odevzdají 3000 hlasů), strana B 720 voličů</a:t>
            </a:r>
          </a:p>
          <a:p>
            <a:r>
              <a:rPr lang="cs-CZ" dirty="0"/>
              <a:t>Pokud by každý kandidát strany A získal 750 hlasů, obsadí strana A všechny 4 mandáty (kandidáti strany B získají každý 720 hlasů)</a:t>
            </a:r>
          </a:p>
          <a:p>
            <a:endParaRPr lang="cs-CZ" dirty="0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FA573853-8A5A-93AA-5AE3-9CB39B94348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3166228"/>
              </p:ext>
            </p:extLst>
          </p:nvPr>
        </p:nvGraphicFramePr>
        <p:xfrm>
          <a:off x="6172200" y="1825625"/>
          <a:ext cx="5181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2020274273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3268671524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17983987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Strana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9287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Kandidát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4853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Kandidát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8799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Kandidát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3087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Kandidát 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9337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Celkem hlasů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2160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301244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Koncentrace hlasů u kandidáta 1 (všichni voliči strany A volili lídra) a rozptýlení u ostatních způsobí, že zvoleni budou 3 kandidáti strany B; pro stranu A je tedy racionálnější i v takto výhodné konstelaci nominovat tři kandidáty a jeden mandát a priori přenechat straně B.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7964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700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F93FA6-D988-97BF-2DF4-6D9E024DA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Proč je SNTV nepříjemný pro velké strany?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632C6F-5D1F-DE2D-2179-885847A43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cs-CZ" sz="2400" dirty="0"/>
              <a:t>Menší strany – logická je nominace jednoho kandidáta v obvodu</a:t>
            </a:r>
          </a:p>
          <a:p>
            <a:r>
              <a:rPr lang="cs-CZ" sz="2400" dirty="0"/>
              <a:t>Velké strany – snadno se dopustí jedné ze tří chyb:</a:t>
            </a:r>
          </a:p>
          <a:p>
            <a:pPr lvl="1"/>
            <a:r>
              <a:rPr lang="cs-CZ" sz="2000" dirty="0"/>
              <a:t>nominace příliš velkého počtu kandidátů</a:t>
            </a:r>
          </a:p>
          <a:p>
            <a:pPr lvl="1"/>
            <a:r>
              <a:rPr lang="cs-CZ" sz="2000" dirty="0"/>
              <a:t>nominace příliš malého počtu kandidátů</a:t>
            </a:r>
          </a:p>
          <a:p>
            <a:pPr lvl="1"/>
            <a:r>
              <a:rPr lang="cs-CZ" sz="2000" dirty="0"/>
              <a:t>špatná koordinace hlasů (i při jinak perfektně vyladěném počtu kandidátů)</a:t>
            </a:r>
          </a:p>
          <a:p>
            <a:pPr lvl="2"/>
            <a:r>
              <a:rPr lang="cs-CZ" sz="1600" dirty="0"/>
              <a:t>viz příklady pro hypotetické </a:t>
            </a:r>
            <a:r>
              <a:rPr lang="cs-CZ" sz="1600" dirty="0" err="1"/>
              <a:t>třímandátové</a:t>
            </a:r>
            <a:r>
              <a:rPr lang="cs-CZ" sz="1600" dirty="0"/>
              <a:t> obvody (zvolení tučně)</a:t>
            </a:r>
          </a:p>
        </p:txBody>
      </p:sp>
    </p:spTree>
    <p:extLst>
      <p:ext uri="{BB962C8B-B14F-4D97-AF65-F5344CB8AC3E}">
        <p14:creationId xmlns:p14="http://schemas.microsoft.com/office/powerpoint/2010/main" val="9755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1005</Words>
  <Application>Microsoft Office PowerPoint</Application>
  <PresentationFormat>Širokoúhlá obrazovka</PresentationFormat>
  <Paragraphs>323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Poznámky k přednášce semiproporční volební systémy</vt:lpstr>
      <vt:lpstr>Výsledky na úrovni vícemandátového obvodu (M = 4)</vt:lpstr>
      <vt:lpstr>Výsledek, který není ani většinový, ani poměrný</vt:lpstr>
      <vt:lpstr>Poznámka</vt:lpstr>
      <vt:lpstr>Většinový výsledek v neomezením hlasování a proč nenastane automaticky</vt:lpstr>
      <vt:lpstr>Klonování kandidátů I.</vt:lpstr>
      <vt:lpstr>Klonování kandidátů II.</vt:lpstr>
      <vt:lpstr>Proč nebude silnější strana usilovat o všechny mandáty v systému omezeného hlasování</vt:lpstr>
      <vt:lpstr>Proč je SNTV nepříjemný pro velké strany?</vt:lpstr>
      <vt:lpstr>Příliš mnoho kandidátů</vt:lpstr>
      <vt:lpstr>Příliš málo kandidátů</vt:lpstr>
      <vt:lpstr>Špatná koordinace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Poznámky k přednášce semiproporční volební systémy</dc:title>
  <dc:creator>Jakub Šedo</dc:creator>
  <cp:lastModifiedBy>Jakub Šedo</cp:lastModifiedBy>
  <cp:revision>2</cp:revision>
  <dcterms:created xsi:type="dcterms:W3CDTF">2022-10-22T16:28:25Z</dcterms:created>
  <dcterms:modified xsi:type="dcterms:W3CDTF">2023-10-24T21:01:00Z</dcterms:modified>
</cp:coreProperties>
</file>