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7" r:id="rId6"/>
    <p:sldId id="259" r:id="rId7"/>
    <p:sldId id="260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3" r:id="rId16"/>
    <p:sldId id="27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2" autoAdjust="0"/>
    <p:restoredTop sz="94660"/>
  </p:normalViewPr>
  <p:slideViewPr>
    <p:cSldViewPr>
      <p:cViewPr varScale="1">
        <p:scale>
          <a:sx n="104" d="100"/>
          <a:sy n="104" d="100"/>
        </p:scale>
        <p:origin x="122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02.10.2023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02.10.2023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02.10.2023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F899D-E91A-4BBC-8AE2-815CA5F66344}" type="datetimeFigureOut">
              <a:rPr lang="cs-CZ" smtClean="0"/>
              <a:pPr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Měření pravomocí prezidenta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POL347</a:t>
            </a:r>
          </a:p>
          <a:p>
            <a:r>
              <a:rPr lang="cs-CZ" dirty="0"/>
              <a:t>Hlavy státu v Evropě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Legislativní pravomoci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Referendum: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neomezené vyhlašování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omezené vyhlašování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vyhlašování s kontrasignací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– prezident nemůže vyhlásit referendum</a:t>
            </a:r>
          </a:p>
          <a:p>
            <a:r>
              <a:rPr lang="cs-CZ" dirty="0"/>
              <a:t>Soudní přezkum (jen u </a:t>
            </a:r>
            <a:r>
              <a:rPr lang="cs-CZ" dirty="0" err="1"/>
              <a:t>Metcalf</a:t>
            </a:r>
            <a:r>
              <a:rPr lang="cs-CZ" dirty="0"/>
              <a:t>):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iniciuje pouze prezident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vedle prezidenta iniciuje též vláda či parlamentní většina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iniciovat může i parlamentní menšina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– prezident neiniciuje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Nelegislativní pravomoci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Formování vlády: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jmenuje ministry bez ohledu na parlament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3 – jmenuje ministry, ale musí mít svolení parlamentu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jmenuje ministry, ale do úřadu je uvádí parlament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nominuje předsedu vlády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– jmenuje ministry jen na doporučení parlamentu</a:t>
            </a:r>
          </a:p>
          <a:p>
            <a:r>
              <a:rPr lang="cs-CZ" dirty="0"/>
              <a:t>Odvolávání vlády: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odvolává dle libosti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3 – odvolává se souhlasem parlamentu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odvolává pouze za určitých podmínek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odvolává na návrh premiéra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– ministr může být odvolán jen vyslovením nedůvěry parlamentem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Nelegislativní pravomoci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Nedůvěra vládě: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nelze vyslovit, parlament neodvolává vládu (ministry)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lze vyslovit, ale prezident může na oplátku </a:t>
            </a:r>
            <a:r>
              <a:rPr lang="cs-CZ"/>
              <a:t>parlament rozpustit</a:t>
            </a:r>
            <a:endParaRPr lang="cs-CZ" dirty="0"/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„konstruktivní“ nedůvěra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– neomezená nedůvěra</a:t>
            </a:r>
          </a:p>
          <a:p>
            <a:r>
              <a:rPr lang="cs-CZ" dirty="0"/>
              <a:t>Rozpouštění parlamentu: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neomezené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3 – omezené frekvencí nebo dobou v rámci prezidentova mandátu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znamená prezidentské volby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omezené jako reakce na určité události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– nemůže rozpustit parlament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+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Přesnější odlišení váhy „uvnitř“ dané pravomoci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/>
              <a:t>-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Větší důraz na ústavu</a:t>
            </a:r>
          </a:p>
          <a:p>
            <a:r>
              <a:rPr lang="cs-CZ" dirty="0"/>
              <a:t>Otázka „vyvážení“ pravomocí</a:t>
            </a:r>
          </a:p>
          <a:p>
            <a:r>
              <a:rPr lang="cs-CZ" dirty="0"/>
              <a:t>Demokratičtí evropští prezidenti se pohybují na dost omezené části škály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Pokusy o revizi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Elgie</a:t>
            </a:r>
            <a:r>
              <a:rPr lang="cs-CZ" dirty="0"/>
              <a:t> – standardizovaný průměr hodnot u </a:t>
            </a:r>
            <a:r>
              <a:rPr lang="cs-CZ" dirty="0" err="1"/>
              <a:t>Siaroffa</a:t>
            </a:r>
            <a:r>
              <a:rPr lang="cs-CZ" dirty="0"/>
              <a:t>, </a:t>
            </a:r>
            <a:r>
              <a:rPr lang="cs-CZ" dirty="0" err="1"/>
              <a:t>Shugarta</a:t>
            </a:r>
            <a:r>
              <a:rPr lang="cs-CZ" dirty="0"/>
              <a:t> a </a:t>
            </a:r>
            <a:r>
              <a:rPr lang="cs-CZ" dirty="0" err="1"/>
              <a:t>Careyho</a:t>
            </a:r>
            <a:r>
              <a:rPr lang="cs-CZ" dirty="0"/>
              <a:t> a </a:t>
            </a:r>
            <a:r>
              <a:rPr lang="cs-CZ" dirty="0" err="1"/>
              <a:t>Metcalf</a:t>
            </a:r>
            <a:endParaRPr lang="cs-CZ" dirty="0"/>
          </a:p>
          <a:p>
            <a:pPr lvl="1"/>
            <a:r>
              <a:rPr lang="cs-CZ" dirty="0"/>
              <a:t>na škále 0 – 1, větší variabilita i v rámci Evropy</a:t>
            </a:r>
          </a:p>
          <a:p>
            <a:r>
              <a:rPr lang="cs-CZ" dirty="0"/>
              <a:t>Javůrek – efektivní prezidentský potenciál (propojení </a:t>
            </a:r>
            <a:r>
              <a:rPr lang="cs-CZ" dirty="0" err="1"/>
              <a:t>Duvergerovy</a:t>
            </a:r>
            <a:r>
              <a:rPr lang="cs-CZ" dirty="0"/>
              <a:t> mřížky a bodování u </a:t>
            </a:r>
            <a:r>
              <a:rPr lang="cs-CZ" dirty="0" err="1"/>
              <a:t>Metcalf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 určité pozici může prezident určitou pravomoc vykonávat efektivněji (a vice versa), tj. jeho bodování u </a:t>
            </a:r>
            <a:r>
              <a:rPr lang="cs-CZ" dirty="0" err="1"/>
              <a:t>Metcalf</a:t>
            </a:r>
            <a:r>
              <a:rPr lang="cs-CZ" dirty="0"/>
              <a:t> se adekvátně zvýší/sníží</a:t>
            </a:r>
          </a:p>
          <a:p>
            <a:pPr lvl="2"/>
            <a:r>
              <a:rPr lang="cs-CZ" dirty="0"/>
              <a:t>Absolutní monarcha: + 3 až 5 bodů</a:t>
            </a:r>
          </a:p>
          <a:p>
            <a:pPr lvl="2"/>
            <a:r>
              <a:rPr lang="cs-CZ" dirty="0"/>
              <a:t>Omezený monarcha: + 2 až 4 body</a:t>
            </a:r>
          </a:p>
          <a:p>
            <a:pPr lvl="2"/>
            <a:r>
              <a:rPr lang="cs-CZ" dirty="0" err="1"/>
              <a:t>Diarcha</a:t>
            </a:r>
            <a:r>
              <a:rPr lang="cs-CZ" dirty="0"/>
              <a:t>: +2 až 4 body</a:t>
            </a:r>
          </a:p>
          <a:p>
            <a:pPr lvl="2"/>
            <a:r>
              <a:rPr lang="cs-CZ" dirty="0"/>
              <a:t>Regulátor: - 3 body</a:t>
            </a:r>
          </a:p>
          <a:p>
            <a:pPr lvl="2"/>
            <a:r>
              <a:rPr lang="cs-CZ" dirty="0"/>
              <a:t>Symbol: - 2 body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A61E20-3216-49B9-9C0B-453C92D4F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Skóre </a:t>
            </a:r>
            <a:r>
              <a:rPr lang="cs-CZ" dirty="0" err="1"/>
              <a:t>prespow</a:t>
            </a:r>
            <a:r>
              <a:rPr lang="cs-CZ" dirty="0"/>
              <a:t> (Doyle a </a:t>
            </a:r>
            <a:r>
              <a:rPr lang="cs-CZ" dirty="0" err="1"/>
              <a:t>Elgie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090345-D339-4516-B462-6ABE6AC74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Dvě skóre: </a:t>
            </a:r>
            <a:r>
              <a:rPr lang="cs-CZ" dirty="0" err="1"/>
              <a:t>Prespow</a:t>
            </a:r>
            <a:r>
              <a:rPr lang="cs-CZ" dirty="0"/>
              <a:t> 1 a </a:t>
            </a:r>
            <a:r>
              <a:rPr lang="cs-CZ" dirty="0" err="1"/>
              <a:t>Prespow</a:t>
            </a:r>
            <a:r>
              <a:rPr lang="cs-CZ" dirty="0"/>
              <a:t> 2 (</a:t>
            </a:r>
            <a:r>
              <a:rPr lang="cs-CZ" dirty="0" err="1"/>
              <a:t>Presidential</a:t>
            </a:r>
            <a:r>
              <a:rPr lang="cs-CZ" dirty="0"/>
              <a:t> </a:t>
            </a:r>
            <a:r>
              <a:rPr lang="cs-CZ" dirty="0" err="1"/>
              <a:t>Power</a:t>
            </a:r>
            <a:r>
              <a:rPr lang="cs-CZ" dirty="0"/>
              <a:t>)</a:t>
            </a:r>
          </a:p>
          <a:p>
            <a:r>
              <a:rPr lang="cs-CZ" dirty="0"/>
              <a:t>Založeno na normalizované hodnotě 28 měření pozice prezidenta (každé měření převedeno na škálu 0 – 1)</a:t>
            </a:r>
          </a:p>
          <a:p>
            <a:pPr lvl="1"/>
            <a:r>
              <a:rPr lang="cs-CZ" dirty="0" err="1"/>
              <a:t>prespow</a:t>
            </a:r>
            <a:r>
              <a:rPr lang="cs-CZ" dirty="0"/>
              <a:t> 1: pouze tam, kde existují měření</a:t>
            </a:r>
          </a:p>
          <a:p>
            <a:pPr lvl="1"/>
            <a:r>
              <a:rPr lang="cs-CZ" dirty="0" err="1"/>
              <a:t>prespow</a:t>
            </a:r>
            <a:r>
              <a:rPr lang="cs-CZ" dirty="0"/>
              <a:t> 2: chybějící měření doplněna matematickým algoritmem</a:t>
            </a:r>
          </a:p>
          <a:p>
            <a:r>
              <a:rPr lang="cs-CZ" dirty="0" err="1"/>
              <a:t>Prespow</a:t>
            </a:r>
            <a:r>
              <a:rPr lang="cs-CZ" dirty="0"/>
              <a:t> 1 poněkud ovlivněno dostupnými měřeními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22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860690"/>
              </p:ext>
            </p:extLst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54663901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Země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Siaroff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Metcalf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Elgie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Prespow</a:t>
                      </a:r>
                      <a:r>
                        <a:rPr lang="cs-CZ" dirty="0"/>
                        <a:t> 1 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Francie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0,131 (0,465)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Rumunsko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0,250 (0,463)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Polsko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0,241 (0,443)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Finsko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0,050 (0,269)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Slovensko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0,189 (0,314)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ČR (do 2013)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0,257 (0,270)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Rakousko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0,092 (0,346)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Německo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0,029 (0,133)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Škála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0-1 (0-1)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síly prezidentů (</a:t>
            </a:r>
            <a:r>
              <a:rPr lang="cs-CZ" dirty="0" err="1"/>
              <a:t>Duverger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0537248"/>
              </p:ext>
            </p:extLst>
          </p:nvPr>
        </p:nvGraphicFramePr>
        <p:xfrm>
          <a:off x="467544" y="1295400"/>
          <a:ext cx="8136903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2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2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065">
                <a:tc>
                  <a:txBody>
                    <a:bodyPr/>
                    <a:lstStyle/>
                    <a:p>
                      <a:r>
                        <a:rPr lang="cs-CZ" dirty="0"/>
                        <a:t>Síla prezidenta v systému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Dle Ústavy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Dle praxe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065">
                <a:tc rowSpan="4">
                  <a:txBody>
                    <a:bodyPr/>
                    <a:lstStyle/>
                    <a:p>
                      <a:r>
                        <a:rPr lang="cs-CZ" dirty="0"/>
                        <a:t>Pořadí sestupně od nejsilnějšího</a:t>
                      </a:r>
                      <a:r>
                        <a:rPr lang="cs-CZ" baseline="0" dirty="0"/>
                        <a:t> k nejslabšímu (stav odpovídající cca. první polovině 80. let)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Francie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065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 Finsko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065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dirty="0"/>
                        <a:t>1. Finsko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065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 Island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3. Výmarské</a:t>
                      </a:r>
                      <a:r>
                        <a:rPr lang="cs-CZ" baseline="0" dirty="0"/>
                        <a:t> Německo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3. Výmarské Německo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4. Portugalsko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4. Portugalsko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5. Rakousko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6. Francie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5. Rakousko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7. Irsko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6. Irsko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7. Island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Duvergerova</a:t>
            </a:r>
            <a:r>
              <a:rPr lang="cs-CZ" dirty="0"/>
              <a:t> transformační mřížka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half" idx="1"/>
          </p:nvPr>
        </p:nvGraphicFramePr>
        <p:xfrm>
          <a:off x="611560" y="1340768"/>
          <a:ext cx="7931225" cy="3507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6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62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62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3762">
                <a:tc>
                  <a:txBody>
                    <a:bodyPr/>
                    <a:lstStyle/>
                    <a:p>
                      <a:r>
                        <a:rPr lang="cs-CZ" dirty="0"/>
                        <a:t>Vláda/Prezident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Vůdce většiny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Opozičník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Člen většiny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Neutrál</a:t>
                      </a:r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891">
                <a:tc>
                  <a:txBody>
                    <a:bodyPr/>
                    <a:lstStyle/>
                    <a:p>
                      <a:r>
                        <a:rPr lang="cs-CZ" dirty="0"/>
                        <a:t>Jednobarevná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Absolutní monarcha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Regulátor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Symbol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Regulátor</a:t>
                      </a:r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020">
                <a:tc>
                  <a:txBody>
                    <a:bodyPr/>
                    <a:lstStyle/>
                    <a:p>
                      <a:r>
                        <a:rPr lang="cs-CZ" dirty="0"/>
                        <a:t>Koalice s dominantní</a:t>
                      </a:r>
                      <a:r>
                        <a:rPr lang="cs-CZ" baseline="0" dirty="0"/>
                        <a:t> stranou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Omezený monarcha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Regulátor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Symbol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Regulátor</a:t>
                      </a:r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762">
                <a:tc>
                  <a:txBody>
                    <a:bodyPr/>
                    <a:lstStyle/>
                    <a:p>
                      <a:r>
                        <a:rPr lang="cs-CZ" dirty="0"/>
                        <a:t>Vyvážená koalice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Diarcha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Regulátor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Symbol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Regulátor</a:t>
                      </a:r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5891">
                <a:tc>
                  <a:txBody>
                    <a:bodyPr/>
                    <a:lstStyle/>
                    <a:p>
                      <a:r>
                        <a:rPr lang="cs-CZ" dirty="0" err="1"/>
                        <a:t>Kvazivětšina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Omezený monarcha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Regulátor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Symbol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Regulátor</a:t>
                      </a:r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634">
                <a:tc>
                  <a:txBody>
                    <a:bodyPr/>
                    <a:lstStyle/>
                    <a:p>
                      <a:r>
                        <a:rPr lang="cs-CZ" dirty="0"/>
                        <a:t>Bez většiny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Diarcha</a:t>
                      </a:r>
                      <a:endParaRPr lang="cs-CZ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11560" y="5013176"/>
            <a:ext cx="8075240" cy="1112987"/>
          </a:xfrm>
        </p:spPr>
        <p:txBody>
          <a:bodyPr>
            <a:normAutofit/>
          </a:bodyPr>
          <a:lstStyle/>
          <a:p>
            <a:r>
              <a:rPr lang="cs-CZ" dirty="0"/>
              <a:t>Snaha posoudit reálnou pozici prezidenta na základě formátu vlády a prezidentova vztahu k vládě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Snahy o kvantifikaci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Frye</a:t>
            </a:r>
            <a:r>
              <a:rPr lang="cs-CZ" dirty="0"/>
              <a:t> – 27 pravomocí, exkluzivní 1 bod, sdílená 0,5 bodu (pro nepřímo volené výsledek x 0,5)</a:t>
            </a:r>
          </a:p>
          <a:p>
            <a:pPr lvl="1"/>
            <a:r>
              <a:rPr lang="cs-CZ" dirty="0"/>
              <a:t>množství pravomocí může zhoršit jejich „vyváženost“</a:t>
            </a:r>
          </a:p>
          <a:p>
            <a:pPr lvl="1"/>
            <a:r>
              <a:rPr lang="cs-CZ" dirty="0"/>
              <a:t>odstupňováno sdílení x exkluzivní pravomoc, ale již ne různá „váha“ (např. veta)</a:t>
            </a:r>
          </a:p>
          <a:p>
            <a:r>
              <a:rPr lang="cs-CZ" dirty="0"/>
              <a:t>Podobně </a:t>
            </a:r>
            <a:r>
              <a:rPr lang="cs-CZ" dirty="0" err="1"/>
              <a:t>Helman</a:t>
            </a:r>
            <a:r>
              <a:rPr lang="cs-CZ" dirty="0"/>
              <a:t> (27 pravomocí) nebo Lucky (28 pravomocí)</a:t>
            </a:r>
          </a:p>
          <a:p>
            <a:r>
              <a:rPr lang="cs-CZ" dirty="0"/>
              <a:t>Snaha o redukci – </a:t>
            </a:r>
            <a:r>
              <a:rPr lang="cs-CZ" dirty="0" err="1"/>
              <a:t>Siaroff</a:t>
            </a:r>
            <a:r>
              <a:rPr lang="cs-CZ" dirty="0"/>
              <a:t> (9 pravomocí)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Siaroff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9 pravomocí (či konstelací), 1 bod za každou odpověď „ano“ (škála 0-9)</a:t>
            </a:r>
          </a:p>
          <a:p>
            <a:pPr lvl="1"/>
            <a:r>
              <a:rPr lang="cs-CZ" dirty="0"/>
              <a:t>Lidová (přímá) volba</a:t>
            </a:r>
          </a:p>
          <a:p>
            <a:pPr lvl="1"/>
            <a:r>
              <a:rPr lang="cs-CZ" dirty="0"/>
              <a:t>Souběh prezidentských a parlamentních voleb</a:t>
            </a:r>
          </a:p>
          <a:p>
            <a:pPr lvl="1"/>
            <a:r>
              <a:rPr lang="cs-CZ" dirty="0"/>
              <a:t>Samostatná jmenovací pravomoc</a:t>
            </a:r>
          </a:p>
          <a:p>
            <a:pPr lvl="1"/>
            <a:r>
              <a:rPr lang="cs-CZ" dirty="0"/>
              <a:t>Předsedá jednání vlády</a:t>
            </a:r>
          </a:p>
          <a:p>
            <a:pPr lvl="1"/>
            <a:r>
              <a:rPr lang="cs-CZ" dirty="0"/>
              <a:t>Veto</a:t>
            </a:r>
          </a:p>
          <a:p>
            <a:pPr lvl="1"/>
            <a:r>
              <a:rPr lang="cs-CZ" dirty="0"/>
              <a:t>Dekretální pravomoc</a:t>
            </a:r>
          </a:p>
          <a:p>
            <a:pPr lvl="1"/>
            <a:r>
              <a:rPr lang="cs-CZ" dirty="0"/>
              <a:t>Hlavní role v zahraniční politice</a:t>
            </a:r>
          </a:p>
          <a:p>
            <a:pPr lvl="1"/>
            <a:r>
              <a:rPr lang="cs-CZ" dirty="0"/>
              <a:t>Hlavní role při formování vlády</a:t>
            </a:r>
          </a:p>
          <a:p>
            <a:pPr lvl="1"/>
            <a:r>
              <a:rPr lang="cs-CZ" dirty="0"/>
              <a:t>Možnost rozpustit parlament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+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Redukce okruhu pravomocí</a:t>
            </a:r>
          </a:p>
          <a:p>
            <a:r>
              <a:rPr lang="cs-CZ" dirty="0"/>
              <a:t>Zohledňuje reálné fungování systému (pravomoc se vykonává či ne, nejen zda je či není v ústavě)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/>
              <a:t>-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Rezignuje na různou váhu uvnitř jedné kategorie (různá síla veta)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Metcalf</a:t>
            </a:r>
            <a:r>
              <a:rPr lang="cs-CZ" dirty="0"/>
              <a:t> (</a:t>
            </a:r>
            <a:r>
              <a:rPr lang="cs-CZ" dirty="0" err="1"/>
              <a:t>Shugart</a:t>
            </a:r>
            <a:r>
              <a:rPr lang="cs-CZ" dirty="0"/>
              <a:t> a </a:t>
            </a:r>
            <a:r>
              <a:rPr lang="cs-CZ" dirty="0" err="1"/>
              <a:t>Carey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Metcalf</a:t>
            </a:r>
            <a:r>
              <a:rPr lang="cs-CZ" dirty="0"/>
              <a:t> rozšiřuje původní měření </a:t>
            </a:r>
            <a:r>
              <a:rPr lang="cs-CZ" dirty="0" err="1"/>
              <a:t>Shugarta</a:t>
            </a:r>
            <a:r>
              <a:rPr lang="cs-CZ" dirty="0"/>
              <a:t> a </a:t>
            </a:r>
            <a:r>
              <a:rPr lang="cs-CZ" dirty="0" err="1"/>
              <a:t>Careyho</a:t>
            </a:r>
            <a:r>
              <a:rPr lang="cs-CZ" dirty="0"/>
              <a:t> o prezidentskou pravomoc iniciovat soudní přezkoumání zákona</a:t>
            </a:r>
          </a:p>
          <a:p>
            <a:r>
              <a:rPr lang="cs-CZ" dirty="0"/>
              <a:t>7 legislativních (S+C 6) a 4 nelegislativní pravomoci, na škále 0-4 body (nemusí být „obsazeny“ všechny bodové hodnoty na škále)</a:t>
            </a:r>
          </a:p>
          <a:p>
            <a:pPr lvl="1"/>
            <a:r>
              <a:rPr lang="cs-CZ" dirty="0" err="1"/>
              <a:t>Shugart</a:t>
            </a:r>
            <a:r>
              <a:rPr lang="cs-CZ" dirty="0"/>
              <a:t> a </a:t>
            </a:r>
            <a:r>
              <a:rPr lang="cs-CZ" dirty="0" err="1"/>
              <a:t>Carey</a:t>
            </a:r>
            <a:r>
              <a:rPr lang="cs-CZ" dirty="0"/>
              <a:t> se dále liší v některých detailech u jednotlivých škál (např. chybí některá z bodových hodnot)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Legislativní pravomoci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Absolutní veto: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nelze  přehlasovat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3 – přehlasování kvalifikovanou většinou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přehlasování nadpoloviční většinou všech členů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přehlasování prostou většinou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– neexistuje</a:t>
            </a:r>
          </a:p>
          <a:p>
            <a:r>
              <a:rPr lang="cs-CZ" dirty="0"/>
              <a:t>Částečné veto: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nelze  přehlasovat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3 – přehlasování kvalifikovanou většinou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přehlasování nadpoloviční většinou všech členů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přehlasování prostou většinou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– neexistuje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Legislativní pravomoci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Dekretální pravomoc: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vyhrazená oblast bez možnosti zrušení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dočasná pravomoc s určitým omezením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omezená pravomoc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– neexistuje, nebo ji deleguje parlament</a:t>
            </a:r>
          </a:p>
          <a:p>
            <a:r>
              <a:rPr lang="cs-CZ" dirty="0"/>
              <a:t>Exkluzivní předkládání legislativy: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parlament nemůže předkládat pozměňovací návrhy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omezená možnost pozměňovacích návrhů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neomezená možnost pozměňovacích návrhů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– neexistuje</a:t>
            </a:r>
          </a:p>
          <a:p>
            <a:r>
              <a:rPr lang="cs-CZ" dirty="0"/>
              <a:t>Rozpočtové pravomoci: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připravuje rozpočet, bez pozměňovacích návrhů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3 – parlament může redukovat částky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prezident stanovuje horní hranici výdajů, parlament může pozměňovat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parlament může navýšit rozpočet, najde-li příjmy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0 - neexistuje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1018</Words>
  <Application>Microsoft Office PowerPoint</Application>
  <PresentationFormat>Předvádění na obrazovce (4:3)</PresentationFormat>
  <Paragraphs>218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Courier New</vt:lpstr>
      <vt:lpstr>Motiv sady Office</vt:lpstr>
      <vt:lpstr>Měření pravomocí prezidenta</vt:lpstr>
      <vt:lpstr>Srovnání síly prezidentů (Duverger)</vt:lpstr>
      <vt:lpstr>Duvergerova transformační mřížka</vt:lpstr>
      <vt:lpstr>Snahy o kvantifikaci</vt:lpstr>
      <vt:lpstr>Siaroff</vt:lpstr>
      <vt:lpstr>Hodnocení</vt:lpstr>
      <vt:lpstr>Metcalf (Shugart a Carey)</vt:lpstr>
      <vt:lpstr>Legislativní pravomoci I.</vt:lpstr>
      <vt:lpstr>Legislativní pravomoci II.</vt:lpstr>
      <vt:lpstr>Legislativní pravomoci III.</vt:lpstr>
      <vt:lpstr>Nelegislativní pravomoci I.</vt:lpstr>
      <vt:lpstr>Nelegislativní pravomoci II.</vt:lpstr>
      <vt:lpstr>Hodnocení</vt:lpstr>
      <vt:lpstr>Pokusy o revizi</vt:lpstr>
      <vt:lpstr>Skóre prespow (Doyle a Elgie)</vt:lpstr>
      <vt:lpstr>Příklady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Měření pravomocí prezidenta</dc:title>
  <dc:creator>Pavlína</dc:creator>
  <cp:lastModifiedBy>Jakub Šedo</cp:lastModifiedBy>
  <cp:revision>28</cp:revision>
  <dcterms:created xsi:type="dcterms:W3CDTF">2017-10-01T14:16:03Z</dcterms:created>
  <dcterms:modified xsi:type="dcterms:W3CDTF">2023-10-02T10:51:08Z</dcterms:modified>
</cp:coreProperties>
</file>