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65" r:id="rId15"/>
    <p:sldId id="270" r:id="rId16"/>
    <p:sldId id="275" r:id="rId17"/>
    <p:sldId id="27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>
      <p:cViewPr varScale="1">
        <p:scale>
          <a:sx n="104" d="100"/>
          <a:sy n="104" d="100"/>
        </p:scale>
        <p:origin x="11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ezidenti\V&#253;po&#269;ty%20&#250;&#269;as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rezidenti\V&#253;po&#269;ty%20&#250;&#269;ast%20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rezidenti\V&#253;po&#269;ty%20&#250;&#269;ast%20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5898680472"/>
          <c:y val="3.27273874419543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Francie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List3!$E$4:$E$51</c:f>
              <c:numCache>
                <c:formatCode>General</c:formatCode>
                <c:ptCount val="48"/>
                <c:pt idx="3">
                  <c:v>1.1000000000000001</c:v>
                </c:pt>
                <c:pt idx="6">
                  <c:v>0.97</c:v>
                </c:pt>
                <c:pt idx="8">
                  <c:v>1.03</c:v>
                </c:pt>
                <c:pt idx="11">
                  <c:v>1.1399999999999999</c:v>
                </c:pt>
                <c:pt idx="12">
                  <c:v>1.23</c:v>
                </c:pt>
                <c:pt idx="17">
                  <c:v>1.1599999999999999</c:v>
                </c:pt>
                <c:pt idx="22">
                  <c:v>1.1100000000000001</c:v>
                </c:pt>
                <c:pt idx="25">
                  <c:v>1.38</c:v>
                </c:pt>
                <c:pt idx="28">
                  <c:v>1.39</c:v>
                </c:pt>
                <c:pt idx="33">
                  <c:v>1.72</c:v>
                </c:pt>
                <c:pt idx="34">
                  <c:v>1.55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967-428D-98AE-807C8EB46D63}"/>
            </c:ext>
          </c:extLst>
        </c:ser>
        <c:ser>
          <c:idx val="1"/>
          <c:order val="1"/>
          <c:tx>
            <c:v>Irsko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List3!$F$4:$F$51</c:f>
              <c:numCache>
                <c:formatCode>General</c:formatCode>
                <c:ptCount val="48"/>
                <c:pt idx="0">
                  <c:v>0.92</c:v>
                </c:pt>
                <c:pt idx="2">
                  <c:v>0.82</c:v>
                </c:pt>
                <c:pt idx="4">
                  <c:v>0.86</c:v>
                </c:pt>
                <c:pt idx="7">
                  <c:v>0.81</c:v>
                </c:pt>
                <c:pt idx="14">
                  <c:v>0.94</c:v>
                </c:pt>
                <c:pt idx="19">
                  <c:v>0.73</c:v>
                </c:pt>
                <c:pt idx="38">
                  <c:v>0.82</c:v>
                </c:pt>
                <c:pt idx="39">
                  <c:v>0.69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967-428D-98AE-807C8EB46D63}"/>
            </c:ext>
          </c:extLst>
        </c:ser>
        <c:ser>
          <c:idx val="2"/>
          <c:order val="2"/>
          <c:tx>
            <c:v>Island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List3!$G$4:$G$51</c:f>
              <c:numCache>
                <c:formatCode>General</c:formatCode>
                <c:ptCount val="48"/>
                <c:pt idx="1">
                  <c:v>0.92</c:v>
                </c:pt>
                <c:pt idx="5">
                  <c:v>1.01</c:v>
                </c:pt>
                <c:pt idx="10">
                  <c:v>1.02</c:v>
                </c:pt>
                <c:pt idx="13">
                  <c:v>0.81</c:v>
                </c:pt>
                <c:pt idx="18">
                  <c:v>0.99</c:v>
                </c:pt>
                <c:pt idx="23">
                  <c:v>0.74</c:v>
                </c:pt>
                <c:pt idx="28">
                  <c:v>0.76</c:v>
                </c:pt>
                <c:pt idx="36">
                  <c:v>0.95</c:v>
                </c:pt>
                <c:pt idx="37">
                  <c:v>0.83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5967-428D-98AE-807C8EB46D63}"/>
            </c:ext>
          </c:extLst>
        </c:ser>
        <c:ser>
          <c:idx val="3"/>
          <c:order val="3"/>
          <c:tx>
            <c:v>Portugalsko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List3!$H$4:$H$51</c:f>
              <c:numCache>
                <c:formatCode>General</c:formatCode>
                <c:ptCount val="48"/>
                <c:pt idx="9">
                  <c:v>0.9</c:v>
                </c:pt>
                <c:pt idx="10">
                  <c:v>1.01</c:v>
                </c:pt>
                <c:pt idx="12">
                  <c:v>1.02</c:v>
                </c:pt>
                <c:pt idx="15">
                  <c:v>0.91</c:v>
                </c:pt>
                <c:pt idx="18">
                  <c:v>1.01</c:v>
                </c:pt>
                <c:pt idx="21">
                  <c:v>0.81</c:v>
                </c:pt>
                <c:pt idx="24">
                  <c:v>0.97</c:v>
                </c:pt>
                <c:pt idx="27">
                  <c:v>0.8</c:v>
                </c:pt>
                <c:pt idx="40">
                  <c:v>0.88</c:v>
                </c:pt>
                <c:pt idx="41">
                  <c:v>0.78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5967-428D-98AE-807C8EB46D63}"/>
            </c:ext>
          </c:extLst>
        </c:ser>
        <c:ser>
          <c:idx val="4"/>
          <c:order val="4"/>
          <c:tx>
            <c:v>Rakousko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List3!$I$4:$I$51</c:f>
              <c:numCache>
                <c:formatCode>General</c:formatCode>
                <c:ptCount val="48"/>
                <c:pt idx="12">
                  <c:v>0.99</c:v>
                </c:pt>
                <c:pt idx="16">
                  <c:v>1</c:v>
                </c:pt>
                <c:pt idx="20">
                  <c:v>0.9</c:v>
                </c:pt>
                <c:pt idx="23">
                  <c:v>0.87</c:v>
                </c:pt>
                <c:pt idx="26">
                  <c:v>0.69</c:v>
                </c:pt>
                <c:pt idx="32">
                  <c:v>0.88</c:v>
                </c:pt>
                <c:pt idx="42">
                  <c:v>0.86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5967-428D-98AE-807C8EB46D63}"/>
            </c:ext>
          </c:extLst>
        </c:ser>
        <c:ser>
          <c:idx val="5"/>
          <c:order val="5"/>
          <c:tx>
            <c:v>Finsko</c:v>
          </c:tx>
          <c:spPr>
            <a:ln w="12700"/>
          </c:spPr>
          <c:marker>
            <c:spPr>
              <a:ln w="12700"/>
            </c:spPr>
          </c:marker>
          <c:xVal>
            <c:numRef>
              <c:f>List3!$D$4:$D$51</c:f>
              <c:numCache>
                <c:formatCode>General</c:formatCode>
                <c:ptCount val="48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2022</c:v>
                </c:pt>
                <c:pt idx="35">
                  <c:v>2016</c:v>
                </c:pt>
                <c:pt idx="36">
                  <c:v>2016</c:v>
                </c:pt>
                <c:pt idx="37">
                  <c:v>2020</c:v>
                </c:pt>
                <c:pt idx="38">
                  <c:v>2011</c:v>
                </c:pt>
                <c:pt idx="39">
                  <c:v>2018</c:v>
                </c:pt>
                <c:pt idx="40">
                  <c:v>2016</c:v>
                </c:pt>
                <c:pt idx="41">
                  <c:v>2021</c:v>
                </c:pt>
                <c:pt idx="42">
                  <c:v>2022</c:v>
                </c:pt>
                <c:pt idx="43">
                  <c:v>1994</c:v>
                </c:pt>
                <c:pt idx="44">
                  <c:v>2000</c:v>
                </c:pt>
                <c:pt idx="45">
                  <c:v>2006</c:v>
                </c:pt>
                <c:pt idx="46">
                  <c:v>2012</c:v>
                </c:pt>
                <c:pt idx="47">
                  <c:v>2018</c:v>
                </c:pt>
              </c:numCache>
            </c:numRef>
          </c:xVal>
          <c:yVal>
            <c:numRef>
              <c:f>List3!$J$4:$J$51</c:f>
              <c:numCache>
                <c:formatCode>General</c:formatCode>
                <c:ptCount val="48"/>
                <c:pt idx="43">
                  <c:v>1.1399999999999999</c:v>
                </c:pt>
                <c:pt idx="44">
                  <c:v>1.1200000000000001</c:v>
                </c:pt>
                <c:pt idx="45">
                  <c:v>1.1399999999999999</c:v>
                </c:pt>
                <c:pt idx="46">
                  <c:v>1.04</c:v>
                </c:pt>
                <c:pt idx="47">
                  <c:v>0.94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5967-428D-98AE-807C8EB46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053327"/>
        <c:axId val="1"/>
      </c:scatterChart>
      <c:valAx>
        <c:axId val="296053327"/>
        <c:scaling>
          <c:orientation val="minMax"/>
          <c:max val="2030"/>
          <c:min val="1940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48876424695"/>
              <c:y val="0.894546486977589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16571387483E-2"/>
              <c:y val="0.4000005047445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296053327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7358429512"/>
          <c:y val="0.42307793256612147"/>
          <c:w val="0.18764678387804268"/>
          <c:h val="0.3493655360387643"/>
        </c:manualLayout>
      </c:layout>
      <c:overlay val="0"/>
      <c:spPr>
        <a:ln w="9525"/>
      </c:sp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7185228046"/>
          <c:y val="3.272729476944712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Bulharsko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List3!$D$2:$D$44</c:f>
              <c:numCache>
                <c:formatCode>General</c:formatCode>
                <c:ptCount val="43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2021</c:v>
                </c:pt>
                <c:pt idx="7">
                  <c:v>1993</c:v>
                </c:pt>
                <c:pt idx="8">
                  <c:v>1997</c:v>
                </c:pt>
                <c:pt idx="9">
                  <c:v>2002</c:v>
                </c:pt>
                <c:pt idx="10">
                  <c:v>2004</c:v>
                </c:pt>
                <c:pt idx="11">
                  <c:v>2009</c:v>
                </c:pt>
                <c:pt idx="12">
                  <c:v>2014</c:v>
                </c:pt>
                <c:pt idx="13">
                  <c:v>2019</c:v>
                </c:pt>
                <c:pt idx="14">
                  <c:v>1995</c:v>
                </c:pt>
                <c:pt idx="15">
                  <c:v>2000</c:v>
                </c:pt>
                <c:pt idx="16">
                  <c:v>2005</c:v>
                </c:pt>
                <c:pt idx="17">
                  <c:v>2010</c:v>
                </c:pt>
                <c:pt idx="18">
                  <c:v>2015</c:v>
                </c:pt>
                <c:pt idx="19">
                  <c:v>2009</c:v>
                </c:pt>
                <c:pt idx="20">
                  <c:v>2014</c:v>
                </c:pt>
                <c:pt idx="21">
                  <c:v>2019</c:v>
                </c:pt>
                <c:pt idx="22">
                  <c:v>1999</c:v>
                </c:pt>
                <c:pt idx="23">
                  <c:v>2004</c:v>
                </c:pt>
                <c:pt idx="24">
                  <c:v>2009</c:v>
                </c:pt>
                <c:pt idx="25">
                  <c:v>2014</c:v>
                </c:pt>
                <c:pt idx="26">
                  <c:v>2019</c:v>
                </c:pt>
                <c:pt idx="27">
                  <c:v>2020</c:v>
                </c:pt>
                <c:pt idx="28">
                  <c:v>2007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2016</c:v>
                </c:pt>
                <c:pt idx="38">
                  <c:v>2016</c:v>
                </c:pt>
                <c:pt idx="39">
                  <c:v>2011</c:v>
                </c:pt>
                <c:pt idx="40">
                  <c:v>2016</c:v>
                </c:pt>
                <c:pt idx="41">
                  <c:v>2016</c:v>
                </c:pt>
              </c:numCache>
            </c:numRef>
          </c:xVal>
          <c:yVal>
            <c:numRef>
              <c:f>List3!$E$2:$E$44</c:f>
              <c:numCache>
                <c:formatCode>General</c:formatCode>
                <c:ptCount val="43"/>
                <c:pt idx="0">
                  <c:v>0.91</c:v>
                </c:pt>
                <c:pt idx="1">
                  <c:v>1.03</c:v>
                </c:pt>
                <c:pt idx="2">
                  <c:v>0.64</c:v>
                </c:pt>
                <c:pt idx="3">
                  <c:v>0.78</c:v>
                </c:pt>
                <c:pt idx="4">
                  <c:v>0.95</c:v>
                </c:pt>
                <c:pt idx="5">
                  <c:v>1.05</c:v>
                </c:pt>
                <c:pt idx="6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93D-4E3D-AD6A-CF34F705816D}"/>
            </c:ext>
          </c:extLst>
        </c:ser>
        <c:ser>
          <c:idx val="1"/>
          <c:order val="1"/>
          <c:tx>
            <c:v>Litva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List3!$D$2:$D$44</c:f>
              <c:numCache>
                <c:formatCode>General</c:formatCode>
                <c:ptCount val="43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2021</c:v>
                </c:pt>
                <c:pt idx="7">
                  <c:v>1993</c:v>
                </c:pt>
                <c:pt idx="8">
                  <c:v>1997</c:v>
                </c:pt>
                <c:pt idx="9">
                  <c:v>2002</c:v>
                </c:pt>
                <c:pt idx="10">
                  <c:v>2004</c:v>
                </c:pt>
                <c:pt idx="11">
                  <c:v>2009</c:v>
                </c:pt>
                <c:pt idx="12">
                  <c:v>2014</c:v>
                </c:pt>
                <c:pt idx="13">
                  <c:v>2019</c:v>
                </c:pt>
                <c:pt idx="14">
                  <c:v>1995</c:v>
                </c:pt>
                <c:pt idx="15">
                  <c:v>2000</c:v>
                </c:pt>
                <c:pt idx="16">
                  <c:v>2005</c:v>
                </c:pt>
                <c:pt idx="17">
                  <c:v>2010</c:v>
                </c:pt>
                <c:pt idx="18">
                  <c:v>2015</c:v>
                </c:pt>
                <c:pt idx="19">
                  <c:v>2009</c:v>
                </c:pt>
                <c:pt idx="20">
                  <c:v>2014</c:v>
                </c:pt>
                <c:pt idx="21">
                  <c:v>2019</c:v>
                </c:pt>
                <c:pt idx="22">
                  <c:v>1999</c:v>
                </c:pt>
                <c:pt idx="23">
                  <c:v>2004</c:v>
                </c:pt>
                <c:pt idx="24">
                  <c:v>2009</c:v>
                </c:pt>
                <c:pt idx="25">
                  <c:v>2014</c:v>
                </c:pt>
                <c:pt idx="26">
                  <c:v>2019</c:v>
                </c:pt>
                <c:pt idx="27">
                  <c:v>2020</c:v>
                </c:pt>
                <c:pt idx="28">
                  <c:v>2007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2016</c:v>
                </c:pt>
                <c:pt idx="38">
                  <c:v>2016</c:v>
                </c:pt>
                <c:pt idx="39">
                  <c:v>2011</c:v>
                </c:pt>
                <c:pt idx="40">
                  <c:v>2016</c:v>
                </c:pt>
                <c:pt idx="41">
                  <c:v>2016</c:v>
                </c:pt>
              </c:numCache>
            </c:numRef>
          </c:xVal>
          <c:yVal>
            <c:numRef>
              <c:f>List3!$F$2:$F$44</c:f>
              <c:numCache>
                <c:formatCode>General</c:formatCode>
                <c:ptCount val="43"/>
                <c:pt idx="7">
                  <c:v>1.06</c:v>
                </c:pt>
                <c:pt idx="8">
                  <c:v>1.31</c:v>
                </c:pt>
                <c:pt idx="9">
                  <c:v>1.04</c:v>
                </c:pt>
                <c:pt idx="10">
                  <c:v>1.03</c:v>
                </c:pt>
                <c:pt idx="11">
                  <c:v>1.05</c:v>
                </c:pt>
                <c:pt idx="12">
                  <c:v>1</c:v>
                </c:pt>
                <c:pt idx="13">
                  <c:v>1.18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93D-4E3D-AD6A-CF34F705816D}"/>
            </c:ext>
          </c:extLst>
        </c:ser>
        <c:ser>
          <c:idx val="2"/>
          <c:order val="2"/>
          <c:tx>
            <c:v>Polsko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List3!$D$2:$D$44</c:f>
              <c:numCache>
                <c:formatCode>General</c:formatCode>
                <c:ptCount val="43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2021</c:v>
                </c:pt>
                <c:pt idx="7">
                  <c:v>1993</c:v>
                </c:pt>
                <c:pt idx="8">
                  <c:v>1997</c:v>
                </c:pt>
                <c:pt idx="9">
                  <c:v>2002</c:v>
                </c:pt>
                <c:pt idx="10">
                  <c:v>2004</c:v>
                </c:pt>
                <c:pt idx="11">
                  <c:v>2009</c:v>
                </c:pt>
                <c:pt idx="12">
                  <c:v>2014</c:v>
                </c:pt>
                <c:pt idx="13">
                  <c:v>2019</c:v>
                </c:pt>
                <c:pt idx="14">
                  <c:v>1995</c:v>
                </c:pt>
                <c:pt idx="15">
                  <c:v>2000</c:v>
                </c:pt>
                <c:pt idx="16">
                  <c:v>2005</c:v>
                </c:pt>
                <c:pt idx="17">
                  <c:v>2010</c:v>
                </c:pt>
                <c:pt idx="18">
                  <c:v>2015</c:v>
                </c:pt>
                <c:pt idx="19">
                  <c:v>2009</c:v>
                </c:pt>
                <c:pt idx="20">
                  <c:v>2014</c:v>
                </c:pt>
                <c:pt idx="21">
                  <c:v>2019</c:v>
                </c:pt>
                <c:pt idx="22">
                  <c:v>1999</c:v>
                </c:pt>
                <c:pt idx="23">
                  <c:v>2004</c:v>
                </c:pt>
                <c:pt idx="24">
                  <c:v>2009</c:v>
                </c:pt>
                <c:pt idx="25">
                  <c:v>2014</c:v>
                </c:pt>
                <c:pt idx="26">
                  <c:v>2019</c:v>
                </c:pt>
                <c:pt idx="27">
                  <c:v>2020</c:v>
                </c:pt>
                <c:pt idx="28">
                  <c:v>2007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2016</c:v>
                </c:pt>
                <c:pt idx="38">
                  <c:v>2016</c:v>
                </c:pt>
                <c:pt idx="39">
                  <c:v>2011</c:v>
                </c:pt>
                <c:pt idx="40">
                  <c:v>2016</c:v>
                </c:pt>
                <c:pt idx="41">
                  <c:v>2016</c:v>
                </c:pt>
              </c:numCache>
            </c:numRef>
          </c:xVal>
          <c:yVal>
            <c:numRef>
              <c:f>List3!$G$2:$G$44</c:f>
              <c:numCache>
                <c:formatCode>General</c:formatCode>
                <c:ptCount val="43"/>
                <c:pt idx="14">
                  <c:v>1.3</c:v>
                </c:pt>
                <c:pt idx="15">
                  <c:v>1.31</c:v>
                </c:pt>
                <c:pt idx="16">
                  <c:v>1.22</c:v>
                </c:pt>
                <c:pt idx="17">
                  <c:v>1.0900000000000001</c:v>
                </c:pt>
                <c:pt idx="18">
                  <c:v>0.97</c:v>
                </c:pt>
                <c:pt idx="27">
                  <c:v>1.01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93D-4E3D-AD6A-CF34F705816D}"/>
            </c:ext>
          </c:extLst>
        </c:ser>
        <c:ser>
          <c:idx val="3"/>
          <c:order val="3"/>
          <c:tx>
            <c:v>Rumunsko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List3!$D$2:$D$44</c:f>
              <c:numCache>
                <c:formatCode>General</c:formatCode>
                <c:ptCount val="43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2021</c:v>
                </c:pt>
                <c:pt idx="7">
                  <c:v>1993</c:v>
                </c:pt>
                <c:pt idx="8">
                  <c:v>1997</c:v>
                </c:pt>
                <c:pt idx="9">
                  <c:v>2002</c:v>
                </c:pt>
                <c:pt idx="10">
                  <c:v>2004</c:v>
                </c:pt>
                <c:pt idx="11">
                  <c:v>2009</c:v>
                </c:pt>
                <c:pt idx="12">
                  <c:v>2014</c:v>
                </c:pt>
                <c:pt idx="13">
                  <c:v>2019</c:v>
                </c:pt>
                <c:pt idx="14">
                  <c:v>1995</c:v>
                </c:pt>
                <c:pt idx="15">
                  <c:v>2000</c:v>
                </c:pt>
                <c:pt idx="16">
                  <c:v>2005</c:v>
                </c:pt>
                <c:pt idx="17">
                  <c:v>2010</c:v>
                </c:pt>
                <c:pt idx="18">
                  <c:v>2015</c:v>
                </c:pt>
                <c:pt idx="19">
                  <c:v>2009</c:v>
                </c:pt>
                <c:pt idx="20">
                  <c:v>2014</c:v>
                </c:pt>
                <c:pt idx="21">
                  <c:v>2019</c:v>
                </c:pt>
                <c:pt idx="22">
                  <c:v>1999</c:v>
                </c:pt>
                <c:pt idx="23">
                  <c:v>2004</c:v>
                </c:pt>
                <c:pt idx="24">
                  <c:v>2009</c:v>
                </c:pt>
                <c:pt idx="25">
                  <c:v>2014</c:v>
                </c:pt>
                <c:pt idx="26">
                  <c:v>2019</c:v>
                </c:pt>
                <c:pt idx="27">
                  <c:v>2020</c:v>
                </c:pt>
                <c:pt idx="28">
                  <c:v>2007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2016</c:v>
                </c:pt>
                <c:pt idx="38">
                  <c:v>2016</c:v>
                </c:pt>
                <c:pt idx="39">
                  <c:v>2011</c:v>
                </c:pt>
                <c:pt idx="40">
                  <c:v>2016</c:v>
                </c:pt>
                <c:pt idx="41">
                  <c:v>2016</c:v>
                </c:pt>
              </c:numCache>
            </c:numRef>
          </c:xVal>
          <c:yVal>
            <c:numRef>
              <c:f>List3!$H$2:$H$44</c:f>
              <c:numCache>
                <c:formatCode>General</c:formatCode>
                <c:ptCount val="43"/>
                <c:pt idx="19">
                  <c:v>1.37</c:v>
                </c:pt>
                <c:pt idx="20">
                  <c:v>1.31</c:v>
                </c:pt>
                <c:pt idx="21">
                  <c:v>1.51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93D-4E3D-AD6A-CF34F705816D}"/>
            </c:ext>
          </c:extLst>
        </c:ser>
        <c:ser>
          <c:idx val="4"/>
          <c:order val="4"/>
          <c:tx>
            <c:v>Slovensko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List3!$D$2:$D$44</c:f>
              <c:numCache>
                <c:formatCode>General</c:formatCode>
                <c:ptCount val="43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2021</c:v>
                </c:pt>
                <c:pt idx="7">
                  <c:v>1993</c:v>
                </c:pt>
                <c:pt idx="8">
                  <c:v>1997</c:v>
                </c:pt>
                <c:pt idx="9">
                  <c:v>2002</c:v>
                </c:pt>
                <c:pt idx="10">
                  <c:v>2004</c:v>
                </c:pt>
                <c:pt idx="11">
                  <c:v>2009</c:v>
                </c:pt>
                <c:pt idx="12">
                  <c:v>2014</c:v>
                </c:pt>
                <c:pt idx="13">
                  <c:v>2019</c:v>
                </c:pt>
                <c:pt idx="14">
                  <c:v>1995</c:v>
                </c:pt>
                <c:pt idx="15">
                  <c:v>2000</c:v>
                </c:pt>
                <c:pt idx="16">
                  <c:v>2005</c:v>
                </c:pt>
                <c:pt idx="17">
                  <c:v>2010</c:v>
                </c:pt>
                <c:pt idx="18">
                  <c:v>2015</c:v>
                </c:pt>
                <c:pt idx="19">
                  <c:v>2009</c:v>
                </c:pt>
                <c:pt idx="20">
                  <c:v>2014</c:v>
                </c:pt>
                <c:pt idx="21">
                  <c:v>2019</c:v>
                </c:pt>
                <c:pt idx="22">
                  <c:v>1999</c:v>
                </c:pt>
                <c:pt idx="23">
                  <c:v>2004</c:v>
                </c:pt>
                <c:pt idx="24">
                  <c:v>2009</c:v>
                </c:pt>
                <c:pt idx="25">
                  <c:v>2014</c:v>
                </c:pt>
                <c:pt idx="26">
                  <c:v>2019</c:v>
                </c:pt>
                <c:pt idx="27">
                  <c:v>2020</c:v>
                </c:pt>
                <c:pt idx="28">
                  <c:v>2007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2016</c:v>
                </c:pt>
                <c:pt idx="38">
                  <c:v>2016</c:v>
                </c:pt>
                <c:pt idx="39">
                  <c:v>2011</c:v>
                </c:pt>
                <c:pt idx="40">
                  <c:v>2016</c:v>
                </c:pt>
                <c:pt idx="41">
                  <c:v>2016</c:v>
                </c:pt>
              </c:numCache>
            </c:numRef>
          </c:xVal>
          <c:yVal>
            <c:numRef>
              <c:f>List3!$I$2:$I$44</c:f>
              <c:numCache>
                <c:formatCode>General</c:formatCode>
                <c:ptCount val="43"/>
                <c:pt idx="22">
                  <c:v>0.9</c:v>
                </c:pt>
                <c:pt idx="23">
                  <c:v>0.75</c:v>
                </c:pt>
                <c:pt idx="24">
                  <c:v>0.76</c:v>
                </c:pt>
                <c:pt idx="25">
                  <c:v>0.73</c:v>
                </c:pt>
                <c:pt idx="26">
                  <c:v>0.76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193D-4E3D-AD6A-CF34F7058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434440"/>
        <c:axId val="1"/>
      </c:scatterChart>
      <c:valAx>
        <c:axId val="327434440"/>
        <c:scaling>
          <c:orientation val="minMax"/>
          <c:max val="2025"/>
          <c:min val="1985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3930718723"/>
              <c:y val="0.8945463803167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23923087888E-2"/>
              <c:y val="0.4000004849278366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2743444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79281862927"/>
          <c:y val="0.42307795821134364"/>
          <c:w val="0.20200330390011156"/>
          <c:h val="0.2410261073024070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7185228046"/>
          <c:y val="3.27273874419543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Černá Hora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List3!$E$2:$E$48</c:f>
              <c:numCache>
                <c:formatCode>General</c:formatCode>
                <c:ptCount val="47"/>
                <c:pt idx="0">
                  <c:v>0.64</c:v>
                </c:pt>
                <c:pt idx="1">
                  <c:v>1</c:v>
                </c:pt>
                <c:pt idx="2">
                  <c:v>0.9</c:v>
                </c:pt>
                <c:pt idx="3">
                  <c:v>0.86</c:v>
                </c:pt>
                <c:pt idx="4">
                  <c:v>1.0900000000000001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A0D-42AA-A2C8-41023B6E4399}"/>
            </c:ext>
          </c:extLst>
        </c:ser>
        <c:ser>
          <c:idx val="1"/>
          <c:order val="1"/>
          <c:tx>
            <c:v>ČR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List3!$F$2:$F$48</c:f>
              <c:numCache>
                <c:formatCode>General</c:formatCode>
                <c:ptCount val="47"/>
                <c:pt idx="5">
                  <c:v>1.02</c:v>
                </c:pt>
                <c:pt idx="6">
                  <c:v>1</c:v>
                </c:pt>
                <c:pt idx="7">
                  <c:v>1.04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A0D-42AA-A2C8-41023B6E4399}"/>
            </c:ext>
          </c:extLst>
        </c:ser>
        <c:ser>
          <c:idx val="2"/>
          <c:order val="2"/>
          <c:tx>
            <c:v>Finsko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A0D-42AA-A2C8-41023B6E4399}"/>
            </c:ext>
          </c:extLst>
        </c:ser>
        <c:ser>
          <c:idx val="3"/>
          <c:order val="3"/>
          <c:tx>
            <c:v>Chorvatsko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List3!$G$2:$G$48</c:f>
              <c:numCache>
                <c:formatCode>General</c:formatCode>
                <c:ptCount val="47"/>
                <c:pt idx="13">
                  <c:v>0.87</c:v>
                </c:pt>
                <c:pt idx="14">
                  <c:v>0.82</c:v>
                </c:pt>
                <c:pt idx="15">
                  <c:v>0.76</c:v>
                </c:pt>
                <c:pt idx="16">
                  <c:v>0.77</c:v>
                </c:pt>
                <c:pt idx="17">
                  <c:v>0.94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A0D-42AA-A2C8-41023B6E4399}"/>
            </c:ext>
          </c:extLst>
        </c:ser>
        <c:ser>
          <c:idx val="4"/>
          <c:order val="4"/>
          <c:tx>
            <c:v>Kypr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List3!$H$2:$H$48</c:f>
              <c:numCache>
                <c:formatCode>General</c:formatCode>
                <c:ptCount val="47"/>
                <c:pt idx="18">
                  <c:v>0.99</c:v>
                </c:pt>
                <c:pt idx="19">
                  <c:v>1</c:v>
                </c:pt>
                <c:pt idx="20">
                  <c:v>0.99</c:v>
                </c:pt>
                <c:pt idx="21">
                  <c:v>0.99</c:v>
                </c:pt>
                <c:pt idx="22">
                  <c:v>1</c:v>
                </c:pt>
                <c:pt idx="23">
                  <c:v>1.05</c:v>
                </c:pt>
                <c:pt idx="24">
                  <c:v>1.1499999999999999</c:v>
                </c:pt>
                <c:pt idx="25">
                  <c:v>1.08</c:v>
                </c:pt>
                <c:pt idx="26">
                  <c:v>1.1000000000000001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8A0D-42AA-A2C8-41023B6E4399}"/>
            </c:ext>
          </c:extLst>
        </c:ser>
        <c:ser>
          <c:idx val="5"/>
          <c:order val="5"/>
          <c:tx>
            <c:v>Makedonie</c:v>
          </c:tx>
          <c:spPr>
            <a:ln w="12700"/>
          </c:spP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List3!$I$2:$I$48</c:f>
              <c:numCache>
                <c:formatCode>General</c:formatCode>
                <c:ptCount val="47"/>
                <c:pt idx="27">
                  <c:v>1</c:v>
                </c:pt>
                <c:pt idx="28">
                  <c:v>0.9</c:v>
                </c:pt>
                <c:pt idx="29">
                  <c:v>0.88</c:v>
                </c:pt>
                <c:pt idx="30">
                  <c:v>0.97</c:v>
                </c:pt>
                <c:pt idx="31">
                  <c:v>0.78</c:v>
                </c:pt>
                <c:pt idx="32">
                  <c:v>0.73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8A0D-42AA-A2C8-41023B6E4399}"/>
            </c:ext>
          </c:extLst>
        </c:ser>
        <c:ser>
          <c:idx val="6"/>
          <c:order val="6"/>
          <c:tx>
            <c:v>Slovinsko</c:v>
          </c:tx>
          <c:spPr>
            <a:ln w="12700"/>
          </c:spP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List3!$J$2:$J$48</c:f>
              <c:numCache>
                <c:formatCode>General</c:formatCode>
                <c:ptCount val="47"/>
                <c:pt idx="33">
                  <c:v>1</c:v>
                </c:pt>
                <c:pt idx="34">
                  <c:v>0.94</c:v>
                </c:pt>
                <c:pt idx="35">
                  <c:v>1.1000000000000001</c:v>
                </c:pt>
                <c:pt idx="36">
                  <c:v>0.92</c:v>
                </c:pt>
                <c:pt idx="37">
                  <c:v>0.8</c:v>
                </c:pt>
                <c:pt idx="38">
                  <c:v>0.84</c:v>
                </c:pt>
                <c:pt idx="39">
                  <c:v>0.73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8A0D-42AA-A2C8-41023B6E4399}"/>
            </c:ext>
          </c:extLst>
        </c:ser>
        <c:ser>
          <c:idx val="7"/>
          <c:order val="7"/>
          <c:tx>
            <c:v>Srbsko</c:v>
          </c:tx>
          <c:spPr>
            <a:ln w="12700"/>
          </c:spPr>
          <c:marker>
            <c:spPr>
              <a:ln w="34925"/>
            </c:spPr>
          </c:marker>
          <c:xVal>
            <c:numRef>
              <c:f>List3!$D$2:$D$48</c:f>
              <c:numCache>
                <c:formatCode>General</c:formatCode>
                <c:ptCount val="47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2023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  <c:pt idx="8">
                  <c:v>1994</c:v>
                </c:pt>
                <c:pt idx="9">
                  <c:v>2000</c:v>
                </c:pt>
                <c:pt idx="10">
                  <c:v>2006</c:v>
                </c:pt>
                <c:pt idx="11">
                  <c:v>2012</c:v>
                </c:pt>
                <c:pt idx="12">
                  <c:v>2018</c:v>
                </c:pt>
                <c:pt idx="13">
                  <c:v>2000</c:v>
                </c:pt>
                <c:pt idx="14">
                  <c:v>2005</c:v>
                </c:pt>
                <c:pt idx="15">
                  <c:v>2009</c:v>
                </c:pt>
                <c:pt idx="16">
                  <c:v>2014</c:v>
                </c:pt>
                <c:pt idx="17">
                  <c:v>2019</c:v>
                </c:pt>
                <c:pt idx="18">
                  <c:v>1983</c:v>
                </c:pt>
                <c:pt idx="19">
                  <c:v>1988</c:v>
                </c:pt>
                <c:pt idx="20">
                  <c:v>1993</c:v>
                </c:pt>
                <c:pt idx="21">
                  <c:v>1998</c:v>
                </c:pt>
                <c:pt idx="22">
                  <c:v>2003</c:v>
                </c:pt>
                <c:pt idx="23">
                  <c:v>2008</c:v>
                </c:pt>
                <c:pt idx="24">
                  <c:v>2013</c:v>
                </c:pt>
                <c:pt idx="25">
                  <c:v>2018</c:v>
                </c:pt>
                <c:pt idx="26">
                  <c:v>2023</c:v>
                </c:pt>
                <c:pt idx="27">
                  <c:v>1994</c:v>
                </c:pt>
                <c:pt idx="28">
                  <c:v>1999</c:v>
                </c:pt>
                <c:pt idx="29">
                  <c:v>2004</c:v>
                </c:pt>
                <c:pt idx="30">
                  <c:v>2009</c:v>
                </c:pt>
                <c:pt idx="31">
                  <c:v>2014</c:v>
                </c:pt>
                <c:pt idx="32">
                  <c:v>2019</c:v>
                </c:pt>
                <c:pt idx="33">
                  <c:v>1992</c:v>
                </c:pt>
                <c:pt idx="34">
                  <c:v>1997</c:v>
                </c:pt>
                <c:pt idx="35">
                  <c:v>2002</c:v>
                </c:pt>
                <c:pt idx="36">
                  <c:v>2007</c:v>
                </c:pt>
                <c:pt idx="37">
                  <c:v>2012</c:v>
                </c:pt>
                <c:pt idx="38">
                  <c:v>2017</c:v>
                </c:pt>
                <c:pt idx="39">
                  <c:v>2022</c:v>
                </c:pt>
                <c:pt idx="40">
                  <c:v>2004</c:v>
                </c:pt>
                <c:pt idx="41">
                  <c:v>2008</c:v>
                </c:pt>
                <c:pt idx="42">
                  <c:v>2012</c:v>
                </c:pt>
                <c:pt idx="43">
                  <c:v>2017</c:v>
                </c:pt>
                <c:pt idx="44">
                  <c:v>2022</c:v>
                </c:pt>
                <c:pt idx="45">
                  <c:v>2016</c:v>
                </c:pt>
              </c:numCache>
            </c:numRef>
          </c:xVal>
          <c:yVal>
            <c:numRef>
              <c:f>List3!$K$2:$K$48</c:f>
              <c:numCache>
                <c:formatCode>General</c:formatCode>
                <c:ptCount val="47"/>
                <c:pt idx="40">
                  <c:v>0.81</c:v>
                </c:pt>
                <c:pt idx="41">
                  <c:v>1</c:v>
                </c:pt>
                <c:pt idx="42">
                  <c:v>1</c:v>
                </c:pt>
                <c:pt idx="43">
                  <c:v>0.97</c:v>
                </c:pt>
                <c:pt idx="44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8A0D-42AA-A2C8-41023B6E4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878696"/>
        <c:axId val="1"/>
      </c:scatterChart>
      <c:valAx>
        <c:axId val="328878696"/>
        <c:scaling>
          <c:orientation val="minMax"/>
          <c:max val="2025"/>
          <c:min val="1980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3930718723"/>
              <c:y val="0.894546486977589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23923087888E-2"/>
              <c:y val="0.4000005047445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28878696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9131879281862927"/>
          <c:y val="0.42307793256612147"/>
          <c:w val="0.17508071075780063"/>
          <c:h val="0.4403109226731274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1AD0F-FD28-43DD-B57B-1B09A5ABD489}" type="datetimeFigureOut">
              <a:rPr lang="cs-CZ" smtClean="0"/>
              <a:pPr/>
              <a:t>1. 11. 2023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Specifická role prezidentských voleb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Jejich význam k pochopení významu funkce prezidenta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Voliči jsou více ochotni hlasovat pro menší strany, jsou-li volby méně důležité</a:t>
            </a:r>
          </a:p>
          <a:p>
            <a:r>
              <a:rPr lang="cs-CZ" dirty="0"/>
              <a:t>Jak měřit váhu malých stran?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Efektivním počtem kandidátů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Podílem hlasů pro kandidáty malých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0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 dle efektivního 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Jasně koncentrovanější soutěž v prezidentských volbách</a:t>
            </a:r>
          </a:p>
          <a:p>
            <a:r>
              <a:rPr lang="cs-CZ" dirty="0"/>
              <a:t>Ale – jsou důležitější, nebo jen stranám „nestojí za to“?</a:t>
            </a:r>
          </a:p>
          <a:p>
            <a:r>
              <a:rPr lang="cs-CZ" dirty="0"/>
              <a:t>Nejvyšší efektivní počty Francie a Finsko, pak středovýchodní Evropa, pak zbytek západní Evropy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5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 dle podílu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Nejednoznačné (v jedné skupině se „sejdou“ Rakousko, Rumunsko či Francie, ve druhé např. Kypr, Portugalsko či Slovinsko)</a:t>
            </a:r>
          </a:p>
          <a:p>
            <a:r>
              <a:rPr lang="cs-CZ" dirty="0"/>
              <a:t>Velký problém s nezávislými kandidáty (mají podporu velké strany?)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8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„Trestání“ </a:t>
            </a:r>
            <a:r>
              <a:rPr lang="cs-CZ"/>
              <a:t>vládních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Mělo by záležet na poloze v cyklu</a:t>
            </a:r>
          </a:p>
          <a:p>
            <a:r>
              <a:rPr lang="cs-CZ" dirty="0"/>
              <a:t>Zkušenost např. ze střední Evropy v tomto směru sporná:</a:t>
            </a:r>
          </a:p>
          <a:p>
            <a:pPr lvl="1"/>
            <a:r>
              <a:rPr lang="cs-CZ" dirty="0"/>
              <a:t>dochází k němu, ale trochu jinak, než předpokládá teorie</a:t>
            </a:r>
          </a:p>
          <a:p>
            <a:pPr lvl="1"/>
            <a:r>
              <a:rPr lang="cs-CZ" dirty="0"/>
              <a:t>velký vliv toho, zda obhajuje stávající prezident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účast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Voliči spíše volí v „důležitějších“ volbách</a:t>
            </a:r>
          </a:p>
          <a:p>
            <a:r>
              <a:rPr lang="cs-CZ" dirty="0"/>
              <a:t>Asi jediný spolehlivý indikátor</a:t>
            </a:r>
          </a:p>
          <a:p>
            <a:r>
              <a:rPr lang="cs-CZ" dirty="0"/>
              <a:t>U pěti zemí západní Evropy se velmi pěkně ukázal rozdíl mezi Francií a dalšími čtyřmi státy (Irsko, Island, Portugalsko a Rakousko), u připojení Finska je vidět postupně klesající účast v prezidentských volbách</a:t>
            </a:r>
          </a:p>
          <a:p>
            <a:r>
              <a:rPr lang="cs-CZ" dirty="0"/>
              <a:t>Ve středovýchodní Evropě nejasné výsledky, ale:</a:t>
            </a:r>
          </a:p>
          <a:p>
            <a:pPr lvl="1"/>
            <a:r>
              <a:rPr lang="cs-CZ" dirty="0"/>
              <a:t>v Rumunsku po oddělení termínů parlamentních a prezidentských voleb vyšší účast v prezidentských</a:t>
            </a:r>
          </a:p>
          <a:p>
            <a:pPr lvl="1"/>
            <a:r>
              <a:rPr lang="cs-CZ" dirty="0"/>
              <a:t>v Bulharsku a na Slovensku „méně táhnou“ prezidentské volby než parlamentní (s výjimkou předposledních bulharských; poslední byly v souběhu)</a:t>
            </a:r>
          </a:p>
          <a:p>
            <a:pPr lvl="1"/>
            <a:r>
              <a:rPr lang="cs-CZ" dirty="0"/>
              <a:t>tam, kde býval původně viditelně vyšší zájem o prezidentské volby (Litva, Polsko) se hodnoty pro oboje volby sbližují</a:t>
            </a:r>
          </a:p>
        </p:txBody>
      </p:sp>
    </p:spTree>
    <p:extLst>
      <p:ext uri="{BB962C8B-B14F-4D97-AF65-F5344CB8AC3E}">
        <p14:creationId xmlns:p14="http://schemas.microsoft.com/office/powerpoint/2010/main" val="385168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1B8B95E-AF61-45F3-AB06-B88ACA0E2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A45F2231-F6BF-4571-AEA3-DA4A07ED8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623967"/>
              </p:ext>
            </p:extLst>
          </p:nvPr>
        </p:nvGraphicFramePr>
        <p:xfrm>
          <a:off x="457200" y="731837"/>
          <a:ext cx="8229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4659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ED6B1-AAAD-4E57-B490-A99E3CB7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C8EA40-6CCF-4FCE-9DEE-441CB54C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A9FC9E78-70E3-EEDC-A365-1472EEDEF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350458"/>
              </p:ext>
            </p:extLst>
          </p:nvPr>
        </p:nvGraphicFramePr>
        <p:xfrm>
          <a:off x="457200" y="731837"/>
          <a:ext cx="8229600" cy="5394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4067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4DF25-1E7E-4EE9-9BAA-9704AFDD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C9EE50D0-2E75-B634-0238-692D43E02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602452"/>
              </p:ext>
            </p:extLst>
          </p:nvPr>
        </p:nvGraphicFramePr>
        <p:xfrm>
          <a:off x="457200" y="764704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752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volí prezidenti v Evropě?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Narůstající popularita přímé volby</a:t>
            </a:r>
          </a:p>
          <a:p>
            <a:r>
              <a:rPr lang="cs-CZ" dirty="0"/>
              <a:t>V nepřímých volbách:</a:t>
            </a:r>
          </a:p>
          <a:p>
            <a:pPr lvl="1"/>
            <a:r>
              <a:rPr lang="cs-CZ" dirty="0"/>
              <a:t>volba parlamentem (Lotyšsko, Maďarsko)</a:t>
            </a:r>
          </a:p>
          <a:p>
            <a:pPr lvl="1"/>
            <a:r>
              <a:rPr lang="cs-CZ" dirty="0"/>
              <a:t>volba parlamentem doplněným samosprávou s převahou parlamentu (Itálie), resp. vyváženým podílem (Německo)</a:t>
            </a:r>
          </a:p>
          <a:p>
            <a:pPr lvl="1"/>
            <a:r>
              <a:rPr lang="cs-CZ" dirty="0"/>
              <a:t>kombinace parlamentní volby a volby s převahou samosprávy (Estonsko)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přímých volbách:</a:t>
            </a:r>
          </a:p>
          <a:p>
            <a:pPr lvl="1"/>
            <a:r>
              <a:rPr lang="cs-CZ" dirty="0"/>
              <a:t>dominance dvoukolového většinového systému s uzavřeným druhým kolem</a:t>
            </a:r>
          </a:p>
          <a:p>
            <a:pPr lvl="1"/>
            <a:r>
              <a:rPr lang="cs-CZ" dirty="0"/>
              <a:t>výjimky Irsko (AV), Island (FPTP) a Bosna a Hercegovina (FPTP, specifická volba tří hlav státu)</a:t>
            </a:r>
          </a:p>
          <a:p>
            <a:r>
              <a:rPr lang="cs-CZ" dirty="0"/>
              <a:t>Specifika:</a:t>
            </a:r>
          </a:p>
          <a:p>
            <a:pPr lvl="1"/>
            <a:r>
              <a:rPr lang="cs-CZ" dirty="0"/>
              <a:t>na Islandu a v Irsku se nekonala prezidentská volba, byl-li jen jeden kandidát (hypoteticky by to šlo i v jiných zemích)</a:t>
            </a:r>
          </a:p>
          <a:p>
            <a:pPr lvl="2"/>
            <a:r>
              <a:rPr lang="cs-CZ" dirty="0"/>
              <a:t>v Irsku se od roku 1945 takto nekonala volba v 5 z 13 případů</a:t>
            </a:r>
          </a:p>
          <a:p>
            <a:pPr lvl="2"/>
            <a:r>
              <a:rPr lang="cs-CZ" dirty="0"/>
              <a:t>na Islandu v 12 z 21 případů, má-li obhajující prezident soupeře, obvykle drtivě vítězí</a:t>
            </a:r>
          </a:p>
          <a:p>
            <a:pPr lvl="1"/>
            <a:r>
              <a:rPr lang="cs-CZ" dirty="0"/>
              <a:t>v Rakousku by se u jednoho kandidáta konal plebiscit, strany mohou mezi koly hypoteticky změnit nominaci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nepřímé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některých systémech možnost zablokování (ČR 2003 třetí kolo až třetí volby, Slovensko 1998 trvale blokováno, blokační menšina HZDS a čekání většiny opozice na přímou volbu)</a:t>
            </a:r>
          </a:p>
          <a:p>
            <a:r>
              <a:rPr lang="cs-CZ" dirty="0"/>
              <a:t>Důvodem kvalifikovaná většina, nebo alespoň možnost, aby se v posledním kole mohl volitel zdržet hlasování</a:t>
            </a:r>
          </a:p>
          <a:p>
            <a:r>
              <a:rPr lang="cs-CZ" dirty="0"/>
              <a:t>Občas nedůstojný průběh (což ale může mít i kampaň pro přímou volbu)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Přímá volba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Nepřímá volba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přímých prezidentských voleb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jakou volbu se jedná dle důležitosti?</a:t>
            </a:r>
          </a:p>
          <a:p>
            <a:r>
              <a:rPr lang="cs-CZ" dirty="0"/>
              <a:t>V prezidentském systému je nejdůležitější</a:t>
            </a:r>
          </a:p>
          <a:p>
            <a:r>
              <a:rPr lang="cs-CZ" dirty="0"/>
              <a:t>V ostatních je důležitější volba parlamentu, či prezidenta?</a:t>
            </a:r>
          </a:p>
          <a:p>
            <a:r>
              <a:rPr lang="cs-CZ" dirty="0"/>
              <a:t>Možnost odlišení „skutečného“ </a:t>
            </a:r>
            <a:r>
              <a:rPr lang="cs-CZ" dirty="0" err="1"/>
              <a:t>semiprezidencialismu</a:t>
            </a:r>
            <a:r>
              <a:rPr lang="cs-CZ" dirty="0"/>
              <a:t> od „nečistého“ parlamentarismu?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Prvořadá, nebo druhořadá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Prvořadá prezidentská</a:t>
            </a:r>
          </a:p>
          <a:p>
            <a:pPr lvl="1"/>
            <a:r>
              <a:rPr lang="cs-CZ" dirty="0"/>
              <a:t>„trestání“ prezidentské strany v druhořadých volbách (nebo netrestání vládních stran v prezidentských volbách)</a:t>
            </a:r>
          </a:p>
          <a:p>
            <a:pPr lvl="1"/>
            <a:r>
              <a:rPr lang="cs-CZ" dirty="0"/>
              <a:t>volba ještě více zaměřená na velké a umírněné strany</a:t>
            </a:r>
          </a:p>
          <a:p>
            <a:pPr lvl="1"/>
            <a:r>
              <a:rPr lang="cs-CZ" dirty="0"/>
              <a:t>více neplatných hlasů v parlamentních volbách</a:t>
            </a:r>
          </a:p>
          <a:p>
            <a:pPr lvl="1"/>
            <a:r>
              <a:rPr lang="cs-CZ" dirty="0"/>
              <a:t>vyšší volební účast v prezidentských volbách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Prvořadá parlamentní</a:t>
            </a:r>
          </a:p>
          <a:p>
            <a:pPr lvl="1"/>
            <a:r>
              <a:rPr lang="cs-CZ" dirty="0"/>
              <a:t>„trestání“ vládních stran v prezidentských volbách</a:t>
            </a:r>
          </a:p>
          <a:p>
            <a:pPr lvl="1"/>
            <a:r>
              <a:rPr lang="cs-CZ" dirty="0"/>
              <a:t>úspěch malých a radikálních stran v prezidentských volbách</a:t>
            </a:r>
          </a:p>
          <a:p>
            <a:pPr lvl="1"/>
            <a:r>
              <a:rPr lang="cs-CZ" dirty="0"/>
              <a:t>více neplatných hlasů v prezidentských volbách</a:t>
            </a:r>
          </a:p>
          <a:p>
            <a:pPr lvl="1"/>
            <a:r>
              <a:rPr lang="cs-CZ" dirty="0"/>
              <a:t>vyšší volební účast v parlamentních volbách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(Ne)jednoznačné indikátory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Neplatné hlasy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Méně důležité volby méně motivují voliče si hlídat hlasování/více je nabádají vyjádřit protest odevzdáním neplatného hlasu</a:t>
            </a:r>
          </a:p>
          <a:p>
            <a:r>
              <a:rPr lang="cs-CZ" dirty="0"/>
              <a:t>Ne vždy zcela praktický indikátor</a:t>
            </a:r>
          </a:p>
          <a:p>
            <a:r>
              <a:rPr lang="cs-CZ" dirty="0"/>
              <a:t>Intervenuje</a:t>
            </a:r>
          </a:p>
          <a:p>
            <a:pPr lvl="1"/>
            <a:r>
              <a:rPr lang="cs-CZ" dirty="0"/>
              <a:t>Složitost hlasování – prezidentské volby jsou zpravidla technicky nejjednodušší</a:t>
            </a:r>
          </a:p>
          <a:p>
            <a:pPr lvl="1"/>
            <a:r>
              <a:rPr lang="cs-CZ" dirty="0"/>
              <a:t>Specifické situace – odstoupení kandidáta „na poslední chvíli“</a:t>
            </a:r>
          </a:p>
        </p:txBody>
      </p:sp>
    </p:spTree>
    <p:extLst>
      <p:ext uri="{BB962C8B-B14F-4D97-AF65-F5344CB8AC3E}">
        <p14:creationId xmlns:p14="http://schemas.microsoft.com/office/powerpoint/2010/main" val="1447432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710</Words>
  <Application>Microsoft Office PowerPoint</Application>
  <PresentationFormat>Předvádění na obrazovce (4:3)</PresentationFormat>
  <Paragraphs>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sady Office</vt:lpstr>
      <vt:lpstr>Specifická role prezidentských voleb</vt:lpstr>
      <vt:lpstr>Jak se volí prezidenti v Evropě?</vt:lpstr>
      <vt:lpstr>Pokračování</vt:lpstr>
      <vt:lpstr>Problémy nepřímé volby</vt:lpstr>
      <vt:lpstr>Výhody a nevýhody</vt:lpstr>
      <vt:lpstr>Role přímých prezidentských voleb</vt:lpstr>
      <vt:lpstr>Prvořadá, nebo druhořadá</vt:lpstr>
      <vt:lpstr>(Ne)jednoznačné indikátory</vt:lpstr>
      <vt:lpstr>Neplatné hlasy</vt:lpstr>
      <vt:lpstr>Malé strany</vt:lpstr>
      <vt:lpstr>Malé strany dle efektivního počtu</vt:lpstr>
      <vt:lpstr>Malé strany dle podílu</vt:lpstr>
      <vt:lpstr>„Trestání“ vládních stran</vt:lpstr>
      <vt:lpstr>Volební účast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Specifická role prezidentských voleb</dc:title>
  <dc:creator>Jak.se</dc:creator>
  <cp:lastModifiedBy>Jakub Šedo</cp:lastModifiedBy>
  <cp:revision>43</cp:revision>
  <dcterms:created xsi:type="dcterms:W3CDTF">2016-12-05T22:09:23Z</dcterms:created>
  <dcterms:modified xsi:type="dcterms:W3CDTF">2023-11-01T22:18:31Z</dcterms:modified>
</cp:coreProperties>
</file>