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82" r:id="rId4"/>
    <p:sldId id="260" r:id="rId5"/>
    <p:sldId id="261" r:id="rId6"/>
    <p:sldId id="269" r:id="rId7"/>
    <p:sldId id="262" r:id="rId8"/>
    <p:sldId id="271" r:id="rId9"/>
    <p:sldId id="270" r:id="rId10"/>
    <p:sldId id="272" r:id="rId11"/>
    <p:sldId id="263" r:id="rId12"/>
    <p:sldId id="274" r:id="rId13"/>
    <p:sldId id="264" r:id="rId14"/>
    <p:sldId id="273" r:id="rId15"/>
    <p:sldId id="266" r:id="rId16"/>
    <p:sldId id="265" r:id="rId17"/>
    <p:sldId id="267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4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23. 10. 2023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46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23. 10. 2023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16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23. 10. 2023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791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23. 10. 2023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19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23. 10. 2023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062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23. 10. 2023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8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23. 10. 2023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009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23. 10. 2023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744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23. 10. 2023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24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5F8057D-5432-4D0E-A2C3-D006E978A7B2}" type="datetimeFigureOut">
              <a:rPr lang="cs-CZ" smtClean="0"/>
              <a:pPr/>
              <a:t>23. 10. 2023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45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057D-5432-4D0E-A2C3-D006E978A7B2}" type="datetimeFigureOut">
              <a:rPr lang="cs-CZ" smtClean="0"/>
              <a:pPr/>
              <a:t>23. 10. 2023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68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5F8057D-5432-4D0E-A2C3-D006E978A7B2}" type="datetimeFigureOut">
              <a:rPr lang="cs-CZ" smtClean="0"/>
              <a:pPr/>
              <a:t>23. 10. 2023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09CAF7-86F4-4299-96F3-1F5ABF1B614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7436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z/url?sa=i&amp;source=images&amp;cd=&amp;cad=rja&amp;docid=duW9ULFqvNXHCM&amp;tbnid=oBNkKaSeYDQBkM:&amp;ved=0CAgQjRwwAA&amp;url=http://chaneltv21.blogspot.com/2010/05/portret-politic-emil-constantinescu.html&amp;ei=ZhSdUoTvCuyS7Qba1YBA&amp;psig=AFQjCNHKhwfU5wC0xcvmj-dVEZZaUq2FbQ&amp;ust=138611248622083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z/url?sa=i&amp;source=images&amp;cd=&amp;cad=rja&amp;docid=EwAbEJx6UnXHHM&amp;tbnid=YzjAk45SdFNYqM:&amp;ved=0CAgQjRwwAA&amp;url=http://www.verticalonline.ro/traian-basescu-vreau-mai-mult-pentru-romani&amp;ei=MhWdUquTLOPy7Aaa1oFA&amp;psig=AFQjCNEmIxf32m99_eu1YEEkgc5xtJq7lQ&amp;ust=138611269078000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source=images&amp;cd=&amp;cad=rja&amp;docid=7SooP7tMHtRhjM&amp;tbnid=ZMvSdpToFNc3gM:&amp;ved=0CAgQjRwwAA&amp;url=http://romania-on-line.net/whoswho/IliescuIon.htm&amp;ei=Og-dUojmLpSg7AaLr4BY&amp;psig=AFQjCNGtFKQUJgUq-duNUrpwTRZHfgZgEQ&amp;ust=138611116281899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Rumunsko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Konfliktní </a:t>
            </a:r>
            <a:r>
              <a:rPr lang="cs-CZ" dirty="0" err="1"/>
              <a:t>semiprezidentský</a:t>
            </a:r>
            <a:r>
              <a:rPr lang="cs-CZ" dirty="0"/>
              <a:t> systém</a:t>
            </a:r>
          </a:p>
        </p:txBody>
      </p:sp>
    </p:spTree>
    <p:extLst>
      <p:ext uri="{BB962C8B-B14F-4D97-AF65-F5344CB8AC3E}">
        <p14:creationId xmlns:p14="http://schemas.microsoft.com/office/powerpoint/2010/main" val="3775591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Iliescu</a:t>
            </a:r>
            <a:r>
              <a:rPr lang="cs-CZ" dirty="0"/>
              <a:t> jako prezident (1992-6)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Snaha o kontrolu médií</a:t>
            </a:r>
          </a:p>
          <a:p>
            <a:r>
              <a:rPr lang="cs-CZ" sz="2400" dirty="0"/>
              <a:t>Opakované spekulace o volebních podvodech (hlavně v souvislosti s volbami 1996, které k jistému překvapení prohrál)</a:t>
            </a:r>
          </a:p>
          <a:p>
            <a:r>
              <a:rPr lang="cs-CZ" sz="2400" dirty="0"/>
              <a:t>1995 – neúspěšný pokus CDR o odvolání prezidenta pro porušování Ústavy:</a:t>
            </a:r>
          </a:p>
          <a:p>
            <a:pPr lvl="1"/>
            <a:r>
              <a:rPr lang="cs-CZ" sz="2000" dirty="0"/>
              <a:t>Ústavní soud souhlasí s opozicí</a:t>
            </a:r>
          </a:p>
          <a:p>
            <a:pPr lvl="1"/>
            <a:r>
              <a:rPr lang="cs-CZ" sz="2000" dirty="0"/>
              <a:t>Není dosažena potřebná většina v parlamentu</a:t>
            </a:r>
          </a:p>
          <a:p>
            <a:r>
              <a:rPr lang="cs-CZ" sz="2400" dirty="0"/>
              <a:t>Spor o kandidaturu 1996</a:t>
            </a:r>
          </a:p>
          <a:p>
            <a:pPr lvl="1"/>
            <a:r>
              <a:rPr lang="cs-CZ" sz="2000" dirty="0"/>
              <a:t>Kandidoval potřetí, ačkoliv Ústava mluví o dvou obdobích/Ústava byla schválena až po jeho prvním zvolení</a:t>
            </a:r>
          </a:p>
          <a:p>
            <a:pPr lvl="1"/>
            <a:r>
              <a:rPr lang="cs-CZ" sz="2000" dirty="0"/>
              <a:t>Dle Ústavního soudu proto mohl kandidovat (využil to i v roce 2000)</a:t>
            </a:r>
          </a:p>
        </p:txBody>
      </p:sp>
    </p:spTree>
    <p:extLst>
      <p:ext uri="{BB962C8B-B14F-4D97-AF65-F5344CB8AC3E}">
        <p14:creationId xmlns:p14="http://schemas.microsoft.com/office/powerpoint/2010/main" val="1363690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Prezidentství Emila </a:t>
            </a:r>
            <a:r>
              <a:rPr lang="cs-CZ" sz="4000" dirty="0" err="1"/>
              <a:t>Constantinesca</a:t>
            </a:r>
            <a:r>
              <a:rPr lang="cs-CZ" sz="4000" dirty="0"/>
              <a:t> (1996-2000)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Zvolen v listopadu 1996</a:t>
            </a:r>
          </a:p>
          <a:p>
            <a:pPr lvl="1"/>
            <a:r>
              <a:rPr lang="cs-CZ" sz="2000" dirty="0"/>
              <a:t>Zvolen ve druhém kole, v prvním kole 28,1 %, soupeřem Ion </a:t>
            </a:r>
            <a:r>
              <a:rPr lang="cs-CZ" sz="2000" dirty="0" err="1"/>
              <a:t>Iliescu</a:t>
            </a:r>
            <a:r>
              <a:rPr lang="cs-CZ" sz="2000" dirty="0"/>
              <a:t> (32,3 %)</a:t>
            </a:r>
          </a:p>
          <a:p>
            <a:pPr lvl="1"/>
            <a:r>
              <a:rPr lang="cs-CZ" sz="2000" dirty="0"/>
              <a:t>Ve druhém kole 54,4 %</a:t>
            </a:r>
          </a:p>
          <a:p>
            <a:pPr lvl="1"/>
            <a:r>
              <a:rPr lang="cs-CZ" sz="2000" dirty="0"/>
              <a:t>CDR získává 122 z 345 poslanců a 53 ze 143 senátorů</a:t>
            </a:r>
          </a:p>
          <a:p>
            <a:pPr lvl="1"/>
            <a:r>
              <a:rPr lang="cs-CZ" sz="2000" dirty="0"/>
              <a:t>Koaliční vláda CDR s USD a UDMR; 1996-8 premiérem </a:t>
            </a:r>
            <a:r>
              <a:rPr lang="cs-CZ" sz="2000" dirty="0" err="1"/>
              <a:t>Ciorbea</a:t>
            </a:r>
            <a:r>
              <a:rPr lang="cs-CZ" sz="2000" dirty="0"/>
              <a:t>, pak Vasile, v roce 2000 premiérem přechodné vlády </a:t>
            </a:r>
            <a:r>
              <a:rPr lang="cs-CZ" sz="2000" dirty="0" err="1"/>
              <a:t>Athanasiu</a:t>
            </a:r>
            <a:endParaRPr lang="cs-CZ" sz="2000" dirty="0"/>
          </a:p>
          <a:p>
            <a:r>
              <a:rPr lang="cs-CZ" sz="2400" dirty="0"/>
              <a:t>Jeho prezidentství nejvíce v souladu s Ústavou, ale ne bezproblémové</a:t>
            </a:r>
          </a:p>
          <a:p>
            <a:r>
              <a:rPr lang="cs-CZ" sz="2400" dirty="0"/>
              <a:t>1998 neúspěšný pokus o odvolání iniciovaný PDSR, PDSR nezískala dostatek podpisů ani k zahájení projednávání</a:t>
            </a:r>
          </a:p>
          <a:p>
            <a:endParaRPr lang="cs-CZ" dirty="0"/>
          </a:p>
        </p:txBody>
      </p:sp>
      <p:pic>
        <p:nvPicPr>
          <p:cNvPr id="4" name="Picture 2" descr="http://t0.gstatic.com/images?q=tbn:ANd9GcRyXlHIey-HdBSb7Umv01U-lFjDbSwahEkvV1SlIvyVuDS7dEwSi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93745" y="1988126"/>
            <a:ext cx="1798255" cy="25284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0583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Constantinescu</a:t>
            </a:r>
            <a:r>
              <a:rPr lang="cs-CZ" dirty="0"/>
              <a:t> a vlády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 roce 1998 odvolal premiéra </a:t>
            </a:r>
            <a:r>
              <a:rPr lang="cs-CZ" sz="2400" dirty="0" err="1"/>
              <a:t>Ciorbeu</a:t>
            </a:r>
            <a:r>
              <a:rPr lang="cs-CZ" sz="2400" dirty="0"/>
              <a:t>, spor nevznikl, protože premiér obratem podal demisi</a:t>
            </a:r>
          </a:p>
          <a:p>
            <a:r>
              <a:rPr lang="cs-CZ" sz="2400" dirty="0"/>
              <a:t>V roce 1999 se </a:t>
            </a:r>
            <a:r>
              <a:rPr lang="cs-CZ" sz="2400" dirty="0" err="1"/>
              <a:t>Constantinescu</a:t>
            </a:r>
            <a:r>
              <a:rPr lang="cs-CZ" sz="2400" dirty="0"/>
              <a:t> pokusil odvolat premiéra Radu </a:t>
            </a:r>
            <a:r>
              <a:rPr lang="cs-CZ" sz="2400" dirty="0" err="1"/>
              <a:t>Vasileho</a:t>
            </a:r>
            <a:r>
              <a:rPr lang="cs-CZ" sz="2400" dirty="0"/>
              <a:t> po rezignaci více než poloviny členů vlády</a:t>
            </a:r>
          </a:p>
          <a:p>
            <a:r>
              <a:rPr lang="cs-CZ" sz="2400" dirty="0"/>
              <a:t>Vasile odmítl odstoupit</a:t>
            </a:r>
          </a:p>
          <a:p>
            <a:r>
              <a:rPr lang="cs-CZ" sz="2400" dirty="0"/>
              <a:t>Ústavní soud rozhodl ve prospěch prezidenta (</a:t>
            </a:r>
            <a:r>
              <a:rPr lang="cs-CZ" sz="2400" dirty="0" err="1"/>
              <a:t>Ciorbea</a:t>
            </a:r>
            <a:r>
              <a:rPr lang="cs-CZ" sz="2400" dirty="0"/>
              <a:t> jako precedens)</a:t>
            </a:r>
          </a:p>
        </p:txBody>
      </p:sp>
    </p:spTree>
    <p:extLst>
      <p:ext uri="{BB962C8B-B14F-4D97-AF65-F5344CB8AC3E}">
        <p14:creationId xmlns:p14="http://schemas.microsoft.com/office/powerpoint/2010/main" val="18748992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Iliescu</a:t>
            </a:r>
            <a:r>
              <a:rPr lang="cs-CZ" dirty="0"/>
              <a:t> opět prezidentem (2000-4)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Zvolen v prosinci 2000</a:t>
            </a:r>
          </a:p>
          <a:p>
            <a:pPr lvl="1"/>
            <a:r>
              <a:rPr lang="cs-CZ" sz="2000" dirty="0"/>
              <a:t>Dvě kola voleb, v prvním 36,4 %, soupeřem </a:t>
            </a:r>
            <a:r>
              <a:rPr lang="cs-CZ" sz="2000" dirty="0" err="1"/>
              <a:t>Corneliu</a:t>
            </a:r>
            <a:r>
              <a:rPr lang="cs-CZ" sz="2000" dirty="0"/>
              <a:t> Vadim Tudor (PRM)</a:t>
            </a:r>
          </a:p>
          <a:p>
            <a:pPr lvl="1"/>
            <a:r>
              <a:rPr lang="cs-CZ" sz="2000" dirty="0"/>
              <a:t>Ve druhém kole 66,8 %</a:t>
            </a:r>
          </a:p>
          <a:p>
            <a:pPr lvl="1"/>
            <a:r>
              <a:rPr lang="cs-CZ" sz="2000" dirty="0"/>
              <a:t>PDSR získává 155 z 345 poslanců a 65 ze 140 senátorů</a:t>
            </a:r>
          </a:p>
          <a:p>
            <a:pPr lvl="1"/>
            <a:r>
              <a:rPr lang="cs-CZ" sz="2000" dirty="0"/>
              <a:t>Jednobarevná menšinová vláda, premiérem </a:t>
            </a:r>
            <a:r>
              <a:rPr lang="cs-CZ" sz="2000" dirty="0" err="1"/>
              <a:t>Năstase</a:t>
            </a:r>
            <a:endParaRPr lang="cs-CZ" sz="2000" dirty="0"/>
          </a:p>
          <a:p>
            <a:r>
              <a:rPr lang="cs-CZ" sz="2400" dirty="0"/>
              <a:t>Těsně před koncem mandátu omilostnil </a:t>
            </a:r>
            <a:r>
              <a:rPr lang="cs-CZ" sz="2400" dirty="0" err="1"/>
              <a:t>Mirona</a:t>
            </a:r>
            <a:r>
              <a:rPr lang="cs-CZ" sz="2400" dirty="0"/>
              <a:t> </a:t>
            </a:r>
            <a:r>
              <a:rPr lang="cs-CZ" sz="2400" dirty="0" err="1"/>
              <a:t>Cozmu</a:t>
            </a:r>
            <a:r>
              <a:rPr lang="cs-CZ" sz="2400" dirty="0"/>
              <a:t>, vůdce několika hornických protestů, odsouzeného v roce 1999 na 18 let za nájezd ze září 1991</a:t>
            </a:r>
          </a:p>
          <a:p>
            <a:pPr lvl="1"/>
            <a:r>
              <a:rPr lang="cs-CZ" sz="2000" dirty="0"/>
              <a:t>Rozhodnutí zrušeno v roce 2005 Bukurešťským odvolacím soudem</a:t>
            </a:r>
          </a:p>
          <a:p>
            <a:pPr marL="45720" lvl="1" indent="0">
              <a:spcBef>
                <a:spcPts val="1000"/>
              </a:spcBef>
              <a:buNone/>
            </a:pPr>
            <a:r>
              <a:rPr lang="cs-CZ" sz="2400" dirty="0"/>
              <a:t>Jeho designovaný nástupce </a:t>
            </a:r>
            <a:r>
              <a:rPr lang="cs-CZ" sz="2400" dirty="0" err="1"/>
              <a:t>Năstase</a:t>
            </a:r>
            <a:r>
              <a:rPr lang="cs-CZ" sz="2400" dirty="0"/>
              <a:t> obviněn z falšování prvního kola prezidentských voleb 2004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806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Iliescova</a:t>
            </a:r>
            <a:r>
              <a:rPr lang="cs-CZ" dirty="0"/>
              <a:t> bilance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Opakovaně obviněn z korupce a manipulace voleb</a:t>
            </a:r>
          </a:p>
          <a:p>
            <a:r>
              <a:rPr lang="cs-CZ" sz="2400" dirty="0"/>
              <a:t>Snaha o kontrolu úřadů a médií</a:t>
            </a:r>
          </a:p>
          <a:p>
            <a:r>
              <a:rPr lang="cs-CZ" sz="2400" dirty="0"/>
              <a:t>Využívání mimoparlamentní cesty k řešení problémů</a:t>
            </a:r>
          </a:p>
          <a:p>
            <a:r>
              <a:rPr lang="cs-CZ" sz="2400" dirty="0"/>
              <a:t>Ne zcela vhodné výroky</a:t>
            </a:r>
          </a:p>
          <a:p>
            <a:r>
              <a:rPr lang="cs-CZ" sz="2400" dirty="0"/>
              <a:t>V roce 2019 zahájen soud týkající se událostí z konce roku 1989 a počátku roku 1990; </a:t>
            </a:r>
            <a:r>
              <a:rPr lang="cs-CZ" sz="2400" dirty="0" err="1"/>
              <a:t>Iliescu</a:t>
            </a:r>
            <a:r>
              <a:rPr lang="cs-CZ" sz="2400" dirty="0"/>
              <a:t> viněn ze zločinů proti lidskosti (diverzní a dezinformační operace vedoucí k úmrtím, která jej vynesla k moci – prosinec 1989 by byl v zásadě interpretován jako státní převrat vedený FSN a částí armády)</a:t>
            </a:r>
          </a:p>
        </p:txBody>
      </p:sp>
    </p:spTree>
    <p:extLst>
      <p:ext uri="{BB962C8B-B14F-4D97-AF65-F5344CB8AC3E}">
        <p14:creationId xmlns:p14="http://schemas.microsoft.com/office/powerpoint/2010/main" val="2049458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Změny ve formální pozici hlavy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Revize ústavy v roce 2003</a:t>
            </a:r>
          </a:p>
          <a:p>
            <a:r>
              <a:rPr lang="cs-CZ" sz="2400" dirty="0"/>
              <a:t>Prodloužení prezidentského mandátu na 5 let → oddělení termínů parlamentních a prezidentských voleb</a:t>
            </a:r>
          </a:p>
          <a:p>
            <a:r>
              <a:rPr lang="cs-CZ" sz="2400" dirty="0"/>
              <a:t>Dále výslovně uvedeno, že prezident nemá pravomoc odvolat předsedu vlády</a:t>
            </a:r>
          </a:p>
        </p:txBody>
      </p:sp>
    </p:spTree>
    <p:extLst>
      <p:ext uri="{BB962C8B-B14F-4D97-AF65-F5344CB8AC3E}">
        <p14:creationId xmlns:p14="http://schemas.microsoft.com/office/powerpoint/2010/main" val="195194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Traian</a:t>
            </a:r>
            <a:r>
              <a:rPr lang="cs-CZ" dirty="0"/>
              <a:t> </a:t>
            </a:r>
            <a:r>
              <a:rPr lang="cs-CZ" dirty="0" err="1"/>
              <a:t>Băsescu</a:t>
            </a:r>
            <a:r>
              <a:rPr lang="cs-CZ" dirty="0"/>
              <a:t> a jeho nástup do úřadu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Zvolen v prosinci 2004</a:t>
            </a:r>
          </a:p>
          <a:p>
            <a:pPr lvl="1"/>
            <a:r>
              <a:rPr lang="cs-CZ" sz="2000" dirty="0"/>
              <a:t>Dvě kola voleb, v prvním 33,9 %, jeho soupeřem Adrian </a:t>
            </a:r>
            <a:r>
              <a:rPr lang="cs-CZ" sz="2000" dirty="0" err="1"/>
              <a:t>Năstase</a:t>
            </a:r>
            <a:r>
              <a:rPr lang="cs-CZ" sz="2000" dirty="0"/>
              <a:t> (40,9 %)</a:t>
            </a:r>
          </a:p>
          <a:p>
            <a:pPr lvl="1"/>
            <a:r>
              <a:rPr lang="cs-CZ" sz="2000" dirty="0"/>
              <a:t>Ve druhém kole 51,2 %</a:t>
            </a:r>
          </a:p>
          <a:p>
            <a:pPr lvl="1"/>
            <a:r>
              <a:rPr lang="cs-CZ" sz="2000" dirty="0"/>
              <a:t>ADA (PD + PNL) získává 132 z 332 poslanců a 57 ze 137 senátorů, ve volbách až druhá</a:t>
            </a:r>
          </a:p>
          <a:p>
            <a:pPr lvl="1"/>
            <a:r>
              <a:rPr lang="cs-CZ" sz="2000" dirty="0" err="1"/>
              <a:t>Băsescu</a:t>
            </a:r>
            <a:r>
              <a:rPr lang="cs-CZ" sz="2000" dirty="0"/>
              <a:t> si vynutil sestavení vlády v čele s </a:t>
            </a:r>
            <a:r>
              <a:rPr lang="cs-CZ" sz="2000" dirty="0" err="1"/>
              <a:t>Popescu-Tăriceanem</a:t>
            </a:r>
            <a:r>
              <a:rPr lang="cs-CZ" sz="2000" dirty="0"/>
              <a:t> (PNL), kdy dotlačil menšího koaličního partnera PSD, PUR, aby přešla do jeho tábora</a:t>
            </a:r>
          </a:p>
          <a:p>
            <a:r>
              <a:rPr lang="cs-CZ" sz="2400" dirty="0"/>
              <a:t>Nezabránilo to pozdější eskalaci napětí a kohabitaci</a:t>
            </a:r>
          </a:p>
          <a:p>
            <a:r>
              <a:rPr lang="cs-CZ" sz="2400" dirty="0"/>
              <a:t>V roce 2008 získala PDL 115 z 334 poslanců a 51 ze 137 senátorů</a:t>
            </a:r>
          </a:p>
          <a:p>
            <a:r>
              <a:rPr lang="cs-CZ" sz="2400" dirty="0" err="1"/>
              <a:t>Băsescu</a:t>
            </a:r>
            <a:r>
              <a:rPr lang="cs-CZ" sz="2400" dirty="0"/>
              <a:t> se snaží, aby byl premiérem Emil </a:t>
            </a:r>
            <a:r>
              <a:rPr lang="cs-CZ" sz="2400" dirty="0" err="1"/>
              <a:t>Boc</a:t>
            </a:r>
            <a:endParaRPr lang="cs-CZ" sz="2400" dirty="0"/>
          </a:p>
        </p:txBody>
      </p:sp>
      <p:pic>
        <p:nvPicPr>
          <p:cNvPr id="9220" name="Picture 4" descr="http://t0.gstatic.com/images?q=tbn:ANd9GcSCpcrHB34_6sgP-pB2wQ6U88MUYYSC3rb5tb2Jnlv4CxgKAL7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11916" y="3691952"/>
            <a:ext cx="2804593" cy="23959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42629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Jak se zbavit </a:t>
            </a:r>
            <a:r>
              <a:rPr lang="cs-CZ" dirty="0" err="1"/>
              <a:t>Traiana</a:t>
            </a:r>
            <a:r>
              <a:rPr lang="cs-CZ" dirty="0"/>
              <a:t> </a:t>
            </a:r>
            <a:r>
              <a:rPr lang="cs-CZ" dirty="0" err="1"/>
              <a:t>Băsesca</a:t>
            </a:r>
            <a:r>
              <a:rPr lang="cs-CZ" dirty="0"/>
              <a:t>? (díl první)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Počátkem roku 2007 začínají být z vlády vytlačováni ministři za PD</a:t>
            </a:r>
          </a:p>
          <a:p>
            <a:r>
              <a:rPr lang="cs-CZ" sz="2400" dirty="0"/>
              <a:t>V dubnu 2007 premiér iniciuje odvolání </a:t>
            </a:r>
            <a:r>
              <a:rPr lang="cs-CZ" sz="2400" dirty="0" err="1"/>
              <a:t>Băsesca</a:t>
            </a:r>
            <a:endParaRPr lang="cs-CZ" sz="2400" dirty="0"/>
          </a:p>
          <a:p>
            <a:pPr lvl="1"/>
            <a:r>
              <a:rPr lang="cs-CZ" sz="2000" dirty="0"/>
              <a:t>Porušování Ústavy</a:t>
            </a:r>
          </a:p>
          <a:p>
            <a:pPr lvl="1"/>
            <a:r>
              <a:rPr lang="cs-CZ" sz="2000" dirty="0"/>
              <a:t>Uzurpace pravomocí na úkor premiéra</a:t>
            </a:r>
          </a:p>
          <a:p>
            <a:pPr lvl="1"/>
            <a:r>
              <a:rPr lang="cs-CZ" sz="2000" dirty="0"/>
              <a:t>Zpochybňování rozsudků soudů</a:t>
            </a:r>
          </a:p>
          <a:p>
            <a:pPr lvl="1"/>
            <a:r>
              <a:rPr lang="cs-CZ" sz="2000" dirty="0"/>
              <a:t>Odposlechy politických oponentů</a:t>
            </a:r>
          </a:p>
          <a:p>
            <a:r>
              <a:rPr lang="cs-CZ" sz="2400" dirty="0"/>
              <a:t>Negativní stanovisko Ústavního soudu (politicky motivovaný pokus o odvolání)</a:t>
            </a:r>
          </a:p>
          <a:p>
            <a:r>
              <a:rPr lang="cs-CZ" sz="2400" dirty="0"/>
              <a:t>Květen 2007 – v referendu prezidenta podpořilo 74,48 % hlasujících</a:t>
            </a:r>
          </a:p>
          <a:p>
            <a:r>
              <a:rPr lang="cs-CZ" sz="2400" dirty="0"/>
              <a:t>PD se neúspěšně pokusila svrhnout vládu</a:t>
            </a:r>
          </a:p>
        </p:txBody>
      </p:sp>
    </p:spTree>
    <p:extLst>
      <p:ext uri="{BB962C8B-B14F-4D97-AF65-F5344CB8AC3E}">
        <p14:creationId xmlns:p14="http://schemas.microsoft.com/office/powerpoint/2010/main" val="919905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Další spory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 prosinci 2007 </a:t>
            </a:r>
            <a:r>
              <a:rPr lang="cs-CZ" sz="2400" dirty="0" err="1"/>
              <a:t>Băsescu</a:t>
            </a:r>
            <a:r>
              <a:rPr lang="cs-CZ" sz="2400" dirty="0"/>
              <a:t> odmítl jmenovat ministryní spravedlnosti </a:t>
            </a:r>
            <a:r>
              <a:rPr lang="cs-CZ" sz="2400" dirty="0" err="1"/>
              <a:t>Noricu</a:t>
            </a:r>
            <a:r>
              <a:rPr lang="cs-CZ" sz="2400" dirty="0"/>
              <a:t> </a:t>
            </a:r>
            <a:r>
              <a:rPr lang="cs-CZ" sz="2400" dirty="0" err="1"/>
              <a:t>Nicolae</a:t>
            </a:r>
            <a:endParaRPr lang="cs-CZ" sz="2400" dirty="0"/>
          </a:p>
          <a:p>
            <a:r>
              <a:rPr lang="cs-CZ" sz="2400" dirty="0"/>
              <a:t>Ústavní soud rozhodl, že prezident má právo odmítnout nominaci ministra, ale maximálně jednou</a:t>
            </a:r>
          </a:p>
          <a:p>
            <a:r>
              <a:rPr lang="cs-CZ" sz="2400" b="1" dirty="0"/>
              <a:t>Ale:</a:t>
            </a:r>
          </a:p>
          <a:p>
            <a:r>
              <a:rPr lang="cs-CZ" sz="2400" dirty="0"/>
              <a:t>Předtím Ústavní soud nepřiznal prezidentovi právo odmítnout jmenovat ministra v případu ministra zahraničí Adriana </a:t>
            </a:r>
            <a:r>
              <a:rPr lang="cs-CZ" sz="2400" dirty="0" err="1"/>
              <a:t>Mihaie</a:t>
            </a:r>
            <a:r>
              <a:rPr lang="cs-CZ" sz="2400" dirty="0"/>
              <a:t> </a:t>
            </a:r>
            <a:r>
              <a:rPr lang="cs-CZ" sz="2400" dirty="0" err="1"/>
              <a:t>Cioroiana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2433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Druhé období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V mezidobí mezi parlamentními volbami 2008 a prezidentskými 2009 konflikty s parlamentem – </a:t>
            </a:r>
            <a:r>
              <a:rPr lang="cs-CZ" sz="2400" dirty="0" err="1"/>
              <a:t>Băsescu</a:t>
            </a:r>
            <a:r>
              <a:rPr lang="cs-CZ" sz="2400" dirty="0"/>
              <a:t> po vyslovení nedůvěry vládě Emila </a:t>
            </a:r>
            <a:r>
              <a:rPr lang="cs-CZ" sz="2400" dirty="0" err="1"/>
              <a:t>Boca</a:t>
            </a:r>
            <a:r>
              <a:rPr lang="cs-CZ" sz="2400" dirty="0"/>
              <a:t> opakovaně nominuje vlastní kandidáty, i když všechny strany kromě PDL chtěly, aby byl premiérem Klaus </a:t>
            </a:r>
            <a:r>
              <a:rPr lang="cs-CZ" sz="2400" dirty="0" err="1"/>
              <a:t>Iohannis</a:t>
            </a:r>
            <a:r>
              <a:rPr lang="cs-CZ" sz="2400" dirty="0"/>
              <a:t> (Demokratické fórum Němců v Rumunsku, později vstoupil do PNL); následkem toho může fungovat </a:t>
            </a:r>
            <a:r>
              <a:rPr lang="cs-CZ" sz="2400" dirty="0" err="1"/>
              <a:t>Bocův</a:t>
            </a:r>
            <a:r>
              <a:rPr lang="cs-CZ" sz="2400" dirty="0"/>
              <a:t> kabinet jako přechodný až do prezidentských voleb</a:t>
            </a:r>
          </a:p>
          <a:p>
            <a:r>
              <a:rPr lang="cs-CZ" sz="2400" dirty="0" err="1"/>
              <a:t>Băsescu</a:t>
            </a:r>
            <a:r>
              <a:rPr lang="cs-CZ" sz="2400" dirty="0"/>
              <a:t> </a:t>
            </a:r>
            <a:r>
              <a:rPr lang="cs-CZ" sz="2400" dirty="0" err="1"/>
              <a:t>znovuzvolen</a:t>
            </a:r>
            <a:r>
              <a:rPr lang="cs-CZ" sz="2400" dirty="0"/>
              <a:t> v prosinci 2009</a:t>
            </a:r>
          </a:p>
          <a:p>
            <a:pPr lvl="1"/>
            <a:r>
              <a:rPr lang="cs-CZ" sz="2000" dirty="0"/>
              <a:t>dvě kola voleb, v prvním 32,4 %, soupeřem </a:t>
            </a:r>
            <a:r>
              <a:rPr lang="cs-CZ" sz="2000" dirty="0" err="1"/>
              <a:t>Mircea</a:t>
            </a:r>
            <a:r>
              <a:rPr lang="cs-CZ" sz="2000" dirty="0"/>
              <a:t> </a:t>
            </a:r>
            <a:r>
              <a:rPr lang="cs-CZ" sz="2000" dirty="0" err="1"/>
              <a:t>Geoană</a:t>
            </a:r>
            <a:r>
              <a:rPr lang="cs-CZ" sz="2000" dirty="0"/>
              <a:t> z PSD (31,2 %)</a:t>
            </a:r>
          </a:p>
          <a:p>
            <a:pPr lvl="1"/>
            <a:r>
              <a:rPr lang="cs-CZ" sz="2000" dirty="0"/>
              <a:t>ve druhém kole těsné vítězství (50,33 %, soupeře dělilo 70 048 hlasů)</a:t>
            </a:r>
          </a:p>
          <a:p>
            <a:r>
              <a:rPr lang="cs-CZ" sz="2400" dirty="0"/>
              <a:t>Snaha o reformy a podpora úsporného programu </a:t>
            </a:r>
            <a:r>
              <a:rPr lang="cs-CZ" sz="2400" dirty="0" err="1"/>
              <a:t>Bocovy</a:t>
            </a:r>
            <a:r>
              <a:rPr lang="cs-CZ" sz="2400" dirty="0"/>
              <a:t> vlády vedla k poklesu popularity </a:t>
            </a:r>
            <a:r>
              <a:rPr lang="cs-CZ" sz="2400" dirty="0" err="1"/>
              <a:t>Băsesca</a:t>
            </a:r>
            <a:r>
              <a:rPr lang="cs-CZ" sz="2400" dirty="0"/>
              <a:t>, což se mu vymstí v posledních letech mandátu</a:t>
            </a:r>
          </a:p>
        </p:txBody>
      </p:sp>
    </p:spTree>
    <p:extLst>
      <p:ext uri="{BB962C8B-B14F-4D97-AF65-F5344CB8AC3E}">
        <p14:creationId xmlns:p14="http://schemas.microsoft.com/office/powerpoint/2010/main" val="3415946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Přechod k demokracii (?)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/>
              <a:t>16. prosince 1989 protesty v </a:t>
            </a:r>
            <a:r>
              <a:rPr lang="cs-CZ" sz="2400" dirty="0" err="1"/>
              <a:t>Timişoaře</a:t>
            </a:r>
            <a:r>
              <a:rPr lang="cs-CZ" sz="2400" dirty="0"/>
              <a:t>, rozehnány policií</a:t>
            </a:r>
          </a:p>
          <a:p>
            <a:r>
              <a:rPr lang="cs-CZ" sz="2400" dirty="0"/>
              <a:t>Protesty se rozšiřují do dalších měst, pokusy o násilné potlačení vč. střelby do davu</a:t>
            </a:r>
          </a:p>
          <a:p>
            <a:r>
              <a:rPr lang="cs-CZ" sz="2400" dirty="0"/>
              <a:t>21. prosince se pokusil </a:t>
            </a:r>
            <a:r>
              <a:rPr lang="cs-CZ" sz="2400" dirty="0" err="1"/>
              <a:t>Nicolae</a:t>
            </a:r>
            <a:r>
              <a:rPr lang="cs-CZ" sz="2400" dirty="0"/>
              <a:t> </a:t>
            </a:r>
            <a:r>
              <a:rPr lang="cs-CZ" sz="2400" dirty="0" err="1">
                <a:effectLst/>
              </a:rPr>
              <a:t>Ceaușescu</a:t>
            </a:r>
            <a:r>
              <a:rPr lang="cs-CZ" sz="2400" dirty="0">
                <a:effectLst/>
              </a:rPr>
              <a:t> ve veřejném projevu odsoudit demonstranty, vypískán</a:t>
            </a:r>
          </a:p>
          <a:p>
            <a:r>
              <a:rPr lang="cs-CZ" sz="2400" dirty="0"/>
              <a:t>22. prosince dav dobývá sídlo komunistické strany</a:t>
            </a:r>
          </a:p>
          <a:p>
            <a:r>
              <a:rPr lang="cs-CZ" sz="2400" dirty="0">
                <a:effectLst/>
              </a:rPr>
              <a:t>Moci se ujímá FSN</a:t>
            </a:r>
          </a:p>
          <a:p>
            <a:r>
              <a:rPr lang="cs-CZ" sz="2400" dirty="0" err="1">
                <a:effectLst/>
              </a:rPr>
              <a:t>Ceaușescu</a:t>
            </a:r>
            <a:r>
              <a:rPr lang="cs-CZ" sz="2400" dirty="0">
                <a:effectLst/>
              </a:rPr>
              <a:t> zatčen, souzen a po asi dvouhodinovém soudu i s manželkou odsouzen k smrti a popraven</a:t>
            </a:r>
          </a:p>
          <a:p>
            <a:r>
              <a:rPr lang="cs-CZ" sz="2400" dirty="0"/>
              <a:t>Nepokoje si vyžádaly 1104 mrtvých (většinu ale až po pádu </a:t>
            </a:r>
            <a:r>
              <a:rPr lang="cs-CZ" sz="2400" dirty="0" err="1"/>
              <a:t>Ceaușesca</a:t>
            </a:r>
            <a:r>
              <a:rPr lang="cs-CZ" sz="2400" dirty="0"/>
              <a:t>)</a:t>
            </a:r>
            <a:endParaRPr lang="cs-CZ" sz="2400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6810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Vztah s vládou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2009 – 2012 vláda Emila </a:t>
            </a:r>
            <a:r>
              <a:rPr lang="cs-CZ" sz="2400" dirty="0" err="1"/>
              <a:t>Boca</a:t>
            </a:r>
            <a:r>
              <a:rPr lang="cs-CZ" sz="2400" dirty="0"/>
              <a:t>, poskládaná z PDL, UDMR a odpadlíků z dalších stran; jen 7 ze 16 ministrů vydrželo celé období, poté ještě krátce vláda vedená PDL (</a:t>
            </a:r>
            <a:r>
              <a:rPr lang="cs-CZ" sz="2400" dirty="0" err="1"/>
              <a:t>Ungureanu</a:t>
            </a:r>
            <a:r>
              <a:rPr lang="cs-CZ" sz="2400" dirty="0"/>
              <a:t>)</a:t>
            </a:r>
          </a:p>
          <a:p>
            <a:r>
              <a:rPr lang="cs-CZ" sz="2400" dirty="0"/>
              <a:t>V květnu 2012 premiérem </a:t>
            </a:r>
            <a:r>
              <a:rPr lang="cs-CZ" sz="2400" dirty="0" err="1"/>
              <a:t>Victor</a:t>
            </a:r>
            <a:r>
              <a:rPr lang="cs-CZ" sz="2400" dirty="0"/>
              <a:t> </a:t>
            </a:r>
            <a:r>
              <a:rPr lang="cs-CZ" sz="2400" dirty="0" err="1"/>
              <a:t>Ponta</a:t>
            </a:r>
            <a:r>
              <a:rPr lang="cs-CZ" sz="2400" dirty="0"/>
              <a:t>, počátek další kohabitace</a:t>
            </a:r>
          </a:p>
          <a:p>
            <a:pPr lvl="1"/>
            <a:r>
              <a:rPr lang="cs-CZ" sz="2000" dirty="0" err="1"/>
              <a:t>Ponta</a:t>
            </a:r>
            <a:r>
              <a:rPr lang="cs-CZ" sz="2000" dirty="0"/>
              <a:t> se opírá o PSD a PNL (obě strany úzce spolupracují)</a:t>
            </a:r>
          </a:p>
          <a:p>
            <a:pPr lvl="1"/>
            <a:r>
              <a:rPr lang="cs-CZ" sz="2000" dirty="0" err="1"/>
              <a:t>Ponta</a:t>
            </a:r>
            <a:r>
              <a:rPr lang="cs-CZ" sz="2000" dirty="0"/>
              <a:t> přesouvá pod svou kontrolu různé instituce, mění vedení televize</a:t>
            </a:r>
          </a:p>
          <a:p>
            <a:pPr lvl="1"/>
            <a:r>
              <a:rPr lang="cs-CZ" sz="2000" dirty="0"/>
              <a:t>Pokus o prosazení volební reformy (systém prvního v cíli, zablokováno Ústavním soudem)</a:t>
            </a:r>
          </a:p>
          <a:p>
            <a:pPr lvl="1"/>
            <a:r>
              <a:rPr lang="cs-CZ" sz="2000" dirty="0"/>
              <a:t>Spor, kdo má zastupovat Rumunsko na jednání Evropské rady; parlament jasnou většinou podporoval Pontu, ale Ústavní soud rozhodl ve prospěch </a:t>
            </a:r>
            <a:r>
              <a:rPr lang="cs-CZ" sz="2000" dirty="0" err="1"/>
              <a:t>Băsesca</a:t>
            </a:r>
            <a:r>
              <a:rPr lang="cs-CZ" sz="2000" dirty="0"/>
              <a:t>; vláda následně úmyslně odložila oficiální publikaci rozhodnutí, aby příslušné jednání proběhlo dříve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Jak se zbavit </a:t>
            </a:r>
            <a:r>
              <a:rPr lang="cs-CZ" dirty="0" err="1"/>
              <a:t>Traiana</a:t>
            </a:r>
            <a:r>
              <a:rPr lang="cs-CZ" dirty="0"/>
              <a:t> </a:t>
            </a:r>
            <a:r>
              <a:rPr lang="cs-CZ" dirty="0" err="1"/>
              <a:t>Băsesca</a:t>
            </a:r>
            <a:r>
              <a:rPr lang="cs-CZ" dirty="0"/>
              <a:t>? (díl </a:t>
            </a:r>
            <a:r>
              <a:rPr lang="cs-CZ"/>
              <a:t>druhý)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Nárůst napětí mezi prezidentem a vládou během roku 2012</a:t>
            </a:r>
          </a:p>
          <a:p>
            <a:r>
              <a:rPr lang="cs-CZ" sz="2400" dirty="0"/>
              <a:t>V červenci pokus zbavit se </a:t>
            </a:r>
            <a:r>
              <a:rPr lang="cs-CZ" sz="2400" dirty="0" err="1"/>
              <a:t>Băsesca</a:t>
            </a:r>
            <a:r>
              <a:rPr lang="cs-CZ" sz="2400" dirty="0"/>
              <a:t>, opět referendem</a:t>
            </a:r>
          </a:p>
          <a:p>
            <a:pPr lvl="1"/>
            <a:r>
              <a:rPr lang="cs-CZ" sz="2000" dirty="0"/>
              <a:t>snaha uzurpovat si moc na úkor vlády</a:t>
            </a:r>
          </a:p>
          <a:p>
            <a:pPr lvl="1"/>
            <a:r>
              <a:rPr lang="cs-CZ" sz="2000" dirty="0"/>
              <a:t>ovlivňování soudů a vyšetřování kauz týkajících se politických odpůrců</a:t>
            </a:r>
          </a:p>
          <a:p>
            <a:pPr lvl="1"/>
            <a:r>
              <a:rPr lang="cs-CZ" sz="2000" dirty="0"/>
              <a:t>zneužívání odposlechů a tajných služeb</a:t>
            </a:r>
          </a:p>
          <a:p>
            <a:r>
              <a:rPr lang="cs-CZ" sz="2400" dirty="0"/>
              <a:t>Vláda den před referendem zrušila nutnost nadpoloviční účasti voličů, nakonec ale pro tento případ platí původní úprava</a:t>
            </a:r>
          </a:p>
          <a:p>
            <a:r>
              <a:rPr lang="cs-CZ" sz="2400" dirty="0"/>
              <a:t>Pro odvolání 87,52 %, ovšem při účasti 46,24 % bylo neplatné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Prezident po referendu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/>
              <a:t>Băsescu</a:t>
            </a:r>
            <a:r>
              <a:rPr lang="cs-CZ" sz="2400" dirty="0"/>
              <a:t> v defenzivě, nízká popularita, vláda očekává drtivé vítězství ve volbách 2012 (nakonec získá 273 ze 412 křesel)</a:t>
            </a:r>
          </a:p>
          <a:p>
            <a:r>
              <a:rPr lang="cs-CZ" sz="2400" dirty="0"/>
              <a:t>Následuje vlna demonstrací požadujících uznání platnosti referenda</a:t>
            </a:r>
          </a:p>
          <a:p>
            <a:r>
              <a:rPr lang="cs-CZ" sz="2400" dirty="0"/>
              <a:t>Spor s vládou ukončen 12. prosince 2012 uzavřením dohody:</a:t>
            </a:r>
          </a:p>
          <a:p>
            <a:pPr lvl="1"/>
            <a:r>
              <a:rPr lang="cs-CZ" sz="2000" dirty="0"/>
              <a:t>prezident a premiér na sebe nebudou útočit a budou navzájem konzultovat</a:t>
            </a:r>
          </a:p>
          <a:p>
            <a:pPr lvl="1"/>
            <a:r>
              <a:rPr lang="cs-CZ" sz="2000" dirty="0"/>
              <a:t>rozdělení sfér v politice – prezident zahraniční politika, bezpečnost, obrana a evropské záležitosti, premiér hospodářská a sociální politika a všechny aktuální otázky, které se netýkají oblastí svěřených prezidentovi</a:t>
            </a:r>
          </a:p>
          <a:p>
            <a:r>
              <a:rPr lang="cs-CZ" sz="2400" dirty="0"/>
              <a:t>Díky dohodě klidnější koexistence </a:t>
            </a:r>
            <a:r>
              <a:rPr lang="cs-CZ" sz="2400" dirty="0" err="1"/>
              <a:t>Băsesca</a:t>
            </a:r>
            <a:r>
              <a:rPr lang="cs-CZ" sz="2400" dirty="0"/>
              <a:t> s vládou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err="1"/>
              <a:t>Băsescu</a:t>
            </a:r>
            <a:r>
              <a:rPr lang="cs-CZ" sz="2400" dirty="0"/>
              <a:t> až do ztráty pozic v roce 2012 velmi aktivním prezidentem</a:t>
            </a:r>
          </a:p>
          <a:p>
            <a:r>
              <a:rPr lang="cs-CZ" sz="2400" dirty="0"/>
              <a:t>Opakovaně prosadil vládu proti vůli parlamentu (buď si vynutil „dezerci“ části opozice na stranu vlády, nebo udržoval při životě přechodnou vládu)</a:t>
            </a:r>
          </a:p>
          <a:p>
            <a:r>
              <a:rPr lang="cs-CZ" sz="2400" dirty="0"/>
              <a:t>Snažil se využívat nejasností v ústavě ve svůj prospěch, šel i nad rámec ústavy (pokus o odmítnutí ministra poté, co Ústavní soud takový krok zakázal)</a:t>
            </a:r>
          </a:p>
          <a:p>
            <a:r>
              <a:rPr lang="cs-CZ" sz="2400" dirty="0"/>
              <a:t>Dlouhou dobu těžil z velké popularity</a:t>
            </a:r>
          </a:p>
          <a:p>
            <a:r>
              <a:rPr lang="cs-CZ" sz="2400" dirty="0"/>
              <a:t>Spoluodpovědnost za nepopulární kroky jej zbavila podpory veřejnosti a rovněž opory v parlamentu</a:t>
            </a:r>
          </a:p>
          <a:p>
            <a:r>
              <a:rPr lang="cs-CZ" sz="2400" dirty="0"/>
              <a:t>„Přežil“ dvě referenda, v prvním jasně zvítězil, ale ve druhém jej „zachránila“ malá účast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Z trojice dosavadních prezidentů s ukončeným mandátem nejméně rozporuplnou osobností </a:t>
            </a:r>
            <a:r>
              <a:rPr lang="cs-CZ" sz="2400" dirty="0" err="1"/>
              <a:t>Constantinescu</a:t>
            </a:r>
            <a:endParaRPr lang="cs-CZ" sz="2400" dirty="0"/>
          </a:p>
          <a:p>
            <a:r>
              <a:rPr lang="cs-CZ" sz="2400" dirty="0"/>
              <a:t>Obecně snaha o uzurpování větší moci, buď na hranicích nebo i mimo hranice ústavy</a:t>
            </a:r>
          </a:p>
          <a:p>
            <a:r>
              <a:rPr lang="cs-CZ" sz="2400" dirty="0"/>
              <a:t>Snaha kontrolovat vládu, média, atd.</a:t>
            </a:r>
          </a:p>
          <a:p>
            <a:r>
              <a:rPr lang="cs-CZ" sz="2400" dirty="0"/>
              <a:t>Tendence ke kohabitacím i v případech, kdy se jedná o původní spolupracovníky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Klaus </a:t>
            </a:r>
            <a:r>
              <a:rPr lang="cs-CZ" dirty="0" err="1"/>
              <a:t>Iohannis</a:t>
            </a:r>
            <a:r>
              <a:rPr lang="cs-CZ" dirty="0"/>
              <a:t> (2014 - 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Etnický Němec (rodina reemigrovala do Německa 1992)</a:t>
            </a:r>
          </a:p>
          <a:p>
            <a:r>
              <a:rPr lang="cs-CZ" sz="2400" dirty="0"/>
              <a:t>Překvapivý vítěz (očekávalo se vítězství premiéra Ponty, </a:t>
            </a:r>
            <a:r>
              <a:rPr lang="cs-CZ" sz="2400" dirty="0" err="1"/>
              <a:t>Ponta</a:t>
            </a:r>
            <a:r>
              <a:rPr lang="cs-CZ" sz="2400" dirty="0"/>
              <a:t> vyhrál první kolo 40,44 % x 30,37 %), 54,43 % hlasů ve druhém kole</a:t>
            </a:r>
          </a:p>
          <a:p>
            <a:r>
              <a:rPr lang="cs-CZ" sz="2400" dirty="0"/>
              <a:t>Vnímán jako více nestranický, obecně umírněnější kandidát</a:t>
            </a:r>
          </a:p>
          <a:p>
            <a:r>
              <a:rPr lang="cs-CZ" sz="2400" dirty="0"/>
              <a:t>soužití s </a:t>
            </a:r>
            <a:r>
              <a:rPr lang="cs-CZ" sz="2400" dirty="0" err="1"/>
              <a:t>Pontou</a:t>
            </a:r>
            <a:r>
              <a:rPr lang="cs-CZ" sz="2400" dirty="0"/>
              <a:t> se postupně zhoršovalo, </a:t>
            </a:r>
            <a:r>
              <a:rPr lang="cs-CZ" sz="2400" dirty="0" err="1"/>
              <a:t>Iohannis</a:t>
            </a:r>
            <a:r>
              <a:rPr lang="cs-CZ" sz="2400" dirty="0"/>
              <a:t> ho opakovaně vyzýval k rezignaci (</a:t>
            </a:r>
            <a:r>
              <a:rPr lang="cs-CZ" sz="2400" dirty="0" err="1"/>
              <a:t>Ponta</a:t>
            </a:r>
            <a:r>
              <a:rPr lang="cs-CZ" sz="2400" dirty="0"/>
              <a:t> čelil řadě obvinění z korupce – nechal si v letech 2007-8 vyplatit peníze, formálně kryté fakturami za fiktivní služby; člověka, co mu platil, jmenoval v roce 2012 ministrem pro infrastrukturní projekty národního významu a zahraniční investice)</a:t>
            </a:r>
          </a:p>
          <a:p>
            <a:r>
              <a:rPr lang="cs-CZ" sz="2400" dirty="0"/>
              <a:t>Po </a:t>
            </a:r>
            <a:r>
              <a:rPr lang="cs-CZ" sz="2400" dirty="0" err="1"/>
              <a:t>Pontově</a:t>
            </a:r>
            <a:r>
              <a:rPr lang="cs-CZ" sz="2400" dirty="0"/>
              <a:t> rezignaci premiérem </a:t>
            </a:r>
            <a:r>
              <a:rPr lang="cs-CZ" sz="2400" dirty="0" err="1"/>
              <a:t>Cioloş</a:t>
            </a:r>
            <a:r>
              <a:rPr lang="cs-CZ" sz="2400" dirty="0"/>
              <a:t> (úřednická vláda)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8183" y="0"/>
            <a:ext cx="1696064" cy="23368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Vztahy s parlamentem a vládou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Ve volbách 2016 vítězí PSD (154 křesel), v koalici s ALDE (20 křesel) měly bezpečnou většinu</a:t>
            </a:r>
          </a:p>
          <a:p>
            <a:r>
              <a:rPr lang="cs-CZ" dirty="0" err="1"/>
              <a:t>Iohannis</a:t>
            </a:r>
            <a:r>
              <a:rPr lang="cs-CZ" dirty="0"/>
              <a:t> zásadním způsobem vstupoval do procesu sestavení nové vlády</a:t>
            </a:r>
          </a:p>
          <a:p>
            <a:pPr lvl="1"/>
            <a:r>
              <a:rPr lang="cs-CZ" dirty="0"/>
              <a:t>Nejprve fakticky zablokoval předsedu PSD, Livia </a:t>
            </a:r>
            <a:r>
              <a:rPr lang="cs-CZ" dirty="0" err="1"/>
              <a:t>Dragneu</a:t>
            </a:r>
            <a:r>
              <a:rPr lang="cs-CZ" dirty="0"/>
              <a:t>, neboť předem odmítl jmenovat osobu, která by byla vyšetřována či odsouzena (</a:t>
            </a:r>
            <a:r>
              <a:rPr lang="cs-CZ" dirty="0" err="1"/>
              <a:t>Dragnea</a:t>
            </a:r>
            <a:r>
              <a:rPr lang="cs-CZ" dirty="0"/>
              <a:t> byl v roce 2016 odsouzen na dva roky se čtyřletou podmínkou kvůli volebnímu podvodu)</a:t>
            </a:r>
          </a:p>
          <a:p>
            <a:pPr lvl="1"/>
            <a:r>
              <a:rPr lang="cs-CZ" dirty="0"/>
              <a:t>Pak odmítl jmenovat premiérkou </a:t>
            </a:r>
            <a:r>
              <a:rPr lang="cs-CZ" dirty="0" err="1"/>
              <a:t>Sevil</a:t>
            </a:r>
            <a:r>
              <a:rPr lang="cs-CZ" dirty="0"/>
              <a:t> </a:t>
            </a:r>
            <a:r>
              <a:rPr lang="cs-CZ" dirty="0" err="1"/>
              <a:t>Shhaideh</a:t>
            </a:r>
            <a:r>
              <a:rPr lang="cs-CZ" dirty="0"/>
              <a:t> (turkotatarská muslimka provdaná za Syřana)</a:t>
            </a:r>
          </a:p>
          <a:p>
            <a:pPr lvl="1"/>
            <a:r>
              <a:rPr lang="cs-CZ" dirty="0"/>
              <a:t>Premiérem posléze </a:t>
            </a:r>
            <a:r>
              <a:rPr lang="cs-CZ" dirty="0" err="1"/>
              <a:t>Sorin</a:t>
            </a:r>
            <a:r>
              <a:rPr lang="cs-CZ" dirty="0"/>
              <a:t> </a:t>
            </a:r>
            <a:r>
              <a:rPr lang="cs-CZ" dirty="0" err="1"/>
              <a:t>Grindeanu</a:t>
            </a:r>
            <a:endParaRPr lang="cs-CZ" dirty="0"/>
          </a:p>
          <a:p>
            <a:r>
              <a:rPr lang="cs-CZ" dirty="0"/>
              <a:t>Snaha o nalezení širokého konsensu s parlamentními stranami u vybraných otázek (</a:t>
            </a:r>
            <a:r>
              <a:rPr lang="cs-CZ" dirty="0" err="1"/>
              <a:t>Iohannis</a:t>
            </a:r>
            <a:r>
              <a:rPr lang="cs-CZ" dirty="0"/>
              <a:t> konzultuje s parlamentními stranami vybrané otázky)</a:t>
            </a:r>
          </a:p>
          <a:p>
            <a:r>
              <a:rPr lang="cs-CZ" dirty="0"/>
              <a:t>Zároveň ale častá kritika parlamentu, pokud neprosazuje </a:t>
            </a:r>
            <a:r>
              <a:rPr lang="cs-CZ" dirty="0" err="1"/>
              <a:t>Iohannisem</a:t>
            </a:r>
            <a:r>
              <a:rPr lang="cs-CZ" dirty="0"/>
              <a:t> proponovaná protikorupční opatření (zejména kvůli vydávání obviněných poslanců)</a:t>
            </a:r>
          </a:p>
          <a:p>
            <a:r>
              <a:rPr lang="cs-CZ" dirty="0"/>
              <a:t>V roce 2019 končí vlády PSD, začíná střídání vlád v čele s PNL</a:t>
            </a:r>
          </a:p>
          <a:p>
            <a:r>
              <a:rPr lang="cs-CZ" dirty="0"/>
              <a:t>Ve volbách 2020 prezidentská PNL druhá (93 křesel), ale rychle sestavila koaliční vládu (URS plus a UDMR)</a:t>
            </a:r>
          </a:p>
          <a:p>
            <a:r>
              <a:rPr lang="cs-CZ" dirty="0"/>
              <a:t>V listopadu 2021 dohoda PNL s PSD, rotace několika klíčových postů (vč. premiéra) cca. po 1,5 roce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796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4" y="3463880"/>
            <a:ext cx="5642610" cy="348890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4714875" cy="6858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4" y="0"/>
            <a:ext cx="5673230" cy="355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848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Ion </a:t>
            </a:r>
            <a:r>
              <a:rPr lang="cs-CZ" dirty="0" err="1"/>
              <a:t>Iliescu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Charismatický lídr</a:t>
            </a:r>
          </a:p>
          <a:p>
            <a:r>
              <a:rPr lang="cs-CZ" sz="2400" dirty="0"/>
              <a:t>Člen komunistické strany od roku 1953</a:t>
            </a:r>
          </a:p>
          <a:p>
            <a:r>
              <a:rPr lang="cs-CZ" sz="2400" dirty="0"/>
              <a:t>Od roku 1965 člen ÚV</a:t>
            </a:r>
          </a:p>
          <a:p>
            <a:r>
              <a:rPr lang="cs-CZ" sz="2400" dirty="0"/>
              <a:t>V 70. letech v řadě funkcí v regionech</a:t>
            </a:r>
          </a:p>
          <a:p>
            <a:r>
              <a:rPr lang="cs-CZ" sz="2400" dirty="0"/>
              <a:t>1984 vyloučen ze strany</a:t>
            </a:r>
          </a:p>
        </p:txBody>
      </p:sp>
      <p:sp>
        <p:nvSpPr>
          <p:cNvPr id="22530" name="AutoShape 2" descr="data:image/jpeg;base64,/9j/4AAQSkZJRgABAQAAAQABAAD/2wCEAAkGBxAPEhIUEBIUFRUXFxQVFhgVFBQUFRcXFRQWFhYYFRcZHCggGholGxUVITQhJSkrLi4uFx8zODMsNygtLisBCgoKDg0OGxAQGi4kHyUsLzQsLyssLDcsMiw3LCwsLCw3LCwsLDIsLCwsLCwsLCwsLCwsKywsLCwsLDcsNywsLP/AABEIAKAAdAMBIgACEQEDEQH/xAAcAAABBQEBAQAAAAAAAAAAAAAAAQIDBQYEBwj/xAA6EAABAgUCAwcBBQYHAAAAAAABAAIDBBESIQUxBkFRBxMiYXGBkTIzcqGxwRRCYpLR8CMkJUNSo+H/xAAaAQACAwEBAAAAAAAAAAAAAAAAAQMEBQIG/8QAKBEAAgICAQMEAQUBAAAAAAAAAAECEQMEIQUSMRNBUXEyFSIzYZEU/9oADAMBAAIRAxEAPwDyFCEL2pCCEIQAIQhAAhCEACEIQAIQhAAhCEACEIQAIS2otSsBEJbUWpiEQltXbKaTGikUbg8zgKPJlhjVydDOFCvX8MRB++PjHyuGPpMZlasrTemfRQQ3sE+FIKZwITixJarSdqxCIS2otRYxEJbUoaiwGoT7UiLAfai1TWItSObIbU+HCqf6p9qn0lrnuNgJNQG0GK9SqW/t+hj48vwSQj3MsNJkLHVwTQY555rRiA5woME/8cBaHQeH2wx4vE47np5AdFfQNGYOVV47Ju98m27ZqR0eE2YwQnMaLgDmhUcXTGxBgFuD5gf+LcO0cGtRhSPkWNGAPdQy2XXBNHTgmeP6xoERpLvqHTn7LOPbRxbny5VC9n1ODSqwev6UCLsc6VNFo6PUskKV8fBV2tZR8GUtRanQq0NRQhSWr2GLIskFJe5mPghtRaprUti7FZBahT2JEBZJai1TWotQc2c8TDSfIrTcASwfR1Ppr6KgfDqCPIrS8BTVrbMAA58157rafH0XNSnJfZ6bIgYCuYUMEVWfl32gdOSupZ+F5NM38i44OpxaFxzDx0Uj39fzXFPTTGg1cBTdOyOEadsqtRGFmdbl/BTypkYKs9X1mAwjx1J6Ku1CO2MwkHkp8SkqbRFsSjJNI89jS1j3U2TLVZz7Q4ih93GlT0Hnhcdq9n0vIpYe2+UYWWLTsgtShqmtRatIiIS1CmsQgCWxKGLosRYkcWQWKy0I2PqR4aip5VNdyuSxWnD0vDiRCx5INCYefCXDkR/eyzerQctZtLwWdX+VGnm9VdCaANztTNSq3UOLo8I0IpjIL213A2HmQrCSPetc1woW1bXnUYwuiS4baAA1jDkkF1HGp55FarxicY3aN5rJLlMXhnV4k0C1zaHrdjHt1VLqklMzMV7Q4tY1wDj0B3NAc7LbQJdsNzGihcDU4AOVXz7xAmC52GmgyooyqTaJpruVMwzdJiwq+GA41AAq5xIzU1Ox2wrhkl3bMildx+gW2mGtA8NPhZvXIoa0+il9RykiF4Ki2Y2BFHetBGPEf5SKfmquxdcAeMno2vyUwMXqOix/N/RjbjpRX2QWpbFNai1bpRbIbEKa1CAslsRYp7UWoOSCxPhOLHNc3BaQR6g1CktRauJJSVMIyp2jVQp9pi94BQRAHZ5H94etaq2mtUZAYXuOBsBuTyAWElopYR089gr9kj3j2RAQQwEtadr+RP4rwu/qf8+Vp+Pb6PTaWz6kOC5E+5jhFiwjnxOc01DANg4fqqPiTjCDEcwS4vik4G4FebvJWjNRiA0fBJ+6W0/FcUWGxpJhy7WuO5c5jQPipKqwRbnFyXB0y8zGZDYS4FwGQcA+nQql1ydMRl1CPX4Tny8SO8GK4WNobW1AJ5VJyVzcXaiwMY0b5d8Jxj+5EU5fsaKGXh3G48hRdJaqCV1UwIj2Rctry3aaBaCXmIcT6HA+4qvZ9OnijiUU+fc83s9zn/QliLFNai1aRWshsQprUIsCW1IQBus1NcVPOIbA3zJqfjZUkzNvimsRxd67fCy8vVMa4grLEdeT8mxmdZl4e77j0blVMzxMT9mynm41Pxss8gBZ+TqOafh19E0cMF5R2x9TjP3iH0GAtTwrxJE+h2aAe42+VigFecFxIYnITYv2cU90/wAr8NPqHUyqGSPqqpclnHk9J2j1SDEEdoNR7rrEhBAFzxnoAstr3C0/p18SE50SH1a0kjze39VkpviWarSrQeo39lTlqTizRx7sJKz0HVJuDADiTtnO685/aHzkYNAw4/DQVWxIsWM4A3PcTgbknyW307Rv2GA+I/7ShLj0oMAKxr65T2tkwmtEGPFptcR8YXGMbbpS4k1O5yfdCmvngqrxydkHVY7NojvQ5H4qxl+J4ow9jXenhKokKaGzmh4kxOEX7GtZxNAIy14PTB/FCyNEKz+pbHyv8I/RgBQEpTVnk4qc1NCUIGOU0AV8v75KApzQmnQqs+uODJ4TclLxjm+G0n71KO/EFeXdoMDR+/d3DyIpNIndND4QIp9Wd/RdHY3/AKhIx5ONEe1kF4NIbrHObFqfE7egIIoFj+LuHImlTAl3ODobgXQX7EsrSh8waCnMlGZtK0d6mOLyVJ0aHgt+iwi8CK4R3GgfHYIY54hkEgfNU3tLpDlnkbGjG9CXHl7ArG6Rozp6ZbAbzJDjTIbUg16fdC1vbNpUGTgSMCECKujOpU0thhjRj1eVNhm+zkr58S9XzZ5I8ZSBSmF5pt1FCSiNanUTA8pC8ouhElEJuUJ2IRpomFOSOC5GACEBCR0PY2qUJoNEocukB6t2Az4hzkxDO0SBX3hur+TitJ25ww4yDsB3+ZF38NIR25gmnpVeZdl0/wBzqkoTs5xhn0iNI/Oi3Ha1qQizMvCDvsILg6maOiOAGPMMA90ZfxbOsEbzJHb2DysMxJ2IaXtLG272tN3PnlUnb1Oh09Dhj/bgj/scXfoFS9nXEJ0+fDjhjv8ADiiuLK1qD/Cc1XD2pah3+qTbgagPsFDyY0D+qcJexHODTv5Mm8klNoh7kyqGxipUyqKpCJRalUQCE7EIUpKCkC5sYqEBIkdAlSJQmgOnT5kwosJ43a9jv5XArTzc6ZiPMRi763PIPMN+kGnPFG05Vqse5aTTMQ2nbG9K8qFwz7UUWZvtou6EFLLfwiv7yyMCcDYgZFOg6hcEaLeXE8yT8ro1BhuwBywNhjkVylvJSQ8WVsjafa/kYUrQgtSjC7IhKJqUuSFIQ5hCExCViP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532" name="AutoShape 4" descr="data:image/jpeg;base64,/9j/4AAQSkZJRgABAQAAAQABAAD/2wCEAAkGBxAPEhIUEBIUFRUXFxQVFhgVFBQUFRcXFRQWFhYYFRcZHCggGholGxUVITQhJSkrLi4uFx8zODMsNygtLisBCgoKDg0OGxAQGi4kHyUsLzQsLyssLDcsMiw3LCwsLCw3LCwsLDIsLCwsLCwsLCwsLCwsKywsLCwsLDcsNywsLP/AABEIAKAAdAMBIgACEQEDEQH/xAAcAAABBQEBAQAAAAAAAAAAAAAAAQIDBQYEBwj/xAA6EAABAgUCAwcBBQYHAAAAAAABAAIDBBESIQUxBkFRBxMiYXGBkTIzcqGxwRRCYpLR8CMkJUNSo+H/xAAaAQACAwEBAAAAAAAAAAAAAAAAAQMEBQIG/8QAKBEAAgICAQMEAQUBAAAAAAAAAAECEQMEIQUSMRNBUXEyFSIzYZEU/9oADAMBAAIRAxEAPwDyFCEL2pCCEIQAIQhAAhCEACEIQAIQhAAhCEACEIQAIS2otSsBEJbUWpiEQltXbKaTGikUbg8zgKPJlhjVydDOFCvX8MRB++PjHyuGPpMZlasrTemfRQQ3sE+FIKZwITixJarSdqxCIS2otRYxEJbUoaiwGoT7UiLAfai1TWItSObIbU+HCqf6p9qn0lrnuNgJNQG0GK9SqW/t+hj48vwSQj3MsNJkLHVwTQY555rRiA5woME/8cBaHQeH2wx4vE47np5AdFfQNGYOVV47Ju98m27ZqR0eE2YwQnMaLgDmhUcXTGxBgFuD5gf+LcO0cGtRhSPkWNGAPdQy2XXBNHTgmeP6xoERpLvqHTn7LOPbRxbny5VC9n1ODSqwev6UCLsc6VNFo6PUskKV8fBV2tZR8GUtRanQq0NRQhSWr2GLIskFJe5mPghtRaprUti7FZBahT2JEBZJai1TWotQc2c8TDSfIrTcASwfR1Ppr6KgfDqCPIrS8BTVrbMAA58157rafH0XNSnJfZ6bIgYCuYUMEVWfl32gdOSupZ+F5NM38i44OpxaFxzDx0Uj39fzXFPTTGg1cBTdOyOEadsqtRGFmdbl/BTypkYKs9X1mAwjx1J6Ku1CO2MwkHkp8SkqbRFsSjJNI89jS1j3U2TLVZz7Q4ih93GlT0Hnhcdq9n0vIpYe2+UYWWLTsgtShqmtRatIiIS1CmsQgCWxKGLosRYkcWQWKy0I2PqR4aip5VNdyuSxWnD0vDiRCx5INCYefCXDkR/eyzerQctZtLwWdX+VGnm9VdCaANztTNSq3UOLo8I0IpjIL213A2HmQrCSPetc1woW1bXnUYwuiS4baAA1jDkkF1HGp55FarxicY3aN5rJLlMXhnV4k0C1zaHrdjHt1VLqklMzMV7Q4tY1wDj0B3NAc7LbQJdsNzGihcDU4AOVXz7xAmC52GmgyooyqTaJpruVMwzdJiwq+GA41AAq5xIzU1Ox2wrhkl3bMildx+gW2mGtA8NPhZvXIoa0+il9RykiF4Ki2Y2BFHetBGPEf5SKfmquxdcAeMno2vyUwMXqOix/N/RjbjpRX2QWpbFNai1bpRbIbEKa1CAslsRYp7UWoOSCxPhOLHNc3BaQR6g1CktRauJJSVMIyp2jVQp9pi94BQRAHZ5H94etaq2mtUZAYXuOBsBuTyAWElopYR089gr9kj3j2RAQQwEtadr+RP4rwu/qf8+Vp+Pb6PTaWz6kOC5E+5jhFiwjnxOc01DANg4fqqPiTjCDEcwS4vik4G4FebvJWjNRiA0fBJ+6W0/FcUWGxpJhy7WuO5c5jQPipKqwRbnFyXB0y8zGZDYS4FwGQcA+nQql1ydMRl1CPX4Tny8SO8GK4WNobW1AJ5VJyVzcXaiwMY0b5d8Jxj+5EU5fsaKGXh3G48hRdJaqCV1UwIj2Rctry3aaBaCXmIcT6HA+4qvZ9OnijiUU+fc83s9zn/QliLFNai1aRWshsQprUIsCW1IQBus1NcVPOIbA3zJqfjZUkzNvimsRxd67fCy8vVMa4grLEdeT8mxmdZl4e77j0blVMzxMT9mynm41Pxss8gBZ+TqOafh19E0cMF5R2x9TjP3iH0GAtTwrxJE+h2aAe42+VigFecFxIYnITYv2cU90/wAr8NPqHUyqGSPqqpclnHk9J2j1SDEEdoNR7rrEhBAFzxnoAstr3C0/p18SE50SH1a0kjze39VkpviWarSrQeo39lTlqTizRx7sJKz0HVJuDADiTtnO685/aHzkYNAw4/DQVWxIsWM4A3PcTgbknyW307Rv2GA+I/7ShLj0oMAKxr65T2tkwmtEGPFptcR8YXGMbbpS4k1O5yfdCmvngqrxydkHVY7NojvQ5H4qxl+J4ow9jXenhKokKaGzmh4kxOEX7GtZxNAIy14PTB/FCyNEKz+pbHyv8I/RgBQEpTVnk4qc1NCUIGOU0AV8v75KApzQmnQqs+uODJ4TclLxjm+G0n71KO/EFeXdoMDR+/d3DyIpNIndND4QIp9Wd/RdHY3/AKhIx5ONEe1kF4NIbrHObFqfE7egIIoFj+LuHImlTAl3ODobgXQX7EsrSh8waCnMlGZtK0d6mOLyVJ0aHgt+iwi8CK4R3GgfHYIY54hkEgfNU3tLpDlnkbGjG9CXHl7ArG6Rozp6ZbAbzJDjTIbUg16fdC1vbNpUGTgSMCECKujOpU0thhjRj1eVNhm+zkr58S9XzZ5I8ZSBSmF5pt1FCSiNanUTA8pC8ouhElEJuUJ2IRpomFOSOC5GACEBCR0PY2qUJoNEocukB6t2Az4hzkxDO0SBX3hur+TitJ25ww4yDsB3+ZF38NIR25gmnpVeZdl0/wBzqkoTs5xhn0iNI/Oi3Ha1qQizMvCDvsILg6maOiOAGPMMA90ZfxbOsEbzJHb2DysMxJ2IaXtLG272tN3PnlUnb1Oh09Dhj/bgj/scXfoFS9nXEJ0+fDjhjv8ADiiuLK1qD/Cc1XD2pah3+qTbgagPsFDyY0D+qcJexHODTv5Mm8klNoh7kyqGxipUyqKpCJRalUQCE7EIUpKCkC5sYqEBIkdAlSJQmgOnT5kwosJ43a9jv5XArTzc6ZiPMRi763PIPMN+kGnPFG05Vqse5aTTMQ2nbG9K8qFwz7UUWZvtou6EFLLfwiv7yyMCcDYgZFOg6hcEaLeXE8yT8ro1BhuwBywNhjkVylvJSQ8WVsjafa/kYUrQgtSjC7IhKJqUuSFIQ5hCExCViP/Z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2534" name="Picture 6" descr="http://t2.gstatic.com/images?q=tbn:ANd9GcSrE2DUBjWqee--GifekHdZ57yfMqkZewEsSVjm6MIjSRaMgVnNz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07564" y="2004289"/>
            <a:ext cx="1859915" cy="2565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250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pozice hlavy státu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Ústava z roku 1991 (schválení ke konci roku, potvrzena v prosinci referendem)</a:t>
            </a:r>
          </a:p>
          <a:p>
            <a:r>
              <a:rPr lang="cs-CZ" sz="2400" dirty="0"/>
              <a:t>Prezident volen na 4 roky, souběh 1. kola prezidentských voleb s parlamentními volbami</a:t>
            </a:r>
          </a:p>
          <a:p>
            <a:r>
              <a:rPr lang="cs-CZ" sz="2400" dirty="0"/>
              <a:t>Sestavení vlády:</a:t>
            </a:r>
          </a:p>
          <a:p>
            <a:pPr lvl="1"/>
            <a:r>
              <a:rPr lang="cs-CZ" sz="2000" dirty="0"/>
              <a:t>Po volbách vybírá předsedu vlády</a:t>
            </a:r>
          </a:p>
          <a:p>
            <a:pPr lvl="1"/>
            <a:r>
              <a:rPr lang="cs-CZ" sz="2000" dirty="0"/>
              <a:t>Vláda musí získat důvěru parlamentu</a:t>
            </a:r>
          </a:p>
          <a:p>
            <a:pPr lvl="1"/>
            <a:r>
              <a:rPr lang="cs-CZ" sz="2000" dirty="0"/>
              <a:t>Po dvou neúspěšných pokusech o jmenování může parlament rozpustit</a:t>
            </a:r>
          </a:p>
          <a:p>
            <a:pPr lvl="1"/>
            <a:r>
              <a:rPr lang="cs-CZ" sz="2000" dirty="0"/>
              <a:t>Rozpuštění je možné max. 1x ročně a není možné v posledních 6 měsících mandátu prezidenta</a:t>
            </a:r>
          </a:p>
        </p:txBody>
      </p:sp>
    </p:spTree>
    <p:extLst>
      <p:ext uri="{BB962C8B-B14F-4D97-AF65-F5344CB8AC3E}">
        <p14:creationId xmlns:p14="http://schemas.microsoft.com/office/powerpoint/2010/main" val="1100045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pozice hlavy státu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 zákonodárství:</a:t>
            </a:r>
          </a:p>
          <a:p>
            <a:pPr lvl="1"/>
            <a:r>
              <a:rPr lang="cs-CZ" sz="2000" dirty="0"/>
              <a:t>Právo veta – smí vrátit zákon k novému projednání (ale ne opakovaně)</a:t>
            </a:r>
          </a:p>
          <a:p>
            <a:pPr lvl="1"/>
            <a:r>
              <a:rPr lang="cs-CZ" sz="2000" dirty="0"/>
              <a:t>Nemá zákonodárnou iniciativu</a:t>
            </a:r>
          </a:p>
          <a:p>
            <a:pPr lvl="1"/>
            <a:r>
              <a:rPr lang="cs-CZ" sz="2000" dirty="0"/>
              <a:t>Má právo po konzultaci s parlamentem vyhlásit referendum</a:t>
            </a:r>
          </a:p>
          <a:p>
            <a:r>
              <a:rPr lang="cs-CZ" sz="2400" dirty="0"/>
              <a:t>Odvolání prezidenta:</a:t>
            </a:r>
          </a:p>
          <a:p>
            <a:pPr lvl="1"/>
            <a:r>
              <a:rPr lang="cs-CZ" sz="2000" dirty="0"/>
              <a:t>V případě porušení Ústavy - společné zasedání obou komor po konzultaci Ústavního soudu většinou poslanců a senátorů</a:t>
            </a:r>
          </a:p>
          <a:p>
            <a:pPr lvl="1"/>
            <a:r>
              <a:rPr lang="cs-CZ" sz="2000" dirty="0"/>
              <a:t>Do třiceti dnů je otázka setrvání prezidenta v úřadu předložena voličům v referendu, které je rozhodující</a:t>
            </a:r>
          </a:p>
          <a:p>
            <a:pPr lvl="1"/>
            <a:r>
              <a:rPr lang="cs-CZ" sz="2000" dirty="0"/>
              <a:t>V případě velezrady impeachment – žaloba na prezidenta podaná 2/3 poslanců a senátorů, o které rozhoduje kasační soud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087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Iliescu</a:t>
            </a:r>
            <a:r>
              <a:rPr lang="cs-CZ" dirty="0"/>
              <a:t> jako prezident 1990-2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Poprvé zvolen 20. 5. 1990 (na 2 roky)</a:t>
            </a:r>
          </a:p>
          <a:p>
            <a:pPr lvl="1"/>
            <a:r>
              <a:rPr lang="cs-CZ" sz="2000" dirty="0"/>
              <a:t>Podpora 85 % voličů, FSN získala 263 z 396 mandátů v Poslanecké sněmovně</a:t>
            </a:r>
          </a:p>
          <a:p>
            <a:pPr lvl="1"/>
            <a:r>
              <a:rPr lang="cs-CZ" sz="2000" dirty="0"/>
              <a:t>Vzniká jednobarevná vláda FSN v čele s </a:t>
            </a:r>
            <a:r>
              <a:rPr lang="cs-CZ" sz="2000" dirty="0" err="1"/>
              <a:t>Petre</a:t>
            </a:r>
            <a:r>
              <a:rPr lang="cs-CZ" sz="2000" dirty="0"/>
              <a:t> Romanem</a:t>
            </a:r>
          </a:p>
          <a:p>
            <a:r>
              <a:rPr lang="cs-CZ" sz="2400" dirty="0"/>
              <a:t>První kohabitace</a:t>
            </a:r>
          </a:p>
          <a:p>
            <a:pPr lvl="1"/>
            <a:r>
              <a:rPr lang="cs-CZ" sz="2000" dirty="0"/>
              <a:t>FSN se dělí na </a:t>
            </a:r>
            <a:r>
              <a:rPr lang="cs-CZ" sz="2000" dirty="0" err="1"/>
              <a:t>Iliescovu</a:t>
            </a:r>
            <a:r>
              <a:rPr lang="cs-CZ" sz="2000" dirty="0"/>
              <a:t> a Romanovu frakci</a:t>
            </a:r>
          </a:p>
          <a:p>
            <a:r>
              <a:rPr lang="cs-CZ" sz="2400" dirty="0"/>
              <a:t>V září 1991 nájezd nespokojených horníků na Bukurešť a nepokoje (údajně 3 mrtví) → Roman donucen k rezignaci → úřednická vláda až do voleb 1992</a:t>
            </a:r>
          </a:p>
          <a:p>
            <a:pPr lvl="1"/>
            <a:r>
              <a:rPr lang="cs-CZ" sz="2200" dirty="0"/>
              <a:t>horníky využíval </a:t>
            </a:r>
            <a:r>
              <a:rPr lang="cs-CZ" sz="2200" dirty="0" err="1"/>
              <a:t>Iliescu</a:t>
            </a:r>
            <a:r>
              <a:rPr lang="cs-CZ" sz="2200" dirty="0"/>
              <a:t> již během roku 1990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423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Protivládní demonstrace v červnu 1990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528560" cy="4351338"/>
          </a:xfrm>
        </p:spPr>
        <p:txBody>
          <a:bodyPr/>
          <a:lstStyle/>
          <a:p>
            <a:r>
              <a:rPr lang="cs-CZ" sz="2400" dirty="0"/>
              <a:t>Požadován odchod bývalých komunistů z vedení země</a:t>
            </a:r>
          </a:p>
          <a:p>
            <a:r>
              <a:rPr lang="cs-CZ" sz="2400" dirty="0" err="1"/>
              <a:t>Iliescu</a:t>
            </a:r>
            <a:r>
              <a:rPr lang="cs-CZ" sz="2400" dirty="0"/>
              <a:t> se obrací na horníky z </a:t>
            </a:r>
            <a:r>
              <a:rPr lang="cs-CZ" sz="2400" dirty="0" err="1"/>
              <a:t>Valea</a:t>
            </a:r>
            <a:r>
              <a:rPr lang="cs-CZ" sz="2400" dirty="0"/>
              <a:t> </a:t>
            </a:r>
            <a:r>
              <a:rPr lang="cs-CZ" sz="2400" dirty="0" err="1"/>
              <a:t>Jiului</a:t>
            </a:r>
            <a:r>
              <a:rPr lang="cs-CZ" sz="2400" dirty="0"/>
              <a:t> → min. 4 mrtví, na 500 zraněných</a:t>
            </a:r>
          </a:p>
          <a:p>
            <a:r>
              <a:rPr lang="cs-CZ" sz="2400" dirty="0"/>
              <a:t>Některé nevládní organizace mluví o 40 – více než 100 mrtvých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5956" y="2828723"/>
            <a:ext cx="3624555" cy="2905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607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Iliescu</a:t>
            </a:r>
            <a:r>
              <a:rPr lang="cs-CZ" dirty="0"/>
              <a:t> jako prezident (1992-6)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Znovuzvolen v září 1992, již na 4 roky</a:t>
            </a:r>
          </a:p>
          <a:p>
            <a:pPr lvl="1"/>
            <a:r>
              <a:rPr lang="cs-CZ" sz="2000" dirty="0"/>
              <a:t>Dvě kola voleb, v prvním 47,4 %, soupeřem Emil </a:t>
            </a:r>
            <a:r>
              <a:rPr lang="cs-CZ" sz="2000" dirty="0" err="1"/>
              <a:t>Constantinescu</a:t>
            </a:r>
            <a:r>
              <a:rPr lang="cs-CZ" sz="2000" dirty="0"/>
              <a:t> (35,2 %)</a:t>
            </a:r>
          </a:p>
          <a:p>
            <a:pPr lvl="1"/>
            <a:r>
              <a:rPr lang="cs-CZ" sz="2000" dirty="0"/>
              <a:t>Ve druhém kole 61,4 %</a:t>
            </a:r>
          </a:p>
          <a:p>
            <a:pPr lvl="1"/>
            <a:r>
              <a:rPr lang="cs-CZ" sz="2000" dirty="0"/>
              <a:t>FDSN získává 117 z 341 ve Sněmovně a 49 ze 125 v Senátu</a:t>
            </a:r>
          </a:p>
          <a:p>
            <a:pPr lvl="1"/>
            <a:r>
              <a:rPr lang="cs-CZ" sz="2000" dirty="0"/>
              <a:t>Vzniká jednobarevná menšinová vláda FDSN (PDSR) s podporou PRM a PSM</a:t>
            </a:r>
          </a:p>
          <a:p>
            <a:pPr lvl="1"/>
            <a:r>
              <a:rPr lang="cs-CZ" sz="2000" dirty="0"/>
              <a:t>Premiérem </a:t>
            </a:r>
            <a:r>
              <a:rPr lang="cs-CZ" sz="2000" dirty="0" err="1"/>
              <a:t>Văcăroiu</a:t>
            </a:r>
            <a:r>
              <a:rPr lang="cs-CZ" sz="2000" dirty="0"/>
              <a:t> (nestraník), pokračuje i v čele následující vlády</a:t>
            </a:r>
          </a:p>
          <a:p>
            <a:pPr lvl="1"/>
            <a:r>
              <a:rPr lang="cs-CZ" sz="2000" dirty="0"/>
              <a:t>Od roku 1994 koalice s PUNR, v zásadě funguje jako poloúřednická vlády</a:t>
            </a:r>
          </a:p>
          <a:p>
            <a:r>
              <a:rPr lang="cs-CZ" sz="2400" dirty="0"/>
              <a:t>Od roku 1993 omezena činnost parlamentu, vláda kontrolovaná prezidentem vládne pomocí dekretů</a:t>
            </a:r>
          </a:p>
          <a:p>
            <a:r>
              <a:rPr lang="cs-CZ" sz="2400" dirty="0"/>
              <a:t>Odvolávání starostů a úředníků blízkých opozici</a:t>
            </a:r>
          </a:p>
        </p:txBody>
      </p:sp>
    </p:spTree>
    <p:extLst>
      <p:ext uri="{BB962C8B-B14F-4D97-AF65-F5344CB8AC3E}">
        <p14:creationId xmlns:p14="http://schemas.microsoft.com/office/powerpoint/2010/main" val="6368544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1183</TotalTime>
  <Words>2037</Words>
  <Application>Microsoft Office PowerPoint</Application>
  <PresentationFormat>Širokoúhlá obrazovka</PresentationFormat>
  <Paragraphs>177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Calibri</vt:lpstr>
      <vt:lpstr>Calibri Light</vt:lpstr>
      <vt:lpstr>Retrospektiva</vt:lpstr>
      <vt:lpstr>Rumunsko</vt:lpstr>
      <vt:lpstr>Přechod k demokracii (?)</vt:lpstr>
      <vt:lpstr>Prezentace aplikace PowerPoint</vt:lpstr>
      <vt:lpstr>Ion Iliescu</vt:lpstr>
      <vt:lpstr>Formální pozice hlavy státu I.</vt:lpstr>
      <vt:lpstr>Formální pozice hlavy státu II.</vt:lpstr>
      <vt:lpstr>Iliescu jako prezident 1990-2</vt:lpstr>
      <vt:lpstr>Protivládní demonstrace v červnu 1990</vt:lpstr>
      <vt:lpstr>Iliescu jako prezident (1992-6) I.</vt:lpstr>
      <vt:lpstr>Iliescu jako prezident (1992-6) II.</vt:lpstr>
      <vt:lpstr>Prezidentství Emila Constantinesca (1996-2000)</vt:lpstr>
      <vt:lpstr>Constantinescu a vlády</vt:lpstr>
      <vt:lpstr>Iliescu opět prezidentem (2000-4)</vt:lpstr>
      <vt:lpstr>Iliescova bilance</vt:lpstr>
      <vt:lpstr>Změny ve formální pozici hlavy státu</vt:lpstr>
      <vt:lpstr>Traian Băsescu a jeho nástup do úřadu</vt:lpstr>
      <vt:lpstr>Jak se zbavit Traiana Băsesca? (díl první)</vt:lpstr>
      <vt:lpstr>Další spory</vt:lpstr>
      <vt:lpstr>Druhé období</vt:lpstr>
      <vt:lpstr>Vztah s vládou</vt:lpstr>
      <vt:lpstr>Jak se zbavit Traiana Băsesca? (díl druhý)</vt:lpstr>
      <vt:lpstr>Prezident po referendu</vt:lpstr>
      <vt:lpstr>Zhodnocení</vt:lpstr>
      <vt:lpstr>Shrnutí</vt:lpstr>
      <vt:lpstr>Klaus Iohannis (2014 - )</vt:lpstr>
      <vt:lpstr>Vztahy s parlamentem a vládou</vt:lpstr>
    </vt:vector>
  </TitlesOfParts>
  <Company>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Rumunsko</dc:title>
  <dc:creator>Jakub Šedo</dc:creator>
  <cp:lastModifiedBy>Jakub Šedo</cp:lastModifiedBy>
  <cp:revision>52</cp:revision>
  <dcterms:created xsi:type="dcterms:W3CDTF">2013-11-19T10:43:49Z</dcterms:created>
  <dcterms:modified xsi:type="dcterms:W3CDTF">2023-10-23T17:33:38Z</dcterms:modified>
</cp:coreProperties>
</file>