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7" r:id="rId27"/>
    <p:sldId id="289" r:id="rId28"/>
    <p:sldId id="288" r:id="rId29"/>
    <p:sldId id="290" r:id="rId30"/>
    <p:sldId id="291" r:id="rId3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A4624D96-DBDC-4A80-BA17-F89D8B717B48}"/>
    <pc:docChg chg="delSld">
      <pc:chgData name="Peter Spáč" userId="2e8d26cd-55d7-4d78-8227-1866407259d9" providerId="ADAL" clId="{A4624D96-DBDC-4A80-BA17-F89D8B717B48}" dt="2023-11-20T21:38:45.281" v="3" actId="47"/>
      <pc:docMkLst>
        <pc:docMk/>
      </pc:docMkLst>
      <pc:sldChg chg="del">
        <pc:chgData name="Peter Spáč" userId="2e8d26cd-55d7-4d78-8227-1866407259d9" providerId="ADAL" clId="{A4624D96-DBDC-4A80-BA17-F89D8B717B48}" dt="2023-11-20T21:38:32.513" v="0" actId="47"/>
        <pc:sldMkLst>
          <pc:docMk/>
          <pc:sldMk cId="3245074717" sldId="263"/>
        </pc:sldMkLst>
      </pc:sldChg>
      <pc:sldChg chg="del">
        <pc:chgData name="Peter Spáč" userId="2e8d26cd-55d7-4d78-8227-1866407259d9" providerId="ADAL" clId="{A4624D96-DBDC-4A80-BA17-F89D8B717B48}" dt="2023-11-20T21:38:33.413" v="1" actId="47"/>
        <pc:sldMkLst>
          <pc:docMk/>
          <pc:sldMk cId="3294001358" sldId="264"/>
        </pc:sldMkLst>
      </pc:sldChg>
      <pc:sldChg chg="del">
        <pc:chgData name="Peter Spáč" userId="2e8d26cd-55d7-4d78-8227-1866407259d9" providerId="ADAL" clId="{A4624D96-DBDC-4A80-BA17-F89D8B717B48}" dt="2023-11-20T21:38:37.769" v="2" actId="47"/>
        <pc:sldMkLst>
          <pc:docMk/>
          <pc:sldMk cId="2312054566" sldId="268"/>
        </pc:sldMkLst>
      </pc:sldChg>
      <pc:sldChg chg="del">
        <pc:chgData name="Peter Spáč" userId="2e8d26cd-55d7-4d78-8227-1866407259d9" providerId="ADAL" clId="{A4624D96-DBDC-4A80-BA17-F89D8B717B48}" dt="2023-11-20T21:38:45.281" v="3" actId="47"/>
        <pc:sldMkLst>
          <pc:docMk/>
          <pc:sldMk cId="3585415122" sldId="276"/>
        </pc:sldMkLst>
      </pc:sldChg>
    </pc:docChg>
  </pc:docChgLst>
  <pc:docChgLst>
    <pc:chgData name="Peter Spáč" userId="2e8d26cd-55d7-4d78-8227-1866407259d9" providerId="ADAL" clId="{6258A8BB-07A5-4DB2-8321-A2D30E265B49}"/>
    <pc:docChg chg="delSld modSld">
      <pc:chgData name="Peter Spáč" userId="2e8d26cd-55d7-4d78-8227-1866407259d9" providerId="ADAL" clId="{6258A8BB-07A5-4DB2-8321-A2D30E265B49}" dt="2023-11-16T10:32:33" v="3" actId="2696"/>
      <pc:docMkLst>
        <pc:docMk/>
      </pc:docMkLst>
      <pc:sldChg chg="modSp">
        <pc:chgData name="Peter Spáč" userId="2e8d26cd-55d7-4d78-8227-1866407259d9" providerId="ADAL" clId="{6258A8BB-07A5-4DB2-8321-A2D30E265B49}" dt="2023-11-16T10:14:42.057" v="2" actId="20577"/>
        <pc:sldMkLst>
          <pc:docMk/>
          <pc:sldMk cId="3047952418" sldId="256"/>
        </pc:sldMkLst>
        <pc:spChg chg="mod">
          <ac:chgData name="Peter Spáč" userId="2e8d26cd-55d7-4d78-8227-1866407259d9" providerId="ADAL" clId="{6258A8BB-07A5-4DB2-8321-A2D30E265B49}" dt="2023-11-16T10:14:42.057" v="2" actId="20577"/>
          <ac:spMkLst>
            <pc:docMk/>
            <pc:sldMk cId="3047952418" sldId="256"/>
            <ac:spMk id="3" creationId="{F376DFF1-6388-4AF9-8C99-B15DC4AE98F6}"/>
          </ac:spMkLst>
        </pc:spChg>
      </pc:sldChg>
      <pc:sldChg chg="del">
        <pc:chgData name="Peter Spáč" userId="2e8d26cd-55d7-4d78-8227-1866407259d9" providerId="ADAL" clId="{6258A8BB-07A5-4DB2-8321-A2D30E265B49}" dt="2023-11-16T10:32:33" v="3" actId="2696"/>
        <pc:sldMkLst>
          <pc:docMk/>
          <pc:sldMk cId="4178085494" sldId="26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'Slide 4'!$G$3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4'!$F$4:$F$8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4'!$G$4:$G$8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CE5-4B85-B5A6-A45B33CD93A8}"/>
            </c:ext>
          </c:extLst>
        </c:ser>
        <c:ser>
          <c:idx val="2"/>
          <c:order val="1"/>
          <c:tx>
            <c:strRef>
              <c:f>'Slide 4'!$K$3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4'!$J$4:$J$8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4'!$K$4:$K$8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CE5-4B85-B5A6-A45B33CD93A8}"/>
            </c:ext>
          </c:extLst>
        </c:ser>
        <c:ser>
          <c:idx val="3"/>
          <c:order val="2"/>
          <c:tx>
            <c:strRef>
              <c:f>'Slide 4'!$AB$3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'Slide 4'!$AA$4:$AA$5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4'!$AB$4:$AB$5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CE5-4B85-B5A6-A45B33CD93A8}"/>
            </c:ext>
          </c:extLst>
        </c:ser>
        <c:ser>
          <c:idx val="4"/>
          <c:order val="3"/>
          <c:tx>
            <c:strRef>
              <c:f>'Slide 4'!$N$3</c:f>
              <c:strCache>
                <c:ptCount val="1"/>
                <c:pt idx="0">
                  <c:v>RP1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4'!$M$4:$M$5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4'!$N$4:$N$5</c:f>
              <c:numCache>
                <c:formatCode>General</c:formatCode>
                <c:ptCount val="2"/>
                <c:pt idx="0">
                  <c:v>3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CE5-4B85-B5A6-A45B33CD93A8}"/>
            </c:ext>
          </c:extLst>
        </c:ser>
        <c:ser>
          <c:idx val="5"/>
          <c:order val="4"/>
          <c:tx>
            <c:strRef>
              <c:f>'Slide 4'!$Q$3</c:f>
              <c:strCache>
                <c:ptCount val="1"/>
                <c:pt idx="0">
                  <c:v>RP2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4'!$P$4:$P$5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4'!$Q$4:$Q$5</c:f>
              <c:numCache>
                <c:formatCode>General</c:formatCode>
                <c:ptCount val="2"/>
                <c:pt idx="0">
                  <c:v>2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CE5-4B85-B5A6-A45B33CD93A8}"/>
            </c:ext>
          </c:extLst>
        </c:ser>
        <c:ser>
          <c:idx val="6"/>
          <c:order val="5"/>
          <c:tx>
            <c:strRef>
              <c:f>'Slide 4'!$T$3</c:f>
              <c:strCache>
                <c:ptCount val="1"/>
                <c:pt idx="0">
                  <c:v>RP3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4'!$S$4:$S$5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4'!$T$4:$T$5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CE5-4B85-B5A6-A45B33CD93A8}"/>
            </c:ext>
          </c:extLst>
        </c:ser>
        <c:ser>
          <c:idx val="7"/>
          <c:order val="6"/>
          <c:tx>
            <c:strRef>
              <c:f>'Slide 4'!$W$3</c:f>
              <c:strCache>
                <c:ptCount val="1"/>
                <c:pt idx="0">
                  <c:v>RP4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4'!$V$4:$V$5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4'!$W$4:$W$5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2CE5-4B85-B5A6-A45B33CD93A8}"/>
            </c:ext>
          </c:extLst>
        </c:ser>
        <c:ser>
          <c:idx val="8"/>
          <c:order val="7"/>
          <c:tx>
            <c:strRef>
              <c:f>'Slide 4'!$Z$3</c:f>
              <c:strCache>
                <c:ptCount val="1"/>
                <c:pt idx="0">
                  <c:v>RP5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4'!$Y$4:$Y$5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4'!$Z$4:$Z$5</c:f>
              <c:numCache>
                <c:formatCode>General</c:formatCode>
                <c:ptCount val="2"/>
                <c:pt idx="0">
                  <c:v>4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CE5-4B85-B5A6-A45B33CD93A8}"/>
            </c:ext>
          </c:extLst>
        </c:ser>
        <c:ser>
          <c:idx val="0"/>
          <c:order val="8"/>
          <c:tx>
            <c:strRef>
              <c:f>'Slide 4'!$C$3</c:f>
              <c:strCache>
                <c:ptCount val="1"/>
                <c:pt idx="0">
                  <c:v>Placebo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4'!$B$4:$B$8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4'!$C$4:$C$8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CE5-4B85-B5A6-A45B33CD93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25504"/>
        <c:axId val="33127424"/>
      </c:scatterChart>
      <c:valAx>
        <c:axId val="33125504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33127424"/>
        <c:crosses val="autoZero"/>
        <c:crossBetween val="midCat"/>
      </c:valAx>
      <c:valAx>
        <c:axId val="33127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3125504"/>
        <c:crosses val="autoZero"/>
        <c:crossBetween val="midCat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'Slide 5'!$C$3</c:f>
              <c:strCache>
                <c:ptCount val="1"/>
                <c:pt idx="0">
                  <c:v>Placebo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5'!$B$4:$B$8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5'!$C$4:$C$8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0CA-497B-9E15-896826FD44C5}"/>
            </c:ext>
          </c:extLst>
        </c:ser>
        <c:ser>
          <c:idx val="1"/>
          <c:order val="1"/>
          <c:tx>
            <c:strRef>
              <c:f>'Slide 5'!$G$3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5'!$F$4:$F$8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5'!$G$4:$G$8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0CA-497B-9E15-896826FD44C5}"/>
            </c:ext>
          </c:extLst>
        </c:ser>
        <c:ser>
          <c:idx val="2"/>
          <c:order val="2"/>
          <c:tx>
            <c:strRef>
              <c:f>'Slide 5'!$K$3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5'!$J$4:$J$8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5'!$K$4:$K$8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0CA-497B-9E15-896826FD44C5}"/>
            </c:ext>
          </c:extLst>
        </c:ser>
        <c:ser>
          <c:idx val="3"/>
          <c:order val="3"/>
          <c:tx>
            <c:strRef>
              <c:f>'Slide 5'!$AB$3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>
                  <a:alpha val="42000"/>
                </a:schemeClr>
              </a:solidFill>
              <a:prstDash val="sysDash"/>
            </a:ln>
          </c:spPr>
          <c:marker>
            <c:symbol val="none"/>
          </c:marker>
          <c:xVal>
            <c:numRef>
              <c:f>'Slide 5'!$AA$4:$AA$5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5'!$AB$4:$AB$5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0CA-497B-9E15-896826FD44C5}"/>
            </c:ext>
          </c:extLst>
        </c:ser>
        <c:ser>
          <c:idx val="4"/>
          <c:order val="4"/>
          <c:tx>
            <c:strRef>
              <c:f>'Slide 5'!$M$3</c:f>
              <c:strCache>
                <c:ptCount val="1"/>
                <c:pt idx="0">
                  <c:v>M1</c:v>
                </c:pt>
              </c:strCache>
            </c:strRef>
          </c:tx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'Slide 5'!$L$4:$L$5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xVal>
          <c:yVal>
            <c:numRef>
              <c:f>'Slide 5'!$M$4:$M$5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0CA-497B-9E15-896826FD44C5}"/>
            </c:ext>
          </c:extLst>
        </c:ser>
        <c:ser>
          <c:idx val="5"/>
          <c:order val="5"/>
          <c:tx>
            <c:strRef>
              <c:f>'Slide 5'!$O$3</c:f>
              <c:strCache>
                <c:ptCount val="1"/>
                <c:pt idx="0">
                  <c:v>M2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'Slide 5'!$N$4:$N$5</c:f>
              <c:numCache>
                <c:formatCode>General</c:formatCode>
                <c:ptCount val="2"/>
                <c:pt idx="0">
                  <c:v>6</c:v>
                </c:pt>
                <c:pt idx="1">
                  <c:v>10</c:v>
                </c:pt>
              </c:numCache>
            </c:numRef>
          </c:xVal>
          <c:yVal>
            <c:numRef>
              <c:f>'Slide 5'!$O$4:$O$5</c:f>
              <c:numCache>
                <c:formatCode>General</c:formatCode>
                <c:ptCount val="2"/>
                <c:pt idx="0">
                  <c:v>3.2</c:v>
                </c:pt>
                <c:pt idx="1">
                  <c:v>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C0CA-497B-9E15-896826FD44C5}"/>
            </c:ext>
          </c:extLst>
        </c:ser>
        <c:ser>
          <c:idx val="6"/>
          <c:order val="6"/>
          <c:tx>
            <c:strRef>
              <c:f>'Slide 5'!$Q$3</c:f>
              <c:strCache>
                <c:ptCount val="1"/>
                <c:pt idx="0">
                  <c:v>M3</c:v>
                </c:pt>
              </c:strCache>
            </c:strRef>
          </c:tx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'Slide 5'!$P$4:$P$5</c:f>
              <c:numCache>
                <c:formatCode>General</c:formatCode>
                <c:ptCount val="2"/>
                <c:pt idx="0">
                  <c:v>11</c:v>
                </c:pt>
                <c:pt idx="1">
                  <c:v>15</c:v>
                </c:pt>
              </c:numCache>
            </c:numRef>
          </c:xVal>
          <c:yVal>
            <c:numRef>
              <c:f>'Slide 5'!$Q$4:$Q$5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C0CA-497B-9E15-896826FD44C5}"/>
            </c:ext>
          </c:extLst>
        </c:ser>
        <c:ser>
          <c:idx val="7"/>
          <c:order val="7"/>
          <c:tx>
            <c:strRef>
              <c:f>'Slide 5'!$S$3</c:f>
              <c:strCache>
                <c:ptCount val="1"/>
                <c:pt idx="0">
                  <c:v>PR1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5'!$R$4:$R$5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5'!$S$4:$S$5</c:f>
              <c:numCache>
                <c:formatCode>General</c:formatCode>
                <c:ptCount val="2"/>
                <c:pt idx="0">
                  <c:v>3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C0CA-497B-9E15-896826FD44C5}"/>
            </c:ext>
          </c:extLst>
        </c:ser>
        <c:ser>
          <c:idx val="8"/>
          <c:order val="8"/>
          <c:tx>
            <c:strRef>
              <c:f>'Slide 5'!$U$3</c:f>
              <c:strCache>
                <c:ptCount val="1"/>
                <c:pt idx="0">
                  <c:v>PR2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5'!$T$4:$T$5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5'!$U$4:$U$5</c:f>
              <c:numCache>
                <c:formatCode>General</c:formatCode>
                <c:ptCount val="2"/>
                <c:pt idx="0">
                  <c:v>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0CA-497B-9E15-896826FD44C5}"/>
            </c:ext>
          </c:extLst>
        </c:ser>
        <c:ser>
          <c:idx val="9"/>
          <c:order val="9"/>
          <c:tx>
            <c:strRef>
              <c:f>'Slide 5'!$W$3</c:f>
              <c:strCache>
                <c:ptCount val="1"/>
                <c:pt idx="0">
                  <c:v>PR3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5'!$V$4:$V$5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5'!$W$4:$W$5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C0CA-497B-9E15-896826FD44C5}"/>
            </c:ext>
          </c:extLst>
        </c:ser>
        <c:ser>
          <c:idx val="10"/>
          <c:order val="10"/>
          <c:tx>
            <c:strRef>
              <c:f>'Slide 5'!$Y$3</c:f>
              <c:strCache>
                <c:ptCount val="1"/>
                <c:pt idx="0">
                  <c:v>PR4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5'!$X$4:$X$5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5'!$Y$4:$Y$5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C0CA-497B-9E15-896826FD44C5}"/>
            </c:ext>
          </c:extLst>
        </c:ser>
        <c:ser>
          <c:idx val="11"/>
          <c:order val="11"/>
          <c:tx>
            <c:strRef>
              <c:f>'Slide 5'!$AD$3</c:f>
              <c:strCache>
                <c:ptCount val="1"/>
                <c:pt idx="0">
                  <c:v>PR5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5'!$AC$4:$AC$5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5'!$AD$4:$AD$5</c:f>
              <c:numCache>
                <c:formatCode>General</c:formatCode>
                <c:ptCount val="2"/>
                <c:pt idx="0">
                  <c:v>4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C0CA-497B-9E15-896826FD4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734976"/>
        <c:axId val="94736768"/>
      </c:scatterChart>
      <c:valAx>
        <c:axId val="94734976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94736768"/>
        <c:crosses val="autoZero"/>
        <c:crossBetween val="midCat"/>
      </c:valAx>
      <c:valAx>
        <c:axId val="94736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94734976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02F9F-FD3C-4612-8F26-432893EE3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98514-1C58-4108-923E-A672F12D0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6F770F-9DE7-47BC-BC80-059CCD4F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22D9195-C8F2-4973-8BB1-34092103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22D770F-1AF1-492F-AF00-15BE69A9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56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D92AD-07E0-4FC1-84A8-2651568B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017D28A-3AC9-46A2-A420-2BD2DE2B2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9C0957D-99DF-410D-AE2A-8111BB54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2704DF2-C313-4FBD-BD97-E18A6C4EE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1F8F30A-E62E-46BB-8B02-F794A7186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780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BFCFC5EB-B4FB-42D0-95BC-E0C8146807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AD6EB48-6107-46BF-AE74-213E475AE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399F93F-4005-4FB6-89F5-921E39AF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DFF4DCF-683D-4F68-B785-D850826B2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12F308-10EB-480F-93C5-E57E079EE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464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7EFFD-31B7-4DEF-A11C-176E74B4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E7F2A5B-FF5B-468D-8404-FB47295E9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8D146EC-5355-4ABB-87A6-06452627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E824621-538D-423A-98D6-82BB60C15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48B8BF7-1878-4E35-84B6-0D32D7A43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019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B34BD-E619-4024-8111-CAD39CD07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8D9FAB-4812-4D9A-9F10-AE5D8FCA5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5C4096A-3B4D-42ED-80F6-7A0C4219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F6C87F1-3718-46C9-BF7B-551FE601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C530EF7-721A-484E-AE9E-CB70D782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697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AA5F3-E8E6-45A1-AE00-75BA8BBB0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CE80A8-3C2F-4D5B-A774-4FE78577D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A9EB5BE-EC5E-457D-9151-ED5000ED5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EB51C22-5D93-46AA-9675-04A201768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5709313-693F-43E3-B4F9-BDA636F4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69E7EEF-DCCA-48E3-BFEA-2B85FD95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914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693B5-3CAC-4CAA-9617-2870482FA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77B6AB-AAE8-4498-9071-E07316E97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9C58751-9BD1-4515-81A2-0DF3D800F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1B27BD5-A74B-4A0A-86C1-D4281A67E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C5E0CDD-E01F-466B-8F28-8CB851EEC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9A6F792-6DB3-4195-8445-5BD5384C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97CC757-2796-455D-B6F2-8FB9AE7D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81EA94A-6357-43D6-9046-ADFB6C8C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714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680E7-82AA-4297-8A82-6AE7F0D0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6497879-DF54-492E-AAE6-BF6C897E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EBEF834-4287-41D1-9D81-0DE79938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0483C8F3-E583-4A7F-94EB-38C183A1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738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D135C5C-A2BF-4ED1-A6A8-07B4ED910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68AE626-1A0E-4F37-A3BA-7071A4A3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B2096BE-028F-43E3-A457-38B3F8BB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9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575E8-5395-4551-B3FF-0DB668F7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3E6463-EAC7-4D8C-A788-C8FBF5936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4706A2-3877-4B53-99D7-F6EE8315A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FD3AC69-59BC-476C-ADC5-395549FC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92E51F2-9A5B-42F5-9466-EF9FF5BD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716AB00-3289-4A23-9D52-4BE1A173C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09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C661F-3194-43E5-A611-F08E7E812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863BFC1-E9F3-4592-BDF4-2B60AF6BB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A8F8AB-CCCB-4F40-9BE6-5E9BE925E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33BF86F-2546-4A81-B269-4929FCE4F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8996A75-D871-4815-A602-60901946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AF0F0D9-9092-46E9-A6EB-B6B0F38FF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275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35D9A6B-3C76-4488-B763-FE752D520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7FB91D-2F1D-445A-A693-02B3706B6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F3DEA5-1439-42FC-A032-459D209E2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89AB8-B56C-4436-ADDE-8334C6CA22BF}" type="datetimeFigureOut">
              <a:rPr lang="sk-SK" smtClean="0"/>
              <a:t>20. 11. 2023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17AD965-B0CC-4054-A34A-C2FE24277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85593-D2D2-465D-9115-E199C36F2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894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7C942-F4B4-4C15-8FEF-6FEEC2AD78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76DFF1-6388-4AF9-8C99-B15DC4AE9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8899"/>
            <a:ext cx="9144000" cy="1655762"/>
          </a:xfrm>
        </p:spPr>
        <p:txBody>
          <a:bodyPr/>
          <a:lstStyle/>
          <a:p>
            <a:r>
              <a:rPr lang="sk-SK" dirty="0"/>
              <a:t>POLn4001</a:t>
            </a:r>
          </a:p>
          <a:p>
            <a:r>
              <a:rPr lang="sk-SK" dirty="0"/>
              <a:t>16.11.2023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952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5384B-FF19-446F-922B-2E76393C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graphicFrame>
        <p:nvGraphicFramePr>
          <p:cNvPr id="4" name="Zástupný symbol pro obsah 6">
            <a:extLst>
              <a:ext uri="{FF2B5EF4-FFF2-40B4-BE49-F238E27FC236}">
                <a16:creationId xmlns:a16="http://schemas.microsoft.com/office/drawing/2014/main" id="{741967F3-2623-4AFB-ACE0-966098DC69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5266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7614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8D791-C05C-4F73-8DC7-C8C0F3B76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R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81FBC8-714B-476C-BC49-0D63D5545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Součet čtverců </a:t>
            </a:r>
            <a:r>
              <a:rPr lang="cs-CZ" dirty="0" err="1"/>
              <a:t>reziduálů</a:t>
            </a:r>
            <a:r>
              <a:rPr lang="cs-CZ" dirty="0"/>
              <a:t> (</a:t>
            </a:r>
            <a:r>
              <a:rPr lang="cs-CZ" dirty="0" err="1"/>
              <a:t>Residual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R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průměrů stanovených modelem</a:t>
            </a:r>
          </a:p>
          <a:p>
            <a:pPr lvl="1"/>
            <a:r>
              <a:rPr lang="cs-CZ" dirty="0"/>
              <a:t>Vyjadřuje nepřesnost modelu (rozdíly, které model nedokáže vysvětlit)</a:t>
            </a:r>
          </a:p>
          <a:p>
            <a:endParaRPr lang="sk-SK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E3B5BF9-C200-4588-B92F-ACE2D007D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41" y="4001294"/>
            <a:ext cx="27622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60BE8BB-1DEE-4BAB-86D6-8154F3DA4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3" y="5005468"/>
            <a:ext cx="26384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700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5">
            <a:extLst>
              <a:ext uri="{FF2B5EF4-FFF2-40B4-BE49-F238E27FC236}">
                <a16:creationId xmlns:a16="http://schemas.microsoft.com/office/drawing/2014/main" id="{C329B696-10D5-499D-BB3F-85DC3B1BA4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451867"/>
              </p:ext>
            </p:extLst>
          </p:nvPr>
        </p:nvGraphicFramePr>
        <p:xfrm>
          <a:off x="1919536" y="281940"/>
          <a:ext cx="8352928" cy="629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</a:rPr>
                        <a:t>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047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6BFC0-9EC7-45EF-9E07-265376B0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507B0A8-DE69-453F-A74B-A0B8B6A8A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Modelový součet čtverců (Model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M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rozdílů mezi hodnotami předpokládanými novým a starým modelem</a:t>
            </a:r>
          </a:p>
          <a:p>
            <a:pPr lvl="1"/>
            <a:r>
              <a:rPr lang="cs-CZ" dirty="0"/>
              <a:t>Vyjadřuje pokrok nového modelu oproti modelu založeném na celkovém průměru</a:t>
            </a:r>
          </a:p>
          <a:p>
            <a:endParaRPr lang="sk-SK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A4B23BA-D00B-4242-A759-74FE830C9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649282"/>
            <a:ext cx="3457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533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B7E74598-22DE-4641-9642-B155A0DA01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196866"/>
              </p:ext>
            </p:extLst>
          </p:nvPr>
        </p:nvGraphicFramePr>
        <p:xfrm>
          <a:off x="1739517" y="2367280"/>
          <a:ext cx="871296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Vynásobení velikostí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1,605289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8,026445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0,071289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0,356445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11,750445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20,135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091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B3FF3-7843-45C8-BA11-99B9553EB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FA4D32D-1AA0-419B-9127-D50935570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– nepřesnost původního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– nepřesnost nového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– pokrok nového modelu oproti starému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SS</a:t>
            </a:r>
            <a:r>
              <a:rPr lang="cs-CZ" baseline="-25000" dirty="0"/>
              <a:t>R</a:t>
            </a:r>
            <a:r>
              <a:rPr lang="cs-CZ" dirty="0"/>
              <a:t> + SS</a:t>
            </a:r>
            <a:r>
              <a:rPr lang="cs-CZ" baseline="-25000" dirty="0"/>
              <a:t>M</a:t>
            </a:r>
          </a:p>
          <a:p>
            <a:r>
              <a:rPr lang="cs-CZ" dirty="0"/>
              <a:t>43,74 = 23,6 + 20,135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872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E230A-0C8A-420A-AC79-CF4E44DB5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F907CA-CF73-4449-BFDA-1F1ECD841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Význam pro nový model: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uvádí, kolik variability dat je model schopný vysvětlit (pokrok více průměrů oproti jednomu průměru)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naopak uvádí, co model není schopný vysvětlit (z důvodu vlivu dalších faktorů)</a:t>
            </a:r>
          </a:p>
          <a:p>
            <a:endParaRPr lang="cs-CZ" dirty="0"/>
          </a:p>
          <a:p>
            <a:r>
              <a:rPr lang="cs-CZ" dirty="0"/>
              <a:t>Je potřebné, aby podíl vysvětlené variability byl vyšší než podíl variability nevysvětlené, a to čím víc, tím líp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11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2F5D-8363-4D5A-9903-C7DC6B2F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Průměrné 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67B432A-48CA-473D-A790-849656C47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 / (3-1) = 20,135 / 2 = </a:t>
            </a:r>
            <a:r>
              <a:rPr lang="cs-CZ" b="1" dirty="0">
                <a:solidFill>
                  <a:srgbClr val="00B050"/>
                </a:solidFill>
              </a:rPr>
              <a:t>10,068</a:t>
            </a:r>
            <a:r>
              <a:rPr lang="cs-CZ" dirty="0"/>
              <a:t> = MS</a:t>
            </a:r>
            <a:r>
              <a:rPr lang="cs-CZ" baseline="-25000" dirty="0"/>
              <a:t>M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 / (15 – 3) = 23,6 / 12  = </a:t>
            </a:r>
            <a:r>
              <a:rPr lang="cs-CZ" b="1" dirty="0">
                <a:solidFill>
                  <a:srgbClr val="FF0000"/>
                </a:solidFill>
              </a:rPr>
              <a:t>1,967</a:t>
            </a:r>
            <a:r>
              <a:rPr lang="cs-CZ" dirty="0"/>
              <a:t>  = MS</a:t>
            </a:r>
            <a:r>
              <a:rPr lang="cs-CZ" baseline="-25000" dirty="0"/>
              <a:t>R</a:t>
            </a:r>
            <a:endParaRPr lang="cs-CZ" dirty="0"/>
          </a:p>
          <a:p>
            <a:endParaRPr lang="cs-CZ" dirty="0"/>
          </a:p>
          <a:p>
            <a:r>
              <a:rPr lang="cs-CZ" dirty="0"/>
              <a:t>Obě hodnoty je nutné srovnat na stejný základ, protože byli počítané jako součty z odlišného počtu prvků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se dělí počtem skupin -1</a:t>
            </a:r>
            <a:endParaRPr lang="cs-CZ" baseline="-25000" dirty="0"/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se dělí počtem prvků – počtem skupin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82086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3544E-3191-44A4-BD3B-A883C3977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F-statistika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0CF1A43-8725-4D86-B6DC-0793F853C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 / (3-1) = 20,135 / 2 = </a:t>
            </a:r>
            <a:r>
              <a:rPr lang="cs-CZ" b="1" dirty="0">
                <a:solidFill>
                  <a:srgbClr val="00B050"/>
                </a:solidFill>
              </a:rPr>
              <a:t>10,068</a:t>
            </a:r>
            <a:r>
              <a:rPr lang="cs-CZ" dirty="0"/>
              <a:t> = MS</a:t>
            </a:r>
            <a:r>
              <a:rPr lang="cs-CZ" baseline="-25000" dirty="0"/>
              <a:t>M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 / (15 – 3) = 23,6 / 12  = </a:t>
            </a:r>
            <a:r>
              <a:rPr lang="cs-CZ" b="1" dirty="0">
                <a:solidFill>
                  <a:srgbClr val="FF0000"/>
                </a:solidFill>
              </a:rPr>
              <a:t>1,967</a:t>
            </a:r>
            <a:r>
              <a:rPr lang="cs-CZ" dirty="0"/>
              <a:t>  = MS</a:t>
            </a:r>
            <a:r>
              <a:rPr lang="cs-CZ" baseline="-25000" dirty="0"/>
              <a:t>R</a:t>
            </a:r>
            <a:endParaRPr lang="cs-CZ" dirty="0"/>
          </a:p>
          <a:p>
            <a:endParaRPr lang="cs-CZ" dirty="0"/>
          </a:p>
          <a:p>
            <a:r>
              <a:rPr lang="cs-CZ" dirty="0"/>
              <a:t>F = vysvětlená variabilita / nevysvětlená variabilita</a:t>
            </a:r>
          </a:p>
          <a:p>
            <a:r>
              <a:rPr lang="cs-CZ" dirty="0"/>
              <a:t>F = MS</a:t>
            </a:r>
            <a:r>
              <a:rPr lang="cs-CZ" baseline="-25000" dirty="0"/>
              <a:t>M</a:t>
            </a:r>
            <a:r>
              <a:rPr lang="cs-CZ" dirty="0"/>
              <a:t> / MS</a:t>
            </a:r>
            <a:r>
              <a:rPr lang="cs-CZ" baseline="-25000" dirty="0"/>
              <a:t>R</a:t>
            </a:r>
            <a:endParaRPr lang="cs-CZ" dirty="0"/>
          </a:p>
          <a:p>
            <a:r>
              <a:rPr lang="cs-CZ" dirty="0"/>
              <a:t>F = </a:t>
            </a:r>
            <a:r>
              <a:rPr lang="cs-CZ" b="1" dirty="0"/>
              <a:t>5,12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80651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D9E01-F1D8-4D29-9486-4C90B26E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F-statistika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CC5129-7C2B-4542-A33B-19F25A36E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Výstup analýzy ANOVA</a:t>
            </a:r>
          </a:p>
          <a:p>
            <a:endParaRPr lang="cs-CZ" dirty="0"/>
          </a:p>
          <a:p>
            <a:r>
              <a:rPr lang="cs-CZ" dirty="0"/>
              <a:t>F-statistika (a její </a:t>
            </a:r>
            <a:r>
              <a:rPr lang="cs-CZ" dirty="0" err="1"/>
              <a:t>signifikantnost</a:t>
            </a:r>
            <a:r>
              <a:rPr lang="cs-CZ" dirty="0"/>
              <a:t>) jsou pouze prvním krokem (i když samotná ANOVA tím končí)</a:t>
            </a:r>
          </a:p>
          <a:p>
            <a:endParaRPr lang="cs-CZ" dirty="0"/>
          </a:p>
          <a:p>
            <a:r>
              <a:rPr lang="cs-CZ" dirty="0"/>
              <a:t>Z F-statistiky lze poznat, že některé průměry se od sebe statisticky signifikantně liší, ale ne už které a jak</a:t>
            </a:r>
          </a:p>
          <a:p>
            <a:endParaRPr lang="cs-CZ" dirty="0"/>
          </a:p>
          <a:p>
            <a:r>
              <a:rPr lang="cs-CZ" dirty="0"/>
              <a:t>Potřebný druhý krok – kontrasty nebo post hoc testy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5810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B1EC2-2AE9-44B3-9C26-DA7971D7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(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VAriance</a:t>
            </a:r>
            <a:r>
              <a:rPr lang="cs-CZ" dirty="0"/>
              <a:t>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A7FC162-CE85-4004-810E-D7E91BEBC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Použití:</a:t>
            </a:r>
          </a:p>
          <a:p>
            <a:pPr lvl="1"/>
            <a:r>
              <a:rPr lang="cs-CZ" dirty="0"/>
              <a:t>Měření závislosti kategorické (ne dichotomické) proměnné na kardinální proměnnou</a:t>
            </a:r>
          </a:p>
          <a:p>
            <a:pPr lvl="1"/>
            <a:r>
              <a:rPr lang="cs-CZ" dirty="0"/>
              <a:t>Srovnání hodnot tří a více průměrů v rámci jedné proměnné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Např. jak se liší průměrný příjem v závislosti na věku (věkových skupinách)</a:t>
            </a:r>
          </a:p>
          <a:p>
            <a:r>
              <a:rPr lang="cs-CZ" dirty="0"/>
              <a:t>Experimenty s 3+ skupinami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94129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DC0836-805B-4D35-B866-0794120A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předpoklady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965573-78E1-4CE5-AAAE-83F0D182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ANOVA je parametrický test</a:t>
            </a:r>
          </a:p>
          <a:p>
            <a:endParaRPr lang="cs-CZ" dirty="0"/>
          </a:p>
          <a:p>
            <a:r>
              <a:rPr lang="cs-CZ" dirty="0"/>
              <a:t>Nezávislost pozorování, normální rozložení závislé proměnné (uvnitř skupin), homogenita rozptylu, závislá proměnná alespoň intervalová</a:t>
            </a:r>
          </a:p>
          <a:p>
            <a:endParaRPr lang="cs-CZ" dirty="0"/>
          </a:p>
          <a:p>
            <a:r>
              <a:rPr lang="cs-CZ" dirty="0"/>
              <a:t>Za jistých okolností je ANOVA robustní = produkuje platné výsledky navzdory porušeným předpokladům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0944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0963A-3756-4458-8836-FD02F419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předpoklady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0454DE-714C-4759-88AD-B3D8A5456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Porušení normality:</a:t>
            </a:r>
          </a:p>
          <a:p>
            <a:pPr lvl="1"/>
            <a:r>
              <a:rPr lang="cs-CZ" dirty="0"/>
              <a:t>Pokud jsou skupiny stejné, výsledky ANOVA by neměli být narušené</a:t>
            </a:r>
          </a:p>
          <a:p>
            <a:pPr lvl="1"/>
            <a:r>
              <a:rPr lang="cs-CZ" dirty="0"/>
              <a:t>Pokud jsou skupiny různě velké, přesnost F-statistiky může být narušená</a:t>
            </a:r>
          </a:p>
          <a:p>
            <a:endParaRPr lang="cs-CZ" dirty="0"/>
          </a:p>
          <a:p>
            <a:r>
              <a:rPr lang="cs-CZ" b="1" dirty="0"/>
              <a:t>Porušení homogenity rozptylu:</a:t>
            </a:r>
          </a:p>
          <a:p>
            <a:pPr lvl="1"/>
            <a:r>
              <a:rPr lang="cs-CZ" dirty="0"/>
              <a:t>Stejně jako u porušení normality</a:t>
            </a:r>
          </a:p>
          <a:p>
            <a:pPr lvl="1"/>
            <a:r>
              <a:rPr lang="cs-CZ" dirty="0"/>
              <a:t>Pokud mají větší skupiny vyšší rozptyl, hodnota F má tendenci být nižší (a naopak)</a:t>
            </a:r>
          </a:p>
          <a:p>
            <a:endParaRPr lang="cs-CZ" dirty="0"/>
          </a:p>
          <a:p>
            <a:r>
              <a:rPr lang="cs-CZ" b="1" dirty="0"/>
              <a:t>Porušení nezávislosti:</a:t>
            </a:r>
          </a:p>
          <a:p>
            <a:pPr lvl="1"/>
            <a:r>
              <a:rPr lang="cs-CZ" dirty="0"/>
              <a:t>Vážné navýšení pravděpodobnosti chyby I. typu (</a:t>
            </a:r>
            <a:r>
              <a:rPr lang="cs-CZ" dirty="0" err="1"/>
              <a:t>false</a:t>
            </a:r>
            <a:r>
              <a:rPr lang="cs-CZ" dirty="0"/>
              <a:t> positive)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46890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07327-456C-4A0C-AC05-7E7C5782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42F5DD-077C-48F2-9254-050805E6E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Druhý krok, který následuje po zjištění hodnoty F-statistiky (pouze pokud ukazuje na výhodnost modelu)</a:t>
            </a:r>
          </a:p>
          <a:p>
            <a:endParaRPr lang="cs-CZ" dirty="0"/>
          </a:p>
          <a:p>
            <a:r>
              <a:rPr lang="cs-CZ" dirty="0"/>
              <a:t>Post hoc testy porovnají všechny dvojice průměrů</a:t>
            </a:r>
          </a:p>
          <a:p>
            <a:endParaRPr lang="cs-CZ" dirty="0"/>
          </a:p>
          <a:p>
            <a:r>
              <a:rPr lang="cs-CZ" dirty="0"/>
              <a:t>Využití spíše pro výzkumy bez hypotéz (není pravidlo)</a:t>
            </a:r>
          </a:p>
          <a:p>
            <a:endParaRPr lang="cs-CZ" dirty="0"/>
          </a:p>
          <a:p>
            <a:r>
              <a:rPr lang="cs-CZ" dirty="0"/>
              <a:t>Více variant (v SPSS téměř dvě desítky)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20380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1D4D3-ECA6-4639-918C-484C78841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9ACE54-155A-44FC-A02E-83519D185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Kritéria použití:</a:t>
            </a:r>
          </a:p>
          <a:p>
            <a:pPr lvl="1"/>
            <a:r>
              <a:rPr lang="cs-CZ" dirty="0"/>
              <a:t>Kontrola chyb I. typu </a:t>
            </a:r>
          </a:p>
          <a:p>
            <a:pPr lvl="1"/>
            <a:r>
              <a:rPr lang="cs-CZ" dirty="0"/>
              <a:t>Kontrola chyb II. typu </a:t>
            </a:r>
          </a:p>
          <a:p>
            <a:pPr lvl="1"/>
            <a:r>
              <a:rPr lang="cs-CZ" dirty="0"/>
              <a:t>Validní výstupy při porušení předpokladů ANOVA</a:t>
            </a:r>
          </a:p>
          <a:p>
            <a:endParaRPr lang="cs-CZ" dirty="0"/>
          </a:p>
          <a:p>
            <a:r>
              <a:rPr lang="cs-CZ" dirty="0"/>
              <a:t>Konzervativní testy – nízká možnost chyby I. typu za cenu opatrnosti (neodhalí existující efekt)</a:t>
            </a:r>
          </a:p>
          <a:p>
            <a:r>
              <a:rPr lang="cs-CZ" dirty="0"/>
              <a:t>Liberální testy – nízká možnost chyby II. typu za cenu lehkovážnosti (odhalí se neexistující efekt)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54817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E560E-1F48-4883-8FB2-961658AF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B8F17B-D32D-4577-B8FA-DC6257787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Co použít?</a:t>
            </a:r>
          </a:p>
          <a:p>
            <a:endParaRPr lang="cs-CZ" dirty="0"/>
          </a:p>
          <a:p>
            <a:r>
              <a:rPr lang="cs-CZ" dirty="0"/>
              <a:t>Stejně velké skupiny a rozptyly – REGWQ nebo </a:t>
            </a:r>
            <a:r>
              <a:rPr lang="cs-CZ" dirty="0" err="1"/>
              <a:t>Tukey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Konzervativní test – </a:t>
            </a:r>
            <a:r>
              <a:rPr lang="cs-CZ" dirty="0" err="1"/>
              <a:t>Bonferroni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Rozdílná velikost skupin – Gabriel nebo GT2</a:t>
            </a:r>
          </a:p>
          <a:p>
            <a:endParaRPr lang="cs-CZ" dirty="0"/>
          </a:p>
          <a:p>
            <a:r>
              <a:rPr lang="cs-CZ" dirty="0"/>
              <a:t>Narušena homogenita rozptylu – </a:t>
            </a:r>
            <a:r>
              <a:rPr lang="cs-CZ" dirty="0" err="1"/>
              <a:t>Games-Howell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05544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A5832-1A62-4D80-AFDA-78398BD5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v SPSS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F57A0F-3977-47AB-A6D4-E70EA6A88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Compare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Means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One-Way</a:t>
            </a:r>
            <a:r>
              <a:rPr lang="cs-CZ" dirty="0">
                <a:sym typeface="Wingdings" panose="05000000000000000000" pitchFamily="2" charset="2"/>
              </a:rPr>
              <a:t> ANOVA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 err="1">
                <a:sym typeface="Wingdings" panose="05000000000000000000" pitchFamily="2" charset="2"/>
              </a:rPr>
              <a:t>Dependent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Factor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 err="1">
                <a:sym typeface="Wingdings" panose="05000000000000000000" pitchFamily="2" charset="2"/>
              </a:rPr>
              <a:t>Options</a:t>
            </a:r>
            <a:r>
              <a:rPr lang="cs-CZ" dirty="0">
                <a:sym typeface="Wingdings" panose="05000000000000000000" pitchFamily="2" charset="2"/>
              </a:rPr>
              <a:t> možnost zvolit deskriptivní statistiky, </a:t>
            </a:r>
            <a:r>
              <a:rPr lang="cs-CZ" dirty="0" err="1">
                <a:sym typeface="Wingdings" panose="05000000000000000000" pitchFamily="2" charset="2"/>
              </a:rPr>
              <a:t>Levenův</a:t>
            </a:r>
            <a:r>
              <a:rPr lang="cs-CZ" dirty="0">
                <a:sym typeface="Wingdings" panose="05000000000000000000" pitchFamily="2" charset="2"/>
              </a:rPr>
              <a:t> test, Brown-</a:t>
            </a:r>
            <a:r>
              <a:rPr lang="cs-CZ" dirty="0" err="1">
                <a:sym typeface="Wingdings" panose="05000000000000000000" pitchFamily="2" charset="2"/>
              </a:rPr>
              <a:t>Forsythe</a:t>
            </a:r>
            <a:r>
              <a:rPr lang="cs-CZ" dirty="0">
                <a:sym typeface="Wingdings" panose="05000000000000000000" pitchFamily="2" charset="2"/>
              </a:rPr>
              <a:t> a </a:t>
            </a:r>
            <a:r>
              <a:rPr lang="cs-CZ" dirty="0" err="1">
                <a:sym typeface="Wingdings" panose="05000000000000000000" pitchFamily="2" charset="2"/>
              </a:rPr>
              <a:t>Welch</a:t>
            </a:r>
            <a:r>
              <a:rPr lang="cs-CZ" dirty="0">
                <a:sym typeface="Wingdings" panose="05000000000000000000" pitchFamily="2" charset="2"/>
              </a:rPr>
              <a:t> F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 vybrat příslušné testy (při </a:t>
            </a:r>
            <a:r>
              <a:rPr lang="cs-CZ" i="1" dirty="0" err="1">
                <a:sym typeface="Wingdings" panose="05000000000000000000" pitchFamily="2" charset="2"/>
              </a:rPr>
              <a:t>Dunnett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skontrolovat</a:t>
            </a:r>
            <a:r>
              <a:rPr lang="cs-CZ" dirty="0">
                <a:sym typeface="Wingdings" panose="05000000000000000000" pitchFamily="2" charset="2"/>
              </a:rPr>
              <a:t> další nastavení)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8660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jekt pre obsah 6" descr="Obrázok, na ktorom je stôl&#10;&#10;Automaticky generovaný popis">
            <a:extLst>
              <a:ext uri="{FF2B5EF4-FFF2-40B4-BE49-F238E27FC236}">
                <a16:creationId xmlns:a16="http://schemas.microsoft.com/office/drawing/2014/main" id="{80ACB0D9-C769-4163-B5C5-BE31CAD2E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7923" y="103901"/>
            <a:ext cx="6156153" cy="2079464"/>
          </a:xfrm>
          <a:prstGeom prst="rect">
            <a:avLst/>
          </a:prstGeom>
        </p:spPr>
      </p:pic>
      <p:pic>
        <p:nvPicPr>
          <p:cNvPr id="8" name="Obrázok 7" descr="Obrázok, na ktorom je stôl&#10;&#10;Automaticky generovaný popis">
            <a:extLst>
              <a:ext uri="{FF2B5EF4-FFF2-40B4-BE49-F238E27FC236}">
                <a16:creationId xmlns:a16="http://schemas.microsoft.com/office/drawing/2014/main" id="{52DED4CB-1067-4DF9-8DDE-EC99AC89E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549" y="2505611"/>
            <a:ext cx="5834900" cy="1853974"/>
          </a:xfrm>
          <a:prstGeom prst="rect">
            <a:avLst/>
          </a:prstGeom>
        </p:spPr>
      </p:pic>
      <p:pic>
        <p:nvPicPr>
          <p:cNvPr id="9" name="Obrázok 8" descr="Obrázok, na ktorom je stôl&#10;&#10;Automaticky generovaný popis">
            <a:extLst>
              <a:ext uri="{FF2B5EF4-FFF2-40B4-BE49-F238E27FC236}">
                <a16:creationId xmlns:a16="http://schemas.microsoft.com/office/drawing/2014/main" id="{B615C6BE-C8D4-4F73-A67A-ACEC1244D3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0350" y="4823343"/>
            <a:ext cx="4551298" cy="176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7748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F2D73B61-00BC-4270-923F-0112092A2B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1255" y="817675"/>
            <a:ext cx="8849489" cy="5222650"/>
          </a:xfrm>
        </p:spPr>
      </p:pic>
    </p:spTree>
    <p:extLst>
      <p:ext uri="{BB962C8B-B14F-4D97-AF65-F5344CB8AC3E}">
        <p14:creationId xmlns:p14="http://schemas.microsoft.com/office/powerpoint/2010/main" val="3832126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 descr="Obrázok, na ktorom je stôl&#10;&#10;Automaticky generovaný popis">
            <a:extLst>
              <a:ext uri="{FF2B5EF4-FFF2-40B4-BE49-F238E27FC236}">
                <a16:creationId xmlns:a16="http://schemas.microsoft.com/office/drawing/2014/main" id="{317E94A1-C020-4E90-B9FA-78A0AE555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7690" y="760396"/>
            <a:ext cx="8876619" cy="533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825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8C8DB-8F6F-46BB-92A9-AAAEBDD7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Kruskal-Wallisův</a:t>
            </a:r>
            <a:r>
              <a:rPr lang="cs-CZ" dirty="0"/>
              <a:t> test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DC03BF-4379-4FF2-9B0B-36E9791A7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Neparametrická alternativa k ANOVA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Data seřadí a následně počítá (samotné hodnoty v rámci výpočtu nebere do úvahy)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Výsledkem je statistika H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Následně je možná obdoba post hoc testů (Mann-</a:t>
            </a:r>
            <a:r>
              <a:rPr lang="cs-CZ" dirty="0" err="1">
                <a:sym typeface="Wingdings" panose="05000000000000000000" pitchFamily="2" charset="2"/>
              </a:rPr>
              <a:t>Whitney</a:t>
            </a:r>
            <a:r>
              <a:rPr lang="cs-CZ" dirty="0">
                <a:sym typeface="Wingdings" panose="05000000000000000000" pitchFamily="2" charset="2"/>
              </a:rPr>
              <a:t> test) – ani zde se nebere ohled na hodnoty</a:t>
            </a:r>
          </a:p>
          <a:p>
            <a:endParaRPr lang="cs-CZ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55113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D9D51-CA86-42BE-895D-347BDF7E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CEFCDE-A718-4A70-9180-920CF7481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ANOVA testuje nulovou hypotézu, že průměry jednotlivých skupin jsou totožné</a:t>
            </a:r>
          </a:p>
          <a:p>
            <a:endParaRPr lang="cs-CZ" dirty="0"/>
          </a:p>
          <a:p>
            <a:r>
              <a:rPr lang="cs-CZ" dirty="0"/>
              <a:t>Výsledkem je F-statistika:</a:t>
            </a:r>
          </a:p>
          <a:p>
            <a:pPr lvl="1"/>
            <a:r>
              <a:rPr lang="cs-CZ" dirty="0"/>
              <a:t>Ta stanoví, zda jsou průměry totožné nebo ne</a:t>
            </a:r>
          </a:p>
          <a:p>
            <a:pPr lvl="1"/>
            <a:r>
              <a:rPr lang="cs-CZ" dirty="0"/>
              <a:t>Nespecifikuje ale, jak se které průměry liší</a:t>
            </a:r>
          </a:p>
          <a:p>
            <a:endParaRPr lang="cs-CZ" dirty="0"/>
          </a:p>
          <a:p>
            <a:r>
              <a:rPr lang="cs-CZ" dirty="0"/>
              <a:t>Identifikace odlišností mezi průměry se děje až v dalším kroku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86595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2BCF54-60FF-4C3D-872B-99104EDC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Kruskal</a:t>
            </a:r>
            <a:r>
              <a:rPr lang="cs-CZ" dirty="0"/>
              <a:t>-Wallis v SPSS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162E98-6E5F-449A-A0B2-EE8668D8F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Nonparametric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Tests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Legacy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Dialogs</a:t>
            </a:r>
            <a:r>
              <a:rPr lang="cs-CZ" dirty="0">
                <a:sym typeface="Wingdings" panose="05000000000000000000" pitchFamily="2" charset="2"/>
              </a:rPr>
              <a:t>  K Independent </a:t>
            </a:r>
            <a:r>
              <a:rPr lang="cs-CZ" dirty="0" err="1">
                <a:sym typeface="Wingdings" panose="05000000000000000000" pitchFamily="2" charset="2"/>
              </a:rPr>
              <a:t>Samples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Zvolit </a:t>
            </a:r>
            <a:r>
              <a:rPr lang="cs-CZ" dirty="0" err="1">
                <a:sym typeface="Wingdings" panose="05000000000000000000" pitchFamily="2" charset="2"/>
              </a:rPr>
              <a:t>Kruskal</a:t>
            </a:r>
            <a:r>
              <a:rPr lang="cs-CZ" dirty="0">
                <a:sym typeface="Wingdings" panose="05000000000000000000" pitchFamily="2" charset="2"/>
              </a:rPr>
              <a:t>-Wallis H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>
                <a:sym typeface="Wingdings" panose="05000000000000000000" pitchFamily="2" charset="2"/>
              </a:rPr>
              <a:t>Test </a:t>
            </a:r>
            <a:r>
              <a:rPr lang="cs-CZ" i="1" dirty="0" err="1">
                <a:sym typeface="Wingdings" panose="05000000000000000000" pitchFamily="2" charset="2"/>
              </a:rPr>
              <a:t>Variable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Grouping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Variable</a:t>
            </a:r>
            <a:r>
              <a:rPr lang="cs-CZ" dirty="0">
                <a:sym typeface="Wingdings" panose="05000000000000000000" pitchFamily="2" charset="2"/>
              </a:rPr>
              <a:t> a stanovit minimální a maximální hodnotu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Pro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:</a:t>
            </a:r>
          </a:p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Nonparametric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Tests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Legacy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Dialogs</a:t>
            </a:r>
            <a:r>
              <a:rPr lang="cs-CZ" dirty="0">
                <a:sym typeface="Wingdings" panose="05000000000000000000" pitchFamily="2" charset="2"/>
              </a:rPr>
              <a:t>  2 Independent </a:t>
            </a:r>
            <a:r>
              <a:rPr lang="cs-CZ" dirty="0" err="1">
                <a:sym typeface="Wingdings" panose="05000000000000000000" pitchFamily="2" charset="2"/>
              </a:rPr>
              <a:t>Samples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Zvolit Mann-</a:t>
            </a:r>
            <a:r>
              <a:rPr lang="cs-CZ" dirty="0" err="1">
                <a:sym typeface="Wingdings" panose="05000000000000000000" pitchFamily="2" charset="2"/>
              </a:rPr>
              <a:t>Whitney</a:t>
            </a:r>
            <a:r>
              <a:rPr lang="cs-CZ" dirty="0">
                <a:sym typeface="Wingdings" panose="05000000000000000000" pitchFamily="2" charset="2"/>
              </a:rPr>
              <a:t> U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Stejný postup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6164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ECA8B-BB9A-4AC8-8E26-6B159DE7E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110995-2A50-4C18-8E60-9CF9E2396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model, který se na data dá použít, je průměr</a:t>
            </a:r>
          </a:p>
          <a:p>
            <a:endParaRPr lang="cs-CZ" dirty="0"/>
          </a:p>
          <a:p>
            <a:r>
              <a:rPr lang="cs-CZ" dirty="0"/>
              <a:t>Průměr vyjadřuje absenci efektu jiné proměnné (např. věku na příjem)</a:t>
            </a:r>
          </a:p>
          <a:p>
            <a:endParaRPr lang="cs-CZ" dirty="0"/>
          </a:p>
          <a:p>
            <a:r>
              <a:rPr lang="cs-CZ" dirty="0"/>
              <a:t>Cílem je najít model, který naše data vystihuje lépe</a:t>
            </a:r>
          </a:p>
          <a:p>
            <a:endParaRPr lang="cs-CZ" dirty="0"/>
          </a:p>
          <a:p>
            <a:r>
              <a:rPr lang="cs-CZ" dirty="0"/>
              <a:t>Pokud jsou rozdíly mezi skupinami dostatečně velké, bude model založený na více průměrech vhodnější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475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097D4-6E85-4B9D-8868-1910E263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C1A2A0-E60A-41C0-A3EB-DC85DC183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zjistit, zda je nový model lepší?</a:t>
            </a:r>
          </a:p>
          <a:p>
            <a:endParaRPr lang="cs-CZ" dirty="0"/>
          </a:p>
          <a:p>
            <a:r>
              <a:rPr lang="cs-CZ" dirty="0"/>
              <a:t>Odpověď – model musí představovat pokrok oproti vysvětlovací schopnosti starého modelu</a:t>
            </a:r>
          </a:p>
          <a:p>
            <a:endParaRPr lang="cs-CZ" dirty="0"/>
          </a:p>
          <a:p>
            <a:r>
              <a:rPr lang="cs-CZ" dirty="0"/>
              <a:t>V případě průměru jsou vhodným ukazatelem jeho „nepřesnosti“ odchylky mezi modelem předpokládanými a skutečnými hodnotami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918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BCC90-FF9C-40EF-AA98-A7A38783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– příklad (</a:t>
            </a:r>
            <a:r>
              <a:rPr lang="cs-CZ" dirty="0" err="1"/>
              <a:t>Field</a:t>
            </a:r>
            <a:r>
              <a:rPr lang="cs-CZ" dirty="0"/>
              <a:t> 2009: 350)</a:t>
            </a:r>
            <a:endParaRPr lang="sk-SK" dirty="0"/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21802A44-E84B-4339-97EB-08DF8F3C5F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527556"/>
              </p:ext>
            </p:extLst>
          </p:nvPr>
        </p:nvGraphicFramePr>
        <p:xfrm>
          <a:off x="1981200" y="1941034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Placebo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Nízká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Vysoká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Rozptyl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3,124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err="1">
                          <a:solidFill>
                            <a:schemeClr val="tx1"/>
                          </a:solidFill>
                        </a:rPr>
                        <a:t>Sm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. odchylka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1,767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34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CA47A-2B58-44DB-A2DD-76822899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graphicFrame>
        <p:nvGraphicFramePr>
          <p:cNvPr id="4" name="Zástupný symbol pro obsah 13">
            <a:extLst>
              <a:ext uri="{FF2B5EF4-FFF2-40B4-BE49-F238E27FC236}">
                <a16:creationId xmlns:a16="http://schemas.microsoft.com/office/drawing/2014/main" id="{9BE08BB2-22F7-48A9-842D-9873ACF0DD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6187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52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76C31-10A9-4D6C-88EB-291C6C1A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893B77E-1868-462C-964D-EB07901D7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Celkový součet čtverců (</a:t>
            </a:r>
            <a:r>
              <a:rPr lang="cs-CZ" dirty="0" err="1"/>
              <a:t>Total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T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celkového průměru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Čitatel zlomku výpočtu rozptylu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</a:t>
            </a:r>
            <a:r>
              <a:rPr lang="cs-CZ" baseline="30000" dirty="0"/>
              <a:t>2</a:t>
            </a:r>
            <a:r>
              <a:rPr lang="cs-CZ" dirty="0"/>
              <a:t> (N – 1)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251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7179A949-866B-45A7-A804-41C8F62F86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852520"/>
              </p:ext>
            </p:extLst>
          </p:nvPr>
        </p:nvGraphicFramePr>
        <p:xfrm>
          <a:off x="1981200" y="276860"/>
          <a:ext cx="82296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12,48209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6,416089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29376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1133</Words>
  <Application>Microsoft Office PowerPoint</Application>
  <PresentationFormat>Širokouhlá</PresentationFormat>
  <Paragraphs>313</Paragraphs>
  <Slides>30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Motív Office</vt:lpstr>
      <vt:lpstr>ANOVA</vt:lpstr>
      <vt:lpstr>ANOVA (ANalysis Of VAriance)</vt:lpstr>
      <vt:lpstr>ANOVA - základy</vt:lpstr>
      <vt:lpstr>ANOVA - základy</vt:lpstr>
      <vt:lpstr>ANOVA - základy</vt:lpstr>
      <vt:lpstr>ANOVA – příklad (Field 2009: 350)</vt:lpstr>
      <vt:lpstr>ANOVA - základy</vt:lpstr>
      <vt:lpstr>SST</vt:lpstr>
      <vt:lpstr>Prezentácia programu PowerPoint</vt:lpstr>
      <vt:lpstr>ANOVA - základy</vt:lpstr>
      <vt:lpstr>SSR</vt:lpstr>
      <vt:lpstr>Prezentácia programu PowerPoint</vt:lpstr>
      <vt:lpstr>SSM</vt:lpstr>
      <vt:lpstr>Prezentácia programu PowerPoint</vt:lpstr>
      <vt:lpstr>Sumy čtverců</vt:lpstr>
      <vt:lpstr>Sumy čtverců</vt:lpstr>
      <vt:lpstr>Průměrné sumy čtverců</vt:lpstr>
      <vt:lpstr>F-statistika</vt:lpstr>
      <vt:lpstr>F-statistika</vt:lpstr>
      <vt:lpstr>ANOVA - předpoklady</vt:lpstr>
      <vt:lpstr>ANOVA - předpoklady</vt:lpstr>
      <vt:lpstr>Post hoc testy</vt:lpstr>
      <vt:lpstr>Post hoc testy</vt:lpstr>
      <vt:lpstr>Post hoc testy</vt:lpstr>
      <vt:lpstr>ANOVA v SPSS</vt:lpstr>
      <vt:lpstr>Prezentácia programu PowerPoint</vt:lpstr>
      <vt:lpstr>Prezentácia programu PowerPoint</vt:lpstr>
      <vt:lpstr>Prezentácia programu PowerPoint</vt:lpstr>
      <vt:lpstr>Kruskal-Wallisův test</vt:lpstr>
      <vt:lpstr>Kruskal-Wallis v SPSS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</dc:title>
  <dc:creator>Peter Spac</dc:creator>
  <cp:lastModifiedBy>Peter Spáč</cp:lastModifiedBy>
  <cp:revision>1</cp:revision>
  <dcterms:created xsi:type="dcterms:W3CDTF">2021-11-03T09:17:25Z</dcterms:created>
  <dcterms:modified xsi:type="dcterms:W3CDTF">2023-11-20T21:38:50Z</dcterms:modified>
</cp:coreProperties>
</file>