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1" r:id="rId3"/>
    <p:sldId id="257" r:id="rId4"/>
    <p:sldId id="312" r:id="rId5"/>
    <p:sldId id="313" r:id="rId6"/>
    <p:sldId id="275" r:id="rId7"/>
    <p:sldId id="258" r:id="rId8"/>
    <p:sldId id="333" r:id="rId9"/>
    <p:sldId id="317" r:id="rId10"/>
    <p:sldId id="274" r:id="rId11"/>
    <p:sldId id="272" r:id="rId12"/>
    <p:sldId id="273" r:id="rId13"/>
    <p:sldId id="319" r:id="rId14"/>
    <p:sldId id="320" r:id="rId15"/>
    <p:sldId id="259" r:id="rId16"/>
    <p:sldId id="264" r:id="rId17"/>
    <p:sldId id="327" r:id="rId18"/>
    <p:sldId id="328" r:id="rId19"/>
    <p:sldId id="329" r:id="rId20"/>
    <p:sldId id="324" r:id="rId21"/>
    <p:sldId id="325" r:id="rId22"/>
    <p:sldId id="335" r:id="rId23"/>
    <p:sldId id="322" r:id="rId24"/>
    <p:sldId id="323" r:id="rId25"/>
    <p:sldId id="326" r:id="rId26"/>
    <p:sldId id="276" r:id="rId27"/>
    <p:sldId id="260" r:id="rId28"/>
    <p:sldId id="278" r:id="rId29"/>
    <p:sldId id="285" r:id="rId30"/>
    <p:sldId id="279" r:id="rId31"/>
    <p:sldId id="286" r:id="rId32"/>
    <p:sldId id="261" r:id="rId33"/>
    <p:sldId id="277" r:id="rId34"/>
    <p:sldId id="288" r:id="rId35"/>
    <p:sldId id="262" r:id="rId36"/>
    <p:sldId id="315" r:id="rId37"/>
    <p:sldId id="281" r:id="rId38"/>
    <p:sldId id="282" r:id="rId39"/>
    <p:sldId id="283" r:id="rId40"/>
    <p:sldId id="292" r:id="rId41"/>
    <p:sldId id="284" r:id="rId42"/>
    <p:sldId id="293" r:id="rId43"/>
    <p:sldId id="294" r:id="rId44"/>
    <p:sldId id="297" r:id="rId45"/>
    <p:sldId id="295" r:id="rId46"/>
    <p:sldId id="334" r:id="rId47"/>
    <p:sldId id="299" r:id="rId48"/>
    <p:sldId id="296" r:id="rId49"/>
    <p:sldId id="300" r:id="rId50"/>
    <p:sldId id="298" r:id="rId51"/>
    <p:sldId id="271" r:id="rId52"/>
    <p:sldId id="301" r:id="rId53"/>
    <p:sldId id="304" r:id="rId54"/>
    <p:sldId id="302" r:id="rId55"/>
    <p:sldId id="303" r:id="rId56"/>
    <p:sldId id="305" r:id="rId5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 varScale="1">
        <p:scale>
          <a:sx n="82" d="100"/>
          <a:sy n="82" d="100"/>
        </p:scale>
        <p:origin x="150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4E38D-094A-4C56-8584-21F192E3625B}" type="datetimeFigureOut">
              <a:rPr lang="cs-CZ" smtClean="0"/>
              <a:t>09.11.2023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D5635-6997-408F-8417-4A4FA701F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5287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4E38D-094A-4C56-8584-21F192E3625B}" type="datetimeFigureOut">
              <a:rPr lang="cs-CZ" smtClean="0"/>
              <a:t>09.11.2023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D5635-6997-408F-8417-4A4FA701F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5507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4E38D-094A-4C56-8584-21F192E3625B}" type="datetimeFigureOut">
              <a:rPr lang="cs-CZ" smtClean="0"/>
              <a:t>09.11.2023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D5635-6997-408F-8417-4A4FA701F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4248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4E38D-094A-4C56-8584-21F192E3625B}" type="datetimeFigureOut">
              <a:rPr lang="cs-CZ" smtClean="0"/>
              <a:t>09.11.2023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D5635-6997-408F-8417-4A4FA701F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5671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4E38D-094A-4C56-8584-21F192E3625B}" type="datetimeFigureOut">
              <a:rPr lang="cs-CZ" smtClean="0"/>
              <a:t>09.11.2023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D5635-6997-408F-8417-4A4FA701F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6183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4E38D-094A-4C56-8584-21F192E3625B}" type="datetimeFigureOut">
              <a:rPr lang="cs-CZ" smtClean="0"/>
              <a:t>09.11.2023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D5635-6997-408F-8417-4A4FA701F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5128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4E38D-094A-4C56-8584-21F192E3625B}" type="datetimeFigureOut">
              <a:rPr lang="cs-CZ" smtClean="0"/>
              <a:t>09.11.2023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D5635-6997-408F-8417-4A4FA701F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0468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4E38D-094A-4C56-8584-21F192E3625B}" type="datetimeFigureOut">
              <a:rPr lang="cs-CZ" smtClean="0"/>
              <a:t>09.11.2023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D5635-6997-408F-8417-4A4FA701F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0021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4E38D-094A-4C56-8584-21F192E3625B}" type="datetimeFigureOut">
              <a:rPr lang="cs-CZ" smtClean="0"/>
              <a:t>09.11.2023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D5635-6997-408F-8417-4A4FA701F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7426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4E38D-094A-4C56-8584-21F192E3625B}" type="datetimeFigureOut">
              <a:rPr lang="cs-CZ" smtClean="0"/>
              <a:t>09.11.2023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D5635-6997-408F-8417-4A4FA701F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8028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4E38D-094A-4C56-8584-21F192E3625B}" type="datetimeFigureOut">
              <a:rPr lang="cs-CZ" smtClean="0"/>
              <a:t>09.11.2023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D5635-6997-408F-8417-4A4FA701F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0417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4E38D-094A-4C56-8584-21F192E3625B}" type="datetimeFigureOut">
              <a:rPr lang="cs-CZ" smtClean="0"/>
              <a:t>09.11.2023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D5635-6997-408F-8417-4A4FA701F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9322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Regresní analýza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91159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962" y="116632"/>
            <a:ext cx="8177908" cy="6552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709878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532440" cy="6836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94986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228" y="0"/>
            <a:ext cx="8503202" cy="6813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8956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140215"/>
            <a:ext cx="8208912" cy="6577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1844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286000" y="2967335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112" y="116631"/>
            <a:ext cx="8238344" cy="6601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26162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regrese dělá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Odhad parametrů </a:t>
            </a:r>
            <a:r>
              <a:rPr lang="cs-CZ" dirty="0"/>
              <a:t>přímky (při 1 nezávisle proměnné), roviny (při 2) či </a:t>
            </a:r>
            <a:r>
              <a:rPr lang="cs-CZ" dirty="0" err="1"/>
              <a:t>nadroviny</a:t>
            </a:r>
            <a:r>
              <a:rPr lang="cs-CZ" dirty="0"/>
              <a:t> (při více)</a:t>
            </a:r>
          </a:p>
          <a:p>
            <a:r>
              <a:rPr lang="cs-CZ" dirty="0"/>
              <a:t>Parametry: </a:t>
            </a:r>
            <a:r>
              <a:rPr lang="cs-CZ" b="1" dirty="0"/>
              <a:t>sklon</a:t>
            </a:r>
            <a:r>
              <a:rPr lang="cs-CZ" dirty="0"/>
              <a:t> (pro každou proměnnou) a </a:t>
            </a:r>
            <a:r>
              <a:rPr lang="cs-CZ" b="1" i="1" dirty="0"/>
              <a:t>konstanta</a:t>
            </a:r>
            <a:r>
              <a:rPr lang="cs-CZ" dirty="0"/>
              <a:t> (jedna pro celý model)</a:t>
            </a:r>
          </a:p>
          <a:p>
            <a:r>
              <a:rPr lang="cs-CZ" dirty="0"/>
              <a:t>Parametry popisují vztah mezi nezávisle a závisle proměnnou</a:t>
            </a:r>
          </a:p>
          <a:p>
            <a:r>
              <a:rPr lang="cs-CZ" dirty="0"/>
              <a:t>Hodnota závisle proměnné (y) = konstanta (a)+ sklon(b)*hodnota nezávisle proměnné (x)</a:t>
            </a:r>
          </a:p>
          <a:p>
            <a:r>
              <a:rPr lang="cs-CZ" dirty="0"/>
              <a:t>y = a + b*x</a:t>
            </a:r>
          </a:p>
          <a:p>
            <a:r>
              <a:rPr lang="cs-CZ" dirty="0"/>
              <a:t>y = a + b1*x + b2*x + b3*x +…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23798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nám výpočet poskytne?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R-square ( česky index determinace)</a:t>
            </a:r>
          </a:p>
          <a:p>
            <a:pPr lvl="1"/>
            <a:r>
              <a:rPr lang="cs-CZ" dirty="0"/>
              <a:t>Ukazuje jak dobře model sedí na data</a:t>
            </a:r>
          </a:p>
          <a:p>
            <a:r>
              <a:rPr lang="cs-CZ" dirty="0"/>
              <a:t>Parametry</a:t>
            </a:r>
          </a:p>
          <a:p>
            <a:pPr lvl="1"/>
            <a:r>
              <a:rPr lang="cs-CZ" dirty="0" err="1"/>
              <a:t>Unstandardized</a:t>
            </a:r>
            <a:r>
              <a:rPr lang="cs-CZ" dirty="0"/>
              <a:t> beta (nestandardizovaný beta koeficient)</a:t>
            </a:r>
          </a:p>
          <a:p>
            <a:pPr lvl="1"/>
            <a:r>
              <a:rPr lang="cs-CZ" dirty="0" err="1"/>
              <a:t>Constant</a:t>
            </a:r>
            <a:r>
              <a:rPr lang="cs-CZ" dirty="0"/>
              <a:t> (konstanta)</a:t>
            </a:r>
          </a:p>
          <a:p>
            <a:r>
              <a:rPr lang="cs-CZ" dirty="0"/>
              <a:t>Hodnoty signifikance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00353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to R-square?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Ukazuje, kolik procent rozptylu závisle proměnné je vysvětleno přidáním nezávisle proměnných</a:t>
            </a:r>
          </a:p>
          <a:p>
            <a:r>
              <a:rPr lang="cs-CZ" dirty="0"/>
              <a:t>Původní rozptyl je vypočten jako suma kvadratických odchylek mezi průměrem a jednotlivými hodnotami závisle proměnné</a:t>
            </a:r>
          </a:p>
          <a:p>
            <a:r>
              <a:rPr lang="cs-CZ" dirty="0"/>
              <a:t>„nový“ rozptyl je vypočten jako suma odchylek od regresní přímky/roviny</a:t>
            </a:r>
          </a:p>
          <a:p>
            <a:r>
              <a:rPr lang="cs-CZ" dirty="0"/>
              <a:t>Rozdíl mezi původním a novým rozptylem vydělený původní variabilitou = R-square</a:t>
            </a:r>
          </a:p>
          <a:p>
            <a:r>
              <a:rPr lang="cs-CZ" dirty="0"/>
              <a:t>Čím víc proměnných, tím nižší R-square</a:t>
            </a:r>
          </a:p>
          <a:p>
            <a:pPr lvl="1"/>
            <a:r>
              <a:rPr lang="cs-CZ" dirty="0"/>
              <a:t>Řešeno pomocí </a:t>
            </a:r>
            <a:r>
              <a:rPr lang="cs-CZ" dirty="0" err="1"/>
              <a:t>adjusted</a:t>
            </a:r>
            <a:r>
              <a:rPr lang="cs-CZ" dirty="0"/>
              <a:t> R-</a:t>
            </a:r>
            <a:r>
              <a:rPr lang="cs-CZ" dirty="0" err="1"/>
              <a:t>squre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05821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Ilustrace toho co je to R-</a:t>
            </a:r>
            <a:r>
              <a:rPr lang="cs-CZ" dirty="0" err="1"/>
              <a:t>squre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-27602"/>
            <a:ext cx="7848872" cy="68732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Přímá spojnice 4"/>
          <p:cNvCxnSpPr/>
          <p:nvPr/>
        </p:nvCxnSpPr>
        <p:spPr>
          <a:xfrm>
            <a:off x="683568" y="3068960"/>
            <a:ext cx="712879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ovéPole 6"/>
          <p:cNvSpPr txBox="1"/>
          <p:nvPr/>
        </p:nvSpPr>
        <p:spPr>
          <a:xfrm>
            <a:off x="6948264" y="3068960"/>
            <a:ext cx="16004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Průměr závisle </a:t>
            </a:r>
          </a:p>
          <a:p>
            <a:r>
              <a:rPr lang="cs-CZ" dirty="0"/>
              <a:t>proměnné</a:t>
            </a:r>
          </a:p>
        </p:txBody>
      </p:sp>
      <p:cxnSp>
        <p:nvCxnSpPr>
          <p:cNvPr id="9" name="Přímá spojnice 8"/>
          <p:cNvCxnSpPr/>
          <p:nvPr/>
        </p:nvCxnSpPr>
        <p:spPr>
          <a:xfrm>
            <a:off x="3707904" y="2564904"/>
            <a:ext cx="0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>
            <a:off x="1293168" y="3077344"/>
            <a:ext cx="0" cy="11437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>
            <a:off x="6300192" y="2042846"/>
            <a:ext cx="0" cy="10441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2907363" y="2780928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1979712" y="3086962"/>
            <a:ext cx="0" cy="9453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>
            <a:off x="4139952" y="3086962"/>
            <a:ext cx="0" cy="7462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>
            <a:off x="3131840" y="3086962"/>
            <a:ext cx="0" cy="9163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5508104" y="980728"/>
            <a:ext cx="0" cy="2088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/>
          <p:cNvCxnSpPr/>
          <p:nvPr/>
        </p:nvCxnSpPr>
        <p:spPr>
          <a:xfrm>
            <a:off x="6324824" y="2564904"/>
            <a:ext cx="0" cy="5220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/>
          <p:cNvCxnSpPr/>
          <p:nvPr/>
        </p:nvCxnSpPr>
        <p:spPr>
          <a:xfrm>
            <a:off x="5940152" y="2546902"/>
            <a:ext cx="0" cy="5220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>
            <a:off x="4716016" y="3077344"/>
            <a:ext cx="0" cy="6828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>
            <a:off x="5220072" y="3077344"/>
            <a:ext cx="0" cy="1607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>
            <a:off x="5372472" y="3077344"/>
            <a:ext cx="0" cy="1607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36"/>
          <p:cNvCxnSpPr/>
          <p:nvPr/>
        </p:nvCxnSpPr>
        <p:spPr>
          <a:xfrm flipH="1">
            <a:off x="4716016" y="1669740"/>
            <a:ext cx="10063" cy="13992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bdélník 3"/>
          <p:cNvSpPr/>
          <p:nvPr/>
        </p:nvSpPr>
        <p:spPr>
          <a:xfrm>
            <a:off x="107504" y="2276872"/>
            <a:ext cx="288032" cy="17553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bdélník 22"/>
          <p:cNvSpPr/>
          <p:nvPr/>
        </p:nvSpPr>
        <p:spPr>
          <a:xfrm>
            <a:off x="3563888" y="6597352"/>
            <a:ext cx="1512168" cy="9921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79180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-37199"/>
            <a:ext cx="7832179" cy="6858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Přímá spojnice 4"/>
          <p:cNvCxnSpPr/>
          <p:nvPr/>
        </p:nvCxnSpPr>
        <p:spPr>
          <a:xfrm>
            <a:off x="683568" y="3068960"/>
            <a:ext cx="712879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ovéPole 6"/>
          <p:cNvSpPr txBox="1"/>
          <p:nvPr/>
        </p:nvSpPr>
        <p:spPr>
          <a:xfrm>
            <a:off x="6948264" y="3068960"/>
            <a:ext cx="16004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Průměr závisle </a:t>
            </a:r>
          </a:p>
          <a:p>
            <a:r>
              <a:rPr lang="cs-CZ" dirty="0"/>
              <a:t>proměnné</a:t>
            </a:r>
          </a:p>
        </p:txBody>
      </p:sp>
      <p:cxnSp>
        <p:nvCxnSpPr>
          <p:cNvPr id="9" name="Přímá spojnice 8"/>
          <p:cNvCxnSpPr/>
          <p:nvPr/>
        </p:nvCxnSpPr>
        <p:spPr>
          <a:xfrm>
            <a:off x="3707904" y="2564904"/>
            <a:ext cx="0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>
            <a:off x="1293168" y="3077344"/>
            <a:ext cx="0" cy="11437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>
            <a:off x="6300192" y="2042846"/>
            <a:ext cx="0" cy="10441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2907363" y="2780928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1979712" y="3086962"/>
            <a:ext cx="0" cy="9453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>
            <a:off x="4139952" y="3086962"/>
            <a:ext cx="0" cy="7462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>
            <a:off x="3131840" y="3086962"/>
            <a:ext cx="0" cy="9163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5508104" y="980728"/>
            <a:ext cx="0" cy="2088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/>
          <p:cNvCxnSpPr/>
          <p:nvPr/>
        </p:nvCxnSpPr>
        <p:spPr>
          <a:xfrm>
            <a:off x="6324824" y="2564904"/>
            <a:ext cx="0" cy="5220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/>
          <p:cNvCxnSpPr/>
          <p:nvPr/>
        </p:nvCxnSpPr>
        <p:spPr>
          <a:xfrm>
            <a:off x="5940152" y="2369350"/>
            <a:ext cx="0" cy="6996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>
            <a:off x="4716016" y="3077344"/>
            <a:ext cx="0" cy="6828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>
            <a:off x="5220072" y="3077344"/>
            <a:ext cx="0" cy="1607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>
            <a:off x="5372472" y="3077344"/>
            <a:ext cx="0" cy="1607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36"/>
          <p:cNvCxnSpPr/>
          <p:nvPr/>
        </p:nvCxnSpPr>
        <p:spPr>
          <a:xfrm flipH="1">
            <a:off x="4716016" y="1669740"/>
            <a:ext cx="10063" cy="13992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>
            <a:off x="5508104" y="2492896"/>
            <a:ext cx="0" cy="576064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/>
          <p:nvPr/>
        </p:nvCxnSpPr>
        <p:spPr>
          <a:xfrm>
            <a:off x="1293168" y="3086962"/>
            <a:ext cx="0" cy="576064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>
            <a:off x="1979712" y="3104093"/>
            <a:ext cx="0" cy="355975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 flipH="1">
            <a:off x="4721047" y="2708920"/>
            <a:ext cx="5032" cy="36004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32"/>
          <p:cNvCxnSpPr/>
          <p:nvPr/>
        </p:nvCxnSpPr>
        <p:spPr>
          <a:xfrm>
            <a:off x="5940152" y="2501280"/>
            <a:ext cx="0" cy="576064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34"/>
          <p:cNvCxnSpPr/>
          <p:nvPr/>
        </p:nvCxnSpPr>
        <p:spPr>
          <a:xfrm>
            <a:off x="6300192" y="2428358"/>
            <a:ext cx="0" cy="576064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bdélník 30"/>
          <p:cNvSpPr/>
          <p:nvPr/>
        </p:nvSpPr>
        <p:spPr>
          <a:xfrm>
            <a:off x="107504" y="2276872"/>
            <a:ext cx="288032" cy="17553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3480430" y="6525344"/>
            <a:ext cx="1523618" cy="2961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9201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Organizačně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Do 13:30</a:t>
            </a:r>
          </a:p>
          <a:p>
            <a:pPr lvl="1"/>
            <a:r>
              <a:rPr lang="cs-CZ" dirty="0"/>
              <a:t>Co je to regresní analýza?</a:t>
            </a:r>
          </a:p>
          <a:p>
            <a:pPr lvl="1"/>
            <a:r>
              <a:rPr lang="cs-CZ" dirty="0"/>
              <a:t>Kdy se používá?</a:t>
            </a:r>
          </a:p>
          <a:p>
            <a:pPr lvl="1"/>
            <a:r>
              <a:rPr lang="cs-CZ" dirty="0"/>
              <a:t>Na jaké otázky může nabídnout odpověď?</a:t>
            </a:r>
          </a:p>
          <a:p>
            <a:pPr lvl="1"/>
            <a:r>
              <a:rPr lang="cs-CZ" dirty="0"/>
              <a:t>Základní principy</a:t>
            </a:r>
          </a:p>
          <a:p>
            <a:r>
              <a:rPr lang="cs-CZ" dirty="0"/>
              <a:t>Přestávka</a:t>
            </a:r>
          </a:p>
          <a:p>
            <a:r>
              <a:rPr lang="cs-CZ" dirty="0"/>
              <a:t>Praktické procvičení</a:t>
            </a:r>
          </a:p>
          <a:p>
            <a:endParaRPr lang="cs-CZ" dirty="0"/>
          </a:p>
          <a:p>
            <a:r>
              <a:rPr lang="cs-CZ" dirty="0"/>
              <a:t>KDYŽ NĚČEMU NERPOROZUMÍTE, OZVĚTE SE !!!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28351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Konstanta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Jaká je očekávaná hodnota nezávisle proměnné, pokud jsou hodnoty všech nezávisle proměnných 0</a:t>
            </a:r>
          </a:p>
          <a:p>
            <a:r>
              <a:rPr lang="cs-CZ" dirty="0"/>
              <a:t>Pro smysluplnou interpretaci je často potřeba </a:t>
            </a:r>
            <a:r>
              <a:rPr lang="cs-CZ" dirty="0" err="1"/>
              <a:t>rekódovat</a:t>
            </a:r>
            <a:r>
              <a:rPr lang="cs-CZ" dirty="0"/>
              <a:t> proměnné</a:t>
            </a:r>
          </a:p>
          <a:p>
            <a:pPr lvl="1"/>
            <a:r>
              <a:rPr lang="cs-CZ" dirty="0"/>
              <a:t>Každý má nějaký věk, pohlaví, výšku, váhu, …</a:t>
            </a:r>
          </a:p>
          <a:p>
            <a:pPr lvl="1"/>
            <a:r>
              <a:rPr lang="cs-CZ" dirty="0"/>
              <a:t>Důležitá pro tvorbu grafů (není předmětem tohoto kurzu)</a:t>
            </a:r>
          </a:p>
          <a:p>
            <a:r>
              <a:rPr lang="cs-CZ" b="1" dirty="0"/>
              <a:t>Není důležitá pro interpretaci výsledků</a:t>
            </a:r>
          </a:p>
        </p:txBody>
      </p:sp>
    </p:spTree>
    <p:extLst>
      <p:ext uri="{BB962C8B-B14F-4D97-AF65-F5344CB8AC3E}">
        <p14:creationId xmlns:p14="http://schemas.microsoft.com/office/powerpoint/2010/main" val="17270026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-37199"/>
            <a:ext cx="7832179" cy="6858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" name="Přímá spojnice 10"/>
          <p:cNvCxnSpPr/>
          <p:nvPr/>
        </p:nvCxnSpPr>
        <p:spPr>
          <a:xfrm>
            <a:off x="683568" y="2636912"/>
            <a:ext cx="0" cy="7552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Přímá spojnice 2"/>
          <p:cNvCxnSpPr/>
          <p:nvPr/>
        </p:nvCxnSpPr>
        <p:spPr>
          <a:xfrm flipV="1">
            <a:off x="107504" y="1772816"/>
            <a:ext cx="7920880" cy="223224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 flipH="1" flipV="1">
            <a:off x="683568" y="3861048"/>
            <a:ext cx="864096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1619672" y="4725144"/>
            <a:ext cx="1101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konstanta</a:t>
            </a:r>
          </a:p>
        </p:txBody>
      </p:sp>
      <p:sp>
        <p:nvSpPr>
          <p:cNvPr id="7" name="Obdélník 6"/>
          <p:cNvSpPr/>
          <p:nvPr/>
        </p:nvSpPr>
        <p:spPr>
          <a:xfrm>
            <a:off x="3480430" y="6525344"/>
            <a:ext cx="1523618" cy="2961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107504" y="2294698"/>
            <a:ext cx="288032" cy="17103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extovéPole 11"/>
          <p:cNvSpPr txBox="1"/>
          <p:nvPr/>
        </p:nvSpPr>
        <p:spPr>
          <a:xfrm>
            <a:off x="0" y="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Y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8036768" y="646172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35627729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1E266-BDDB-6D5C-2809-4C284C98B7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77ECA79-F41D-ACED-D05D-E1322D813F1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61754" y="2076136"/>
            <a:ext cx="6820491" cy="3574090"/>
          </a:xfrm>
        </p:spPr>
      </p:pic>
    </p:spTree>
    <p:extLst>
      <p:ext uri="{BB962C8B-B14F-4D97-AF65-F5344CB8AC3E}">
        <p14:creationId xmlns:p14="http://schemas.microsoft.com/office/powerpoint/2010/main" val="4583467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Nestandardizovaný Beta koeficient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Nejdůležitější věc z celé regresní analýzy!!!</a:t>
            </a:r>
          </a:p>
          <a:p>
            <a:r>
              <a:rPr lang="cs-CZ" dirty="0"/>
              <a:t>efekt nezávisle proměnné na závisle proměnnou</a:t>
            </a:r>
          </a:p>
          <a:p>
            <a:r>
              <a:rPr lang="cs-CZ" dirty="0"/>
              <a:t>„</a:t>
            </a:r>
            <a:r>
              <a:rPr lang="cs-CZ" b="1" dirty="0"/>
              <a:t>o kolik se změní hodnota závisle proměnné, pokud se hodnota nezávisle proměnné změní o jednotku</a:t>
            </a:r>
            <a:r>
              <a:rPr lang="cs-CZ" dirty="0"/>
              <a:t>“ pokud vše ostatní zůstává shodné</a:t>
            </a:r>
          </a:p>
          <a:p>
            <a:r>
              <a:rPr lang="cs-CZ" dirty="0"/>
              <a:t>Různé proměnné se mohou změnit o různý počet jednotek</a:t>
            </a:r>
          </a:p>
          <a:p>
            <a:pPr lvl="1"/>
            <a:r>
              <a:rPr lang="cs-CZ" dirty="0"/>
              <a:t>Pro srovnání síly proměnných v modelu – standardizovaný koeficient beta ( jakou změnu v počtu směrodatných odchylek závisle proměnné způsobí změna o směrodatnou odchylku nezávisle proměnné)</a:t>
            </a:r>
          </a:p>
        </p:txBody>
      </p:sp>
    </p:spTree>
    <p:extLst>
      <p:ext uri="{BB962C8B-B14F-4D97-AF65-F5344CB8AC3E}">
        <p14:creationId xmlns:p14="http://schemas.microsoft.com/office/powerpoint/2010/main" val="20611840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-37199"/>
            <a:ext cx="7832179" cy="6858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" name="Přímá spojnice 10"/>
          <p:cNvCxnSpPr/>
          <p:nvPr/>
        </p:nvCxnSpPr>
        <p:spPr>
          <a:xfrm>
            <a:off x="683568" y="2636912"/>
            <a:ext cx="0" cy="7552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30"/>
          <p:cNvCxnSpPr/>
          <p:nvPr/>
        </p:nvCxnSpPr>
        <p:spPr>
          <a:xfrm>
            <a:off x="4901272" y="2636912"/>
            <a:ext cx="0" cy="3816424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31"/>
          <p:cNvCxnSpPr/>
          <p:nvPr/>
        </p:nvCxnSpPr>
        <p:spPr>
          <a:xfrm>
            <a:off x="2339752" y="3392124"/>
            <a:ext cx="0" cy="2917196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>
            <a:cxnSpLocks/>
          </p:cNvCxnSpPr>
          <p:nvPr/>
        </p:nvCxnSpPr>
        <p:spPr>
          <a:xfrm>
            <a:off x="683568" y="3392124"/>
            <a:ext cx="4217704" cy="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39"/>
          <p:cNvCxnSpPr/>
          <p:nvPr/>
        </p:nvCxnSpPr>
        <p:spPr>
          <a:xfrm>
            <a:off x="683568" y="2636912"/>
            <a:ext cx="4217704" cy="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bdélník 7"/>
          <p:cNvSpPr/>
          <p:nvPr/>
        </p:nvSpPr>
        <p:spPr>
          <a:xfrm>
            <a:off x="107504" y="2276872"/>
            <a:ext cx="288032" cy="17553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3480430" y="6525344"/>
            <a:ext cx="1523618" cy="2961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7884368" y="630932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X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07504" y="0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Y</a:t>
            </a:r>
          </a:p>
        </p:txBody>
      </p:sp>
      <p:sp>
        <p:nvSpPr>
          <p:cNvPr id="4" name="Right Brace 3">
            <a:extLst>
              <a:ext uri="{FF2B5EF4-FFF2-40B4-BE49-F238E27FC236}">
                <a16:creationId xmlns:a16="http://schemas.microsoft.com/office/drawing/2014/main" id="{87864ED8-BA7F-B92C-44BD-2B8319D2101B}"/>
              </a:ext>
            </a:extLst>
          </p:cNvPr>
          <p:cNvSpPr/>
          <p:nvPr/>
        </p:nvSpPr>
        <p:spPr>
          <a:xfrm>
            <a:off x="4920032" y="2636915"/>
            <a:ext cx="411222" cy="755209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293689B-45C3-468D-92A8-B5EBC3E787FA}"/>
              </a:ext>
            </a:extLst>
          </p:cNvPr>
          <p:cNvCxnSpPr>
            <a:cxnSpLocks/>
          </p:cNvCxnSpPr>
          <p:nvPr/>
        </p:nvCxnSpPr>
        <p:spPr>
          <a:xfrm flipV="1">
            <a:off x="4901272" y="2636912"/>
            <a:ext cx="0" cy="75521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CFFE6178-0406-E7AB-6C9B-70EEC889F1C4}"/>
              </a:ext>
            </a:extLst>
          </p:cNvPr>
          <p:cNvSpPr txBox="1"/>
          <p:nvPr/>
        </p:nvSpPr>
        <p:spPr>
          <a:xfrm>
            <a:off x="5317258" y="2691352"/>
            <a:ext cx="2026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Nestandardizovaný koeficient</a:t>
            </a:r>
          </a:p>
        </p:txBody>
      </p:sp>
      <p:sp>
        <p:nvSpPr>
          <p:cNvPr id="13" name="Right Brace 12">
            <a:extLst>
              <a:ext uri="{FF2B5EF4-FFF2-40B4-BE49-F238E27FC236}">
                <a16:creationId xmlns:a16="http://schemas.microsoft.com/office/drawing/2014/main" id="{8A670636-80A4-77B0-FB06-FDE62941850D}"/>
              </a:ext>
            </a:extLst>
          </p:cNvPr>
          <p:cNvSpPr/>
          <p:nvPr/>
        </p:nvSpPr>
        <p:spPr>
          <a:xfrm rot="5400000" flipH="1" flipV="1">
            <a:off x="3478478" y="4905279"/>
            <a:ext cx="296105" cy="2511963"/>
          </a:xfrm>
          <a:prstGeom prst="rightBrace">
            <a:avLst>
              <a:gd name="adj1" fmla="val 8333"/>
              <a:gd name="adj2" fmla="val 54086"/>
            </a:avLst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92D05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A22CBB8-359E-C7BA-9366-6F7346D7DBBC}"/>
              </a:ext>
            </a:extLst>
          </p:cNvPr>
          <p:cNvSpPr txBox="1"/>
          <p:nvPr/>
        </p:nvSpPr>
        <p:spPr>
          <a:xfrm>
            <a:off x="2520049" y="5366876"/>
            <a:ext cx="25119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>
                <a:solidFill>
                  <a:srgbClr val="92D050"/>
                </a:solidFill>
              </a:rPr>
              <a:t>Změna nezávisle proměnné o jednotku</a:t>
            </a:r>
          </a:p>
        </p:txBody>
      </p:sp>
    </p:spTree>
    <p:extLst>
      <p:ext uri="{BB962C8B-B14F-4D97-AF65-F5344CB8AC3E}">
        <p14:creationId xmlns:p14="http://schemas.microsoft.com/office/powerpoint/2010/main" val="12121855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9013" y="1793875"/>
            <a:ext cx="4689251" cy="3313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Rovnoramenný trojúhelník 3"/>
          <p:cNvSpPr/>
          <p:nvPr/>
        </p:nvSpPr>
        <p:spPr>
          <a:xfrm flipH="1">
            <a:off x="2654006" y="3776100"/>
            <a:ext cx="2736304" cy="877036"/>
          </a:xfrm>
          <a:prstGeom prst="triangle">
            <a:avLst>
              <a:gd name="adj" fmla="val 0"/>
            </a:avLst>
          </a:prstGeom>
          <a:solidFill>
            <a:schemeClr val="accent1">
              <a:alpha val="4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1547664" y="2821930"/>
            <a:ext cx="288032" cy="17103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3563888" y="5373216"/>
            <a:ext cx="648072" cy="51092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7538954" y="3356992"/>
            <a:ext cx="648072" cy="51092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Volný tvar: obrazec 4">
            <a:extLst>
              <a:ext uri="{FF2B5EF4-FFF2-40B4-BE49-F238E27FC236}">
                <a16:creationId xmlns:a16="http://schemas.microsoft.com/office/drawing/2014/main" id="{0EF681B9-9CAC-4315-BFFF-0CDB52869747}"/>
              </a:ext>
            </a:extLst>
          </p:cNvPr>
          <p:cNvSpPr/>
          <p:nvPr/>
        </p:nvSpPr>
        <p:spPr>
          <a:xfrm>
            <a:off x="2617694" y="3312459"/>
            <a:ext cx="1281953" cy="1353670"/>
          </a:xfrm>
          <a:custGeom>
            <a:avLst/>
            <a:gdLst>
              <a:gd name="connsiteX0" fmla="*/ 0 w 1281953"/>
              <a:gd name="connsiteY0" fmla="*/ 1353670 h 1353670"/>
              <a:gd name="connsiteX1" fmla="*/ 1281953 w 1281953"/>
              <a:gd name="connsiteY1" fmla="*/ 587188 h 1353670"/>
              <a:gd name="connsiteX2" fmla="*/ 1281953 w 1281953"/>
              <a:gd name="connsiteY2" fmla="*/ 0 h 1353670"/>
              <a:gd name="connsiteX3" fmla="*/ 0 w 1281953"/>
              <a:gd name="connsiteY3" fmla="*/ 1353670 h 13536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81953" h="1353670">
                <a:moveTo>
                  <a:pt x="0" y="1353670"/>
                </a:moveTo>
                <a:lnTo>
                  <a:pt x="1281953" y="587188"/>
                </a:lnTo>
                <a:lnTo>
                  <a:pt x="1281953" y="0"/>
                </a:lnTo>
                <a:lnTo>
                  <a:pt x="0" y="1353670"/>
                </a:lnTo>
                <a:close/>
              </a:path>
            </a:pathLst>
          </a:custGeom>
          <a:solidFill>
            <a:srgbClr val="FF0000">
              <a:alpha val="27059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AC25A2A-6D30-47B7-BB0A-768757352AEC}"/>
              </a:ext>
            </a:extLst>
          </p:cNvPr>
          <p:cNvSpPr txBox="1"/>
          <p:nvPr/>
        </p:nvSpPr>
        <p:spPr>
          <a:xfrm>
            <a:off x="5580112" y="4522803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-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C2819E6C-CFEF-4CB2-BD1A-E4D44993AAB7}"/>
              </a:ext>
            </a:extLst>
          </p:cNvPr>
          <p:cNvSpPr txBox="1"/>
          <p:nvPr/>
        </p:nvSpPr>
        <p:spPr>
          <a:xfrm>
            <a:off x="6624942" y="3933258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-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0254E8F2-DF8A-4BC4-9988-9795727EC7B1}"/>
              </a:ext>
            </a:extLst>
          </p:cNvPr>
          <p:cNvSpPr txBox="1"/>
          <p:nvPr/>
        </p:nvSpPr>
        <p:spPr>
          <a:xfrm>
            <a:off x="6369744" y="4078404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-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B6118839-7327-4B08-9A6B-CF5826FE4BA5}"/>
              </a:ext>
            </a:extLst>
          </p:cNvPr>
          <p:cNvSpPr txBox="1"/>
          <p:nvPr/>
        </p:nvSpPr>
        <p:spPr>
          <a:xfrm>
            <a:off x="6114546" y="4231987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-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D40EC542-247A-4AE6-B8ED-20E1A337DBFF}"/>
              </a:ext>
            </a:extLst>
          </p:cNvPr>
          <p:cNvSpPr txBox="1"/>
          <p:nvPr/>
        </p:nvSpPr>
        <p:spPr>
          <a:xfrm>
            <a:off x="5873661" y="4375034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25025000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Téma: Názory na zasahování státu do ekonomiky</a:t>
            </a:r>
          </a:p>
          <a:p>
            <a:r>
              <a:rPr lang="cs-CZ" dirty="0"/>
              <a:t>Popis problému: </a:t>
            </a:r>
          </a:p>
          <a:p>
            <a:pPr lvl="1"/>
            <a:r>
              <a:rPr lang="cs-CZ" dirty="0"/>
              <a:t>Občané mají různé názory na to, zda a jak by měl stát zasahovat do hospodářství</a:t>
            </a:r>
          </a:p>
          <a:p>
            <a:r>
              <a:rPr lang="cs-CZ" dirty="0"/>
              <a:t>Otázka: Co způsobuje rozdílné názory na zásahy státu do ekonomiky mezi občany?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07431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Postup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Nadefinování modelu pomocí hypotéz vycházejících z teorie</a:t>
            </a:r>
          </a:p>
          <a:p>
            <a:r>
              <a:rPr lang="cs-CZ" dirty="0"/>
              <a:t>Sestavení </a:t>
            </a:r>
            <a:r>
              <a:rPr lang="cs-CZ" dirty="0" err="1"/>
              <a:t>datasetu</a:t>
            </a:r>
            <a:r>
              <a:rPr lang="cs-CZ" dirty="0"/>
              <a:t> obsahujícího závisle a nezávisle proměnné dle specifikace</a:t>
            </a:r>
          </a:p>
          <a:p>
            <a:r>
              <a:rPr lang="cs-CZ" dirty="0"/>
              <a:t>Zkontrolování rozdělení závisle proměnné</a:t>
            </a:r>
          </a:p>
          <a:p>
            <a:r>
              <a:rPr lang="cs-CZ" dirty="0"/>
              <a:t>Zkontrolování vlastností nezávisle proměnných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85635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6995120" cy="5400600"/>
          </a:xfrm>
        </p:spPr>
        <p:txBody>
          <a:bodyPr>
            <a:normAutofit/>
          </a:bodyPr>
          <a:lstStyle/>
          <a:p>
            <a:r>
              <a:rPr lang="cs-CZ" dirty="0"/>
              <a:t>Politické hodnoty</a:t>
            </a:r>
          </a:p>
          <a:p>
            <a:r>
              <a:rPr lang="cs-CZ" dirty="0"/>
              <a:t>Hodnoty jsou preferovanými stavy věcí (svoboda x sociální spravedlnost)</a:t>
            </a:r>
          </a:p>
          <a:p>
            <a:r>
              <a:rPr lang="cs-CZ" dirty="0"/>
              <a:t>Hodnoty se utváří v průběhu socializace – role věku</a:t>
            </a:r>
          </a:p>
          <a:p>
            <a:r>
              <a:rPr lang="cs-CZ" dirty="0"/>
              <a:t>Hodnoty jsou ovlivněny aktuální situací jedince (adaptace)  - role příjmu </a:t>
            </a:r>
          </a:p>
          <a:p>
            <a:r>
              <a:rPr lang="cs-CZ" dirty="0"/>
              <a:t>Role vzdělání a třídy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620343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Hypotézy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H1: starší voliči budou preferovat vyšší míru zasahování státu do ekonomiky</a:t>
            </a:r>
          </a:p>
          <a:p>
            <a:r>
              <a:rPr lang="cs-CZ" dirty="0"/>
              <a:t>H2: s rostoucím příjmem poroste preference vyšší ekonomické svobody.</a:t>
            </a:r>
          </a:p>
          <a:p>
            <a:r>
              <a:rPr lang="cs-CZ" dirty="0"/>
              <a:t>H3: s vyšším vzděláním poroste preference vyšší ekonomické svobody</a:t>
            </a:r>
          </a:p>
          <a:p>
            <a:r>
              <a:rPr lang="cs-CZ" dirty="0"/>
              <a:t>H3X: s vyšším vzděláním poroste preference vyšší míry zasahování státu do ekonomiky</a:t>
            </a:r>
          </a:p>
          <a:p>
            <a:r>
              <a:rPr lang="cs-CZ" dirty="0"/>
              <a:t>H4: lidé se zkušeností s nezaměstnaností budou více preferovat zásahy do ekonomiky než lidé bez takové zkušenosti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H0 proměnná nemá vliv</a:t>
            </a:r>
          </a:p>
        </p:txBody>
      </p:sp>
    </p:spTree>
    <p:extLst>
      <p:ext uri="{BB962C8B-B14F-4D97-AF65-F5344CB8AC3E}">
        <p14:creationId xmlns:p14="http://schemas.microsoft.com/office/powerpoint/2010/main" val="3649504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Použití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968552"/>
          </a:xfrm>
        </p:spPr>
        <p:txBody>
          <a:bodyPr>
            <a:normAutofit/>
          </a:bodyPr>
          <a:lstStyle/>
          <a:p>
            <a:r>
              <a:rPr lang="cs-CZ" dirty="0"/>
              <a:t>TESTOVÁNÍ TEORIÍ !!!</a:t>
            </a:r>
          </a:p>
          <a:p>
            <a:endParaRPr lang="cs-CZ" dirty="0"/>
          </a:p>
          <a:p>
            <a:r>
              <a:rPr lang="cs-CZ" dirty="0"/>
              <a:t>Zjištění vlivu nezávisle proměnné na závisle proměnnou</a:t>
            </a:r>
          </a:p>
          <a:p>
            <a:pPr lvl="1"/>
            <a:r>
              <a:rPr lang="cs-CZ" dirty="0"/>
              <a:t>Při kontrole dalších možných faktorů</a:t>
            </a:r>
          </a:p>
          <a:p>
            <a:pPr lvl="1"/>
            <a:r>
              <a:rPr lang="cs-CZ" dirty="0"/>
              <a:t>(predikce: jakou hodnotu bude mít závisle proměnná při určité kombinaci nezávisle proměnných)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075326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Proměnné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5517232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Závisle proměnná:  Míra zasahování státu do ekonomiky</a:t>
            </a:r>
          </a:p>
          <a:p>
            <a:pPr lvl="1"/>
            <a:r>
              <a:rPr lang="cs-CZ" dirty="0"/>
              <a:t>Vytvořeno jako faktorové skóre na základě proměnných </a:t>
            </a:r>
          </a:p>
          <a:p>
            <a:pPr lvl="1"/>
            <a:r>
              <a:rPr lang="cs-CZ" dirty="0"/>
              <a:t>Hodnoty 0 – 10 (0 – zasahování, 10 – svoboda)</a:t>
            </a:r>
          </a:p>
          <a:p>
            <a:pPr lvl="1"/>
            <a:r>
              <a:rPr lang="cs-CZ" dirty="0"/>
              <a:t>Ke kterému z každé dvojice následujících výroků byste se spíše přiklonil?</a:t>
            </a:r>
          </a:p>
          <a:p>
            <a:pPr lvl="1"/>
            <a:r>
              <a:rPr lang="cs-CZ" dirty="0"/>
              <a:t>Rozvoj hospodářství má být ponechán vlastnímu vývoji/má být usměrňován státem</a:t>
            </a:r>
          </a:p>
          <a:p>
            <a:pPr lvl="1"/>
            <a:r>
              <a:rPr lang="cs-CZ" dirty="0"/>
              <a:t>Stát má zaručit, aby ten, kdo chce pracovat, dostal práci/ Kdo chce pracovat, musí se o získání práce postarat sám</a:t>
            </a:r>
          </a:p>
          <a:p>
            <a:pPr lvl="1"/>
            <a:r>
              <a:rPr lang="cs-CZ" dirty="0"/>
              <a:t>Velkým hospodářským podnikům má stát umožnit co největší samostatnost/ Na velké hospodářské podniky má stát co nejvíce dohlížet</a:t>
            </a:r>
          </a:p>
          <a:p>
            <a:pPr lvl="1"/>
            <a:r>
              <a:rPr lang="cs-CZ" dirty="0"/>
              <a:t>Velikost soukromého vlastnictví by nijak být omezována neměla/by nějakým způsobem být omezována měla.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161400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Nezávisle proměnné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Nezávisle / kontrolní proměnné</a:t>
            </a:r>
          </a:p>
          <a:p>
            <a:r>
              <a:rPr lang="cs-CZ" dirty="0"/>
              <a:t>Příjem: čistý příjem domácnosti</a:t>
            </a:r>
          </a:p>
          <a:p>
            <a:r>
              <a:rPr lang="cs-CZ" dirty="0"/>
              <a:t>Subjektivní hodnocení příjmu (dichotomická proměnná)</a:t>
            </a:r>
          </a:p>
          <a:p>
            <a:r>
              <a:rPr lang="cs-CZ" dirty="0"/>
              <a:t>Věk</a:t>
            </a:r>
          </a:p>
          <a:p>
            <a:r>
              <a:rPr lang="cs-CZ" dirty="0"/>
              <a:t>Nespokojenost s vnějšími podmínkami: součet proměnných ptajících se na hodnocení ekonomické a politické situace (od 0 do 10)</a:t>
            </a:r>
          </a:p>
          <a:p>
            <a:r>
              <a:rPr lang="cs-CZ" dirty="0"/>
              <a:t>Vzdělání: kategorická proměnná </a:t>
            </a:r>
            <a:r>
              <a:rPr lang="cs-CZ" dirty="0" err="1"/>
              <a:t>rekódovaná</a:t>
            </a:r>
            <a:r>
              <a:rPr lang="cs-CZ" dirty="0"/>
              <a:t> na </a:t>
            </a:r>
            <a:r>
              <a:rPr lang="cs-CZ" dirty="0" err="1"/>
              <a:t>dummy</a:t>
            </a:r>
            <a:r>
              <a:rPr lang="cs-CZ" dirty="0"/>
              <a:t> proměnné</a:t>
            </a:r>
          </a:p>
          <a:p>
            <a:pPr lvl="1"/>
            <a:r>
              <a:rPr lang="cs-CZ" dirty="0"/>
              <a:t>ZŠ vzdělání referenční kategorií</a:t>
            </a:r>
          </a:p>
          <a:p>
            <a:r>
              <a:rPr lang="cs-CZ" dirty="0"/>
              <a:t>Nezaměstnanost: kategorická proměnná </a:t>
            </a:r>
            <a:r>
              <a:rPr lang="cs-CZ" dirty="0" err="1"/>
              <a:t>rekódovaná</a:t>
            </a:r>
            <a:r>
              <a:rPr lang="cs-CZ" dirty="0"/>
              <a:t> na </a:t>
            </a:r>
            <a:r>
              <a:rPr lang="cs-CZ" dirty="0" err="1"/>
              <a:t>dummy</a:t>
            </a:r>
            <a:r>
              <a:rPr lang="cs-CZ" dirty="0"/>
              <a:t> proměnné</a:t>
            </a:r>
          </a:p>
          <a:p>
            <a:pPr lvl="1"/>
            <a:r>
              <a:rPr lang="cs-CZ" dirty="0"/>
              <a:t>Bez zkušenosti s nezaměstnaností jako referenční kategorie</a:t>
            </a:r>
          </a:p>
          <a:p>
            <a:r>
              <a:rPr lang="cs-CZ" dirty="0"/>
              <a:t>Zájem o politiku: 0-10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969931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Normalita závisle proměnné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Jinakost rozdělení</a:t>
            </a:r>
          </a:p>
          <a:p>
            <a:pPr lvl="1"/>
            <a:r>
              <a:rPr lang="cs-CZ" dirty="0"/>
              <a:t>ovlivňuje především hodnoty signifikance</a:t>
            </a:r>
          </a:p>
          <a:p>
            <a:pPr lvl="1"/>
            <a:r>
              <a:rPr lang="cs-CZ" dirty="0"/>
              <a:t>Zkresluje odhady parametrů</a:t>
            </a:r>
          </a:p>
          <a:p>
            <a:r>
              <a:rPr lang="cs-CZ" dirty="0"/>
              <a:t>Prvně vizuální zhodnocení pomocí histogramu</a:t>
            </a:r>
          </a:p>
          <a:p>
            <a:r>
              <a:rPr lang="cs-CZ" dirty="0"/>
              <a:t>Testy nejsou úplně nezbytné, ale jejich provedením nic nezkazíte</a:t>
            </a:r>
          </a:p>
          <a:p>
            <a:pPr lvl="1"/>
            <a:r>
              <a:rPr lang="cs-CZ" dirty="0"/>
              <a:t>K-S a S-W</a:t>
            </a:r>
          </a:p>
          <a:p>
            <a:pPr lvl="1"/>
            <a:r>
              <a:rPr lang="cs-CZ" dirty="0"/>
              <a:t>Ve velkých souborech lze brát s rezervou</a:t>
            </a:r>
          </a:p>
          <a:p>
            <a:pPr lvl="1"/>
            <a:r>
              <a:rPr lang="cs-CZ" b="1" dirty="0"/>
              <a:t>Šikmost a strmost není větší než 3x SE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071035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63" y="1382041"/>
            <a:ext cx="5328811" cy="4525963"/>
          </a:xfrm>
        </p:spPr>
        <p:txBody>
          <a:bodyPr/>
          <a:lstStyle/>
          <a:p>
            <a:r>
              <a:rPr lang="cs-CZ" dirty="0"/>
              <a:t>Histogram</a:t>
            </a:r>
          </a:p>
          <a:p>
            <a:pPr lvl="1"/>
            <a:r>
              <a:rPr lang="cs-CZ" dirty="0" err="1"/>
              <a:t>Analyze</a:t>
            </a:r>
            <a:r>
              <a:rPr lang="cs-CZ" dirty="0"/>
              <a:t>- </a:t>
            </a:r>
            <a:r>
              <a:rPr lang="cs-CZ" dirty="0" err="1"/>
              <a:t>descriptive</a:t>
            </a:r>
            <a:r>
              <a:rPr lang="cs-CZ" dirty="0"/>
              <a:t> </a:t>
            </a:r>
            <a:r>
              <a:rPr lang="cs-CZ" dirty="0" err="1"/>
              <a:t>stat-frequencies</a:t>
            </a:r>
            <a:r>
              <a:rPr lang="cs-CZ" dirty="0"/>
              <a:t> – </a:t>
            </a:r>
            <a:r>
              <a:rPr lang="cs-CZ" dirty="0" err="1"/>
              <a:t>plots</a:t>
            </a:r>
            <a:r>
              <a:rPr lang="cs-CZ" dirty="0"/>
              <a:t> </a:t>
            </a:r>
          </a:p>
          <a:p>
            <a:r>
              <a:rPr lang="cs-CZ" dirty="0" err="1"/>
              <a:t>Kolmogorův</a:t>
            </a:r>
            <a:r>
              <a:rPr lang="cs-CZ" dirty="0"/>
              <a:t>-Smirnovův test</a:t>
            </a:r>
          </a:p>
          <a:p>
            <a:pPr lvl="1"/>
            <a:r>
              <a:rPr lang="cs-CZ" dirty="0" err="1"/>
              <a:t>Analyze</a:t>
            </a:r>
            <a:r>
              <a:rPr lang="cs-CZ" dirty="0"/>
              <a:t> – </a:t>
            </a:r>
            <a:r>
              <a:rPr lang="cs-CZ" dirty="0" err="1"/>
              <a:t>descriptive</a:t>
            </a:r>
            <a:r>
              <a:rPr lang="cs-CZ" dirty="0"/>
              <a:t> </a:t>
            </a:r>
            <a:r>
              <a:rPr lang="cs-CZ" dirty="0" err="1"/>
              <a:t>stat</a:t>
            </a:r>
            <a:r>
              <a:rPr lang="cs-CZ" dirty="0"/>
              <a:t> – </a:t>
            </a:r>
            <a:r>
              <a:rPr lang="cs-CZ" dirty="0" err="1"/>
              <a:t>explore</a:t>
            </a:r>
            <a:r>
              <a:rPr lang="cs-CZ" dirty="0"/>
              <a:t> – </a:t>
            </a:r>
            <a:r>
              <a:rPr lang="cs-CZ" dirty="0" err="1"/>
              <a:t>plots</a:t>
            </a:r>
            <a:r>
              <a:rPr lang="cs-CZ" dirty="0"/>
              <a:t> – normality </a:t>
            </a:r>
            <a:r>
              <a:rPr lang="cs-CZ" dirty="0" err="1"/>
              <a:t>plots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tests</a:t>
            </a:r>
            <a:endParaRPr lang="cs-CZ" dirty="0"/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04656" cy="1143000"/>
          </a:xfrm>
        </p:spPr>
        <p:txBody>
          <a:bodyPr>
            <a:normAutofit fontScale="90000"/>
          </a:bodyPr>
          <a:lstStyle/>
          <a:p>
            <a:r>
              <a:rPr lang="cs-CZ" dirty="0"/>
              <a:t>Test normality závisle proměnné</a:t>
            </a:r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63861" y="482232"/>
            <a:ext cx="3947214" cy="3162791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2286000" y="2967335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25949" y="3645023"/>
            <a:ext cx="3937656" cy="3155133"/>
          </a:xfrm>
          <a:prstGeom prst="rect">
            <a:avLst/>
          </a:prstGeom>
        </p:spPr>
      </p:pic>
      <p:pic>
        <p:nvPicPr>
          <p:cNvPr id="13" name="Obrázek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0949" y="5298707"/>
            <a:ext cx="5513180" cy="147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903988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2286000" y="2967335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524" y="-32879"/>
            <a:ext cx="8568952" cy="6866060"/>
          </a:xfrm>
          <a:prstGeom prst="rect">
            <a:avLst/>
          </a:prstGeom>
        </p:spPr>
      </p:pic>
      <p:sp>
        <p:nvSpPr>
          <p:cNvPr id="5" name="Ovál 4"/>
          <p:cNvSpPr/>
          <p:nvPr/>
        </p:nvSpPr>
        <p:spPr>
          <a:xfrm>
            <a:off x="7128284" y="1052736"/>
            <a:ext cx="504056" cy="461665"/>
          </a:xfrm>
          <a:prstGeom prst="ellipse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2195736" y="4876609"/>
            <a:ext cx="543256" cy="461665"/>
          </a:xfrm>
          <a:prstGeom prst="ellipse">
            <a:avLst/>
          </a:prstGeom>
          <a:noFill/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35188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postup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 err="1"/>
              <a:t>Rekódování</a:t>
            </a:r>
            <a:r>
              <a:rPr lang="cs-CZ" dirty="0"/>
              <a:t> nezávisle proměnných</a:t>
            </a:r>
          </a:p>
          <a:p>
            <a:pPr lvl="1"/>
            <a:r>
              <a:rPr lang="cs-CZ" dirty="0"/>
              <a:t>Kontrola </a:t>
            </a:r>
            <a:r>
              <a:rPr lang="cs-CZ" dirty="0" err="1"/>
              <a:t>multikolinearity</a:t>
            </a:r>
            <a:r>
              <a:rPr lang="cs-CZ" dirty="0"/>
              <a:t> nezávisle proměnných</a:t>
            </a:r>
          </a:p>
          <a:p>
            <a:pPr lvl="2"/>
            <a:r>
              <a:rPr lang="cs-CZ" dirty="0"/>
              <a:t>Nezávisle proměnné by mezi sebou neměly příliš souviset</a:t>
            </a:r>
          </a:p>
          <a:p>
            <a:pPr lvl="2"/>
            <a:r>
              <a:rPr lang="cs-CZ" dirty="0"/>
              <a:t>První kontrola pomocí korelačního koeficientu</a:t>
            </a:r>
          </a:p>
          <a:p>
            <a:pPr lvl="3"/>
            <a:r>
              <a:rPr lang="cs-CZ" dirty="0"/>
              <a:t>Není nezbytné</a:t>
            </a:r>
          </a:p>
          <a:p>
            <a:pPr lvl="2"/>
            <a:r>
              <a:rPr lang="cs-CZ" dirty="0"/>
              <a:t>Další kontrola přímo v modelu</a:t>
            </a:r>
          </a:p>
          <a:p>
            <a:pPr lvl="3"/>
            <a:r>
              <a:rPr lang="cs-CZ" b="1" dirty="0"/>
              <a:t>Je nezbytné</a:t>
            </a:r>
          </a:p>
          <a:p>
            <a:pPr lvl="1"/>
            <a:r>
              <a:rPr lang="cs-CZ" dirty="0"/>
              <a:t>Výpočet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661925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Průzkum souvislosti mezi proměnnými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Crostab</a:t>
            </a:r>
            <a:endParaRPr lang="cs-CZ" dirty="0"/>
          </a:p>
          <a:p>
            <a:r>
              <a:rPr lang="cs-CZ" dirty="0"/>
              <a:t>Korelace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993068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Kontrola </a:t>
            </a:r>
            <a:r>
              <a:rPr lang="cs-CZ" dirty="0" err="1"/>
              <a:t>multikolinearity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5661" y="1151627"/>
            <a:ext cx="8229600" cy="4525963"/>
          </a:xfrm>
        </p:spPr>
        <p:txBody>
          <a:bodyPr/>
          <a:lstStyle/>
          <a:p>
            <a:r>
              <a:rPr lang="cs-CZ" dirty="0" err="1"/>
              <a:t>Analyze</a:t>
            </a:r>
            <a:r>
              <a:rPr lang="cs-CZ" dirty="0"/>
              <a:t> – </a:t>
            </a:r>
            <a:r>
              <a:rPr lang="cs-CZ" dirty="0" err="1"/>
              <a:t>correlate</a:t>
            </a:r>
            <a:r>
              <a:rPr lang="cs-CZ" dirty="0"/>
              <a:t> - </a:t>
            </a:r>
            <a:r>
              <a:rPr lang="cs-CZ" dirty="0" err="1"/>
              <a:t>bivariate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174" y="2053589"/>
            <a:ext cx="8010242" cy="4597293"/>
          </a:xfrm>
          <a:prstGeom prst="rect">
            <a:avLst/>
          </a:prstGeom>
        </p:spPr>
      </p:pic>
      <p:sp>
        <p:nvSpPr>
          <p:cNvPr id="6" name="Ovál 5"/>
          <p:cNvSpPr/>
          <p:nvPr/>
        </p:nvSpPr>
        <p:spPr>
          <a:xfrm>
            <a:off x="7524328" y="3933056"/>
            <a:ext cx="792088" cy="720080"/>
          </a:xfrm>
          <a:prstGeom prst="ellipse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779101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Naklikání</a:t>
            </a:r>
            <a:r>
              <a:rPr lang="cs-CZ" dirty="0"/>
              <a:t> modelu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err="1"/>
              <a:t>Analyze</a:t>
            </a:r>
            <a:r>
              <a:rPr lang="cs-CZ" dirty="0"/>
              <a:t> – </a:t>
            </a:r>
            <a:r>
              <a:rPr lang="cs-CZ" dirty="0" err="1"/>
              <a:t>regression</a:t>
            </a:r>
            <a:r>
              <a:rPr lang="cs-CZ" dirty="0"/>
              <a:t> – </a:t>
            </a:r>
            <a:r>
              <a:rPr lang="cs-CZ" dirty="0" err="1"/>
              <a:t>linear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Dependent</a:t>
            </a:r>
            <a:r>
              <a:rPr lang="cs-CZ" dirty="0"/>
              <a:t>: </a:t>
            </a:r>
            <a:r>
              <a:rPr lang="cs-CZ" dirty="0" err="1"/>
              <a:t>lp_ekonom</a:t>
            </a:r>
            <a:endParaRPr lang="cs-CZ" dirty="0"/>
          </a:p>
          <a:p>
            <a:r>
              <a:rPr lang="cs-CZ" dirty="0"/>
              <a:t>Independent: vek, nespokojenost, </a:t>
            </a:r>
            <a:r>
              <a:rPr lang="cs-CZ" dirty="0" err="1"/>
              <a:t>prijem</a:t>
            </a:r>
            <a:r>
              <a:rPr lang="cs-CZ" dirty="0"/>
              <a:t>, </a:t>
            </a:r>
            <a:r>
              <a:rPr lang="cs-CZ" dirty="0" err="1"/>
              <a:t>chudi_subj</a:t>
            </a:r>
            <a:r>
              <a:rPr lang="cs-CZ" dirty="0"/>
              <a:t>, učeň, </a:t>
            </a:r>
            <a:r>
              <a:rPr lang="cs-CZ" dirty="0" err="1"/>
              <a:t>sš</a:t>
            </a:r>
            <a:r>
              <a:rPr lang="cs-CZ" dirty="0"/>
              <a:t>, </a:t>
            </a:r>
            <a:r>
              <a:rPr lang="cs-CZ" dirty="0" err="1"/>
              <a:t>vš</a:t>
            </a:r>
            <a:r>
              <a:rPr lang="cs-CZ" dirty="0"/>
              <a:t>, </a:t>
            </a:r>
            <a:r>
              <a:rPr lang="cs-CZ" dirty="0" err="1"/>
              <a:t>zkus_nezam</a:t>
            </a:r>
            <a:r>
              <a:rPr lang="cs-CZ" dirty="0"/>
              <a:t>, </a:t>
            </a:r>
            <a:r>
              <a:rPr lang="cs-CZ" dirty="0" err="1"/>
              <a:t>zajem</a:t>
            </a:r>
            <a:r>
              <a:rPr lang="cs-CZ" dirty="0"/>
              <a:t>, muž, </a:t>
            </a:r>
            <a:r>
              <a:rPr lang="cs-CZ" dirty="0" err="1"/>
              <a:t>mesto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Statistics</a:t>
            </a:r>
            <a:r>
              <a:rPr lang="cs-CZ" dirty="0"/>
              <a:t>: </a:t>
            </a:r>
            <a:r>
              <a:rPr lang="cs-CZ" dirty="0" err="1"/>
              <a:t>colinearity</a:t>
            </a:r>
            <a:r>
              <a:rPr lang="cs-CZ" dirty="0"/>
              <a:t> </a:t>
            </a:r>
            <a:r>
              <a:rPr lang="cs-CZ" dirty="0" err="1"/>
              <a:t>dignostics</a:t>
            </a:r>
            <a:r>
              <a:rPr lang="cs-CZ" dirty="0"/>
              <a:t>, </a:t>
            </a:r>
            <a:r>
              <a:rPr lang="cs-CZ" dirty="0" err="1"/>
              <a:t>casewise</a:t>
            </a:r>
            <a:r>
              <a:rPr lang="cs-CZ" dirty="0"/>
              <a:t> </a:t>
            </a:r>
            <a:r>
              <a:rPr lang="cs-CZ" dirty="0" err="1"/>
              <a:t>diagnistocs</a:t>
            </a:r>
            <a:r>
              <a:rPr lang="cs-CZ" dirty="0"/>
              <a:t> &gt;2,5</a:t>
            </a:r>
          </a:p>
          <a:p>
            <a:endParaRPr lang="cs-CZ" dirty="0"/>
          </a:p>
          <a:p>
            <a:r>
              <a:rPr lang="cs-CZ" dirty="0" err="1"/>
              <a:t>Plots</a:t>
            </a:r>
            <a:r>
              <a:rPr lang="cs-CZ" dirty="0"/>
              <a:t>: Y:*ZRESID, X:*ZPRED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OK</a:t>
            </a:r>
          </a:p>
        </p:txBody>
      </p:sp>
    </p:spTree>
    <p:extLst>
      <p:ext uri="{BB962C8B-B14F-4D97-AF65-F5344CB8AC3E}">
        <p14:creationId xmlns:p14="http://schemas.microsoft.com/office/powerpoint/2010/main" val="159392326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-302978"/>
            <a:ext cx="8229600" cy="1143000"/>
          </a:xfrm>
        </p:spPr>
        <p:txBody>
          <a:bodyPr/>
          <a:lstStyle/>
          <a:p>
            <a:r>
              <a:rPr lang="cs-CZ" dirty="0"/>
              <a:t>Interpretace R</a:t>
            </a:r>
            <a:r>
              <a:rPr lang="cs-CZ" baseline="30000" dirty="0"/>
              <a:t>2</a:t>
            </a:r>
            <a:r>
              <a:rPr lang="cs-CZ" dirty="0"/>
              <a:t> a </a:t>
            </a:r>
            <a:r>
              <a:rPr lang="cs-CZ" dirty="0" err="1"/>
              <a:t>adj</a:t>
            </a:r>
            <a:r>
              <a:rPr lang="cs-CZ" dirty="0"/>
              <a:t>. R</a:t>
            </a:r>
            <a:r>
              <a:rPr lang="cs-CZ" baseline="30000" dirty="0"/>
              <a:t>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501208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Model vysvětluje 9,4 % variability závisle proměnné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Model je statisticky významný (tj. můžeme jeho výstupy zobecnit na populaci)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979" y="3293042"/>
            <a:ext cx="7609697" cy="2512222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7" y="620688"/>
            <a:ext cx="7888149" cy="2160240"/>
          </a:xfrm>
          <a:prstGeom prst="rect">
            <a:avLst/>
          </a:prstGeom>
        </p:spPr>
      </p:pic>
      <p:sp>
        <p:nvSpPr>
          <p:cNvPr id="8" name="Ovál 7"/>
          <p:cNvSpPr/>
          <p:nvPr/>
        </p:nvSpPr>
        <p:spPr>
          <a:xfrm>
            <a:off x="2267744" y="980728"/>
            <a:ext cx="1260140" cy="1224136"/>
          </a:xfrm>
          <a:prstGeom prst="ellipse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ál 8"/>
          <p:cNvSpPr/>
          <p:nvPr/>
        </p:nvSpPr>
        <p:spPr>
          <a:xfrm>
            <a:off x="7092280" y="3573016"/>
            <a:ext cx="1260140" cy="1224136"/>
          </a:xfrm>
          <a:prstGeom prst="ellipse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2537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Příklady otázek ze závěrečných prací v </a:t>
            </a:r>
            <a:r>
              <a:rPr lang="cs-CZ" dirty="0" err="1"/>
              <a:t>ISu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Existuje vztah mezi kvalitou a náročností výuky a mírou stresu u studentů?</a:t>
            </a:r>
          </a:p>
          <a:p>
            <a:pPr lvl="1"/>
            <a:r>
              <a:rPr lang="cs-CZ" dirty="0"/>
              <a:t>Studenti vyšších ročníků zažívají menší míru stresu oproti studentům nižších ročníků</a:t>
            </a:r>
          </a:p>
          <a:p>
            <a:pPr lvl="1"/>
            <a:r>
              <a:rPr lang="cs-CZ" dirty="0"/>
              <a:t>Kvalita online výuky má kladný vliv na míru stresu </a:t>
            </a:r>
          </a:p>
          <a:p>
            <a:pPr lvl="1"/>
            <a:r>
              <a:rPr lang="cs-CZ" dirty="0"/>
              <a:t>nároky vyučujících mají vliv opačný</a:t>
            </a:r>
          </a:p>
          <a:p>
            <a:r>
              <a:rPr lang="cs-CZ" dirty="0"/>
              <a:t>Jak závisí stupeň glomerulární filtrace na biochemických, demografických a antropometrických údajích pacientů?</a:t>
            </a:r>
          </a:p>
          <a:p>
            <a:pPr lvl="1"/>
            <a:r>
              <a:rPr lang="cs-CZ" dirty="0"/>
              <a:t>Mezi nezávislé faktory asociované s nižší glomerulární filtrací patří vyšší hladina sérového kreatininu, vyšší věk, ženské pohlaví, jiný než Afroamerický etnický původ, vyšší koncentrace sérové urey a nižší koncentrace sérového albuminu</a:t>
            </a:r>
          </a:p>
          <a:p>
            <a:r>
              <a:rPr lang="cs-CZ" dirty="0"/>
              <a:t>Jak závisí rychlost plavání na stylu?</a:t>
            </a:r>
          </a:p>
        </p:txBody>
      </p:sp>
    </p:spTree>
    <p:extLst>
      <p:ext uri="{BB962C8B-B14F-4D97-AF65-F5344CB8AC3E}">
        <p14:creationId xmlns:p14="http://schemas.microsoft.com/office/powerpoint/2010/main" val="172652335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Interpretace R</a:t>
            </a:r>
            <a:r>
              <a:rPr lang="cs-CZ" baseline="30000" dirty="0"/>
              <a:t>2</a:t>
            </a:r>
            <a:r>
              <a:rPr lang="cs-CZ" dirty="0"/>
              <a:t> a </a:t>
            </a:r>
            <a:r>
              <a:rPr lang="cs-CZ" dirty="0" err="1"/>
              <a:t>adj</a:t>
            </a:r>
            <a:r>
              <a:rPr lang="cs-CZ" dirty="0"/>
              <a:t>. R</a:t>
            </a:r>
            <a:r>
              <a:rPr lang="cs-CZ" baseline="30000" dirty="0"/>
              <a:t>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/>
              <a:t>neukazuje,</a:t>
            </a:r>
            <a:r>
              <a:rPr lang="cs-CZ" dirty="0"/>
              <a:t> nakolik jsou výsledky platné v celém souboru,</a:t>
            </a:r>
          </a:p>
          <a:p>
            <a:r>
              <a:rPr lang="cs-CZ" b="1" dirty="0"/>
              <a:t>neukazuje</a:t>
            </a:r>
            <a:r>
              <a:rPr lang="cs-CZ" dirty="0"/>
              <a:t>, pro jaké procento voličů vztah platí</a:t>
            </a:r>
          </a:p>
          <a:p>
            <a:r>
              <a:rPr lang="cs-CZ" dirty="0"/>
              <a:t>ukazuje jak moc model vysvětluje rozptyl v závisle proměnné.</a:t>
            </a:r>
          </a:p>
          <a:p>
            <a:r>
              <a:rPr lang="cs-CZ" dirty="0"/>
              <a:t>Jak dobře model popisuje realitu (zaznamenanou v datech)</a:t>
            </a:r>
          </a:p>
          <a:p>
            <a:r>
              <a:rPr lang="cs-CZ" dirty="0"/>
              <a:t>Když je model nesignifikantní (tj. žádná z proměnných nepřispívá k vysvětlení rozptylu), tak použité nezávisle proměnné nemají efekt na závisle proměnnou, </a:t>
            </a:r>
          </a:p>
          <a:p>
            <a:pPr lvl="1"/>
            <a:r>
              <a:rPr lang="cs-CZ" dirty="0"/>
              <a:t>nikoli, že k analýze proměnné není regrese použitelná</a:t>
            </a:r>
          </a:p>
          <a:p>
            <a:pPr lvl="2"/>
            <a:r>
              <a:rPr lang="cs-CZ" dirty="0"/>
              <a:t>To závisí na naplnění předpokladů</a:t>
            </a:r>
          </a:p>
          <a:p>
            <a:pPr lvl="1"/>
            <a:r>
              <a:rPr lang="cs-CZ" dirty="0"/>
              <a:t>Dobrý výsledek (vyvrací teorii)</a:t>
            </a:r>
          </a:p>
        </p:txBody>
      </p:sp>
    </p:spTree>
    <p:extLst>
      <p:ext uri="{BB962C8B-B14F-4D97-AF65-F5344CB8AC3E}">
        <p14:creationId xmlns:p14="http://schemas.microsoft.com/office/powerpoint/2010/main" val="310986211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Interpretace konstanty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 fontScale="85000" lnSpcReduction="10000"/>
          </a:bodyPr>
          <a:lstStyle/>
          <a:p>
            <a:r>
              <a:rPr lang="cs-CZ" b="1" dirty="0"/>
              <a:t>Pro testování teorií nepodstatné</a:t>
            </a:r>
          </a:p>
          <a:p>
            <a:r>
              <a:rPr lang="cs-CZ" dirty="0"/>
              <a:t>Nesmyslná, protože nikdo ve vzorku nemá věk 0</a:t>
            </a:r>
          </a:p>
          <a:p>
            <a:r>
              <a:rPr lang="cs-CZ" dirty="0"/>
              <a:t>Proto proměnnou věk </a:t>
            </a:r>
            <a:r>
              <a:rPr lang="cs-CZ" dirty="0" err="1"/>
              <a:t>rekódujeme</a:t>
            </a:r>
            <a:endParaRPr lang="cs-CZ" dirty="0"/>
          </a:p>
          <a:p>
            <a:pPr lvl="1"/>
            <a:r>
              <a:rPr lang="cs-CZ" dirty="0"/>
              <a:t>Odečteme 15</a:t>
            </a:r>
          </a:p>
          <a:p>
            <a:r>
              <a:rPr lang="cs-CZ" dirty="0"/>
              <a:t>V novém modelu je konstantu možné interpretovat:</a:t>
            </a:r>
          </a:p>
          <a:p>
            <a:r>
              <a:rPr lang="cs-CZ" dirty="0"/>
              <a:t> hodnota závisle proměnné očekávaná  pro nejmladší občanky, spokojené s podmínkami, bez příjmu, ale subjektivně bohaté,  se </a:t>
            </a:r>
            <a:r>
              <a:rPr lang="cs-CZ" dirty="0" err="1"/>
              <a:t>zš</a:t>
            </a:r>
            <a:r>
              <a:rPr lang="cs-CZ" dirty="0"/>
              <a:t> vzděláním, bez zájmu o politiku, a zkušenosti s nezaměstnaností žijící ve vsi (= 5,1)</a:t>
            </a:r>
          </a:p>
          <a:p>
            <a:pPr lvl="1"/>
            <a:r>
              <a:rPr lang="cs-CZ" dirty="0"/>
              <a:t>Jde jen o informaci, co konstanta ukazuje, v textech ji obvykle </a:t>
            </a:r>
            <a:r>
              <a:rPr lang="cs-CZ" b="1" dirty="0"/>
              <a:t>není potřeba interpretovat</a:t>
            </a:r>
          </a:p>
        </p:txBody>
      </p:sp>
    </p:spTree>
    <p:extLst>
      <p:ext uri="{BB962C8B-B14F-4D97-AF65-F5344CB8AC3E}">
        <p14:creationId xmlns:p14="http://schemas.microsoft.com/office/powerpoint/2010/main" val="11929028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73836"/>
            <a:ext cx="10987440" cy="5941892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503040" y="1988840"/>
            <a:ext cx="8640960" cy="43204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42497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Interpretace nestandardizovaného beta koeficientu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Klíčový výstup pro interpretaci</a:t>
            </a:r>
          </a:p>
          <a:p>
            <a:r>
              <a:rPr lang="cs-CZ" dirty="0"/>
              <a:t>2 situace</a:t>
            </a:r>
          </a:p>
          <a:p>
            <a:r>
              <a:rPr lang="cs-CZ" dirty="0" err="1"/>
              <a:t>Dummy</a:t>
            </a:r>
            <a:r>
              <a:rPr lang="cs-CZ" dirty="0"/>
              <a:t> proměnné x kardinální proměnné</a:t>
            </a:r>
          </a:p>
          <a:p>
            <a:endParaRPr lang="cs-CZ" dirty="0"/>
          </a:p>
          <a:p>
            <a:r>
              <a:rPr lang="cs-CZ" dirty="0"/>
              <a:t>Interpretace  efektu </a:t>
            </a:r>
            <a:r>
              <a:rPr lang="cs-CZ" dirty="0" err="1"/>
              <a:t>dummy</a:t>
            </a:r>
            <a:r>
              <a:rPr lang="cs-CZ" dirty="0"/>
              <a:t> proměnné:</a:t>
            </a:r>
          </a:p>
          <a:p>
            <a:pPr lvl="1"/>
            <a:r>
              <a:rPr lang="cs-CZ" dirty="0"/>
              <a:t>nestandardizovaný koeficient ukazuje rozdíl dané kategorie oproti referenční kategorii</a:t>
            </a:r>
          </a:p>
          <a:p>
            <a:r>
              <a:rPr lang="cs-CZ" dirty="0"/>
              <a:t>Interpretace efektu kardinální proměnné</a:t>
            </a:r>
          </a:p>
          <a:p>
            <a:pPr lvl="1"/>
            <a:r>
              <a:rPr lang="cs-CZ" dirty="0"/>
              <a:t>Při změně nezávisle proměnné o jednotku se hodnota závisle proměnné změní o hodnotu nestandardizovaného koeficient </a:t>
            </a:r>
          </a:p>
        </p:txBody>
      </p:sp>
    </p:spTree>
    <p:extLst>
      <p:ext uri="{BB962C8B-B14F-4D97-AF65-F5344CB8AC3E}">
        <p14:creationId xmlns:p14="http://schemas.microsoft.com/office/powerpoint/2010/main" val="106041052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76552"/>
            <a:ext cx="10987440" cy="5941892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Interpretace efektu </a:t>
            </a:r>
            <a:r>
              <a:rPr lang="cs-CZ" dirty="0" err="1"/>
              <a:t>dummy</a:t>
            </a:r>
            <a:r>
              <a:rPr lang="cs-CZ" dirty="0"/>
              <a:t> proměnné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07504" y="3284984"/>
            <a:ext cx="8856984" cy="57370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347852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Interpretace efektu </a:t>
            </a:r>
            <a:r>
              <a:rPr lang="cs-CZ" dirty="0" err="1"/>
              <a:t>dummy</a:t>
            </a:r>
            <a:r>
              <a:rPr lang="cs-CZ" dirty="0"/>
              <a:t> proměnné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Subjektivně chudý občan preferuje zásahy do ekonomiky více než subjektivně bohatý občan volič (pokud jsou ostatní sledované charakteristiky stejné) a to o 0,36 bodu </a:t>
            </a:r>
          </a:p>
          <a:p>
            <a:r>
              <a:rPr lang="cs-CZ" dirty="0"/>
              <a:t>Nebo též</a:t>
            </a:r>
          </a:p>
          <a:p>
            <a:r>
              <a:rPr lang="cs-CZ" dirty="0"/>
              <a:t>Pokud je vše ostatní shodné, pak rozdíl na škále ekonomických hodnot mezi subjektivně bohatým a chudým občanem je 0,36 bodu. Chudý občan více preferuje zásahy do ekonomiky.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825599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3C2F2C-D758-C718-4973-7FE61212D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EC4D09-60D7-5D20-BE6F-921EF5AB6A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Kategorie K se liší  o +- XX od referenční kategorie </a:t>
            </a:r>
            <a:r>
              <a:rPr lang="cs-CZ" dirty="0"/>
              <a:t>(pokud je vše ostatní shodné)</a:t>
            </a:r>
          </a:p>
          <a:p>
            <a:r>
              <a:rPr lang="cs-CZ" dirty="0"/>
              <a:t>Interpretace musí obsahovat:</a:t>
            </a:r>
          </a:p>
          <a:p>
            <a:pPr lvl="1"/>
            <a:r>
              <a:rPr lang="cs-CZ" dirty="0"/>
              <a:t>Identifikaci kategorie proměnné, ke které je koeficient vztažen</a:t>
            </a:r>
          </a:p>
          <a:p>
            <a:pPr lvl="1"/>
            <a:r>
              <a:rPr lang="cs-CZ" dirty="0"/>
              <a:t>Identifikaci referenční kategorie</a:t>
            </a:r>
          </a:p>
          <a:p>
            <a:pPr lvl="1"/>
            <a:r>
              <a:rPr lang="cs-CZ" dirty="0"/>
              <a:t>Informaci o velikosti rozdílu</a:t>
            </a:r>
          </a:p>
        </p:txBody>
      </p:sp>
    </p:spTree>
    <p:extLst>
      <p:ext uri="{BB962C8B-B14F-4D97-AF65-F5344CB8AC3E}">
        <p14:creationId xmlns:p14="http://schemas.microsoft.com/office/powerpoint/2010/main" val="94871924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Interpretace efektu kardinální proměnné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8680" y="1804376"/>
            <a:ext cx="8229600" cy="4525963"/>
          </a:xfrm>
        </p:spPr>
        <p:txBody>
          <a:bodyPr/>
          <a:lstStyle/>
          <a:p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8520" y="980728"/>
            <a:ext cx="10987440" cy="5941892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215008" y="3273136"/>
            <a:ext cx="8640960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686907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Interpretace efektu kardinální proměnné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Pokud má občan A o 1 000 Kč vyšší příjem než volič B a vše ostatní je shodné, pak volič A preferuje o 0,01 bodu ekonomickou svobodu</a:t>
            </a:r>
          </a:p>
          <a:p>
            <a:r>
              <a:rPr lang="cs-CZ" dirty="0"/>
              <a:t>Nebo </a:t>
            </a:r>
            <a:r>
              <a:rPr lang="cs-CZ" b="1" dirty="0"/>
              <a:t>lépe</a:t>
            </a:r>
          </a:p>
          <a:p>
            <a:r>
              <a:rPr lang="cs-CZ" dirty="0"/>
              <a:t>S růstem příjmu o 1000 kč (pokud vše ostatní zůstává shodné) preference ekonomické svobody vzroste o 0,01 bodu</a:t>
            </a:r>
          </a:p>
          <a:p>
            <a:r>
              <a:rPr lang="cs-CZ" dirty="0"/>
              <a:t>Lze násobit</a:t>
            </a:r>
          </a:p>
          <a:p>
            <a:pPr lvl="1"/>
            <a:r>
              <a:rPr lang="cs-CZ" dirty="0"/>
              <a:t>Pokud příjem vzroste o 10 000 </a:t>
            </a:r>
            <a:r>
              <a:rPr lang="cs-CZ" dirty="0" err="1"/>
              <a:t>kč</a:t>
            </a:r>
            <a:r>
              <a:rPr lang="cs-CZ" dirty="0"/>
              <a:t> , pak preference ekonomické svobody vzroste o 0,1 bodu</a:t>
            </a:r>
          </a:p>
          <a:p>
            <a:pPr lvl="1"/>
            <a:r>
              <a:rPr lang="cs-CZ" dirty="0"/>
              <a:t>Pokud příjem vzroste o 100 000 </a:t>
            </a:r>
            <a:r>
              <a:rPr lang="cs-CZ" dirty="0" err="1"/>
              <a:t>kč</a:t>
            </a:r>
            <a:r>
              <a:rPr lang="cs-CZ" dirty="0"/>
              <a:t> , pak preference ekonomické svobody vzroste o 1 bod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269046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76552"/>
            <a:ext cx="10987440" cy="5941892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7810740" y="1575993"/>
            <a:ext cx="1225756" cy="480533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8028384" y="1988840"/>
            <a:ext cx="864096" cy="648072"/>
          </a:xfrm>
          <a:prstGeom prst="rect">
            <a:avLst/>
          </a:prstGeom>
          <a:solidFill>
            <a:srgbClr val="92D050">
              <a:alpha val="2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8050986" y="4032856"/>
            <a:ext cx="864096" cy="2276463"/>
          </a:xfrm>
          <a:prstGeom prst="rect">
            <a:avLst/>
          </a:prstGeom>
          <a:solidFill>
            <a:srgbClr val="FF0000">
              <a:alpha val="2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8028384" y="2656113"/>
            <a:ext cx="864096" cy="324036"/>
          </a:xfrm>
          <a:prstGeom prst="rect">
            <a:avLst/>
          </a:prstGeom>
          <a:solidFill>
            <a:srgbClr val="FF0000">
              <a:alpha val="2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8028384" y="3429000"/>
            <a:ext cx="864096" cy="432048"/>
          </a:xfrm>
          <a:prstGeom prst="rect">
            <a:avLst/>
          </a:prstGeom>
          <a:solidFill>
            <a:srgbClr val="92D050">
              <a:alpha val="2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6869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Příklady otázek ze závěrečných politologických prací v </a:t>
            </a:r>
            <a:r>
              <a:rPr lang="cs-CZ" dirty="0" err="1"/>
              <a:t>ISu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Desítky volebně-geografických prací</a:t>
            </a:r>
          </a:p>
          <a:p>
            <a:r>
              <a:rPr lang="cs-CZ" dirty="0"/>
              <a:t>Co ovlivňuje jednotu českých poslaneckých klubů?</a:t>
            </a:r>
          </a:p>
          <a:p>
            <a:pPr lvl="1"/>
            <a:r>
              <a:rPr lang="cs-CZ" dirty="0"/>
              <a:t>H1a: Jednotnost hlasování je vyšší u vládních stran. </a:t>
            </a:r>
          </a:p>
          <a:p>
            <a:pPr lvl="1"/>
            <a:r>
              <a:rPr lang="cs-CZ" dirty="0"/>
              <a:t>H1b: Jednotnost hlasování vládní strany je vyšší, čím těsnější je většina, kterou disponuje.</a:t>
            </a:r>
          </a:p>
          <a:p>
            <a:r>
              <a:rPr lang="cs-CZ" dirty="0"/>
              <a:t>Je míra korupce ovlivněna i používaným volebním systémem?</a:t>
            </a:r>
          </a:p>
          <a:p>
            <a:pPr lvl="1"/>
            <a:r>
              <a:rPr lang="cs-CZ" dirty="0"/>
              <a:t>1) Korupce roste s rostoucími volebními obvody v systémech s otevřenými kandidátkami. </a:t>
            </a:r>
          </a:p>
          <a:p>
            <a:pPr lvl="1"/>
            <a:r>
              <a:rPr lang="cs-CZ" dirty="0"/>
              <a:t>2) Korupce klesá s rostoucími volebními obvody v systémech s uzavřenými kandidátkami.</a:t>
            </a:r>
          </a:p>
          <a:p>
            <a:r>
              <a:rPr lang="cs-CZ" dirty="0"/>
              <a:t>Co ovlivňuje (ne)účast poslanců na hlasování v Poslanecké sněmovně PČR?</a:t>
            </a:r>
          </a:p>
          <a:p>
            <a:pPr lvl="1"/>
            <a:r>
              <a:rPr lang="cs-CZ" dirty="0"/>
              <a:t>účast na hlasování se bude zvyšovat s rostoucí pravděpodobností, že daný poslanec, či poslankyně bude </a:t>
            </a:r>
            <a:r>
              <a:rPr lang="cs-CZ" dirty="0" err="1"/>
              <a:t>pivotálním</a:t>
            </a:r>
            <a:r>
              <a:rPr lang="cs-CZ" dirty="0"/>
              <a:t> … hlasem …</a:t>
            </a:r>
          </a:p>
          <a:p>
            <a:pPr lvl="1"/>
            <a:r>
              <a:rPr lang="cs-CZ" dirty="0"/>
              <a:t>poslanci ze vzdálenějších obvodů budou mít vyšší míru absencí při hlasováních ve Sněmovně než poslanci, kteří jsou přímo z Prahy, nebo blízkého okolí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629396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 signifikance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00200"/>
            <a:ext cx="8363272" cy="4997152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Zobecňování výsledků na populaci</a:t>
            </a:r>
          </a:p>
          <a:p>
            <a:r>
              <a:rPr lang="cs-CZ" dirty="0"/>
              <a:t>Obvyklá hranice </a:t>
            </a:r>
            <a:r>
              <a:rPr lang="cs-CZ" dirty="0" err="1"/>
              <a:t>sig</a:t>
            </a:r>
            <a:r>
              <a:rPr lang="cs-CZ" dirty="0"/>
              <a:t>. &lt; 0,05</a:t>
            </a:r>
          </a:p>
          <a:p>
            <a:r>
              <a:rPr lang="cs-CZ" dirty="0"/>
              <a:t>Potom považujeme efekt za signifikantní na hladině významnosti 95 %</a:t>
            </a:r>
          </a:p>
          <a:p>
            <a:r>
              <a:rPr lang="cs-CZ" dirty="0"/>
              <a:t>Nic nám nebrání zvolit si jinou hladinu významnosti (např. 90%, 99% nebo 99,99%)</a:t>
            </a:r>
          </a:p>
          <a:p>
            <a:r>
              <a:rPr lang="cs-CZ" dirty="0"/>
              <a:t>S nižší hladinou roste riziko, že budeme za platný považovat i efekt který v populaci neplatí</a:t>
            </a:r>
          </a:p>
          <a:p>
            <a:r>
              <a:rPr lang="cs-CZ" dirty="0"/>
              <a:t>S vyšší hladinou vyšší riziko že budeme za neplatný považovat i efekt, který v populaci platí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182795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Následná kontrola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Outlieři</a:t>
            </a:r>
            <a:endParaRPr lang="cs-CZ" dirty="0"/>
          </a:p>
          <a:p>
            <a:r>
              <a:rPr lang="cs-CZ" dirty="0"/>
              <a:t>Homogenita rozptylu reziduí (</a:t>
            </a:r>
            <a:r>
              <a:rPr lang="cs-CZ" dirty="0" err="1"/>
              <a:t>homoskedascita</a:t>
            </a:r>
            <a:r>
              <a:rPr lang="cs-CZ" dirty="0"/>
              <a:t>)</a:t>
            </a:r>
          </a:p>
          <a:p>
            <a:r>
              <a:rPr lang="cs-CZ" dirty="0" err="1"/>
              <a:t>multikolinearita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993644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Honocení</a:t>
            </a:r>
            <a:r>
              <a:rPr lang="cs-CZ" dirty="0"/>
              <a:t> </a:t>
            </a:r>
            <a:r>
              <a:rPr lang="cs-CZ" dirty="0" err="1"/>
              <a:t>multikolinearity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r>
              <a:rPr lang="cs-CZ" dirty="0"/>
              <a:t>VIF</a:t>
            </a:r>
          </a:p>
          <a:p>
            <a:r>
              <a:rPr lang="cs-CZ" dirty="0" err="1"/>
              <a:t>Arbitární</a:t>
            </a:r>
            <a:r>
              <a:rPr lang="cs-CZ" dirty="0"/>
              <a:t> hranice: 3 (může být problém) – 5 (jistý problém)</a:t>
            </a:r>
          </a:p>
          <a:p>
            <a:r>
              <a:rPr lang="cs-CZ" dirty="0"/>
              <a:t>A zároveň podobné hodnoty v dimenzích</a:t>
            </a:r>
          </a:p>
          <a:p>
            <a:endParaRPr lang="cs-CZ" dirty="0"/>
          </a:p>
          <a:p>
            <a:r>
              <a:rPr lang="cs-CZ" dirty="0"/>
              <a:t>Proměnné levice a pravice</a:t>
            </a:r>
          </a:p>
          <a:p>
            <a:pPr lvl="1"/>
            <a:r>
              <a:rPr lang="cs-CZ" dirty="0"/>
              <a:t>V pořádku, neboť se jedná o </a:t>
            </a:r>
            <a:r>
              <a:rPr lang="cs-CZ" dirty="0" err="1"/>
              <a:t>dummy</a:t>
            </a:r>
            <a:r>
              <a:rPr lang="cs-CZ" dirty="0"/>
              <a:t> proměnné vytvořené z jedené kategorické proměnné</a:t>
            </a:r>
          </a:p>
        </p:txBody>
      </p:sp>
    </p:spTree>
    <p:extLst>
      <p:ext uri="{BB962C8B-B14F-4D97-AF65-F5344CB8AC3E}">
        <p14:creationId xmlns:p14="http://schemas.microsoft.com/office/powerpoint/2010/main" val="332744584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Obrázek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451" y="116848"/>
            <a:ext cx="8285413" cy="4176248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>
          <a:xfrm>
            <a:off x="8241837" y="1556792"/>
            <a:ext cx="650643" cy="1728192"/>
          </a:xfrm>
          <a:prstGeom prst="rect">
            <a:avLst/>
          </a:prstGeom>
          <a:solidFill>
            <a:srgbClr val="FF0000">
              <a:alpha val="2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995389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Outlieři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Např. pro případ č. 70 očekáváme, že nebude mít vyhraněný názor, ale přitom reálně jde o velmi levicového občana</a:t>
            </a:r>
          </a:p>
          <a:p>
            <a:r>
              <a:rPr lang="cs-CZ" dirty="0"/>
              <a:t>Podobně případ 105, ten je ale pravicový</a:t>
            </a:r>
          </a:p>
          <a:p>
            <a:r>
              <a:rPr lang="cs-CZ" dirty="0"/>
              <a:t>Můžeme vyřadit a zjistit, co to udělá s výsledky 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4437112"/>
            <a:ext cx="7416824" cy="11408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897930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Homoskedascita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reziduích by neměl být žádný zřetelný vzorec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5079" y="2564904"/>
            <a:ext cx="4792980" cy="3840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216367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dirty="0" err="1"/>
              <a:t>heteroskedascita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199" y="1166018"/>
            <a:ext cx="8229600" cy="4525963"/>
          </a:xfrm>
        </p:spPr>
        <p:txBody>
          <a:bodyPr/>
          <a:lstStyle/>
          <a:p>
            <a:r>
              <a:rPr lang="cs-CZ" dirty="0"/>
              <a:t>Příklad situace kdy </a:t>
            </a:r>
            <a:r>
              <a:rPr lang="cs-CZ" dirty="0" err="1"/>
              <a:t>homoskedascita</a:t>
            </a:r>
            <a:r>
              <a:rPr lang="cs-CZ" dirty="0"/>
              <a:t> není v pořádku</a:t>
            </a:r>
          </a:p>
        </p:txBody>
      </p:sp>
      <p:sp>
        <p:nvSpPr>
          <p:cNvPr id="4" name="Obdélník 3"/>
          <p:cNvSpPr/>
          <p:nvPr/>
        </p:nvSpPr>
        <p:spPr>
          <a:xfrm>
            <a:off x="2286000" y="2967335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027571"/>
            <a:ext cx="5991225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868472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/>
              <a:t>Jedna závisle proměnná</a:t>
            </a:r>
          </a:p>
          <a:p>
            <a:pPr marL="457200" lvl="1" indent="0">
              <a:buNone/>
            </a:pPr>
            <a:r>
              <a:rPr lang="cs-CZ" dirty="0"/>
              <a:t>+ (Jedna nebo) </a:t>
            </a:r>
            <a:r>
              <a:rPr lang="cs-CZ" b="1" dirty="0"/>
              <a:t>více</a:t>
            </a:r>
            <a:r>
              <a:rPr lang="cs-CZ" dirty="0"/>
              <a:t> nezávisle proměnných</a:t>
            </a:r>
          </a:p>
          <a:p>
            <a:r>
              <a:rPr lang="cs-CZ" dirty="0"/>
              <a:t>(Normálně rozdělená) </a:t>
            </a:r>
            <a:r>
              <a:rPr lang="cs-CZ" b="1" dirty="0"/>
              <a:t>kardinální</a:t>
            </a:r>
            <a:r>
              <a:rPr lang="cs-CZ" dirty="0"/>
              <a:t> závisle proměnná</a:t>
            </a:r>
          </a:p>
          <a:p>
            <a:pPr lvl="1">
              <a:buFontTx/>
              <a:buChar char="-"/>
            </a:pPr>
            <a:r>
              <a:rPr lang="cs-CZ" dirty="0"/>
              <a:t>Ve skutečnosti se podmínka týká rozdělení reziduí</a:t>
            </a:r>
          </a:p>
          <a:p>
            <a:pPr lvl="2">
              <a:buFontTx/>
              <a:buChar char="-"/>
            </a:pPr>
            <a:r>
              <a:rPr lang="cs-CZ" dirty="0"/>
              <a:t>To ale před provedením analýzy neznáme</a:t>
            </a:r>
          </a:p>
          <a:p>
            <a:pPr lvl="2">
              <a:buFontTx/>
              <a:buChar char="-"/>
            </a:pPr>
            <a:r>
              <a:rPr lang="cs-CZ" dirty="0"/>
              <a:t>Pro některá rozdělení jsou lepší jiné typy regresní analýzy</a:t>
            </a:r>
          </a:p>
          <a:p>
            <a:pPr lvl="1">
              <a:buFontTx/>
              <a:buChar char="-"/>
            </a:pPr>
            <a:r>
              <a:rPr lang="cs-CZ" dirty="0"/>
              <a:t>Rozdělení a typ nezávisle proměnných může být jakékoli</a:t>
            </a:r>
          </a:p>
          <a:p>
            <a:pPr>
              <a:buFontTx/>
              <a:buChar char="-"/>
            </a:pPr>
            <a:r>
              <a:rPr lang="cs-CZ" dirty="0"/>
              <a:t>Několik dalších různě důležitých podmínek</a:t>
            </a:r>
          </a:p>
          <a:p>
            <a:pPr lvl="2">
              <a:buFontTx/>
              <a:buChar char="-"/>
            </a:pPr>
            <a:r>
              <a:rPr lang="cs-CZ" dirty="0"/>
              <a:t>Nezávislost pozorování</a:t>
            </a:r>
          </a:p>
          <a:p>
            <a:pPr lvl="2">
              <a:buFontTx/>
              <a:buChar char="-"/>
            </a:pPr>
            <a:r>
              <a:rPr lang="cs-CZ" dirty="0"/>
              <a:t>Předpoklad lineárního vztahu</a:t>
            </a:r>
          </a:p>
          <a:p>
            <a:pPr lvl="2">
              <a:buFontTx/>
              <a:buChar char="-"/>
            </a:pPr>
            <a:endParaRPr lang="cs-CZ" dirty="0"/>
          </a:p>
          <a:p>
            <a:pPr lvl="2">
              <a:buFontTx/>
              <a:buChar char="-"/>
            </a:pPr>
            <a:r>
              <a:rPr lang="cs-CZ" dirty="0"/>
              <a:t>Nezávislost nezávisle proměnných mezi sebou</a:t>
            </a:r>
          </a:p>
          <a:p>
            <a:pPr lvl="2">
              <a:buFontTx/>
              <a:buChar char="-"/>
            </a:pPr>
            <a:r>
              <a:rPr lang="cs-CZ" dirty="0"/>
              <a:t>Homogenní rozptyl reziduí</a:t>
            </a:r>
          </a:p>
          <a:p>
            <a:pPr lvl="2">
              <a:buFontTx/>
              <a:buChar char="-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5021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Rozhodovací strom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611560" y="1484784"/>
            <a:ext cx="2304256" cy="12003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Kardinální proměnná</a:t>
            </a:r>
          </a:p>
          <a:p>
            <a:r>
              <a:rPr lang="cs-CZ" dirty="0"/>
              <a:t>(intervalová, poměrová nebo dlouhá ordinální)</a:t>
            </a:r>
          </a:p>
        </p:txBody>
      </p:sp>
      <p:cxnSp>
        <p:nvCxnSpPr>
          <p:cNvPr id="8" name="Přímá spojnice se šipkou 7"/>
          <p:cNvCxnSpPr/>
          <p:nvPr/>
        </p:nvCxnSpPr>
        <p:spPr>
          <a:xfrm>
            <a:off x="2915816" y="1669450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3995936" y="1484784"/>
            <a:ext cx="2232248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Normální rozdělení</a:t>
            </a:r>
          </a:p>
        </p:txBody>
      </p:sp>
      <p:cxnSp>
        <p:nvCxnSpPr>
          <p:cNvPr id="13" name="Přímá spojnice se šipkou 12"/>
          <p:cNvCxnSpPr/>
          <p:nvPr/>
        </p:nvCxnSpPr>
        <p:spPr>
          <a:xfrm>
            <a:off x="6228184" y="1673063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7020272" y="1484784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Lineární regrese</a:t>
            </a:r>
          </a:p>
        </p:txBody>
      </p:sp>
      <p:cxnSp>
        <p:nvCxnSpPr>
          <p:cNvPr id="18" name="Přímá spojnice se šipkou 17"/>
          <p:cNvCxnSpPr>
            <a:stCxn id="5" idx="3"/>
          </p:cNvCxnSpPr>
          <p:nvPr/>
        </p:nvCxnSpPr>
        <p:spPr>
          <a:xfrm>
            <a:off x="2915816" y="2084949"/>
            <a:ext cx="864096" cy="4799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3995936" y="2380238"/>
            <a:ext cx="2232248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jiné rozdělení</a:t>
            </a:r>
          </a:p>
        </p:txBody>
      </p:sp>
      <p:cxnSp>
        <p:nvCxnSpPr>
          <p:cNvPr id="20" name="Přímá spojnice se šipkou 19"/>
          <p:cNvCxnSpPr/>
          <p:nvPr/>
        </p:nvCxnSpPr>
        <p:spPr>
          <a:xfrm>
            <a:off x="6228184" y="2564904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ovéPole 20"/>
          <p:cNvSpPr txBox="1"/>
          <p:nvPr/>
        </p:nvSpPr>
        <p:spPr>
          <a:xfrm>
            <a:off x="7039277" y="2380238"/>
            <a:ext cx="1944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„jiná“ regrese</a:t>
            </a:r>
          </a:p>
          <a:p>
            <a:r>
              <a:rPr lang="cs-CZ" dirty="0"/>
              <a:t>(</a:t>
            </a:r>
            <a:r>
              <a:rPr lang="cs-CZ" dirty="0" err="1"/>
              <a:t>Poissonova</a:t>
            </a:r>
            <a:r>
              <a:rPr lang="cs-CZ" dirty="0"/>
              <a:t>, exponenciální, …)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611560" y="4077072"/>
            <a:ext cx="2304256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kategorická</a:t>
            </a:r>
          </a:p>
          <a:p>
            <a:r>
              <a:rPr lang="cs-CZ" dirty="0"/>
              <a:t>(nebo krátká ordinální)</a:t>
            </a:r>
          </a:p>
        </p:txBody>
      </p:sp>
      <p:cxnSp>
        <p:nvCxnSpPr>
          <p:cNvPr id="25" name="Přímá spojnice se šipkou 24"/>
          <p:cNvCxnSpPr/>
          <p:nvPr/>
        </p:nvCxnSpPr>
        <p:spPr>
          <a:xfrm>
            <a:off x="2879812" y="4400236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ovéPole 25"/>
          <p:cNvSpPr txBox="1"/>
          <p:nvPr/>
        </p:nvSpPr>
        <p:spPr>
          <a:xfrm>
            <a:off x="3995936" y="4077072"/>
            <a:ext cx="2232248" cy="9233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Nezáleží na rozdělení ale na počtu kategorií a jejich vztahu</a:t>
            </a:r>
          </a:p>
        </p:txBody>
      </p:sp>
      <p:cxnSp>
        <p:nvCxnSpPr>
          <p:cNvPr id="27" name="Přímá spojnice se šipkou 26"/>
          <p:cNvCxnSpPr/>
          <p:nvPr/>
        </p:nvCxnSpPr>
        <p:spPr>
          <a:xfrm>
            <a:off x="6178499" y="4289645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ovéPole 27"/>
          <p:cNvSpPr txBox="1"/>
          <p:nvPr/>
        </p:nvSpPr>
        <p:spPr>
          <a:xfrm>
            <a:off x="7020272" y="4077072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Logistická regrese</a:t>
            </a:r>
          </a:p>
          <a:p>
            <a:r>
              <a:rPr lang="cs-CZ" dirty="0"/>
              <a:t>(viz minulá lekce)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611560" y="5301208"/>
            <a:ext cx="2304256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Více závisle proměnných</a:t>
            </a:r>
          </a:p>
        </p:txBody>
      </p:sp>
      <p:cxnSp>
        <p:nvCxnSpPr>
          <p:cNvPr id="30" name="Přímá spojnice se šipkou 29"/>
          <p:cNvCxnSpPr/>
          <p:nvPr/>
        </p:nvCxnSpPr>
        <p:spPr>
          <a:xfrm>
            <a:off x="2993870" y="5624372"/>
            <a:ext cx="402640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ovéPole 31"/>
          <p:cNvSpPr txBox="1"/>
          <p:nvPr/>
        </p:nvSpPr>
        <p:spPr>
          <a:xfrm>
            <a:off x="7172672" y="5301208"/>
            <a:ext cx="1944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Strukturní modelování a příbuzné metody</a:t>
            </a:r>
          </a:p>
        </p:txBody>
      </p:sp>
      <p:cxnSp>
        <p:nvCxnSpPr>
          <p:cNvPr id="34" name="Přímá spojnice se šipkou 33"/>
          <p:cNvCxnSpPr>
            <a:stCxn id="10" idx="2"/>
          </p:cNvCxnSpPr>
          <p:nvPr/>
        </p:nvCxnSpPr>
        <p:spPr>
          <a:xfrm>
            <a:off x="5112060" y="1854116"/>
            <a:ext cx="198022" cy="2308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bdélník 38"/>
          <p:cNvSpPr/>
          <p:nvPr/>
        </p:nvSpPr>
        <p:spPr>
          <a:xfrm>
            <a:off x="5298190" y="1850498"/>
            <a:ext cx="33200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400" dirty="0"/>
              <a:t>pokud na sobě pozorování nejsou nezávislá</a:t>
            </a:r>
          </a:p>
          <a:p>
            <a:r>
              <a:rPr lang="cs-CZ" sz="1400" dirty="0"/>
              <a:t> – víceúrovňové modelování</a:t>
            </a:r>
          </a:p>
        </p:txBody>
      </p:sp>
    </p:spTree>
    <p:extLst>
      <p:ext uri="{BB962C8B-B14F-4D97-AF65-F5344CB8AC3E}">
        <p14:creationId xmlns:p14="http://schemas.microsoft.com/office/powerpoint/2010/main" val="7245243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Rozhodovací strom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611560" y="1484784"/>
            <a:ext cx="2304256" cy="12003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Kardinální proměnná</a:t>
            </a:r>
          </a:p>
          <a:p>
            <a:r>
              <a:rPr lang="cs-CZ" dirty="0"/>
              <a:t>(intervalová, poměrová nebo dlouhá ordinální)</a:t>
            </a:r>
          </a:p>
        </p:txBody>
      </p:sp>
      <p:cxnSp>
        <p:nvCxnSpPr>
          <p:cNvPr id="8" name="Přímá spojnice se šipkou 7"/>
          <p:cNvCxnSpPr/>
          <p:nvPr/>
        </p:nvCxnSpPr>
        <p:spPr>
          <a:xfrm>
            <a:off x="2915816" y="1669450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3995936" y="1484784"/>
            <a:ext cx="2232248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Normální rozdělení</a:t>
            </a:r>
          </a:p>
        </p:txBody>
      </p:sp>
      <p:cxnSp>
        <p:nvCxnSpPr>
          <p:cNvPr id="13" name="Přímá spojnice se šipkou 12"/>
          <p:cNvCxnSpPr/>
          <p:nvPr/>
        </p:nvCxnSpPr>
        <p:spPr>
          <a:xfrm>
            <a:off x="6228184" y="1673063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7020272" y="1484784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Lineární regrese</a:t>
            </a:r>
          </a:p>
        </p:txBody>
      </p:sp>
      <p:cxnSp>
        <p:nvCxnSpPr>
          <p:cNvPr id="18" name="Přímá spojnice se šipkou 17"/>
          <p:cNvCxnSpPr>
            <a:stCxn id="5" idx="3"/>
          </p:cNvCxnSpPr>
          <p:nvPr/>
        </p:nvCxnSpPr>
        <p:spPr>
          <a:xfrm>
            <a:off x="2915816" y="2084949"/>
            <a:ext cx="864096" cy="4799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3995936" y="2380238"/>
            <a:ext cx="2232248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jiné rozdělení</a:t>
            </a:r>
          </a:p>
        </p:txBody>
      </p:sp>
      <p:cxnSp>
        <p:nvCxnSpPr>
          <p:cNvPr id="20" name="Přímá spojnice se šipkou 19"/>
          <p:cNvCxnSpPr/>
          <p:nvPr/>
        </p:nvCxnSpPr>
        <p:spPr>
          <a:xfrm>
            <a:off x="6228184" y="2564904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ovéPole 20"/>
          <p:cNvSpPr txBox="1"/>
          <p:nvPr/>
        </p:nvSpPr>
        <p:spPr>
          <a:xfrm>
            <a:off x="7039277" y="2380238"/>
            <a:ext cx="1944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„jiná“ regrese</a:t>
            </a:r>
          </a:p>
          <a:p>
            <a:r>
              <a:rPr lang="cs-CZ" dirty="0"/>
              <a:t>(</a:t>
            </a:r>
            <a:r>
              <a:rPr lang="cs-CZ" dirty="0" err="1"/>
              <a:t>Poissonova</a:t>
            </a:r>
            <a:r>
              <a:rPr lang="cs-CZ" dirty="0"/>
              <a:t>, exponenciální, …)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611560" y="4077072"/>
            <a:ext cx="2304256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kategorická</a:t>
            </a:r>
          </a:p>
          <a:p>
            <a:r>
              <a:rPr lang="cs-CZ" dirty="0"/>
              <a:t>(nebo krátká ordinální)</a:t>
            </a:r>
          </a:p>
        </p:txBody>
      </p:sp>
      <p:cxnSp>
        <p:nvCxnSpPr>
          <p:cNvPr id="25" name="Přímá spojnice se šipkou 24"/>
          <p:cNvCxnSpPr/>
          <p:nvPr/>
        </p:nvCxnSpPr>
        <p:spPr>
          <a:xfrm>
            <a:off x="2879812" y="4400236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ovéPole 25"/>
          <p:cNvSpPr txBox="1"/>
          <p:nvPr/>
        </p:nvSpPr>
        <p:spPr>
          <a:xfrm>
            <a:off x="3995936" y="4077072"/>
            <a:ext cx="2232248" cy="9233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Nezáleží na rozdělení ale na počtu kategorií a jejich vztahu</a:t>
            </a:r>
          </a:p>
        </p:txBody>
      </p:sp>
      <p:cxnSp>
        <p:nvCxnSpPr>
          <p:cNvPr id="27" name="Přímá spojnice se šipkou 26"/>
          <p:cNvCxnSpPr/>
          <p:nvPr/>
        </p:nvCxnSpPr>
        <p:spPr>
          <a:xfrm>
            <a:off x="6178499" y="4289645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ovéPole 27"/>
          <p:cNvSpPr txBox="1"/>
          <p:nvPr/>
        </p:nvSpPr>
        <p:spPr>
          <a:xfrm>
            <a:off x="7020272" y="4077072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Logistická regrese</a:t>
            </a:r>
          </a:p>
          <a:p>
            <a:r>
              <a:rPr lang="cs-CZ" dirty="0"/>
              <a:t>(viz minulá lekce)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611560" y="5301208"/>
            <a:ext cx="2304256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Více závisle proměnných</a:t>
            </a:r>
          </a:p>
        </p:txBody>
      </p:sp>
      <p:cxnSp>
        <p:nvCxnSpPr>
          <p:cNvPr id="30" name="Přímá spojnice se šipkou 29"/>
          <p:cNvCxnSpPr/>
          <p:nvPr/>
        </p:nvCxnSpPr>
        <p:spPr>
          <a:xfrm>
            <a:off x="2993870" y="5624372"/>
            <a:ext cx="402640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ovéPole 31"/>
          <p:cNvSpPr txBox="1"/>
          <p:nvPr/>
        </p:nvSpPr>
        <p:spPr>
          <a:xfrm>
            <a:off x="7172672" y="5301208"/>
            <a:ext cx="1944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Strukturní modelování a příbuzné metody</a:t>
            </a:r>
          </a:p>
        </p:txBody>
      </p:sp>
      <p:cxnSp>
        <p:nvCxnSpPr>
          <p:cNvPr id="34" name="Přímá spojnice se šipkou 33"/>
          <p:cNvCxnSpPr>
            <a:stCxn id="10" idx="2"/>
          </p:cNvCxnSpPr>
          <p:nvPr/>
        </p:nvCxnSpPr>
        <p:spPr>
          <a:xfrm>
            <a:off x="5112060" y="1854116"/>
            <a:ext cx="198022" cy="2308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bdélník 38"/>
          <p:cNvSpPr/>
          <p:nvPr/>
        </p:nvSpPr>
        <p:spPr>
          <a:xfrm>
            <a:off x="5298190" y="1850498"/>
            <a:ext cx="33200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400" dirty="0"/>
              <a:t>pokud na sobě pozorování nejsou nezávislá</a:t>
            </a:r>
          </a:p>
          <a:p>
            <a:r>
              <a:rPr lang="cs-CZ" sz="1400" dirty="0"/>
              <a:t> – víceúrovňové modelování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132685D9-1B7E-457D-A762-88D962643C42}"/>
              </a:ext>
            </a:extLst>
          </p:cNvPr>
          <p:cNvSpPr txBox="1"/>
          <p:nvPr/>
        </p:nvSpPr>
        <p:spPr>
          <a:xfrm>
            <a:off x="4369709" y="1133407"/>
            <a:ext cx="14847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(přibližně)</a:t>
            </a:r>
          </a:p>
        </p:txBody>
      </p:sp>
      <p:sp>
        <p:nvSpPr>
          <p:cNvPr id="4" name="Ovál 3">
            <a:extLst>
              <a:ext uri="{FF2B5EF4-FFF2-40B4-BE49-F238E27FC236}">
                <a16:creationId xmlns:a16="http://schemas.microsoft.com/office/drawing/2014/main" id="{9E4ACF91-018F-9CCE-A6D2-2EB994BDABA3}"/>
              </a:ext>
            </a:extLst>
          </p:cNvPr>
          <p:cNvSpPr/>
          <p:nvPr/>
        </p:nvSpPr>
        <p:spPr>
          <a:xfrm>
            <a:off x="457200" y="764704"/>
            <a:ext cx="8363272" cy="2165100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153C9B61-BCDE-3D69-496E-E0D337CE28DF}"/>
              </a:ext>
            </a:extLst>
          </p:cNvPr>
          <p:cNvSpPr/>
          <p:nvPr/>
        </p:nvSpPr>
        <p:spPr>
          <a:xfrm>
            <a:off x="323528" y="2131484"/>
            <a:ext cx="8363272" cy="2936801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CEAF462F-9545-D639-294C-30D8D82840FF}"/>
              </a:ext>
            </a:extLst>
          </p:cNvPr>
          <p:cNvSpPr txBox="1"/>
          <p:nvPr/>
        </p:nvSpPr>
        <p:spPr>
          <a:xfrm>
            <a:off x="7740352" y="764704"/>
            <a:ext cx="22785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Lineární 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094AA397-EDCF-7C9B-2BE8-E89394C7FE4F}"/>
              </a:ext>
            </a:extLst>
          </p:cNvPr>
          <p:cNvSpPr txBox="1"/>
          <p:nvPr/>
        </p:nvSpPr>
        <p:spPr>
          <a:xfrm>
            <a:off x="7172672" y="4747873"/>
            <a:ext cx="22785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Logistická </a:t>
            </a:r>
          </a:p>
        </p:txBody>
      </p:sp>
    </p:spTree>
    <p:extLst>
      <p:ext uri="{BB962C8B-B14F-4D97-AF65-F5344CB8AC3E}">
        <p14:creationId xmlns:p14="http://schemas.microsoft.com/office/powerpoint/2010/main" val="24756997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E8CBC187-F1E9-4231-BC65-71A2D74BC81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87624" y="-15200"/>
            <a:ext cx="6048672" cy="6931578"/>
          </a:xfrm>
        </p:spPr>
      </p:pic>
    </p:spTree>
    <p:extLst>
      <p:ext uri="{BB962C8B-B14F-4D97-AF65-F5344CB8AC3E}">
        <p14:creationId xmlns:p14="http://schemas.microsoft.com/office/powerpoint/2010/main" val="173472319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20841</TotalTime>
  <Words>2026</Words>
  <Application>Microsoft Office PowerPoint</Application>
  <PresentationFormat>On-screen Show (4:3)</PresentationFormat>
  <Paragraphs>306</Paragraphs>
  <Slides>56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59" baseType="lpstr">
      <vt:lpstr>Arial</vt:lpstr>
      <vt:lpstr>Calibri</vt:lpstr>
      <vt:lpstr>Motiv systému Office</vt:lpstr>
      <vt:lpstr>Regresní analýza</vt:lpstr>
      <vt:lpstr>Organizačně</vt:lpstr>
      <vt:lpstr>Použití</vt:lpstr>
      <vt:lpstr>Příklady otázek ze závěrečných prací v ISu</vt:lpstr>
      <vt:lpstr>Příklady otázek ze závěrečných politologických prací v ISu</vt:lpstr>
      <vt:lpstr>Podmínky</vt:lpstr>
      <vt:lpstr>Rozhodovací strom</vt:lpstr>
      <vt:lpstr>Rozhodovací strom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 regrese dělá</vt:lpstr>
      <vt:lpstr>Co nám výpočet poskytne?</vt:lpstr>
      <vt:lpstr>Co je to R-square?</vt:lpstr>
      <vt:lpstr>Ilustrace toho co je to R-squre</vt:lpstr>
      <vt:lpstr>PowerPoint Presentation</vt:lpstr>
      <vt:lpstr>Konstanta</vt:lpstr>
      <vt:lpstr>PowerPoint Presentation</vt:lpstr>
      <vt:lpstr>PowerPoint Presentation</vt:lpstr>
      <vt:lpstr>Nestandardizovaný Beta koeficient</vt:lpstr>
      <vt:lpstr>PowerPoint Presentation</vt:lpstr>
      <vt:lpstr>PowerPoint Presentation</vt:lpstr>
      <vt:lpstr>Příklad</vt:lpstr>
      <vt:lpstr>Postup</vt:lpstr>
      <vt:lpstr>Teorie</vt:lpstr>
      <vt:lpstr>Hypotézy</vt:lpstr>
      <vt:lpstr>Proměnné</vt:lpstr>
      <vt:lpstr>Nezávisle proměnné</vt:lpstr>
      <vt:lpstr>Normalita závisle proměnné</vt:lpstr>
      <vt:lpstr>Test normality závisle proměnné</vt:lpstr>
      <vt:lpstr>PowerPoint Presentation</vt:lpstr>
      <vt:lpstr>Další postup</vt:lpstr>
      <vt:lpstr>Průzkum souvislosti mezi proměnnými</vt:lpstr>
      <vt:lpstr>Kontrola multikolinearity</vt:lpstr>
      <vt:lpstr>Naklikání modelu</vt:lpstr>
      <vt:lpstr>Interpretace R2 a adj. R2</vt:lpstr>
      <vt:lpstr>Interpretace R2 a adj. R2</vt:lpstr>
      <vt:lpstr>Interpretace konstanty</vt:lpstr>
      <vt:lpstr>PowerPoint Presentation</vt:lpstr>
      <vt:lpstr>Interpretace nestandardizovaného beta koeficientu</vt:lpstr>
      <vt:lpstr>Interpretace efektu dummy proměnné</vt:lpstr>
      <vt:lpstr>Interpretace efektu dummy proměnné</vt:lpstr>
      <vt:lpstr>PowerPoint Presentation</vt:lpstr>
      <vt:lpstr>Interpretace efektu kardinální proměnné </vt:lpstr>
      <vt:lpstr>Interpretace efektu kardinální proměnné </vt:lpstr>
      <vt:lpstr>PowerPoint Presentation</vt:lpstr>
      <vt:lpstr>Hodnocení signifikance</vt:lpstr>
      <vt:lpstr>Následná kontrola</vt:lpstr>
      <vt:lpstr>Honocení multikolinearity</vt:lpstr>
      <vt:lpstr>PowerPoint Presentation</vt:lpstr>
      <vt:lpstr>Outlieři </vt:lpstr>
      <vt:lpstr>Homoskedascita</vt:lpstr>
      <vt:lpstr>heteroskedascita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Regresní analýza</dc:title>
  <dc:creator>Petr</dc:creator>
  <cp:lastModifiedBy>Petr Voda</cp:lastModifiedBy>
  <cp:revision>78</cp:revision>
  <dcterms:created xsi:type="dcterms:W3CDTF">2015-11-16T18:12:50Z</dcterms:created>
  <dcterms:modified xsi:type="dcterms:W3CDTF">2023-11-09T10:48:33Z</dcterms:modified>
</cp:coreProperties>
</file>