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64" r:id="rId5"/>
    <p:sldId id="265" r:id="rId6"/>
    <p:sldId id="258" r:id="rId7"/>
    <p:sldId id="261" r:id="rId8"/>
    <p:sldId id="262" r:id="rId9"/>
    <p:sldId id="259" r:id="rId10"/>
    <p:sldId id="26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05" d="100"/>
          <a:sy n="105" d="100"/>
        </p:scale>
        <p:origin x="12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cs-CZ"/>
              <a:t>Kliknutím lze upravit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8D1D1851-46C1-4D47-B0AC-F978BAE90C60}" type="datetimeFigureOut">
              <a:rPr lang="cs-CZ" smtClean="0"/>
              <a:t>24.11.2023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EF18F41-F547-4578-9F57-AB801765AB4A}" type="slidenum">
              <a:rPr lang="cs-CZ" smtClean="0"/>
              <a:t>‹#›</a:t>
            </a:fld>
            <a:endParaRPr lang="cs-CZ"/>
          </a:p>
        </p:txBody>
      </p:sp>
    </p:spTree>
    <p:extLst>
      <p:ext uri="{BB962C8B-B14F-4D97-AF65-F5344CB8AC3E}">
        <p14:creationId xmlns:p14="http://schemas.microsoft.com/office/powerpoint/2010/main" val="1565675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8D1D1851-46C1-4D47-B0AC-F978BAE90C60}" type="datetimeFigureOut">
              <a:rPr lang="cs-CZ" smtClean="0"/>
              <a:t>24.11.2023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EF18F41-F547-4578-9F57-AB801765AB4A}" type="slidenum">
              <a:rPr lang="cs-CZ" smtClean="0"/>
              <a:t>‹#›</a:t>
            </a:fld>
            <a:endParaRPr lang="cs-CZ"/>
          </a:p>
        </p:txBody>
      </p:sp>
    </p:spTree>
    <p:extLst>
      <p:ext uri="{BB962C8B-B14F-4D97-AF65-F5344CB8AC3E}">
        <p14:creationId xmlns:p14="http://schemas.microsoft.com/office/powerpoint/2010/main" val="3137843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cs-CZ"/>
              <a:t>Kliknutím lze upravit styl.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8D1D1851-46C1-4D47-B0AC-F978BAE90C60}" type="datetimeFigureOut">
              <a:rPr lang="cs-CZ" smtClean="0"/>
              <a:t>24.11.2023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EF18F41-F547-4578-9F57-AB801765AB4A}" type="slidenum">
              <a:rPr lang="cs-CZ" smtClean="0"/>
              <a:t>‹#›</a:t>
            </a:fld>
            <a:endParaRPr lang="cs-CZ"/>
          </a:p>
        </p:txBody>
      </p:sp>
    </p:spTree>
    <p:extLst>
      <p:ext uri="{BB962C8B-B14F-4D97-AF65-F5344CB8AC3E}">
        <p14:creationId xmlns:p14="http://schemas.microsoft.com/office/powerpoint/2010/main" val="2626834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cs-CZ"/>
              <a:t>Kliknutím lze upravit styl.</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cs-CZ"/>
              <a:t>Po kliknutí můžete upravovat styly textu v předloze.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8D1D1851-46C1-4D47-B0AC-F978BAE90C60}" type="datetimeFigureOut">
              <a:rPr lang="cs-CZ" smtClean="0"/>
              <a:t>24.11.2023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EF18F41-F547-4578-9F57-AB801765AB4A}" type="slidenum">
              <a:rPr lang="cs-CZ" smtClean="0"/>
              <a:t>‹#›</a:t>
            </a:fld>
            <a:endParaRPr lang="cs-CZ"/>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17910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8D1D1851-46C1-4D47-B0AC-F978BAE90C60}" type="datetimeFigureOut">
              <a:rPr lang="cs-CZ" smtClean="0"/>
              <a:t>24.11.2023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EF18F41-F547-4578-9F57-AB801765AB4A}" type="slidenum">
              <a:rPr lang="cs-CZ" smtClean="0"/>
              <a:t>‹#›</a:t>
            </a:fld>
            <a:endParaRPr lang="cs-CZ"/>
          </a:p>
        </p:txBody>
      </p:sp>
    </p:spTree>
    <p:extLst>
      <p:ext uri="{BB962C8B-B14F-4D97-AF65-F5344CB8AC3E}">
        <p14:creationId xmlns:p14="http://schemas.microsoft.com/office/powerpoint/2010/main" val="738278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a:t>Kliknutím lze upravit styl.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D1D1851-46C1-4D47-B0AC-F978BAE90C60}" type="datetimeFigureOut">
              <a:rPr lang="cs-CZ" smtClean="0"/>
              <a:t>24.11.2023</a:t>
            </a:fld>
            <a:endParaRPr lang="cs-CZ"/>
          </a:p>
        </p:txBody>
      </p:sp>
      <p:sp>
        <p:nvSpPr>
          <p:cNvPr id="4"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EF18F41-F547-4578-9F57-AB801765AB4A}" type="slidenum">
              <a:rPr lang="cs-CZ" smtClean="0"/>
              <a:t>‹#›</a:t>
            </a:fld>
            <a:endParaRPr lang="cs-CZ"/>
          </a:p>
        </p:txBody>
      </p:sp>
    </p:spTree>
    <p:extLst>
      <p:ext uri="{BB962C8B-B14F-4D97-AF65-F5344CB8AC3E}">
        <p14:creationId xmlns:p14="http://schemas.microsoft.com/office/powerpoint/2010/main" val="4091036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a:t>Kliknutím lze upravit styl.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D1D1851-46C1-4D47-B0AC-F978BAE90C60}" type="datetimeFigureOut">
              <a:rPr lang="cs-CZ" smtClean="0"/>
              <a:t>24.11.2023</a:t>
            </a:fld>
            <a:endParaRPr lang="cs-CZ"/>
          </a:p>
        </p:txBody>
      </p:sp>
      <p:sp>
        <p:nvSpPr>
          <p:cNvPr id="4"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EF18F41-F547-4578-9F57-AB801765AB4A}" type="slidenum">
              <a:rPr lang="cs-CZ" smtClean="0"/>
              <a:t>‹#›</a:t>
            </a:fld>
            <a:endParaRPr lang="cs-CZ"/>
          </a:p>
        </p:txBody>
      </p:sp>
    </p:spTree>
    <p:extLst>
      <p:ext uri="{BB962C8B-B14F-4D97-AF65-F5344CB8AC3E}">
        <p14:creationId xmlns:p14="http://schemas.microsoft.com/office/powerpoint/2010/main" val="3715425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nchorCtr="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D1D1851-46C1-4D47-B0AC-F978BAE90C60}" type="datetimeFigureOut">
              <a:rPr lang="cs-CZ" smtClean="0"/>
              <a:t>24.11.2023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EF18F41-F547-4578-9F57-AB801765AB4A}" type="slidenum">
              <a:rPr lang="cs-CZ" smtClean="0"/>
              <a:t>‹#›</a:t>
            </a:fld>
            <a:endParaRPr lang="cs-CZ"/>
          </a:p>
        </p:txBody>
      </p:sp>
    </p:spTree>
    <p:extLst>
      <p:ext uri="{BB962C8B-B14F-4D97-AF65-F5344CB8AC3E}">
        <p14:creationId xmlns:p14="http://schemas.microsoft.com/office/powerpoint/2010/main" val="4133407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cs-CZ"/>
              <a:t>Kliknutím lze upravit styl.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D1D1851-46C1-4D47-B0AC-F978BAE90C60}" type="datetimeFigureOut">
              <a:rPr lang="cs-CZ" smtClean="0"/>
              <a:t>24.11.2023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EF18F41-F547-4578-9F57-AB801765AB4A}" type="slidenum">
              <a:rPr lang="cs-CZ" smtClean="0"/>
              <a:t>‹#›</a:t>
            </a:fld>
            <a:endParaRPr lang="cs-CZ"/>
          </a:p>
        </p:txBody>
      </p:sp>
    </p:spTree>
    <p:extLst>
      <p:ext uri="{BB962C8B-B14F-4D97-AF65-F5344CB8AC3E}">
        <p14:creationId xmlns:p14="http://schemas.microsoft.com/office/powerpoint/2010/main" val="3572346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3"/>
          <p:cNvSpPr>
            <a:spLocks noGrp="1"/>
          </p:cNvSpPr>
          <p:nvPr>
            <p:ph type="dt" sz="half" idx="10"/>
          </p:nvPr>
        </p:nvSpPr>
        <p:spPr/>
        <p:txBody>
          <a:bodyPr/>
          <a:lstStyle/>
          <a:p>
            <a:fld id="{8D1D1851-46C1-4D47-B0AC-F978BAE90C60}" type="datetimeFigureOut">
              <a:rPr lang="cs-CZ" smtClean="0"/>
              <a:t>24.11.2023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EF18F41-F547-4578-9F57-AB801765AB4A}" type="slidenum">
              <a:rPr lang="cs-CZ" smtClean="0"/>
              <a:t>‹#›</a:t>
            </a:fld>
            <a:endParaRPr lang="cs-CZ"/>
          </a:p>
        </p:txBody>
      </p:sp>
    </p:spTree>
    <p:extLst>
      <p:ext uri="{BB962C8B-B14F-4D97-AF65-F5344CB8AC3E}">
        <p14:creationId xmlns:p14="http://schemas.microsoft.com/office/powerpoint/2010/main" val="3382680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8D1D1851-46C1-4D47-B0AC-F978BAE90C60}" type="datetimeFigureOut">
              <a:rPr lang="cs-CZ" smtClean="0"/>
              <a:t>24.11.2023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EF18F41-F547-4578-9F57-AB801765AB4A}" type="slidenum">
              <a:rPr lang="cs-CZ" smtClean="0"/>
              <a:t>‹#›</a:t>
            </a:fld>
            <a:endParaRPr lang="cs-CZ"/>
          </a:p>
        </p:txBody>
      </p:sp>
    </p:spTree>
    <p:extLst>
      <p:ext uri="{BB962C8B-B14F-4D97-AF65-F5344CB8AC3E}">
        <p14:creationId xmlns:p14="http://schemas.microsoft.com/office/powerpoint/2010/main" val="801688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8D1D1851-46C1-4D47-B0AC-F978BAE90C60}" type="datetimeFigureOut">
              <a:rPr lang="cs-CZ" smtClean="0"/>
              <a:t>24.11.2023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EF18F41-F547-4578-9F57-AB801765AB4A}" type="slidenum">
              <a:rPr lang="cs-CZ" smtClean="0"/>
              <a:t>‹#›</a:t>
            </a:fld>
            <a:endParaRPr lang="cs-CZ"/>
          </a:p>
        </p:txBody>
      </p:sp>
    </p:spTree>
    <p:extLst>
      <p:ext uri="{BB962C8B-B14F-4D97-AF65-F5344CB8AC3E}">
        <p14:creationId xmlns:p14="http://schemas.microsoft.com/office/powerpoint/2010/main" val="2687582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8D1D1851-46C1-4D47-B0AC-F978BAE90C60}" type="datetimeFigureOut">
              <a:rPr lang="cs-CZ" smtClean="0"/>
              <a:t>24.11.2023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FEF18F41-F547-4578-9F57-AB801765AB4A}" type="slidenum">
              <a:rPr lang="cs-CZ" smtClean="0"/>
              <a:t>‹#›</a:t>
            </a:fld>
            <a:endParaRPr lang="cs-CZ"/>
          </a:p>
        </p:txBody>
      </p:sp>
    </p:spTree>
    <p:extLst>
      <p:ext uri="{BB962C8B-B14F-4D97-AF65-F5344CB8AC3E}">
        <p14:creationId xmlns:p14="http://schemas.microsoft.com/office/powerpoint/2010/main" val="767409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7" name="Date Placeholder 2"/>
          <p:cNvSpPr>
            <a:spLocks noGrp="1"/>
          </p:cNvSpPr>
          <p:nvPr>
            <p:ph type="dt" sz="half" idx="10"/>
          </p:nvPr>
        </p:nvSpPr>
        <p:spPr/>
        <p:txBody>
          <a:bodyPr/>
          <a:lstStyle/>
          <a:p>
            <a:fld id="{8D1D1851-46C1-4D47-B0AC-F978BAE90C60}" type="datetimeFigureOut">
              <a:rPr lang="cs-CZ" smtClean="0"/>
              <a:t>24.11.2023</a:t>
            </a:fld>
            <a:endParaRPr lang="cs-CZ"/>
          </a:p>
        </p:txBody>
      </p:sp>
      <p:sp>
        <p:nvSpPr>
          <p:cNvPr id="5" name="Footer Placeholder 3"/>
          <p:cNvSpPr>
            <a:spLocks noGrp="1"/>
          </p:cNvSpPr>
          <p:nvPr>
            <p:ph type="ftr" sz="quarter" idx="11"/>
          </p:nvPr>
        </p:nvSpPr>
        <p:spPr/>
        <p:txBody>
          <a:bodyPr/>
          <a:lstStyle/>
          <a:p>
            <a:endParaRPr lang="cs-CZ"/>
          </a:p>
        </p:txBody>
      </p:sp>
      <p:sp>
        <p:nvSpPr>
          <p:cNvPr id="6" name="Slide Number Placeholder 4"/>
          <p:cNvSpPr>
            <a:spLocks noGrp="1"/>
          </p:cNvSpPr>
          <p:nvPr>
            <p:ph type="sldNum" sz="quarter" idx="12"/>
          </p:nvPr>
        </p:nvSpPr>
        <p:spPr/>
        <p:txBody>
          <a:bodyPr/>
          <a:lstStyle/>
          <a:p>
            <a:fld id="{FEF18F41-F547-4578-9F57-AB801765AB4A}" type="slidenum">
              <a:rPr lang="cs-CZ" smtClean="0"/>
              <a:t>‹#›</a:t>
            </a:fld>
            <a:endParaRPr lang="cs-CZ"/>
          </a:p>
        </p:txBody>
      </p:sp>
    </p:spTree>
    <p:extLst>
      <p:ext uri="{BB962C8B-B14F-4D97-AF65-F5344CB8AC3E}">
        <p14:creationId xmlns:p14="http://schemas.microsoft.com/office/powerpoint/2010/main" val="2344448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D1D1851-46C1-4D47-B0AC-F978BAE90C60}" type="datetimeFigureOut">
              <a:rPr lang="cs-CZ" smtClean="0"/>
              <a:t>24.11.2023</a:t>
            </a:fld>
            <a:endParaRPr lang="cs-CZ"/>
          </a:p>
        </p:txBody>
      </p:sp>
      <p:sp>
        <p:nvSpPr>
          <p:cNvPr id="5" name="Footer Placeholder 2"/>
          <p:cNvSpPr>
            <a:spLocks noGrp="1"/>
          </p:cNvSpPr>
          <p:nvPr>
            <p:ph type="ftr" sz="quarter" idx="11"/>
          </p:nvPr>
        </p:nvSpPr>
        <p:spPr/>
        <p:txBody>
          <a:bodyPr/>
          <a:lstStyle/>
          <a:p>
            <a:endParaRPr lang="cs-CZ"/>
          </a:p>
        </p:txBody>
      </p:sp>
      <p:sp>
        <p:nvSpPr>
          <p:cNvPr id="6" name="Slide Number Placeholder 3"/>
          <p:cNvSpPr>
            <a:spLocks noGrp="1"/>
          </p:cNvSpPr>
          <p:nvPr>
            <p:ph type="sldNum" sz="quarter" idx="12"/>
          </p:nvPr>
        </p:nvSpPr>
        <p:spPr/>
        <p:txBody>
          <a:bodyPr/>
          <a:lstStyle/>
          <a:p>
            <a:fld id="{FEF18F41-F547-4578-9F57-AB801765AB4A}" type="slidenum">
              <a:rPr lang="cs-CZ" smtClean="0"/>
              <a:t>‹#›</a:t>
            </a:fld>
            <a:endParaRPr lang="cs-CZ"/>
          </a:p>
        </p:txBody>
      </p:sp>
    </p:spTree>
    <p:extLst>
      <p:ext uri="{BB962C8B-B14F-4D97-AF65-F5344CB8AC3E}">
        <p14:creationId xmlns:p14="http://schemas.microsoft.com/office/powerpoint/2010/main" val="741606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cs-CZ"/>
              <a:t>Kliknutím lze upravit styl.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7" name="Date Placeholder 4"/>
          <p:cNvSpPr>
            <a:spLocks noGrp="1"/>
          </p:cNvSpPr>
          <p:nvPr>
            <p:ph type="dt" sz="half" idx="10"/>
          </p:nvPr>
        </p:nvSpPr>
        <p:spPr/>
        <p:txBody>
          <a:bodyPr/>
          <a:lstStyle/>
          <a:p>
            <a:fld id="{8D1D1851-46C1-4D47-B0AC-F978BAE90C60}" type="datetimeFigureOut">
              <a:rPr lang="cs-CZ" smtClean="0"/>
              <a:t>24.11.2023</a:t>
            </a:fld>
            <a:endParaRPr lang="cs-CZ"/>
          </a:p>
        </p:txBody>
      </p:sp>
      <p:sp>
        <p:nvSpPr>
          <p:cNvPr id="5" name="Footer Placeholder 5"/>
          <p:cNvSpPr>
            <a:spLocks noGrp="1"/>
          </p:cNvSpPr>
          <p:nvPr>
            <p:ph type="ftr" sz="quarter" idx="11"/>
          </p:nvPr>
        </p:nvSpPr>
        <p:spPr/>
        <p:txBody>
          <a:bodyPr/>
          <a:lstStyle/>
          <a:p>
            <a:endParaRPr lang="cs-CZ"/>
          </a:p>
        </p:txBody>
      </p:sp>
      <p:sp>
        <p:nvSpPr>
          <p:cNvPr id="6" name="Slide Number Placeholder 6"/>
          <p:cNvSpPr>
            <a:spLocks noGrp="1"/>
          </p:cNvSpPr>
          <p:nvPr>
            <p:ph type="sldNum" sz="quarter" idx="12"/>
          </p:nvPr>
        </p:nvSpPr>
        <p:spPr/>
        <p:txBody>
          <a:bodyPr/>
          <a:lstStyle/>
          <a:p>
            <a:fld id="{FEF18F41-F547-4578-9F57-AB801765AB4A}" type="slidenum">
              <a:rPr lang="cs-CZ" smtClean="0"/>
              <a:t>‹#›</a:t>
            </a:fld>
            <a:endParaRPr lang="cs-CZ"/>
          </a:p>
        </p:txBody>
      </p:sp>
    </p:spTree>
    <p:extLst>
      <p:ext uri="{BB962C8B-B14F-4D97-AF65-F5344CB8AC3E}">
        <p14:creationId xmlns:p14="http://schemas.microsoft.com/office/powerpoint/2010/main" val="3875921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cs-CZ"/>
              <a:t>Kliknutím lze upravit styl.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8D1D1851-46C1-4D47-B0AC-F978BAE90C60}" type="datetimeFigureOut">
              <a:rPr lang="cs-CZ" smtClean="0"/>
              <a:t>24.11.2023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EF18F41-F547-4578-9F57-AB801765AB4A}" type="slidenum">
              <a:rPr lang="cs-CZ" smtClean="0"/>
              <a:t>‹#›</a:t>
            </a:fld>
            <a:endParaRPr lang="cs-CZ"/>
          </a:p>
        </p:txBody>
      </p:sp>
    </p:spTree>
    <p:extLst>
      <p:ext uri="{BB962C8B-B14F-4D97-AF65-F5344CB8AC3E}">
        <p14:creationId xmlns:p14="http://schemas.microsoft.com/office/powerpoint/2010/main" val="176103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cs-CZ"/>
              <a:t>Kliknutím lze upravit styl.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D1D1851-46C1-4D47-B0AC-F978BAE90C60}" type="datetimeFigureOut">
              <a:rPr lang="cs-CZ" smtClean="0"/>
              <a:t>24.11.2023</a:t>
            </a:fld>
            <a:endParaRPr lang="cs-CZ"/>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cs-CZ"/>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EF18F41-F547-4578-9F57-AB801765AB4A}" type="slidenum">
              <a:rPr lang="cs-CZ" smtClean="0"/>
              <a:t>‹#›</a:t>
            </a:fld>
            <a:endParaRPr lang="cs-CZ"/>
          </a:p>
        </p:txBody>
      </p:sp>
    </p:spTree>
    <p:extLst>
      <p:ext uri="{BB962C8B-B14F-4D97-AF65-F5344CB8AC3E}">
        <p14:creationId xmlns:p14="http://schemas.microsoft.com/office/powerpoint/2010/main" val="115277245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F694CF-C20D-4BAA-A7BF-2993EC2540EA}"/>
              </a:ext>
            </a:extLst>
          </p:cNvPr>
          <p:cNvSpPr>
            <a:spLocks noGrp="1"/>
          </p:cNvSpPr>
          <p:nvPr>
            <p:ph type="ctrTitle"/>
          </p:nvPr>
        </p:nvSpPr>
        <p:spPr/>
        <p:txBody>
          <a:bodyPr/>
          <a:lstStyle/>
          <a:p>
            <a:r>
              <a:rPr lang="en-US" dirty="0"/>
              <a:t>Craniology and phrenology</a:t>
            </a:r>
          </a:p>
        </p:txBody>
      </p:sp>
      <p:sp>
        <p:nvSpPr>
          <p:cNvPr id="3" name="Podnadpis 2">
            <a:extLst>
              <a:ext uri="{FF2B5EF4-FFF2-40B4-BE49-F238E27FC236}">
                <a16:creationId xmlns:a16="http://schemas.microsoft.com/office/drawing/2014/main" id="{382D694B-37C9-46F8-8A77-8CDB5F53DB7F}"/>
              </a:ext>
            </a:extLst>
          </p:cNvPr>
          <p:cNvSpPr>
            <a:spLocks noGrp="1"/>
          </p:cNvSpPr>
          <p:nvPr>
            <p:ph type="subTitle" idx="1"/>
          </p:nvPr>
        </p:nvSpPr>
        <p:spPr/>
        <p:txBody>
          <a:bodyPr>
            <a:normAutofit fontScale="25000" lnSpcReduction="20000"/>
          </a:bodyPr>
          <a:lstStyle/>
          <a:p>
            <a:r>
              <a:rPr lang="en-US" sz="4800" dirty="0"/>
              <a:t>The mystery of roots of academic racism</a:t>
            </a:r>
          </a:p>
          <a:p>
            <a:endParaRPr lang="sk-SK" dirty="0"/>
          </a:p>
          <a:p>
            <a:endParaRPr lang="sk-SK" dirty="0"/>
          </a:p>
          <a:p>
            <a:r>
              <a:rPr lang="sk-SK" dirty="0"/>
              <a:t>24. 11. 2023</a:t>
            </a:r>
            <a:endParaRPr lang="cs-CZ" dirty="0"/>
          </a:p>
        </p:txBody>
      </p:sp>
    </p:spTree>
    <p:extLst>
      <p:ext uri="{BB962C8B-B14F-4D97-AF65-F5344CB8AC3E}">
        <p14:creationId xmlns:p14="http://schemas.microsoft.com/office/powerpoint/2010/main" val="526842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F9A497-E130-4436-9349-3D083A0773B8}"/>
              </a:ext>
            </a:extLst>
          </p:cNvPr>
          <p:cNvSpPr>
            <a:spLocks noGrp="1"/>
          </p:cNvSpPr>
          <p:nvPr>
            <p:ph type="title"/>
          </p:nvPr>
        </p:nvSpPr>
        <p:spPr/>
        <p:txBody>
          <a:bodyPr/>
          <a:lstStyle/>
          <a:p>
            <a:r>
              <a:rPr lang="sk-SK" dirty="0" err="1"/>
              <a:t>Current</a:t>
            </a:r>
            <a:r>
              <a:rPr lang="sk-SK" dirty="0"/>
              <a:t> </a:t>
            </a:r>
            <a:r>
              <a:rPr lang="sk-SK" dirty="0" err="1"/>
              <a:t>effort</a:t>
            </a:r>
            <a:endParaRPr lang="cs-CZ" dirty="0"/>
          </a:p>
        </p:txBody>
      </p:sp>
      <p:sp>
        <p:nvSpPr>
          <p:cNvPr id="3" name="Zástupný obsah 2">
            <a:extLst>
              <a:ext uri="{FF2B5EF4-FFF2-40B4-BE49-F238E27FC236}">
                <a16:creationId xmlns:a16="http://schemas.microsoft.com/office/drawing/2014/main" id="{DB892C2A-08D7-4A80-9798-B5E6CF8C9C47}"/>
              </a:ext>
            </a:extLst>
          </p:cNvPr>
          <p:cNvSpPr>
            <a:spLocks noGrp="1"/>
          </p:cNvSpPr>
          <p:nvPr>
            <p:ph idx="1"/>
          </p:nvPr>
        </p:nvSpPr>
        <p:spPr/>
        <p:txBody>
          <a:bodyPr/>
          <a:lstStyle/>
          <a:p>
            <a:pPr algn="l"/>
            <a:r>
              <a:rPr lang="en-US" sz="1800" b="0" i="0" u="none" strike="noStrike" baseline="0" dirty="0">
                <a:latin typeface="STIX-Regular"/>
              </a:rPr>
              <a:t>to reject the very possibility of justifying </a:t>
            </a:r>
            <a:r>
              <a:rPr lang="en-US" sz="1800" b="0" i="1" u="none" strike="noStrike" baseline="0" dirty="0">
                <a:latin typeface="STIX-Italic"/>
              </a:rPr>
              <a:t>any </a:t>
            </a:r>
            <a:r>
              <a:rPr lang="en-US" sz="1800" b="0" i="0" u="none" strike="noStrike" baseline="0" dirty="0">
                <a:latin typeface="STIX-Regular"/>
              </a:rPr>
              <a:t>meaningful racial classification on biological</a:t>
            </a:r>
            <a:r>
              <a:rPr lang="sk-SK" sz="1800" b="0" i="0" u="none" strike="noStrike" baseline="0" dirty="0">
                <a:latin typeface="STIX-Regular"/>
              </a:rPr>
              <a:t> </a:t>
            </a:r>
            <a:r>
              <a:rPr lang="en-US" sz="1800" b="0" i="0" u="none" strike="noStrike" baseline="0" dirty="0">
                <a:latin typeface="STIX-Regular"/>
              </a:rPr>
              <a:t>grounds given our own contemporary standards of knowledge</a:t>
            </a:r>
            <a:endParaRPr lang="sk-SK" sz="1800" b="0" i="0" u="none" strike="noStrike" baseline="0" dirty="0">
              <a:latin typeface="STIX-Regular"/>
            </a:endParaRPr>
          </a:p>
          <a:p>
            <a:pPr algn="l"/>
            <a:r>
              <a:rPr lang="sk-SK" sz="1800" dirty="0" err="1">
                <a:latin typeface="STIX-Regular"/>
              </a:rPr>
              <a:t>What</a:t>
            </a:r>
            <a:r>
              <a:rPr lang="sk-SK" sz="1800" dirty="0">
                <a:latin typeface="STIX-Regular"/>
              </a:rPr>
              <a:t> </a:t>
            </a:r>
            <a:r>
              <a:rPr lang="sk-SK" sz="1800" dirty="0" err="1">
                <a:latin typeface="STIX-Regular"/>
              </a:rPr>
              <a:t>can</a:t>
            </a:r>
            <a:r>
              <a:rPr lang="sk-SK" sz="1800" dirty="0">
                <a:latin typeface="STIX-Regular"/>
              </a:rPr>
              <a:t> </a:t>
            </a:r>
            <a:r>
              <a:rPr lang="sk-SK" sz="1800" dirty="0" err="1">
                <a:latin typeface="STIX-Regular"/>
              </a:rPr>
              <a:t>we</a:t>
            </a:r>
            <a:r>
              <a:rPr lang="sk-SK" sz="1800" dirty="0">
                <a:latin typeface="STIX-Regular"/>
              </a:rPr>
              <a:t> do?</a:t>
            </a:r>
            <a:endParaRPr lang="cs-CZ" dirty="0"/>
          </a:p>
        </p:txBody>
      </p:sp>
    </p:spTree>
    <p:extLst>
      <p:ext uri="{BB962C8B-B14F-4D97-AF65-F5344CB8AC3E}">
        <p14:creationId xmlns:p14="http://schemas.microsoft.com/office/powerpoint/2010/main" val="4027306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76E7F2-1D42-46F9-8FFF-CF30F94B9B47}"/>
              </a:ext>
            </a:extLst>
          </p:cNvPr>
          <p:cNvSpPr>
            <a:spLocks noGrp="1"/>
          </p:cNvSpPr>
          <p:nvPr>
            <p:ph type="title"/>
          </p:nvPr>
        </p:nvSpPr>
        <p:spPr/>
        <p:txBody>
          <a:bodyPr/>
          <a:lstStyle/>
          <a:p>
            <a:r>
              <a:rPr lang="sk-SK" dirty="0" err="1"/>
              <a:t>Phrenology</a:t>
            </a:r>
            <a:endParaRPr lang="cs-CZ" dirty="0"/>
          </a:p>
        </p:txBody>
      </p:sp>
      <p:sp>
        <p:nvSpPr>
          <p:cNvPr id="3" name="Zástupný obsah 2">
            <a:extLst>
              <a:ext uri="{FF2B5EF4-FFF2-40B4-BE49-F238E27FC236}">
                <a16:creationId xmlns:a16="http://schemas.microsoft.com/office/drawing/2014/main" id="{A4A195AF-2F7B-4E48-A7BA-4C597E2E3FFE}"/>
              </a:ext>
            </a:extLst>
          </p:cNvPr>
          <p:cNvSpPr>
            <a:spLocks noGrp="1"/>
          </p:cNvSpPr>
          <p:nvPr>
            <p:ph idx="1"/>
          </p:nvPr>
        </p:nvSpPr>
        <p:spPr>
          <a:xfrm>
            <a:off x="573024" y="1496440"/>
            <a:ext cx="5186934" cy="4930775"/>
          </a:xfrm>
        </p:spPr>
        <p:txBody>
          <a:bodyPr>
            <a:normAutofit/>
          </a:bodyPr>
          <a:lstStyle/>
          <a:p>
            <a:r>
              <a:rPr lang="en-US" dirty="0"/>
              <a:t>Gall (1758-1828) – there are organs in brain that control character, predict talents, and </a:t>
            </a:r>
            <a:r>
              <a:rPr lang="en-US" dirty="0" err="1"/>
              <a:t>performa</a:t>
            </a:r>
            <a:r>
              <a:rPr lang="sk-SK" dirty="0"/>
              <a:t>n</a:t>
            </a:r>
            <a:r>
              <a:rPr lang="en-US" dirty="0" err="1"/>
              <a:t>ce</a:t>
            </a:r>
            <a:endParaRPr lang="en-US" dirty="0"/>
          </a:p>
          <a:p>
            <a:r>
              <a:rPr lang="en-US" dirty="0"/>
              <a:t>These are trac</a:t>
            </a:r>
            <a:r>
              <a:rPr lang="sk-SK" dirty="0"/>
              <a:t>e</a:t>
            </a:r>
            <a:r>
              <a:rPr lang="en-US" dirty="0"/>
              <a:t>able on the skull</a:t>
            </a:r>
          </a:p>
          <a:p>
            <a:r>
              <a:rPr lang="en-US" dirty="0" err="1"/>
              <a:t>Spurzheim</a:t>
            </a:r>
            <a:r>
              <a:rPr lang="en-US" dirty="0"/>
              <a:t> (1776-1832)</a:t>
            </a:r>
          </a:p>
          <a:p>
            <a:endParaRPr lang="en-US" dirty="0"/>
          </a:p>
          <a:p>
            <a:r>
              <a:rPr lang="en-US" dirty="0"/>
              <a:t>Dissection of brain (hardened brain in alcohol; still used to this day but instead of alcohol, formaldehyde is used )</a:t>
            </a:r>
          </a:p>
          <a:p>
            <a:r>
              <a:rPr lang="en-US" b="1" dirty="0"/>
              <a:t>Nerve </a:t>
            </a:r>
            <a:r>
              <a:rPr lang="en-US" b="1" dirty="0" err="1"/>
              <a:t>fibres</a:t>
            </a:r>
            <a:r>
              <a:rPr lang="en-US" b="1" dirty="0"/>
              <a:t> </a:t>
            </a:r>
            <a:r>
              <a:rPr lang="en-US" dirty="0"/>
              <a:t>in grey matter</a:t>
            </a:r>
            <a:endParaRPr lang="en-US" b="1" dirty="0"/>
          </a:p>
          <a:p>
            <a:r>
              <a:rPr lang="en-US" dirty="0"/>
              <a:t>Localization of the brain functions</a:t>
            </a:r>
          </a:p>
          <a:p>
            <a:endParaRPr lang="sk-SK" dirty="0"/>
          </a:p>
          <a:p>
            <a:endParaRPr lang="cs-CZ" dirty="0"/>
          </a:p>
        </p:txBody>
      </p:sp>
      <p:pic>
        <p:nvPicPr>
          <p:cNvPr id="5" name="Obrázek 4">
            <a:extLst>
              <a:ext uri="{FF2B5EF4-FFF2-40B4-BE49-F238E27FC236}">
                <a16:creationId xmlns:a16="http://schemas.microsoft.com/office/drawing/2014/main" id="{37A1773F-C152-42B9-BFD6-ED3D3B8A78B8}"/>
              </a:ext>
            </a:extLst>
          </p:cNvPr>
          <p:cNvPicPr>
            <a:picLocks noChangeAspect="1"/>
          </p:cNvPicPr>
          <p:nvPr/>
        </p:nvPicPr>
        <p:blipFill>
          <a:blip r:embed="rId2"/>
          <a:stretch>
            <a:fillRect/>
          </a:stretch>
        </p:blipFill>
        <p:spPr>
          <a:xfrm>
            <a:off x="6025134" y="233362"/>
            <a:ext cx="4914900" cy="6391275"/>
          </a:xfrm>
          <a:prstGeom prst="rect">
            <a:avLst/>
          </a:prstGeom>
        </p:spPr>
      </p:pic>
    </p:spTree>
    <p:extLst>
      <p:ext uri="{BB962C8B-B14F-4D97-AF65-F5344CB8AC3E}">
        <p14:creationId xmlns:p14="http://schemas.microsoft.com/office/powerpoint/2010/main" val="4209488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E4D12A-4881-4829-A879-A12404C55D26}"/>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FA11ABF5-D36D-4435-B666-1825EEABFAA5}"/>
              </a:ext>
            </a:extLst>
          </p:cNvPr>
          <p:cNvSpPr>
            <a:spLocks noGrp="1"/>
          </p:cNvSpPr>
          <p:nvPr>
            <p:ph idx="1"/>
          </p:nvPr>
        </p:nvSpPr>
        <p:spPr/>
        <p:txBody>
          <a:bodyPr/>
          <a:lstStyle/>
          <a:p>
            <a:r>
              <a:rPr lang="en-US" dirty="0"/>
              <a:t>Leaving Vienna due to censorship (bad moral influence on young ladies etc.)</a:t>
            </a:r>
          </a:p>
          <a:p>
            <a:r>
              <a:rPr lang="en-US" dirty="0"/>
              <a:t>Scientific circus all the way to Paris</a:t>
            </a:r>
          </a:p>
          <a:p>
            <a:r>
              <a:rPr lang="en-US" dirty="0" err="1"/>
              <a:t>Spurzheim</a:t>
            </a:r>
            <a:r>
              <a:rPr lang="en-US" dirty="0"/>
              <a:t> leaving Gall 1813 (Britain and USA)</a:t>
            </a:r>
          </a:p>
          <a:p>
            <a:r>
              <a:rPr lang="en-US" dirty="0"/>
              <a:t>Gall accusing him of p</a:t>
            </a:r>
            <a:r>
              <a:rPr lang="sk-SK" dirty="0"/>
              <a:t>la</a:t>
            </a:r>
            <a:r>
              <a:rPr lang="en-US" dirty="0" err="1"/>
              <a:t>giarism</a:t>
            </a:r>
            <a:r>
              <a:rPr lang="en-US" dirty="0"/>
              <a:t> (from 27 bumps to 35; </a:t>
            </a:r>
            <a:r>
              <a:rPr lang="en-US" dirty="0" err="1"/>
              <a:t>Spurzheim´s</a:t>
            </a:r>
            <a:r>
              <a:rPr lang="en-US" dirty="0"/>
              <a:t> book largely derives from Gall´s one)</a:t>
            </a:r>
          </a:p>
        </p:txBody>
      </p:sp>
    </p:spTree>
    <p:extLst>
      <p:ext uri="{BB962C8B-B14F-4D97-AF65-F5344CB8AC3E}">
        <p14:creationId xmlns:p14="http://schemas.microsoft.com/office/powerpoint/2010/main" val="135319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C4B845-2E85-4349-B46A-235936325C81}"/>
              </a:ext>
            </a:extLst>
          </p:cNvPr>
          <p:cNvSpPr>
            <a:spLocks noGrp="1"/>
          </p:cNvSpPr>
          <p:nvPr>
            <p:ph type="title"/>
          </p:nvPr>
        </p:nvSpPr>
        <p:spPr/>
        <p:txBody>
          <a:bodyPr/>
          <a:lstStyle/>
          <a:p>
            <a:r>
              <a:rPr lang="sk-SK" dirty="0" err="1"/>
              <a:t>Contributions</a:t>
            </a:r>
            <a:endParaRPr lang="cs-CZ" dirty="0"/>
          </a:p>
        </p:txBody>
      </p:sp>
      <p:sp>
        <p:nvSpPr>
          <p:cNvPr id="3" name="Zástupný obsah 2">
            <a:extLst>
              <a:ext uri="{FF2B5EF4-FFF2-40B4-BE49-F238E27FC236}">
                <a16:creationId xmlns:a16="http://schemas.microsoft.com/office/drawing/2014/main" id="{D495CE8E-6D9B-4EE3-A01D-09410D0B912A}"/>
              </a:ext>
            </a:extLst>
          </p:cNvPr>
          <p:cNvSpPr>
            <a:spLocks noGrp="1"/>
          </p:cNvSpPr>
          <p:nvPr>
            <p:ph idx="1"/>
          </p:nvPr>
        </p:nvSpPr>
        <p:spPr>
          <a:xfrm>
            <a:off x="0" y="1690688"/>
            <a:ext cx="10515600" cy="4351338"/>
          </a:xfrm>
        </p:spPr>
        <p:txBody>
          <a:bodyPr/>
          <a:lstStyle/>
          <a:p>
            <a:r>
              <a:rPr lang="en-US" dirty="0"/>
              <a:t>Localization of brain functions</a:t>
            </a:r>
          </a:p>
          <a:p>
            <a:r>
              <a:rPr lang="en-US" dirty="0"/>
              <a:t>Broca´s discovery about language </a:t>
            </a:r>
            <a:r>
              <a:rPr lang="en-US" dirty="0" err="1"/>
              <a:t>centres</a:t>
            </a:r>
            <a:endParaRPr lang="en-US" dirty="0"/>
          </a:p>
          <a:p>
            <a:r>
              <a:rPr lang="en-US" dirty="0" err="1"/>
              <a:t>Phinease</a:t>
            </a:r>
            <a:r>
              <a:rPr lang="en-US" dirty="0"/>
              <a:t> Gage (1848) and damage in </a:t>
            </a:r>
          </a:p>
          <a:p>
            <a:pPr marL="0" indent="0">
              <a:buNone/>
            </a:pPr>
            <a:r>
              <a:rPr lang="en-US" dirty="0"/>
              <a:t>prefrontal region of the brain</a:t>
            </a:r>
            <a:endParaRPr lang="sk-SK" dirty="0"/>
          </a:p>
          <a:p>
            <a:pPr marL="0" indent="0">
              <a:buNone/>
            </a:pPr>
            <a:endParaRPr lang="sk-SK" dirty="0"/>
          </a:p>
          <a:p>
            <a:pPr marL="0" indent="0">
              <a:buNone/>
            </a:pPr>
            <a:endParaRPr lang="sk-SK" dirty="0"/>
          </a:p>
          <a:p>
            <a:pPr marL="0" indent="0">
              <a:buNone/>
            </a:pPr>
            <a:endParaRPr lang="en-US" dirty="0"/>
          </a:p>
        </p:txBody>
      </p:sp>
      <p:pic>
        <p:nvPicPr>
          <p:cNvPr id="5" name="Obrázek 4">
            <a:extLst>
              <a:ext uri="{FF2B5EF4-FFF2-40B4-BE49-F238E27FC236}">
                <a16:creationId xmlns:a16="http://schemas.microsoft.com/office/drawing/2014/main" id="{C2B86948-4349-4AA4-BA9B-2032C2843953}"/>
              </a:ext>
            </a:extLst>
          </p:cNvPr>
          <p:cNvPicPr>
            <a:picLocks noChangeAspect="1"/>
          </p:cNvPicPr>
          <p:nvPr/>
        </p:nvPicPr>
        <p:blipFill>
          <a:blip r:embed="rId2"/>
          <a:stretch>
            <a:fillRect/>
          </a:stretch>
        </p:blipFill>
        <p:spPr>
          <a:xfrm>
            <a:off x="7461393" y="1344168"/>
            <a:ext cx="2874338" cy="4169664"/>
          </a:xfrm>
          <a:prstGeom prst="rect">
            <a:avLst/>
          </a:prstGeom>
        </p:spPr>
      </p:pic>
    </p:spTree>
    <p:extLst>
      <p:ext uri="{BB962C8B-B14F-4D97-AF65-F5344CB8AC3E}">
        <p14:creationId xmlns:p14="http://schemas.microsoft.com/office/powerpoint/2010/main" val="3111705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CC9DA8-714C-46C2-B00D-D0774B5569DD}"/>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847EC35A-5B7A-43D7-AFB7-1F0EA27D3FC3}"/>
              </a:ext>
            </a:extLst>
          </p:cNvPr>
          <p:cNvSpPr>
            <a:spLocks noGrp="1"/>
          </p:cNvSpPr>
          <p:nvPr>
            <p:ph idx="1"/>
          </p:nvPr>
        </p:nvSpPr>
        <p:spPr/>
        <p:txBody>
          <a:bodyPr/>
          <a:lstStyle/>
          <a:p>
            <a:r>
              <a:rPr lang="en-US" dirty="0" err="1"/>
              <a:t>Sputzheim</a:t>
            </a:r>
            <a:r>
              <a:rPr lang="en-US" dirty="0"/>
              <a:t> in USA – phrenology in 1840´s used to support segregation and represented a base for craniology</a:t>
            </a:r>
            <a:endParaRPr lang="sk-SK" dirty="0"/>
          </a:p>
          <a:p>
            <a:endParaRPr lang="sk-SK" dirty="0"/>
          </a:p>
          <a:p>
            <a:r>
              <a:rPr lang="sk-SK" dirty="0" err="1"/>
              <a:t>Maria</a:t>
            </a:r>
            <a:r>
              <a:rPr lang="sk-SK" dirty="0"/>
              <a:t> </a:t>
            </a:r>
            <a:r>
              <a:rPr lang="sk-SK" dirty="0" err="1"/>
              <a:t>Montessori</a:t>
            </a:r>
            <a:r>
              <a:rPr lang="sk-SK" dirty="0"/>
              <a:t> – </a:t>
            </a:r>
            <a:r>
              <a:rPr lang="sk-SK" dirty="0" err="1"/>
              <a:t>Pedagogical</a:t>
            </a:r>
            <a:r>
              <a:rPr lang="sk-SK" dirty="0"/>
              <a:t> </a:t>
            </a:r>
            <a:r>
              <a:rPr lang="sk-SK" dirty="0" err="1"/>
              <a:t>Anthropology</a:t>
            </a:r>
            <a:r>
              <a:rPr lang="sk-SK" dirty="0"/>
              <a:t> (1913)</a:t>
            </a:r>
            <a:endParaRPr lang="en-US" dirty="0"/>
          </a:p>
          <a:p>
            <a:endParaRPr lang="en-US" dirty="0"/>
          </a:p>
          <a:p>
            <a:endParaRPr lang="cs-CZ" dirty="0"/>
          </a:p>
        </p:txBody>
      </p:sp>
    </p:spTree>
    <p:extLst>
      <p:ext uri="{BB962C8B-B14F-4D97-AF65-F5344CB8AC3E}">
        <p14:creationId xmlns:p14="http://schemas.microsoft.com/office/powerpoint/2010/main" val="3360310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FC3F5D-6464-48F0-BE1E-DDCA2FDE4BEE}"/>
              </a:ext>
            </a:extLst>
          </p:cNvPr>
          <p:cNvSpPr>
            <a:spLocks noGrp="1"/>
          </p:cNvSpPr>
          <p:nvPr>
            <p:ph type="title"/>
          </p:nvPr>
        </p:nvSpPr>
        <p:spPr/>
        <p:txBody>
          <a:bodyPr/>
          <a:lstStyle/>
          <a:p>
            <a:r>
              <a:rPr lang="sk-SK" dirty="0" err="1"/>
              <a:t>Craniology</a:t>
            </a:r>
            <a:endParaRPr lang="cs-CZ" dirty="0"/>
          </a:p>
        </p:txBody>
      </p:sp>
      <p:sp>
        <p:nvSpPr>
          <p:cNvPr id="3" name="Zástupný obsah 2">
            <a:extLst>
              <a:ext uri="{FF2B5EF4-FFF2-40B4-BE49-F238E27FC236}">
                <a16:creationId xmlns:a16="http://schemas.microsoft.com/office/drawing/2014/main" id="{85A39BCC-5EBD-4DC9-87A2-5F448F9EFDF4}"/>
              </a:ext>
            </a:extLst>
          </p:cNvPr>
          <p:cNvSpPr>
            <a:spLocks noGrp="1"/>
          </p:cNvSpPr>
          <p:nvPr>
            <p:ph idx="1"/>
          </p:nvPr>
        </p:nvSpPr>
        <p:spPr/>
        <p:txBody>
          <a:bodyPr>
            <a:normAutofit/>
          </a:bodyPr>
          <a:lstStyle/>
          <a:p>
            <a:pPr algn="l"/>
            <a:r>
              <a:rPr lang="sk-SK" dirty="0" err="1"/>
              <a:t>Gobineau</a:t>
            </a:r>
            <a:r>
              <a:rPr lang="sk-SK" dirty="0"/>
              <a:t>- </a:t>
            </a:r>
            <a:r>
              <a:rPr lang="sk-SK" sz="1800" dirty="0">
                <a:latin typeface="Myriad Pro"/>
              </a:rPr>
              <a:t>(„</a:t>
            </a:r>
            <a:r>
              <a:rPr lang="en-US" sz="1800" dirty="0">
                <a:latin typeface="Myriad Pro"/>
              </a:rPr>
              <a:t>B</a:t>
            </a:r>
            <a:r>
              <a:rPr lang="en-US" sz="1800" b="0" i="0" u="none" strike="noStrike" baseline="0" dirty="0">
                <a:latin typeface="Myriad Pro"/>
              </a:rPr>
              <a:t>roca questioned the conclusions of the ‘godfather of modern academic racism’, Arthur de </a:t>
            </a:r>
            <a:r>
              <a:rPr lang="en-US" sz="1800" b="0" i="0" u="none" strike="noStrike" baseline="0" dirty="0" err="1">
                <a:latin typeface="Myriad Pro"/>
              </a:rPr>
              <a:t>Gobineau</a:t>
            </a:r>
            <a:r>
              <a:rPr lang="en-US" sz="1800" b="0" i="0" u="none" strike="noStrike" baseline="0" dirty="0">
                <a:latin typeface="Myriad Pro"/>
              </a:rPr>
              <a:t>, who in his 1855 racist tract, </a:t>
            </a:r>
            <a:r>
              <a:rPr lang="en-US" sz="1800" b="0" i="1" u="none" strike="noStrike" baseline="0" dirty="0">
                <a:latin typeface="Myriad Pro"/>
              </a:rPr>
              <a:t>Essay on the Inequality of Races</a:t>
            </a:r>
            <a:r>
              <a:rPr lang="en-US" sz="1800" b="0" i="0" u="none" strike="noStrike" baseline="0" dirty="0">
                <a:latin typeface="Myriad Pro"/>
              </a:rPr>
              <a:t>, introduced the idea that the mixing of racial types led to racial degeneration</a:t>
            </a:r>
            <a:r>
              <a:rPr lang="sk-SK" sz="1800" b="0" i="0" u="none" strike="noStrike" baseline="0" dirty="0">
                <a:latin typeface="Myriad Pro"/>
              </a:rPr>
              <a:t>. </a:t>
            </a:r>
            <a:r>
              <a:rPr lang="en-US" sz="1800" b="0" i="0" u="none" strike="noStrike" baseline="0" dirty="0">
                <a:latin typeface="Myriad Pro"/>
              </a:rPr>
              <a:t>To the contrary, Broca (</a:t>
            </a:r>
            <a:r>
              <a:rPr lang="en-US" sz="1800" b="0" i="0" u="none" strike="noStrike" baseline="0" dirty="0">
                <a:solidFill>
                  <a:srgbClr val="00007F"/>
                </a:solidFill>
                <a:latin typeface="Myriad Pro"/>
              </a:rPr>
              <a:t>1864</a:t>
            </a:r>
            <a:r>
              <a:rPr lang="en-US" sz="1800" b="0" i="0" u="none" strike="noStrike" baseline="0" dirty="0">
                <a:solidFill>
                  <a:srgbClr val="000000"/>
                </a:solidFill>
                <a:latin typeface="Myriad Pro"/>
              </a:rPr>
              <a:t>) argued, the mixing of racial types—what Broca called ‘hybridization’—could in many instances lead to racial improvements, an outlook Montessori shared. </a:t>
            </a:r>
            <a:r>
              <a:rPr lang="sk-SK" sz="1800" b="0" i="0" u="none" strike="noStrike" baseline="0" dirty="0">
                <a:latin typeface="Myriad Pro"/>
              </a:rPr>
              <a:t>“ </a:t>
            </a:r>
            <a:r>
              <a:rPr lang="sk-SK" sz="1800" b="0" i="0" u="none" strike="noStrike" baseline="0" dirty="0" err="1">
                <a:latin typeface="Myriad Pro"/>
              </a:rPr>
              <a:t>Fallace</a:t>
            </a:r>
            <a:r>
              <a:rPr lang="sk-SK" sz="1800" b="0" i="0" u="none" strike="noStrike" baseline="0" dirty="0">
                <a:latin typeface="Myriad Pro"/>
              </a:rPr>
              <a:t>, 2023)</a:t>
            </a:r>
            <a:endParaRPr lang="sk-SK" dirty="0"/>
          </a:p>
          <a:p>
            <a:r>
              <a:rPr lang="en-US" dirty="0"/>
              <a:t>Measurement of cranium, skull, to make assumptions about differences in intelligence among human groups (race hierarchy)</a:t>
            </a:r>
          </a:p>
          <a:p>
            <a:r>
              <a:rPr lang="en-US" dirty="0"/>
              <a:t>Samuel G. Morton measured cranial capacity and made assumptions about brain size therefore intelligence. </a:t>
            </a:r>
          </a:p>
          <a:p>
            <a:r>
              <a:rPr lang="en-US" dirty="0"/>
              <a:t>Measurement by filling skulls with white pepper seeds, later lead shot</a:t>
            </a:r>
          </a:p>
          <a:p>
            <a:r>
              <a:rPr lang="en-US" dirty="0"/>
              <a:t>Bias: omitting </a:t>
            </a:r>
            <a:r>
              <a:rPr lang="en-US" dirty="0" err="1"/>
              <a:t>subgrups</a:t>
            </a:r>
            <a:r>
              <a:rPr lang="en-US" dirty="0"/>
              <a:t>, more female skulls in certain groups</a:t>
            </a:r>
          </a:p>
        </p:txBody>
      </p:sp>
    </p:spTree>
    <p:extLst>
      <p:ext uri="{BB962C8B-B14F-4D97-AF65-F5344CB8AC3E}">
        <p14:creationId xmlns:p14="http://schemas.microsoft.com/office/powerpoint/2010/main" val="18603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9DFDC3-4251-4F46-A0A0-5A808C52AB66}"/>
              </a:ext>
            </a:extLst>
          </p:cNvPr>
          <p:cNvSpPr>
            <a:spLocks noGrp="1"/>
          </p:cNvSpPr>
          <p:nvPr>
            <p:ph type="title"/>
          </p:nvPr>
        </p:nvSpPr>
        <p:spPr/>
        <p:txBody>
          <a:bodyPr/>
          <a:lstStyle/>
          <a:p>
            <a:r>
              <a:rPr lang="sk-SK" dirty="0" err="1"/>
              <a:t>Luchetti</a:t>
            </a:r>
            <a:r>
              <a:rPr lang="sk-SK" dirty="0"/>
              <a:t>, 2022 – </a:t>
            </a:r>
            <a:r>
              <a:rPr lang="sk-SK" dirty="0" err="1"/>
              <a:t>the</a:t>
            </a:r>
            <a:r>
              <a:rPr lang="sk-SK" dirty="0"/>
              <a:t> </a:t>
            </a:r>
            <a:r>
              <a:rPr lang="sk-SK" dirty="0" err="1"/>
              <a:t>mistake</a:t>
            </a:r>
            <a:r>
              <a:rPr lang="sk-SK" dirty="0"/>
              <a:t> of </a:t>
            </a:r>
            <a:r>
              <a:rPr lang="sk-SK" dirty="0" err="1"/>
              <a:t>carniology</a:t>
            </a:r>
            <a:endParaRPr lang="cs-CZ" dirty="0"/>
          </a:p>
        </p:txBody>
      </p:sp>
      <p:sp>
        <p:nvSpPr>
          <p:cNvPr id="3" name="Zástupný obsah 2">
            <a:extLst>
              <a:ext uri="{FF2B5EF4-FFF2-40B4-BE49-F238E27FC236}">
                <a16:creationId xmlns:a16="http://schemas.microsoft.com/office/drawing/2014/main" id="{0D36876D-22EB-4A4C-8C84-9842FF690FFB}"/>
              </a:ext>
            </a:extLst>
          </p:cNvPr>
          <p:cNvSpPr>
            <a:spLocks noGrp="1"/>
          </p:cNvSpPr>
          <p:nvPr>
            <p:ph idx="1"/>
          </p:nvPr>
        </p:nvSpPr>
        <p:spPr/>
        <p:txBody>
          <a:bodyPr/>
          <a:lstStyle/>
          <a:p>
            <a:pPr marL="342900" indent="-342900" algn="l">
              <a:buAutoNum type="arabicPeriod"/>
            </a:pPr>
            <a:r>
              <a:rPr lang="en-US" sz="1800" b="0" i="0" u="none" strike="noStrike" baseline="0" dirty="0">
                <a:latin typeface="STIX-Regular"/>
              </a:rPr>
              <a:t>Inference from individual instrument readings of volume to individual values of</a:t>
            </a:r>
            <a:r>
              <a:rPr lang="sk-SK" sz="1800" b="0" i="0" u="none" strike="noStrike" baseline="0" dirty="0">
                <a:latin typeface="STIX-Regular"/>
              </a:rPr>
              <a:t> </a:t>
            </a:r>
            <a:r>
              <a:rPr lang="cs-CZ" sz="1800" b="0" i="0" u="none" strike="noStrike" baseline="0" dirty="0" err="1">
                <a:latin typeface="STIX-Regular"/>
              </a:rPr>
              <a:t>cranial</a:t>
            </a:r>
            <a:r>
              <a:rPr lang="cs-CZ" sz="1800" b="0" i="0" u="none" strike="noStrike" baseline="0" dirty="0">
                <a:latin typeface="STIX-Regular"/>
              </a:rPr>
              <a:t> </a:t>
            </a:r>
            <a:r>
              <a:rPr lang="cs-CZ" sz="1800" b="0" i="0" u="none" strike="noStrike" baseline="0" dirty="0" err="1">
                <a:latin typeface="STIX-Regular"/>
              </a:rPr>
              <a:t>capacity</a:t>
            </a:r>
            <a:r>
              <a:rPr lang="cs-CZ" sz="1800" dirty="0">
                <a:latin typeface="STIX-Regular"/>
              </a:rPr>
              <a:t> (</a:t>
            </a:r>
            <a:r>
              <a:rPr lang="cs-CZ" sz="1800" dirty="0" err="1">
                <a:latin typeface="STIX-Regular"/>
              </a:rPr>
              <a:t>cephalic</a:t>
            </a:r>
            <a:r>
              <a:rPr lang="cs-CZ" sz="1800" dirty="0">
                <a:latin typeface="STIX-Regular"/>
              </a:rPr>
              <a:t> index)</a:t>
            </a:r>
          </a:p>
          <a:p>
            <a:pPr marL="0" indent="0" algn="l">
              <a:buNone/>
            </a:pPr>
            <a:r>
              <a:rPr lang="en-US" sz="1800" b="0" i="0" u="none" strike="noStrike" baseline="0" dirty="0">
                <a:latin typeface="STIX-Regular"/>
              </a:rPr>
              <a:t>2. Inference from individual values of cranial capacity to average values of cranial</a:t>
            </a:r>
            <a:r>
              <a:rPr lang="sk-SK" sz="1800" b="0" i="0" u="none" strike="noStrike" baseline="0" dirty="0">
                <a:latin typeface="STIX-Regular"/>
              </a:rPr>
              <a:t> </a:t>
            </a:r>
            <a:r>
              <a:rPr lang="en-US" sz="1800" b="0" i="0" u="none" strike="noStrike" baseline="0" dirty="0">
                <a:latin typeface="STIX-Regular"/>
              </a:rPr>
              <a:t>capacity of the group samples</a:t>
            </a:r>
          </a:p>
          <a:p>
            <a:pPr marL="0" indent="0" algn="l">
              <a:buNone/>
            </a:pPr>
            <a:r>
              <a:rPr lang="en-US" sz="1800" b="0" i="0" u="none" strike="noStrike" baseline="0" dirty="0">
                <a:latin typeface="STIX-Regular"/>
              </a:rPr>
              <a:t>3. Inference from average values of cranial capacity of group samples to average</a:t>
            </a:r>
            <a:r>
              <a:rPr lang="sk-SK" sz="1800" b="0" i="0" u="none" strike="noStrike" baseline="0" dirty="0">
                <a:latin typeface="STIX-Regular"/>
              </a:rPr>
              <a:t> </a:t>
            </a:r>
            <a:r>
              <a:rPr lang="en-US" sz="1800" b="0" i="0" u="none" strike="noStrike" baseline="0" dirty="0">
                <a:latin typeface="STIX-Regular"/>
              </a:rPr>
              <a:t>values of cranial capacity of populations</a:t>
            </a:r>
          </a:p>
          <a:p>
            <a:pPr marL="0" indent="0" algn="l">
              <a:buNone/>
            </a:pPr>
            <a:r>
              <a:rPr lang="en-US" sz="1800" b="0" i="0" u="none" strike="noStrike" baseline="0" dirty="0">
                <a:latin typeface="STIX-Regular"/>
              </a:rPr>
              <a:t>4. Inference from average values of cranial capacity of populations to relative positions</a:t>
            </a:r>
            <a:r>
              <a:rPr lang="sk-SK" sz="1800" b="0" i="0" u="none" strike="noStrike" baseline="0" dirty="0">
                <a:latin typeface="STIX-Regular"/>
              </a:rPr>
              <a:t> </a:t>
            </a:r>
            <a:r>
              <a:rPr lang="en-US" sz="1800" b="0" i="0" u="none" strike="noStrike" baseline="0" dirty="0">
                <a:latin typeface="STIX-Regular"/>
              </a:rPr>
              <a:t>of a population on an ordinal scale of intelligence</a:t>
            </a:r>
            <a:endParaRPr lang="cs-CZ" dirty="0"/>
          </a:p>
        </p:txBody>
      </p:sp>
    </p:spTree>
    <p:extLst>
      <p:ext uri="{BB962C8B-B14F-4D97-AF65-F5344CB8AC3E}">
        <p14:creationId xmlns:p14="http://schemas.microsoft.com/office/powerpoint/2010/main" val="2698058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75DC7E-C77F-4F8E-868F-5472DC25C6C3}"/>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EA7E11EE-C54D-4509-AABB-3F62D47001CA}"/>
              </a:ext>
            </a:extLst>
          </p:cNvPr>
          <p:cNvSpPr>
            <a:spLocks noGrp="1"/>
          </p:cNvSpPr>
          <p:nvPr>
            <p:ph idx="1"/>
          </p:nvPr>
        </p:nvSpPr>
        <p:spPr/>
        <p:txBody>
          <a:bodyPr>
            <a:normAutofit lnSpcReduction="10000"/>
          </a:bodyPr>
          <a:lstStyle/>
          <a:p>
            <a:pPr algn="l"/>
            <a:r>
              <a:rPr lang="en-US" sz="1800" b="0" i="0" u="none" strike="noStrike" baseline="0" dirty="0">
                <a:latin typeface="STIX-Regular"/>
              </a:rPr>
              <a:t>most craniologists, had to presuppose the existence of a direct correlation between</a:t>
            </a:r>
            <a:r>
              <a:rPr lang="sk-SK" sz="1800" b="0" i="0" u="none" strike="noStrike" baseline="0" dirty="0">
                <a:latin typeface="STIX-Regular"/>
              </a:rPr>
              <a:t> </a:t>
            </a:r>
            <a:r>
              <a:rPr lang="en-US" sz="1800" b="0" i="0" u="none" strike="noStrike" baseline="0" dirty="0">
                <a:latin typeface="STIX-Regular"/>
              </a:rPr>
              <a:t>skull or brain size and mental abilities. However, craniologists never systematically investigated</a:t>
            </a:r>
            <a:r>
              <a:rPr lang="sk-SK" sz="1800" b="0" i="0" u="none" strike="noStrike" baseline="0" dirty="0">
                <a:latin typeface="STIX-Regular"/>
              </a:rPr>
              <a:t> </a:t>
            </a:r>
            <a:r>
              <a:rPr lang="en-US" sz="1800" b="0" i="0" u="none" strike="noStrike" baseline="0" dirty="0">
                <a:latin typeface="STIX-Regular"/>
              </a:rPr>
              <a:t>the relationship between values of cranial capacity and intelligence as a quantitative</a:t>
            </a:r>
            <a:r>
              <a:rPr lang="sk-SK" sz="1800" b="0" i="0" u="none" strike="noStrike" baseline="0" dirty="0">
                <a:latin typeface="STIX-Regular"/>
              </a:rPr>
              <a:t> </a:t>
            </a:r>
            <a:r>
              <a:rPr lang="cs-CZ" sz="1800" b="0" i="0" u="none" strike="noStrike" baseline="0" dirty="0" err="1">
                <a:latin typeface="STIX-Regular"/>
              </a:rPr>
              <a:t>notion</a:t>
            </a:r>
            <a:r>
              <a:rPr lang="cs-CZ" sz="1800" b="0" i="0" u="none" strike="noStrike" baseline="0" dirty="0">
                <a:latin typeface="STIX-Regular"/>
              </a:rPr>
              <a:t>.</a:t>
            </a:r>
          </a:p>
          <a:p>
            <a:pPr algn="l"/>
            <a:endParaRPr lang="cs-CZ" sz="1800" dirty="0">
              <a:latin typeface="STIX-Regular"/>
            </a:endParaRPr>
          </a:p>
          <a:p>
            <a:pPr algn="l"/>
            <a:r>
              <a:rPr lang="en-US" sz="1800" b="0" i="0" u="none" strike="noStrike" baseline="0" dirty="0">
                <a:latin typeface="STIX-Regular"/>
              </a:rPr>
              <a:t>Elephant problem</a:t>
            </a:r>
          </a:p>
          <a:p>
            <a:pPr algn="l"/>
            <a:endParaRPr lang="en-US" sz="1800" dirty="0">
              <a:latin typeface="STIX-Regular"/>
            </a:endParaRPr>
          </a:p>
          <a:p>
            <a:pPr algn="l"/>
            <a:r>
              <a:rPr lang="en-US" sz="1800" b="0" i="0" u="none" strike="noStrike" baseline="0" dirty="0">
                <a:latin typeface="STIX-Regular"/>
              </a:rPr>
              <a:t>Outliers in skull capacity</a:t>
            </a:r>
          </a:p>
          <a:p>
            <a:pPr algn="l"/>
            <a:endParaRPr lang="en-US" sz="1800" dirty="0">
              <a:latin typeface="STIX-Regular"/>
            </a:endParaRPr>
          </a:p>
          <a:p>
            <a:pPr algn="l"/>
            <a:r>
              <a:rPr lang="en-US" sz="1800" b="0" i="0" u="none" strike="noStrike" baseline="0" dirty="0">
                <a:latin typeface="STIX-Regular"/>
              </a:rPr>
              <a:t>Different skull me</a:t>
            </a:r>
            <a:r>
              <a:rPr lang="sk-SK" sz="1800" b="0" i="0" u="none" strike="noStrike" baseline="0" dirty="0">
                <a:latin typeface="STIX-Regular"/>
              </a:rPr>
              <a:t>a</a:t>
            </a:r>
            <a:r>
              <a:rPr lang="en-US" sz="1800" b="0" i="0" u="none" strike="noStrike" baseline="0" dirty="0">
                <a:latin typeface="STIX-Regular"/>
              </a:rPr>
              <a:t>sures (facial vs. skull indexes) or claim, that the relationship holds in rough terms</a:t>
            </a:r>
            <a:r>
              <a:rPr lang="sk-SK" sz="1800" b="0" i="0" u="none" strike="noStrike" baseline="0" dirty="0">
                <a:latin typeface="STIX-Regular"/>
              </a:rPr>
              <a:t> (</a:t>
            </a:r>
            <a:r>
              <a:rPr lang="sk-SK" sz="1800" b="0" i="0" u="none" strike="noStrike" baseline="0" dirty="0" err="1">
                <a:latin typeface="STIX-Regular"/>
              </a:rPr>
              <a:t>Broca</a:t>
            </a:r>
            <a:r>
              <a:rPr lang="sk-SK" sz="1800" b="0" i="0" u="none" strike="noStrike" baseline="0" dirty="0">
                <a:latin typeface="STIX-Regular"/>
              </a:rPr>
              <a:t>)</a:t>
            </a:r>
            <a:endParaRPr lang="en-US" sz="1800" b="0" i="0" u="none" strike="noStrike" baseline="0" dirty="0">
              <a:latin typeface="STIX-Regular"/>
            </a:endParaRPr>
          </a:p>
          <a:p>
            <a:pPr algn="l"/>
            <a:r>
              <a:rPr lang="en-US" sz="1800" dirty="0">
                <a:latin typeface="STIX-Regular"/>
              </a:rPr>
              <a:t>Intelligence testing – empirical was non-existing</a:t>
            </a:r>
            <a:endParaRPr lang="en-US" sz="1800" b="0" i="0" u="none" strike="noStrike" baseline="0" dirty="0">
              <a:latin typeface="STIX-Regular"/>
            </a:endParaRPr>
          </a:p>
          <a:p>
            <a:pPr algn="l"/>
            <a:endParaRPr lang="cs-CZ" dirty="0"/>
          </a:p>
        </p:txBody>
      </p:sp>
    </p:spTree>
    <p:extLst>
      <p:ext uri="{BB962C8B-B14F-4D97-AF65-F5344CB8AC3E}">
        <p14:creationId xmlns:p14="http://schemas.microsoft.com/office/powerpoint/2010/main" val="1193715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BCB6CB27-E82C-488A-800D-B9A8021B28A4}"/>
              </a:ext>
            </a:extLst>
          </p:cNvPr>
          <p:cNvSpPr>
            <a:spLocks noGrp="1"/>
          </p:cNvSpPr>
          <p:nvPr>
            <p:ph idx="1"/>
          </p:nvPr>
        </p:nvSpPr>
        <p:spPr>
          <a:xfrm>
            <a:off x="174498" y="1331259"/>
            <a:ext cx="8946541" cy="4195481"/>
          </a:xfrm>
        </p:spPr>
        <p:txBody>
          <a:bodyPr>
            <a:normAutofit fontScale="92500"/>
          </a:bodyPr>
          <a:lstStyle/>
          <a:p>
            <a:r>
              <a:rPr lang="en-US" dirty="0"/>
              <a:t>Alice Lee – female skulls of her grand colleagues were not supporting the craniological claim</a:t>
            </a:r>
          </a:p>
          <a:p>
            <a:r>
              <a:rPr lang="en-US" dirty="0"/>
              <a:t>Craniologists started to focus on different measures than just cranial capacity. They became obsessed with the physical measurement, but did not put attention to theory and statistics that was underlying it.</a:t>
            </a:r>
          </a:p>
          <a:p>
            <a:pPr algn="l"/>
            <a:r>
              <a:rPr lang="sk-SK" sz="1800" b="0" i="0" u="none" strike="noStrike" baseline="0" dirty="0">
                <a:solidFill>
                  <a:srgbClr val="000000"/>
                </a:solidFill>
                <a:latin typeface="STIX-Regular"/>
              </a:rPr>
              <a:t>„</a:t>
            </a:r>
            <a:r>
              <a:rPr lang="en-US" sz="1800" b="0" i="0" u="none" strike="noStrike" baseline="0" dirty="0">
                <a:solidFill>
                  <a:srgbClr val="000000"/>
                </a:solidFill>
                <a:latin typeface="STIX-Regular"/>
              </a:rPr>
              <a:t>The collapse of the craniological research program and its failure at quantifying</a:t>
            </a:r>
            <a:r>
              <a:rPr lang="sk-SK" sz="1800" b="0" i="0" u="none" strike="noStrike" baseline="0" dirty="0">
                <a:solidFill>
                  <a:srgbClr val="000000"/>
                </a:solidFill>
                <a:latin typeface="STIX-Regular"/>
              </a:rPr>
              <a:t> </a:t>
            </a:r>
            <a:r>
              <a:rPr lang="en-US" sz="1800" b="0" i="0" u="none" strike="noStrike" baseline="0" dirty="0">
                <a:solidFill>
                  <a:srgbClr val="000000"/>
                </a:solidFill>
                <a:latin typeface="STIX-Regular"/>
              </a:rPr>
              <a:t>intelligence by means of physical measures did not prevent the assumption of</a:t>
            </a:r>
            <a:r>
              <a:rPr lang="sk-SK" sz="1800" b="0" i="0" u="none" strike="noStrike" baseline="0" dirty="0">
                <a:solidFill>
                  <a:srgbClr val="000000"/>
                </a:solidFill>
                <a:latin typeface="STIX-Regular"/>
              </a:rPr>
              <a:t> </a:t>
            </a:r>
            <a:r>
              <a:rPr lang="en-US" sz="1800" b="0" i="0" u="none" strike="noStrike" baseline="0" dirty="0" err="1">
                <a:solidFill>
                  <a:srgbClr val="000000"/>
                </a:solidFill>
                <a:latin typeface="STIX-Regular"/>
              </a:rPr>
              <a:t>quantitativity</a:t>
            </a:r>
            <a:r>
              <a:rPr lang="en-US" sz="1800" b="0" i="0" u="none" strike="noStrike" baseline="0" dirty="0">
                <a:solidFill>
                  <a:srgbClr val="000000"/>
                </a:solidFill>
                <a:latin typeface="STIX-Regular"/>
              </a:rPr>
              <a:t> of psychological attributes from making its way into the development</a:t>
            </a:r>
            <a:r>
              <a:rPr lang="sk-SK" sz="1800" b="0" i="0" u="none" strike="noStrike" baseline="0" dirty="0">
                <a:solidFill>
                  <a:srgbClr val="000000"/>
                </a:solidFill>
                <a:latin typeface="STIX-Regular"/>
              </a:rPr>
              <a:t> </a:t>
            </a:r>
            <a:r>
              <a:rPr lang="en-US" sz="1800" b="0" i="0" u="none" strike="noStrike" baseline="0" dirty="0">
                <a:solidFill>
                  <a:srgbClr val="000000"/>
                </a:solidFill>
                <a:latin typeface="STIX-Regular"/>
              </a:rPr>
              <a:t>of early psychological testing, most importantly intelligence testing (Boring,</a:t>
            </a:r>
            <a:r>
              <a:rPr lang="sk-SK" sz="1800" b="0" i="0" u="none" strike="noStrike" baseline="0" dirty="0">
                <a:solidFill>
                  <a:srgbClr val="000000"/>
                </a:solidFill>
                <a:latin typeface="STIX-Regular"/>
              </a:rPr>
              <a:t> </a:t>
            </a:r>
            <a:r>
              <a:rPr lang="en-US" sz="1800" b="0" i="0" u="none" strike="noStrike" baseline="0" dirty="0">
                <a:solidFill>
                  <a:schemeClr val="bg1"/>
                </a:solidFill>
                <a:latin typeface="STIX-Regular"/>
              </a:rPr>
              <a:t>1961; Carson, 2007, 2014; Gould, 1981). Even when measures of intelligence</a:t>
            </a:r>
            <a:r>
              <a:rPr lang="sk-SK" sz="1800" b="0" i="0" u="none" strike="noStrike" baseline="0" dirty="0">
                <a:solidFill>
                  <a:schemeClr val="bg1"/>
                </a:solidFill>
                <a:latin typeface="STIX-Regular"/>
              </a:rPr>
              <a:t> </a:t>
            </a:r>
            <a:r>
              <a:rPr lang="en-US" sz="1800" b="0" i="0" u="none" strike="noStrike" baseline="0" dirty="0">
                <a:solidFill>
                  <a:schemeClr val="bg1"/>
                </a:solidFill>
                <a:latin typeface="STIX-Regular"/>
              </a:rPr>
              <a:t>by means of standardized testing started to appear, independent evidence</a:t>
            </a:r>
            <a:r>
              <a:rPr lang="sk-SK" sz="1800" b="0" i="0" u="none" strike="noStrike" baseline="0" dirty="0">
                <a:solidFill>
                  <a:schemeClr val="bg1"/>
                </a:solidFill>
                <a:latin typeface="STIX-Regular"/>
              </a:rPr>
              <a:t> </a:t>
            </a:r>
            <a:r>
              <a:rPr lang="en-US" sz="1800" b="0" i="0" u="none" strike="noStrike" baseline="0" dirty="0">
                <a:solidFill>
                  <a:schemeClr val="bg1"/>
                </a:solidFill>
                <a:latin typeface="STIX-Regular"/>
              </a:rPr>
              <a:t>of its quantitative structure proved far from easy to obtain (Michell, 1997).</a:t>
            </a:r>
            <a:r>
              <a:rPr lang="sk-SK" sz="1800" b="0" i="0" u="none" strike="noStrike" baseline="0" dirty="0">
                <a:solidFill>
                  <a:schemeClr val="bg1"/>
                </a:solidFill>
                <a:latin typeface="STIX-Regular"/>
              </a:rPr>
              <a:t>“</a:t>
            </a:r>
          </a:p>
          <a:p>
            <a:pPr algn="l"/>
            <a:endParaRPr lang="sk-SK" sz="1800" dirty="0">
              <a:solidFill>
                <a:srgbClr val="000000"/>
              </a:solidFill>
              <a:latin typeface="STIX-Regular"/>
            </a:endParaRPr>
          </a:p>
          <a:p>
            <a:pPr algn="l"/>
            <a:r>
              <a:rPr lang="en-US" sz="1800" dirty="0">
                <a:solidFill>
                  <a:srgbClr val="000000"/>
                </a:solidFill>
                <a:latin typeface="STIX-Regular"/>
              </a:rPr>
              <a:t>(</a:t>
            </a:r>
            <a:r>
              <a:rPr lang="sk-SK" sz="1800" dirty="0" err="1">
                <a:solidFill>
                  <a:srgbClr val="000000"/>
                </a:solidFill>
                <a:latin typeface="STIX-Regular"/>
              </a:rPr>
              <a:t>Karl</a:t>
            </a:r>
            <a:r>
              <a:rPr lang="sk-SK" sz="1800" dirty="0">
                <a:solidFill>
                  <a:srgbClr val="000000"/>
                </a:solidFill>
                <a:latin typeface="STIX-Regular"/>
              </a:rPr>
              <a:t> </a:t>
            </a:r>
            <a:r>
              <a:rPr lang="en-US" sz="1800" dirty="0">
                <a:solidFill>
                  <a:srgbClr val="000000"/>
                </a:solidFill>
                <a:latin typeface="STIX-Regular"/>
              </a:rPr>
              <a:t>Pearson- eugenic but not craniologist</a:t>
            </a:r>
            <a:r>
              <a:rPr lang="sk-SK" sz="1800" dirty="0">
                <a:solidFill>
                  <a:srgbClr val="000000"/>
                </a:solidFill>
                <a:latin typeface="STIX-Regular"/>
              </a:rPr>
              <a:t>, </a:t>
            </a:r>
            <a:r>
              <a:rPr lang="sk-SK" sz="1800" dirty="0" err="1">
                <a:solidFill>
                  <a:srgbClr val="000000"/>
                </a:solidFill>
                <a:latin typeface="STIX-Regular"/>
              </a:rPr>
              <a:t>his</a:t>
            </a:r>
            <a:r>
              <a:rPr lang="sk-SK" sz="1800" dirty="0">
                <a:solidFill>
                  <a:srgbClr val="000000"/>
                </a:solidFill>
                <a:latin typeface="STIX-Regular"/>
              </a:rPr>
              <a:t> </a:t>
            </a:r>
            <a:r>
              <a:rPr lang="sk-SK" sz="1800" dirty="0" err="1">
                <a:solidFill>
                  <a:srgbClr val="000000"/>
                </a:solidFill>
                <a:latin typeface="STIX-Regular"/>
              </a:rPr>
              <a:t>beef</a:t>
            </a:r>
            <a:r>
              <a:rPr lang="sk-SK" sz="1800" dirty="0">
                <a:solidFill>
                  <a:srgbClr val="000000"/>
                </a:solidFill>
                <a:latin typeface="STIX-Regular"/>
              </a:rPr>
              <a:t> </a:t>
            </a:r>
            <a:r>
              <a:rPr lang="sk-SK" sz="1800" dirty="0" err="1">
                <a:solidFill>
                  <a:srgbClr val="000000"/>
                </a:solidFill>
                <a:latin typeface="STIX-Regular"/>
              </a:rPr>
              <a:t>with</a:t>
            </a:r>
            <a:r>
              <a:rPr lang="sk-SK" sz="1800" dirty="0">
                <a:solidFill>
                  <a:srgbClr val="000000"/>
                </a:solidFill>
                <a:latin typeface="STIX-Regular"/>
              </a:rPr>
              <a:t> </a:t>
            </a:r>
            <a:r>
              <a:rPr lang="sk-SK" sz="1800" dirty="0" err="1">
                <a:solidFill>
                  <a:srgbClr val="000000"/>
                </a:solidFill>
                <a:latin typeface="STIX-Regular"/>
              </a:rPr>
              <a:t>his</a:t>
            </a:r>
            <a:r>
              <a:rPr lang="sk-SK" sz="1800" dirty="0">
                <a:solidFill>
                  <a:srgbClr val="000000"/>
                </a:solidFill>
                <a:latin typeface="STIX-Regular"/>
              </a:rPr>
              <a:t> </a:t>
            </a:r>
            <a:r>
              <a:rPr lang="sk-SK" sz="1800" dirty="0" err="1">
                <a:solidFill>
                  <a:srgbClr val="000000"/>
                </a:solidFill>
                <a:latin typeface="STIX-Regular"/>
              </a:rPr>
              <a:t>son</a:t>
            </a:r>
            <a:r>
              <a:rPr lang="sk-SK" sz="1800" dirty="0">
                <a:solidFill>
                  <a:srgbClr val="000000"/>
                </a:solidFill>
                <a:latin typeface="STIX-Regular"/>
              </a:rPr>
              <a:t>); </a:t>
            </a:r>
            <a:r>
              <a:rPr lang="sk-SK" sz="1800" dirty="0" err="1">
                <a:solidFill>
                  <a:srgbClr val="000000"/>
                </a:solidFill>
                <a:latin typeface="STIX-Regular"/>
              </a:rPr>
              <a:t>Eugenics</a:t>
            </a:r>
            <a:r>
              <a:rPr lang="sk-SK" sz="1800" dirty="0">
                <a:solidFill>
                  <a:srgbClr val="000000"/>
                </a:solidFill>
                <a:latin typeface="STIX-Regular"/>
              </a:rPr>
              <a:t> (</a:t>
            </a:r>
            <a:r>
              <a:rPr lang="sk-SK" sz="1800" dirty="0" err="1">
                <a:solidFill>
                  <a:srgbClr val="000000"/>
                </a:solidFill>
                <a:latin typeface="STIX-Regular"/>
              </a:rPr>
              <a:t>Francis</a:t>
            </a:r>
            <a:r>
              <a:rPr lang="sk-SK" sz="1800" dirty="0">
                <a:solidFill>
                  <a:srgbClr val="000000"/>
                </a:solidFill>
                <a:latin typeface="STIX-Regular"/>
              </a:rPr>
              <a:t> </a:t>
            </a:r>
            <a:r>
              <a:rPr lang="sk-SK" sz="1800" dirty="0" err="1">
                <a:solidFill>
                  <a:srgbClr val="000000"/>
                </a:solidFill>
                <a:latin typeface="STIX-Regular"/>
              </a:rPr>
              <a:t>Galton</a:t>
            </a:r>
            <a:r>
              <a:rPr lang="sk-SK" sz="1800" dirty="0">
                <a:solidFill>
                  <a:srgbClr val="000000"/>
                </a:solidFill>
                <a:latin typeface="STIX-Regular"/>
              </a:rPr>
              <a:t>)</a:t>
            </a:r>
            <a:endParaRPr lang="en-US" dirty="0"/>
          </a:p>
          <a:p>
            <a:endParaRPr lang="cs-CZ" dirty="0"/>
          </a:p>
        </p:txBody>
      </p:sp>
      <p:pic>
        <p:nvPicPr>
          <p:cNvPr id="1028" name="Picture 4" descr="Francis Galton - Wikipedia">
            <a:extLst>
              <a:ext uri="{FF2B5EF4-FFF2-40B4-BE49-F238E27FC236}">
                <a16:creationId xmlns:a16="http://schemas.microsoft.com/office/drawing/2014/main" id="{0121E46C-FD45-4492-A8D4-52803D0EB3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3402" y="2510790"/>
            <a:ext cx="2095500"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7281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516</TotalTime>
  <Words>691</Words>
  <Application>Microsoft Office PowerPoint</Application>
  <PresentationFormat>Širokoúhlá obrazovka</PresentationFormat>
  <Paragraphs>53</Paragraphs>
  <Slides>10</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10</vt:i4>
      </vt:variant>
    </vt:vector>
  </HeadingPairs>
  <TitlesOfParts>
    <vt:vector size="17" baseType="lpstr">
      <vt:lpstr>Arial</vt:lpstr>
      <vt:lpstr>Century Gothic</vt:lpstr>
      <vt:lpstr>Myriad Pro</vt:lpstr>
      <vt:lpstr>STIX-Italic</vt:lpstr>
      <vt:lpstr>STIX-Regular</vt:lpstr>
      <vt:lpstr>Wingdings 3</vt:lpstr>
      <vt:lpstr>Ion</vt:lpstr>
      <vt:lpstr>Craniology and phrenology</vt:lpstr>
      <vt:lpstr>Phrenology</vt:lpstr>
      <vt:lpstr>Prezentace aplikace PowerPoint</vt:lpstr>
      <vt:lpstr>Contributions</vt:lpstr>
      <vt:lpstr>Prezentace aplikace PowerPoint</vt:lpstr>
      <vt:lpstr>Craniology</vt:lpstr>
      <vt:lpstr>Luchetti, 2022 – the mistake of carniology</vt:lpstr>
      <vt:lpstr>Prezentace aplikace PowerPoint</vt:lpstr>
      <vt:lpstr>Prezentace aplikace PowerPoint</vt:lpstr>
      <vt:lpstr>Current effort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Craniology and phrenology</dc:title>
  <dc:creator>Lenka Štěpánková</dc:creator>
  <cp:lastModifiedBy>Lenka Štěpánková</cp:lastModifiedBy>
  <cp:revision>24</cp:revision>
  <dcterms:created xsi:type="dcterms:W3CDTF">2023-11-21T12:46:56Z</dcterms:created>
  <dcterms:modified xsi:type="dcterms:W3CDTF">2023-11-24T12:22:59Z</dcterms:modified>
</cp:coreProperties>
</file>