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322" r:id="rId3"/>
    <p:sldId id="325" r:id="rId4"/>
    <p:sldId id="326" r:id="rId5"/>
    <p:sldId id="259" r:id="rId6"/>
    <p:sldId id="291" r:id="rId7"/>
    <p:sldId id="260" r:id="rId8"/>
    <p:sldId id="261" r:id="rId9"/>
    <p:sldId id="294" r:id="rId10"/>
    <p:sldId id="262" r:id="rId11"/>
    <p:sldId id="323" r:id="rId12"/>
    <p:sldId id="263" r:id="rId13"/>
    <p:sldId id="290" r:id="rId14"/>
    <p:sldId id="264" r:id="rId15"/>
    <p:sldId id="265" r:id="rId16"/>
    <p:sldId id="268" r:id="rId17"/>
    <p:sldId id="266" r:id="rId18"/>
    <p:sldId id="302" r:id="rId19"/>
    <p:sldId id="315" r:id="rId20"/>
    <p:sldId id="317" r:id="rId21"/>
    <p:sldId id="318" r:id="rId22"/>
    <p:sldId id="319" r:id="rId23"/>
    <p:sldId id="320" r:id="rId24"/>
    <p:sldId id="313" r:id="rId25"/>
    <p:sldId id="289" r:id="rId26"/>
    <p:sldId id="314" r:id="rId27"/>
    <p:sldId id="321" r:id="rId28"/>
    <p:sldId id="270" r:id="rId29"/>
    <p:sldId id="285" r:id="rId30"/>
    <p:sldId id="271" r:id="rId31"/>
    <p:sldId id="283" r:id="rId32"/>
    <p:sldId id="284" r:id="rId33"/>
    <p:sldId id="272" r:id="rId34"/>
    <p:sldId id="274" r:id="rId35"/>
    <p:sldId id="324" r:id="rId36"/>
    <p:sldId id="369" r:id="rId37"/>
    <p:sldId id="371" r:id="rId38"/>
    <p:sldId id="372" r:id="rId39"/>
    <p:sldId id="370" r:id="rId40"/>
    <p:sldId id="373" r:id="rId41"/>
    <p:sldId id="273" r:id="rId42"/>
    <p:sldId id="275" r:id="rId43"/>
    <p:sldId id="286" r:id="rId44"/>
    <p:sldId id="287" r:id="rId45"/>
    <p:sldId id="276" r:id="rId46"/>
    <p:sldId id="288" r:id="rId47"/>
    <p:sldId id="279" r:id="rId48"/>
    <p:sldId id="280" r:id="rId49"/>
    <p:sldId id="281" r:id="rId5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DEB2B30-36EE-4BF8-BEFF-3CB5491EAE31}">
          <p14:sldIdLst>
            <p14:sldId id="257"/>
            <p14:sldId id="322"/>
            <p14:sldId id="325"/>
            <p14:sldId id="326"/>
            <p14:sldId id="259"/>
            <p14:sldId id="291"/>
            <p14:sldId id="260"/>
            <p14:sldId id="261"/>
            <p14:sldId id="294"/>
            <p14:sldId id="262"/>
            <p14:sldId id="323"/>
            <p14:sldId id="263"/>
            <p14:sldId id="290"/>
            <p14:sldId id="264"/>
            <p14:sldId id="265"/>
            <p14:sldId id="268"/>
            <p14:sldId id="266"/>
          </p14:sldIdLst>
        </p14:section>
        <p14:section name="Odbočka do parciálních korelací" id="{713F7F9B-DFE7-44B7-A8E1-08A64D9C1D04}">
          <p14:sldIdLst>
            <p14:sldId id="302"/>
            <p14:sldId id="315"/>
            <p14:sldId id="317"/>
            <p14:sldId id="318"/>
            <p14:sldId id="319"/>
            <p14:sldId id="320"/>
            <p14:sldId id="313"/>
          </p14:sldIdLst>
        </p14:section>
        <p14:section name="Zpátky k interpretaci" id="{7AFFFE8B-1EA1-4994-A705-E77E3CF7B8F5}">
          <p14:sldIdLst>
            <p14:sldId id="289"/>
            <p14:sldId id="314"/>
            <p14:sldId id="321"/>
            <p14:sldId id="270"/>
            <p14:sldId id="285"/>
          </p14:sldIdLst>
        </p14:section>
        <p14:section name="Zdroje zkreslení" id="{505C6803-E50A-4F83-B95A-4EDEBC737890}">
          <p14:sldIdLst>
            <p14:sldId id="271"/>
            <p14:sldId id="283"/>
            <p14:sldId id="284"/>
            <p14:sldId id="272"/>
            <p14:sldId id="274"/>
            <p14:sldId id="324"/>
            <p14:sldId id="369"/>
            <p14:sldId id="371"/>
            <p14:sldId id="372"/>
            <p14:sldId id="370"/>
            <p14:sldId id="373"/>
            <p14:sldId id="273"/>
            <p14:sldId id="275"/>
            <p14:sldId id="286"/>
            <p14:sldId id="287"/>
            <p14:sldId id="276"/>
            <p14:sldId id="28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2" autoAdjust="0"/>
    <p:restoredTop sz="97197" autoAdjust="0"/>
  </p:normalViewPr>
  <p:slideViewPr>
    <p:cSldViewPr>
      <p:cViewPr varScale="1">
        <p:scale>
          <a:sx n="131" d="100"/>
          <a:sy n="131" d="100"/>
        </p:scale>
        <p:origin x="67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104872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fld id="{46C79EB9-17FA-481D-A354-A873050B204D}" type="datetimeFigureOut">
              <a:rPr lang="cs-CZ"/>
              <a:t>25.10.23</a:t>
            </a:fld>
            <a:endParaRPr lang="cs-CZ"/>
          </a:p>
        </p:txBody>
      </p:sp>
      <p:sp>
        <p:nvSpPr>
          <p:cNvPr id="104872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104872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872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104872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F4DE738-3C1B-40AF-87CB-4E2A220D1B89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59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4859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57BD0-A7CA-4584-8ABF-C5CFBD4EB31E}" type="slidenum">
              <a:rPr lang="cs-CZ" altLang="cs-CZ" smtClean="0">
                <a:latin typeface="Segoe UI" panose="020B05020402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 Je dobré si uvědomit, že to, co modelujeme (ty predikované hodnoty </a:t>
            </a:r>
            <a:r>
              <a:rPr lang="cs-CZ" altLang="cs-CZ" sz="1200" i="1" dirty="0" err="1"/>
              <a:t>Y‘</a:t>
            </a:r>
            <a:r>
              <a:rPr lang="cs-CZ" altLang="cs-CZ" sz="1200" i="1" baseline="-25000" dirty="0" err="1"/>
              <a:t>i</a:t>
            </a:r>
            <a:r>
              <a:rPr lang="cs-CZ" dirty="0"/>
              <a:t>), jsou vlastně odpovědí na otázku: „Jaký je průměr Y v populaci lidí s konkrétní kombinací hodnot prediktorů?“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DE738-3C1B-40AF-87CB-4E2A220D1B8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78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DE738-3C1B-40AF-87CB-4E2A220D1B8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85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47705E9E-7848-40BC-8E37-5D1270FF4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1C412409-137F-462F-8B6D-68077CDD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*a více.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D4A4D61D-E00E-4D85-A5A4-E5F5C7D79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3C86A27-F59F-4A3D-AD7F-A032F151C570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303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47705E9E-7848-40BC-8E37-5D1270FF4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1C412409-137F-462F-8B6D-68077CDD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D4A4D61D-E00E-4D85-A5A4-E5F5C7D79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3C86A27-F59F-4A3D-AD7F-A032F151C570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048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47705E9E-7848-40BC-8E37-5D1270FF4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1C412409-137F-462F-8B6D-68077CDD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Zmínit explicitně, že korelace predikovaných skórů a reziduí je 0.</a:t>
            </a: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D4A4D61D-E00E-4D85-A5A4-E5F5C7D79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3C86A27-F59F-4A3D-AD7F-A032F151C570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067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47705E9E-7848-40BC-8E37-5D1270FF4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1C412409-137F-462F-8B6D-68077CDD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Zmínit explicitně, že korelace predikovaných skórů a reziduí je 0.</a:t>
            </a: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D4A4D61D-E00E-4D85-A5A4-E5F5C7D79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3C86A27-F59F-4A3D-AD7F-A032F151C570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50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47705E9E-7848-40BC-8E37-5D1270FF4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1C412409-137F-462F-8B6D-68077CDD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Zmínit explicitně, že korelace predikovaných skórů a reziduí je 0.</a:t>
            </a: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D4A4D61D-E00E-4D85-A5A4-E5F5C7D79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3C86A27-F59F-4A3D-AD7F-A032F151C570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554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8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4858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04858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104858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104858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B46C99C6-80C5-4260-AB64-93E805E484FD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69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9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9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9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29E020C-EED7-4557-825B-CD788EB5D68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682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8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87DD7A9-B866-4890-9A70-83AC0987FA0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604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0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0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0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0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9919E21-1D50-44A9-846D-0620C559B511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5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59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F5DB6A8-D2BD-42E3-BAC4-83E47893E147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48698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4869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0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0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E5A05A0-2BBC-4FD4-B042-ACE8CA602C3D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70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70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70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0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0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9F726B4-8575-47FF-B5F2-2E0A95C43DCC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709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48710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711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48712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71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1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1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382209C-ADAA-4AB1-889A-76F1DB1A36BB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678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0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F491B3D-C63F-47D7-8C27-6310CF2D9167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6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0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67BBEE0-2B79-4172-AA8A-D7E6E3B11979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48717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718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4871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2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2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8AB78D8-A669-45CB-936C-90A9BE0A6679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4868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1048688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4868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9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9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641096D-754C-4B65-A5FD-61739EBD5906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48578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8579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858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104858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104858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B8B2BF6-7E3D-4766-9769-8452E9B44223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atematika.cz/linearni-kombinace-vektor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PSYb2520</a:t>
            </a:r>
            <a:br>
              <a:rPr lang="cs-CZ" altLang="cs-CZ" sz="2400" dirty="0"/>
            </a:br>
            <a:r>
              <a:rPr lang="cs-CZ" altLang="cs-CZ" sz="2400" dirty="0"/>
              <a:t>Statistická analýza dat v psychologii II</a:t>
            </a:r>
            <a:br>
              <a:rPr lang="cs-CZ" altLang="cs-CZ" sz="2400" dirty="0"/>
            </a:br>
            <a:r>
              <a:rPr lang="cs-CZ" altLang="cs-CZ" sz="2400" b="1" dirty="0"/>
              <a:t>Přednáška 2</a:t>
            </a:r>
          </a:p>
        </p:txBody>
      </p:sp>
      <p:sp>
        <p:nvSpPr>
          <p:cNvPr id="104859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429000"/>
            <a:ext cx="7993062" cy="3168650"/>
          </a:xfrm>
        </p:spPr>
        <p:txBody>
          <a:bodyPr/>
          <a:lstStyle/>
          <a:p>
            <a:pPr algn="ctr" eaLnBrk="1" hangingPunct="1"/>
            <a:r>
              <a:rPr lang="en-US" altLang="cs-CZ" sz="4000" dirty="0">
                <a:solidFill>
                  <a:schemeClr val="accent2"/>
                </a:solidFill>
              </a:rPr>
              <a:t>{</a:t>
            </a:r>
            <a:r>
              <a:rPr lang="cs-CZ" altLang="cs-CZ" sz="2000" i="1" dirty="0">
                <a:solidFill>
                  <a:schemeClr val="accent2"/>
                </a:solidFill>
              </a:rPr>
              <a:t>Mnohonásobná</a:t>
            </a:r>
            <a:r>
              <a:rPr lang="en-US" altLang="cs-CZ" sz="2000" i="1" dirty="0">
                <a:solidFill>
                  <a:schemeClr val="accent2"/>
                </a:solidFill>
              </a:rPr>
              <a:t>, v</a:t>
            </a:r>
            <a:r>
              <a:rPr lang="cs-CZ" altLang="cs-CZ" sz="2000" i="1" dirty="0" err="1">
                <a:solidFill>
                  <a:schemeClr val="accent2"/>
                </a:solidFill>
              </a:rPr>
              <a:t>ícenásobná</a:t>
            </a:r>
            <a:r>
              <a:rPr lang="en-US" altLang="cs-CZ" sz="4000" dirty="0">
                <a:solidFill>
                  <a:schemeClr val="accent2"/>
                </a:solidFill>
              </a:rPr>
              <a:t>}</a:t>
            </a:r>
            <a:r>
              <a:rPr lang="cs-CZ" altLang="cs-CZ" sz="4000" b="1" dirty="0">
                <a:solidFill>
                  <a:schemeClr val="accent2"/>
                </a:solidFill>
              </a:rPr>
              <a:t> lineární regrese</a:t>
            </a:r>
          </a:p>
          <a:p>
            <a:pPr algn="ctr" eaLnBrk="1" hangingPunct="1"/>
            <a:r>
              <a:rPr lang="cs-CZ" altLang="cs-CZ" sz="2400" b="1" dirty="0" err="1">
                <a:solidFill>
                  <a:schemeClr val="accent2"/>
                </a:solidFill>
              </a:rPr>
              <a:t>Multiple</a:t>
            </a:r>
            <a:r>
              <a:rPr lang="cs-CZ" altLang="cs-CZ" sz="2400" b="1" dirty="0">
                <a:solidFill>
                  <a:schemeClr val="accent2"/>
                </a:solidFill>
              </a:rPr>
              <a:t> </a:t>
            </a:r>
            <a:r>
              <a:rPr lang="cs-CZ" altLang="cs-CZ" sz="2400" b="1" dirty="0" err="1">
                <a:solidFill>
                  <a:schemeClr val="accent2"/>
                </a:solidFill>
              </a:rPr>
              <a:t>linear</a:t>
            </a:r>
            <a:r>
              <a:rPr lang="cs-CZ" altLang="cs-CZ" sz="2400" b="1" dirty="0">
                <a:solidFill>
                  <a:schemeClr val="accent2"/>
                </a:solidFill>
              </a:rPr>
              <a:t> </a:t>
            </a:r>
            <a:r>
              <a:rPr lang="cs-CZ" altLang="cs-CZ" sz="2400" b="1" dirty="0" err="1">
                <a:solidFill>
                  <a:schemeClr val="accent2"/>
                </a:solidFill>
              </a:rPr>
              <a:t>regression</a:t>
            </a:r>
            <a:endParaRPr lang="cs-CZ" altLang="cs-CZ" sz="2400" b="1" dirty="0">
              <a:solidFill>
                <a:schemeClr val="accent2"/>
              </a:solidFill>
            </a:endParaRPr>
          </a:p>
          <a:p>
            <a:pPr eaLnBrk="1" hangingPunct="1"/>
            <a:endParaRPr lang="cs-CZ" altLang="cs-CZ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Nadpis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Příklad Long2</a:t>
            </a:r>
          </a:p>
        </p:txBody>
      </p:sp>
      <p:sp>
        <p:nvSpPr>
          <p:cNvPr id="1048614" name="Zástupný symbol pro obsah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Y: deprese</a:t>
            </a:r>
          </a:p>
          <a:p>
            <a:r>
              <a:rPr lang="cs-CZ" altLang="cs-CZ" dirty="0"/>
              <a:t>X: </a:t>
            </a:r>
            <a:r>
              <a:rPr lang="cs-CZ" altLang="cs-CZ" dirty="0" err="1"/>
              <a:t>selfe</a:t>
            </a:r>
            <a:r>
              <a:rPr lang="cs-CZ" altLang="cs-CZ" dirty="0"/>
              <a:t> (</a:t>
            </a:r>
            <a:r>
              <a:rPr lang="cs-CZ" altLang="cs-CZ" dirty="0" err="1"/>
              <a:t>self-esteem</a:t>
            </a:r>
            <a:r>
              <a:rPr lang="cs-CZ" altLang="cs-CZ" dirty="0"/>
              <a:t>),  </a:t>
            </a:r>
            <a:r>
              <a:rPr lang="cs-CZ" altLang="cs-CZ" dirty="0" err="1"/>
              <a:t>duv_r</a:t>
            </a:r>
            <a:r>
              <a:rPr lang="cs-CZ" altLang="cs-CZ" dirty="0"/>
              <a:t> (důvěra k rodičům), </a:t>
            </a:r>
            <a:r>
              <a:rPr lang="cs-CZ" altLang="cs-CZ" dirty="0" err="1"/>
              <a:t>duv_v</a:t>
            </a:r>
            <a:r>
              <a:rPr lang="cs-CZ" altLang="cs-CZ" dirty="0"/>
              <a:t> (důvěra k vrstevníkům)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0C425-87DE-4D8C-9749-367304E3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Rychlá deskripce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E3BB4-31AB-446E-AE9C-BF9A6ECFB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DESCRIPTIVES VARIABLES=deprese </a:t>
            </a:r>
            <a:r>
              <a:rPr lang="cs-CZ" sz="2000" dirty="0" err="1"/>
              <a:t>selfe</a:t>
            </a:r>
            <a:r>
              <a:rPr lang="cs-CZ" sz="2000" dirty="0"/>
              <a:t> </a:t>
            </a:r>
            <a:r>
              <a:rPr lang="cs-CZ" sz="2000" dirty="0" err="1"/>
              <a:t>duv_r</a:t>
            </a:r>
            <a:r>
              <a:rPr lang="cs-CZ" sz="2000" dirty="0"/>
              <a:t> </a:t>
            </a:r>
            <a:r>
              <a:rPr lang="cs-CZ" sz="2000" dirty="0" err="1"/>
              <a:t>duv_v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/STATISTICS=MEAN STDDEV MIN MAX.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GRAPH</a:t>
            </a:r>
          </a:p>
          <a:p>
            <a:pPr marL="0" indent="0">
              <a:buNone/>
            </a:pPr>
            <a:r>
              <a:rPr lang="cs-CZ" sz="2000" dirty="0"/>
              <a:t>  /SCATTERPLOT(MATRIX)=deprese </a:t>
            </a:r>
            <a:r>
              <a:rPr lang="cs-CZ" sz="2000" dirty="0" err="1"/>
              <a:t>selfe</a:t>
            </a:r>
            <a:r>
              <a:rPr lang="cs-CZ" sz="2000" dirty="0"/>
              <a:t> </a:t>
            </a:r>
            <a:r>
              <a:rPr lang="cs-CZ" sz="2000" dirty="0" err="1"/>
              <a:t>duv_r</a:t>
            </a:r>
            <a:r>
              <a:rPr lang="cs-CZ" sz="2000" dirty="0"/>
              <a:t> </a:t>
            </a:r>
            <a:r>
              <a:rPr lang="cs-CZ" sz="2000" dirty="0" err="1"/>
              <a:t>duv_v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/MISSING=LISTWISE.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CORRELATIONS   deprese </a:t>
            </a:r>
            <a:r>
              <a:rPr lang="cs-CZ" sz="2000" dirty="0" err="1"/>
              <a:t>selfe</a:t>
            </a:r>
            <a:r>
              <a:rPr lang="cs-CZ" sz="2000" dirty="0"/>
              <a:t> </a:t>
            </a:r>
            <a:r>
              <a:rPr lang="cs-CZ" sz="2000" dirty="0" err="1"/>
              <a:t>duv_r</a:t>
            </a:r>
            <a:r>
              <a:rPr lang="cs-CZ" sz="2000" dirty="0"/>
              <a:t> </a:t>
            </a:r>
            <a:r>
              <a:rPr lang="cs-CZ" sz="2000" dirty="0" err="1"/>
              <a:t>duv_v</a:t>
            </a:r>
            <a:r>
              <a:rPr lang="cs-CZ" sz="20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50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Nadpis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Krok 1 – </a:t>
            </a:r>
            <a:r>
              <a:rPr lang="cs-CZ" altLang="cs-CZ" b="1" dirty="0"/>
              <a:t>Specifikace modelu</a:t>
            </a:r>
          </a:p>
        </p:txBody>
      </p:sp>
      <p:sp>
        <p:nvSpPr>
          <p:cNvPr id="1048616" name="Zástupný obsah 5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397875" cy="4267200"/>
          </a:xfrm>
        </p:spPr>
        <p:txBody>
          <a:bodyPr/>
          <a:lstStyle/>
          <a:p>
            <a:r>
              <a:rPr lang="cs-CZ" altLang="cs-CZ" sz="2800" dirty="0">
                <a:solidFill>
                  <a:schemeClr val="bg1">
                    <a:lumMod val="50000"/>
                  </a:schemeClr>
                </a:solidFill>
              </a:rPr>
              <a:t>Rozhodnutí o tom jaký model použiji - lineární</a:t>
            </a:r>
          </a:p>
          <a:p>
            <a:r>
              <a:rPr lang="cs-CZ" altLang="cs-CZ" dirty="0"/>
              <a:t>Rozhodnutí o tom, jaké prediktory do modelu zahrnu a jaké regresní koeficienty budeme tedy odhadovat</a:t>
            </a:r>
          </a:p>
          <a:p>
            <a:r>
              <a:rPr lang="cs-CZ" altLang="cs-CZ" dirty="0"/>
              <a:t>V jednoduchém modelu odpovídá jednomu prediktoru jeden parametr – regresní koeficient</a:t>
            </a:r>
          </a:p>
          <a:p>
            <a:pPr marL="0" indent="0">
              <a:buNone/>
            </a:pPr>
            <a:r>
              <a:rPr lang="cs-CZ" altLang="cs-CZ" sz="2800" dirty="0" err="1"/>
              <a:t>deprese</a:t>
            </a:r>
            <a:r>
              <a:rPr lang="cs-CZ" altLang="cs-CZ" sz="2800" i="1" baseline="-25000" dirty="0" err="1"/>
              <a:t>i</a:t>
            </a:r>
            <a:r>
              <a:rPr lang="cs-CZ" altLang="cs-CZ" sz="2800" dirty="0"/>
              <a:t> = </a:t>
            </a:r>
            <a:r>
              <a:rPr lang="cs-CZ" altLang="cs-CZ" sz="2800" i="1" dirty="0"/>
              <a:t>b</a:t>
            </a:r>
            <a:r>
              <a:rPr lang="cs-CZ" altLang="cs-CZ" sz="2800" baseline="-25000" dirty="0"/>
              <a:t>0</a:t>
            </a:r>
            <a:r>
              <a:rPr lang="cs-CZ" altLang="cs-CZ" sz="2800" dirty="0"/>
              <a:t> + </a:t>
            </a:r>
            <a:r>
              <a:rPr lang="cs-CZ" altLang="cs-CZ" sz="2800" i="1" dirty="0"/>
              <a:t>b</a:t>
            </a:r>
            <a:r>
              <a:rPr lang="cs-CZ" altLang="cs-CZ" sz="2800" baseline="-25000" dirty="0"/>
              <a:t>1</a:t>
            </a:r>
            <a:r>
              <a:rPr lang="cs-CZ" altLang="cs-CZ" sz="2800" dirty="0"/>
              <a:t>selfe</a:t>
            </a:r>
            <a:r>
              <a:rPr lang="cs-CZ" altLang="cs-CZ" sz="2800" i="1" baseline="-25000" dirty="0"/>
              <a:t>i</a:t>
            </a:r>
            <a:r>
              <a:rPr lang="cs-CZ" altLang="cs-CZ" sz="2800" dirty="0"/>
              <a:t> + </a:t>
            </a:r>
            <a:r>
              <a:rPr lang="cs-CZ" altLang="cs-CZ" sz="2800" i="1" dirty="0" err="1"/>
              <a:t>e</a:t>
            </a:r>
            <a:r>
              <a:rPr lang="cs-CZ" altLang="cs-CZ" sz="2800" i="1" baseline="-25000" dirty="0" err="1"/>
              <a:t>i</a:t>
            </a:r>
            <a:endParaRPr lang="cs-CZ" altLang="cs-CZ" sz="2800" dirty="0"/>
          </a:p>
          <a:p>
            <a:pPr marL="0" indent="0">
              <a:buNone/>
            </a:pPr>
            <a:r>
              <a:rPr lang="cs-CZ" altLang="cs-CZ" sz="2800" dirty="0" err="1"/>
              <a:t>deprese</a:t>
            </a:r>
            <a:r>
              <a:rPr lang="cs-CZ" altLang="cs-CZ" sz="2800" i="1" baseline="-25000" dirty="0" err="1"/>
              <a:t>i</a:t>
            </a:r>
            <a:r>
              <a:rPr lang="cs-CZ" altLang="cs-CZ" sz="2800" dirty="0"/>
              <a:t> = </a:t>
            </a:r>
            <a:r>
              <a:rPr lang="cs-CZ" altLang="cs-CZ" sz="2800" i="1" dirty="0"/>
              <a:t>b</a:t>
            </a:r>
            <a:r>
              <a:rPr lang="cs-CZ" altLang="cs-CZ" sz="2800" baseline="-25000" dirty="0"/>
              <a:t>0</a:t>
            </a:r>
            <a:r>
              <a:rPr lang="cs-CZ" altLang="cs-CZ" sz="2800" dirty="0"/>
              <a:t> + </a:t>
            </a:r>
            <a:r>
              <a:rPr lang="cs-CZ" altLang="cs-CZ" sz="2800" i="1" dirty="0"/>
              <a:t>b</a:t>
            </a:r>
            <a:r>
              <a:rPr lang="cs-CZ" altLang="cs-CZ" sz="2800" baseline="-25000" dirty="0"/>
              <a:t>1</a:t>
            </a:r>
            <a:r>
              <a:rPr lang="cs-CZ" altLang="cs-CZ" sz="2800" dirty="0"/>
              <a:t>selfe</a:t>
            </a:r>
            <a:r>
              <a:rPr lang="cs-CZ" altLang="cs-CZ" sz="2800" i="1" baseline="-25000" dirty="0"/>
              <a:t>i</a:t>
            </a:r>
            <a:r>
              <a:rPr lang="cs-CZ" altLang="cs-CZ" sz="2800" dirty="0"/>
              <a:t> + </a:t>
            </a:r>
            <a:r>
              <a:rPr lang="cs-CZ" altLang="cs-CZ" sz="2800" i="1" dirty="0"/>
              <a:t>b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duv_r</a:t>
            </a:r>
            <a:r>
              <a:rPr lang="cs-CZ" altLang="cs-CZ" sz="2800" i="1" baseline="-25000" dirty="0"/>
              <a:t>i</a:t>
            </a:r>
            <a:r>
              <a:rPr lang="cs-CZ" altLang="cs-CZ" sz="2800" dirty="0"/>
              <a:t> + </a:t>
            </a:r>
            <a:r>
              <a:rPr lang="cs-CZ" altLang="cs-CZ" sz="2800" i="1" dirty="0"/>
              <a:t>b</a:t>
            </a:r>
            <a:r>
              <a:rPr lang="cs-CZ" altLang="cs-CZ" sz="2800" baseline="-25000" dirty="0"/>
              <a:t>3</a:t>
            </a:r>
            <a:r>
              <a:rPr lang="cs-CZ" altLang="cs-CZ" sz="2800" dirty="0"/>
              <a:t>duv_v</a:t>
            </a:r>
            <a:r>
              <a:rPr lang="cs-CZ" altLang="cs-CZ" sz="2800" i="1" baseline="-25000" dirty="0"/>
              <a:t>i</a:t>
            </a:r>
            <a:r>
              <a:rPr lang="cs-CZ" altLang="cs-CZ" sz="2800" dirty="0"/>
              <a:t> + </a:t>
            </a:r>
            <a:r>
              <a:rPr lang="cs-CZ" altLang="cs-CZ" sz="2800" i="1" dirty="0" err="1"/>
              <a:t>e</a:t>
            </a:r>
            <a:r>
              <a:rPr lang="cs-CZ" altLang="cs-CZ" sz="2800" i="1" baseline="-25000" dirty="0" err="1"/>
              <a:t>i</a:t>
            </a:r>
            <a:endParaRPr lang="cs-CZ" altLang="cs-CZ" sz="2800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C6926-8D55-4AE4-AB3B-B5F8E6C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1 - Specifikace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3AFC5F-B217-4258-8387-DBBE0F0A2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„Správnost“ modelu podmíněna</a:t>
            </a:r>
          </a:p>
          <a:p>
            <a:pPr lvl="1"/>
            <a:r>
              <a:rPr lang="cs-CZ" dirty="0"/>
              <a:t>skutečnou linearitou vztahů</a:t>
            </a:r>
          </a:p>
          <a:p>
            <a:pPr lvl="1"/>
            <a:r>
              <a:rPr lang="cs-CZ" dirty="0"/>
              <a:t>přítomností všech proměnných ovlivňujících </a:t>
            </a:r>
            <a:r>
              <a:rPr lang="cs-CZ" i="1" dirty="0"/>
              <a:t>Y</a:t>
            </a:r>
          </a:p>
          <a:p>
            <a:pPr lvl="2"/>
            <a:r>
              <a:rPr lang="cs-CZ" dirty="0"/>
              <a:t>LOVE – </a:t>
            </a:r>
            <a:r>
              <a:rPr lang="cs-CZ" dirty="0" err="1"/>
              <a:t>Left-Out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</a:t>
            </a:r>
            <a:r>
              <a:rPr lang="cs-CZ" dirty="0" err="1"/>
              <a:t>Error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30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2 – Odhad parametrů modelu – </a:t>
            </a:r>
            <a:r>
              <a:rPr lang="cs-CZ" dirty="0" err="1"/>
              <a:t>estimation</a:t>
            </a:r>
            <a:r>
              <a:rPr lang="cs-CZ" dirty="0"/>
              <a:t>, </a:t>
            </a:r>
            <a:r>
              <a:rPr lang="cs-CZ" dirty="0" err="1"/>
              <a:t>fitting</a:t>
            </a:r>
            <a:endParaRPr lang="cs-CZ" dirty="0"/>
          </a:p>
        </p:txBody>
      </p:sp>
      <p:sp>
        <p:nvSpPr>
          <p:cNvPr id="1048618" name="Zástupný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469758" cy="4267200"/>
          </a:xfrm>
        </p:spPr>
        <p:txBody>
          <a:bodyPr/>
          <a:lstStyle/>
          <a:p>
            <a:r>
              <a:rPr lang="cs-CZ" dirty="0"/>
              <a:t>… odpovídá počítání </a:t>
            </a:r>
            <a:r>
              <a:rPr lang="cs-CZ" i="1" dirty="0"/>
              <a:t>a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dirty="0"/>
              <a:t> </a:t>
            </a:r>
            <a:r>
              <a:rPr lang="cs-CZ" i="1" dirty="0"/>
              <a:t>b</a:t>
            </a:r>
            <a:r>
              <a:rPr lang="cs-CZ" dirty="0"/>
              <a:t> v PSYb1170</a:t>
            </a:r>
          </a:p>
          <a:p>
            <a:r>
              <a:rPr lang="cs-CZ" dirty="0"/>
              <a:t>Parametry odhadne počítač</a:t>
            </a:r>
          </a:p>
          <a:p>
            <a:r>
              <a:rPr lang="cs-CZ" dirty="0"/>
              <a:t>Odhadne je podle kritéria, které budeme chtít</a:t>
            </a:r>
          </a:p>
          <a:p>
            <a:pPr lvl="1"/>
            <a:r>
              <a:rPr lang="en-GB" sz="2400" dirty="0" err="1"/>
              <a:t>Nejmen</a:t>
            </a:r>
            <a:r>
              <a:rPr lang="cs-CZ" sz="2400" dirty="0" err="1"/>
              <a:t>ší</a:t>
            </a:r>
            <a:r>
              <a:rPr lang="cs-CZ" sz="2400" dirty="0"/>
              <a:t> čtverce – </a:t>
            </a:r>
            <a:r>
              <a:rPr lang="cs-CZ" sz="2400" dirty="0" err="1"/>
              <a:t>ordinary</a:t>
            </a:r>
            <a:r>
              <a:rPr lang="cs-CZ" sz="2400" dirty="0"/>
              <a:t> least </a:t>
            </a:r>
            <a:r>
              <a:rPr lang="cs-CZ" sz="2400" dirty="0" err="1"/>
              <a:t>squares</a:t>
            </a:r>
            <a:r>
              <a:rPr lang="cs-CZ" sz="2400" dirty="0"/>
              <a:t> OLS – minimalizuje rozptyl reziduí (sumu </a:t>
            </a:r>
            <a:r>
              <a:rPr lang="cs-CZ" sz="2400" dirty="0" err="1"/>
              <a:t>kvadr</a:t>
            </a:r>
            <a:r>
              <a:rPr lang="cs-CZ" sz="2400" dirty="0"/>
              <a:t>. reziduí)</a:t>
            </a:r>
          </a:p>
          <a:p>
            <a:pPr lvl="1"/>
            <a:r>
              <a:rPr lang="cs-CZ" sz="2400" dirty="0"/>
              <a:t>Maximální věrohodnost – maximum likelihood – pro jednoduché modely stejný výsledek jako OLS</a:t>
            </a:r>
          </a:p>
          <a:p>
            <a:pPr lvl="1"/>
            <a:r>
              <a:rPr lang="cs-CZ" sz="2400" dirty="0"/>
              <a:t>Mohou být i jiná kritéria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Podívejme se na to</a:t>
            </a:r>
          </a:p>
        </p:txBody>
      </p:sp>
      <p:sp>
        <p:nvSpPr>
          <p:cNvPr id="1048620" name="Zástupný obsah 2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001000" cy="4628728"/>
          </a:xfrm>
        </p:spPr>
        <p:txBody>
          <a:bodyPr numCol="2"/>
          <a:lstStyle/>
          <a:p>
            <a:pPr marL="0" indent="0">
              <a:buNone/>
            </a:pPr>
            <a:r>
              <a:rPr lang="cs-CZ" altLang="cs-CZ" sz="1000" dirty="0"/>
              <a:t>REGRESSION</a:t>
            </a:r>
          </a:p>
          <a:p>
            <a:pPr marL="0" indent="0">
              <a:buNone/>
            </a:pPr>
            <a:r>
              <a:rPr lang="cs-CZ" altLang="cs-CZ" sz="1000" dirty="0"/>
              <a:t>  /DESCRIPTIVES MEAN STDDEV CORR SIG N</a:t>
            </a:r>
          </a:p>
          <a:p>
            <a:pPr marL="0" indent="0">
              <a:buNone/>
            </a:pPr>
            <a:r>
              <a:rPr lang="cs-CZ" altLang="cs-CZ" sz="1000" dirty="0"/>
              <a:t>  /MISSING LISTWISE</a:t>
            </a:r>
          </a:p>
          <a:p>
            <a:pPr marL="0" indent="0">
              <a:buNone/>
            </a:pPr>
            <a:r>
              <a:rPr lang="cs-CZ" altLang="cs-CZ" sz="1000" dirty="0"/>
              <a:t>  /STATISTICS COEFF OUTS</a:t>
            </a:r>
          </a:p>
          <a:p>
            <a:pPr marL="0" indent="0">
              <a:buNone/>
            </a:pPr>
            <a:r>
              <a:rPr lang="cs-CZ" altLang="cs-CZ" sz="1000" dirty="0"/>
              <a:t>  /CRITERIA=PIN(.05) POUT(.10)</a:t>
            </a:r>
          </a:p>
          <a:p>
            <a:pPr marL="0" indent="0">
              <a:buNone/>
            </a:pPr>
            <a:r>
              <a:rPr lang="cs-CZ" altLang="cs-CZ" sz="1000" dirty="0"/>
              <a:t>  /NOORIGIN </a:t>
            </a:r>
          </a:p>
          <a:p>
            <a:pPr marL="0" indent="0">
              <a:buNone/>
            </a:pPr>
            <a:r>
              <a:rPr lang="cs-CZ" altLang="cs-CZ" sz="1000" dirty="0"/>
              <a:t>  /DEPENDENT deprese</a:t>
            </a:r>
          </a:p>
          <a:p>
            <a:pPr marL="0" indent="0">
              <a:buNone/>
            </a:pPr>
            <a:r>
              <a:rPr lang="cs-CZ" altLang="cs-CZ" sz="1000" dirty="0"/>
              <a:t>  /METHOD=ENTER </a:t>
            </a:r>
            <a:r>
              <a:rPr lang="cs-CZ" altLang="cs-CZ" sz="1000" dirty="0" err="1"/>
              <a:t>selfe</a:t>
            </a:r>
            <a:r>
              <a:rPr lang="cs-CZ" altLang="cs-CZ" sz="1000" dirty="0"/>
              <a:t>.</a:t>
            </a:r>
          </a:p>
          <a:p>
            <a:pPr marL="0" indent="0">
              <a:buNone/>
            </a:pPr>
            <a:endParaRPr lang="cs-CZ" altLang="cs-CZ" sz="1000" dirty="0"/>
          </a:p>
          <a:p>
            <a:pPr marL="0" indent="0">
              <a:buNone/>
            </a:pPr>
            <a:endParaRPr lang="cs-CZ" altLang="cs-CZ" sz="1000" dirty="0"/>
          </a:p>
          <a:p>
            <a:pPr marL="0" indent="0">
              <a:buNone/>
            </a:pPr>
            <a:r>
              <a:rPr lang="cs-CZ" altLang="cs-CZ" sz="1000" dirty="0"/>
              <a:t>REGRESSION</a:t>
            </a:r>
          </a:p>
          <a:p>
            <a:pPr marL="0" indent="0">
              <a:buNone/>
            </a:pPr>
            <a:r>
              <a:rPr lang="cs-CZ" altLang="cs-CZ" sz="1000" dirty="0"/>
              <a:t>  /DESCRIPTIVES MEAN STDDEV CORR SIG N</a:t>
            </a:r>
          </a:p>
          <a:p>
            <a:pPr marL="0" indent="0">
              <a:buNone/>
            </a:pPr>
            <a:r>
              <a:rPr lang="cs-CZ" altLang="cs-CZ" sz="1000" dirty="0"/>
              <a:t>  /MISSING LISTWISE</a:t>
            </a:r>
          </a:p>
          <a:p>
            <a:pPr marL="0" indent="0">
              <a:buNone/>
            </a:pPr>
            <a:r>
              <a:rPr lang="cs-CZ" altLang="cs-CZ" sz="1000" dirty="0"/>
              <a:t>  /STATISTICS COEFF OUTS</a:t>
            </a:r>
          </a:p>
          <a:p>
            <a:pPr marL="0" indent="0">
              <a:buNone/>
            </a:pPr>
            <a:r>
              <a:rPr lang="cs-CZ" altLang="cs-CZ" sz="1000" dirty="0"/>
              <a:t>  /CRITERIA=PIN(.05) POUT(.10)</a:t>
            </a:r>
          </a:p>
          <a:p>
            <a:pPr marL="0" indent="0">
              <a:buNone/>
            </a:pPr>
            <a:r>
              <a:rPr lang="cs-CZ" altLang="cs-CZ" sz="1000" dirty="0"/>
              <a:t>  /NOORIGIN </a:t>
            </a:r>
          </a:p>
          <a:p>
            <a:pPr marL="0" indent="0">
              <a:buNone/>
            </a:pPr>
            <a:r>
              <a:rPr lang="cs-CZ" altLang="cs-CZ" sz="1000" dirty="0"/>
              <a:t>  /DEPENDENT deprese</a:t>
            </a:r>
          </a:p>
          <a:p>
            <a:pPr marL="0" indent="0">
              <a:buNone/>
            </a:pPr>
            <a:r>
              <a:rPr lang="cs-CZ" altLang="cs-CZ" sz="1000" dirty="0"/>
              <a:t>  /METHOD=ENTER </a:t>
            </a:r>
            <a:r>
              <a:rPr lang="cs-CZ" altLang="cs-CZ" sz="1000" dirty="0" err="1"/>
              <a:t>selfe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duv_r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duv_v</a:t>
            </a:r>
            <a:endParaRPr lang="cs-CZ" altLang="cs-CZ" sz="1000" dirty="0"/>
          </a:p>
          <a:p>
            <a:pPr marL="0" indent="0">
              <a:buNone/>
            </a:pPr>
            <a:r>
              <a:rPr lang="cs-CZ" altLang="cs-CZ" sz="1000" dirty="0"/>
              <a:t>  /PARTIALPLOT ALL.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Nadpis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Krok 4* – Interpretace parametrů</a:t>
            </a:r>
            <a:br>
              <a:rPr lang="cs-CZ" altLang="cs-CZ" dirty="0"/>
            </a:br>
            <a:r>
              <a:rPr lang="cs-CZ" altLang="cs-CZ" sz="2800" dirty="0"/>
              <a:t>Novinky oproti PSYb1170</a:t>
            </a:r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8624" name="Zástupný symbol pro obsah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66738" y="1752600"/>
                <a:ext cx="8397875" cy="4267200"/>
              </a:xfrm>
            </p:spPr>
            <p:txBody>
              <a:bodyPr/>
              <a:lstStyle/>
              <a:p>
                <a:r>
                  <a:rPr lang="cs-CZ" altLang="cs-CZ" sz="2800" dirty="0"/>
                  <a:t>Regr. koeficienty jsou </a:t>
                </a:r>
                <a:r>
                  <a:rPr lang="cs-CZ" altLang="cs-CZ" sz="2800" b="1" i="1" dirty="0"/>
                  <a:t>b</a:t>
                </a:r>
                <a:r>
                  <a:rPr lang="cs-CZ" altLang="cs-CZ" sz="2800" b="1" i="1" baseline="-25000" dirty="0"/>
                  <a:t>0</a:t>
                </a:r>
                <a:r>
                  <a:rPr lang="cs-CZ" altLang="cs-CZ" sz="2800" dirty="0"/>
                  <a:t> (průsečík, </a:t>
                </a:r>
                <a:r>
                  <a:rPr lang="cs-CZ" altLang="cs-CZ" sz="2800" i="1" dirty="0"/>
                  <a:t>a, (</a:t>
                </a:r>
                <a:r>
                  <a:rPr lang="cs-CZ" altLang="cs-CZ" sz="2800" i="1" dirty="0" err="1"/>
                  <a:t>constant</a:t>
                </a:r>
                <a:r>
                  <a:rPr lang="cs-CZ" altLang="cs-CZ" sz="2800" i="1" dirty="0"/>
                  <a:t>)</a:t>
                </a:r>
                <a:r>
                  <a:rPr lang="cs-CZ" altLang="cs-CZ" sz="2800" dirty="0"/>
                  <a:t>) a </a:t>
                </a:r>
                <a:r>
                  <a:rPr lang="cs-CZ" altLang="cs-CZ" sz="2800" b="1" i="1" dirty="0"/>
                  <a:t>b</a:t>
                </a:r>
                <a:r>
                  <a:rPr lang="cs-CZ" altLang="cs-CZ" sz="2800" b="1" i="1" baseline="-25000" dirty="0"/>
                  <a:t>1</a:t>
                </a:r>
                <a:r>
                  <a:rPr lang="cs-CZ" altLang="cs-CZ" sz="2800" b="1" baseline="-25000" dirty="0"/>
                  <a:t> </a:t>
                </a:r>
                <a:r>
                  <a:rPr lang="cs-CZ" altLang="cs-CZ" sz="2800" dirty="0"/>
                  <a:t>…</a:t>
                </a:r>
                <a:r>
                  <a:rPr lang="cs-CZ" altLang="cs-CZ" sz="2800" b="1" i="1" dirty="0" err="1"/>
                  <a:t>b</a:t>
                </a:r>
                <a:r>
                  <a:rPr lang="cs-CZ" altLang="cs-CZ" sz="2800" b="1" i="1" baseline="-25000" dirty="0" err="1"/>
                  <a:t>k</a:t>
                </a:r>
                <a:r>
                  <a:rPr lang="cs-CZ" altLang="cs-CZ" sz="2800" b="1" i="1" baseline="-25000" dirty="0"/>
                  <a:t> </a:t>
                </a:r>
                <a:r>
                  <a:rPr lang="cs-CZ" altLang="cs-CZ" sz="2800" dirty="0"/>
                  <a:t>(směrnice, </a:t>
                </a:r>
                <a:r>
                  <a:rPr lang="cs-CZ" altLang="cs-CZ" sz="2800" i="1" dirty="0"/>
                  <a:t>b</a:t>
                </a:r>
                <a:r>
                  <a:rPr lang="cs-CZ" altLang="cs-CZ" sz="2800" dirty="0"/>
                  <a:t>) </a:t>
                </a:r>
              </a:p>
              <a:p>
                <a:pPr>
                  <a:spcBef>
                    <a:spcPts val="1800"/>
                  </a:spcBef>
                </a:pPr>
                <a:r>
                  <a:rPr lang="cs-CZ" altLang="cs-CZ" sz="2800" b="1" dirty="0"/>
                  <a:t>Beta</a:t>
                </a:r>
                <a:r>
                  <a:rPr lang="cs-CZ" altLang="cs-CZ" sz="2800" dirty="0"/>
                  <a:t> – standardizovaný regresní koeficient. </a:t>
                </a:r>
              </a:p>
              <a:p>
                <a:pPr lvl="1"/>
                <a:r>
                  <a:rPr lang="cs-CZ" altLang="cs-CZ" sz="2400" dirty="0"/>
                  <a:t>O kolik víc násobku SD proměnné </a:t>
                </a:r>
                <a:r>
                  <a:rPr lang="cs-CZ" altLang="cs-CZ" sz="2400" i="1" dirty="0"/>
                  <a:t>Y</a:t>
                </a:r>
                <a:r>
                  <a:rPr lang="cs-CZ" altLang="cs-CZ" sz="2400" dirty="0"/>
                  <a:t> predikujeme člověku, který má o hodnotu X o 1 SD vyšší. S jedním prediktorem = </a:t>
                </a:r>
                <a:r>
                  <a:rPr lang="cs-CZ" altLang="cs-CZ" sz="2400" i="1" dirty="0"/>
                  <a:t>r</a:t>
                </a:r>
                <a:r>
                  <a:rPr lang="cs-CZ" altLang="cs-CZ" sz="24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alt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𝑆𝐷</m:t>
                        </m:r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alt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𝑆𝐷</m:t>
                        </m:r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altLang="cs-CZ" sz="2400" dirty="0"/>
                  <a:t>, </a:t>
                </a:r>
                <a:r>
                  <a:rPr lang="cs-CZ" altLang="cs-CZ" sz="2000" dirty="0"/>
                  <a:t>kde </a:t>
                </a:r>
                <a:r>
                  <a:rPr lang="cs-CZ" altLang="cs-CZ" sz="2000" i="1" dirty="0" err="1"/>
                  <a:t>b</a:t>
                </a:r>
                <a:r>
                  <a:rPr lang="cs-CZ" altLang="cs-CZ" sz="2000" i="1" baseline="-25000" dirty="0" err="1"/>
                  <a:t>j</a:t>
                </a:r>
                <a:r>
                  <a:rPr lang="cs-CZ" altLang="cs-CZ" sz="2000" dirty="0"/>
                  <a:t> je regresní </a:t>
                </a:r>
                <a:r>
                  <a:rPr lang="cs-CZ" altLang="cs-CZ" sz="2000" dirty="0" err="1"/>
                  <a:t>koef</a:t>
                </a:r>
                <a:r>
                  <a:rPr lang="cs-CZ" altLang="cs-CZ" sz="2000" dirty="0"/>
                  <a:t>. </a:t>
                </a:r>
                <a:r>
                  <a:rPr lang="cs-CZ" altLang="cs-CZ" sz="2000" i="1" dirty="0"/>
                  <a:t>j</a:t>
                </a:r>
                <a:r>
                  <a:rPr lang="cs-CZ" altLang="cs-CZ" sz="2000" dirty="0"/>
                  <a:t>-</a:t>
                </a:r>
                <a:r>
                  <a:rPr lang="cs-CZ" altLang="cs-CZ" sz="2000" dirty="0" err="1"/>
                  <a:t>tého</a:t>
                </a:r>
                <a:r>
                  <a:rPr lang="cs-CZ" altLang="cs-CZ" sz="2000" dirty="0"/>
                  <a:t> prediktoru</a:t>
                </a:r>
              </a:p>
              <a:p>
                <a:pPr lvl="1"/>
                <a:r>
                  <a:rPr lang="cs-CZ" altLang="cs-CZ" sz="2000" dirty="0"/>
                  <a:t>Když transformujeme </a:t>
                </a:r>
                <a:r>
                  <a:rPr lang="cs-CZ" altLang="cs-CZ" sz="2000" i="1" dirty="0"/>
                  <a:t>Y</a:t>
                </a:r>
                <a:r>
                  <a:rPr lang="cs-CZ" altLang="cs-CZ" sz="2000" dirty="0"/>
                  <a:t> i všechna </a:t>
                </a:r>
                <a:r>
                  <a:rPr lang="cs-CZ" altLang="cs-CZ" sz="2000" i="1" dirty="0"/>
                  <a:t>X</a:t>
                </a:r>
                <a:r>
                  <a:rPr lang="cs-CZ" altLang="cs-CZ" sz="2000" dirty="0"/>
                  <a:t> na </a:t>
                </a:r>
                <a:r>
                  <a:rPr lang="cs-CZ" altLang="cs-CZ" sz="2000" i="1" dirty="0"/>
                  <a:t>z</a:t>
                </a:r>
                <a:r>
                  <a:rPr lang="cs-CZ" altLang="cs-CZ" sz="2000" dirty="0"/>
                  <a:t>-skóry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alt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cs-CZ" altLang="cs-CZ" sz="2400" dirty="0"/>
              </a:p>
              <a:p>
                <a:pPr lvl="1"/>
                <a:endParaRPr lang="cs-CZ" altLang="cs-CZ" sz="2400" dirty="0"/>
              </a:p>
              <a:p>
                <a:pPr marL="0" indent="0">
                  <a:buNone/>
                </a:pPr>
                <a:endParaRPr lang="cs-CZ" altLang="cs-CZ" dirty="0"/>
              </a:p>
            </p:txBody>
          </p:sp>
        </mc:Choice>
        <mc:Fallback xmlns="">
          <p:sp>
            <p:nvSpPr>
              <p:cNvPr id="1048624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738" y="1752600"/>
                <a:ext cx="8397875" cy="4267200"/>
              </a:xfrm>
              <a:blipFill>
                <a:blip r:embed="rId2"/>
                <a:stretch>
                  <a:fillRect l="-1306" t="-1571" r="-25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C1381783-17E4-40D6-97B8-437CA4001647}"/>
              </a:ext>
            </a:extLst>
          </p:cNvPr>
          <p:cNvSpPr txBox="1"/>
          <p:nvPr/>
        </p:nvSpPr>
        <p:spPr>
          <a:xfrm>
            <a:off x="611560" y="623731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*I když se o interpretaci hodí mluvit teď, když vidíme první odhady parametrů, dal jsem tomuto kroku číslo 4, protože je dobré se před finální interpretací podívat na možné zdroje zkreslení.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Interpretace regresních koeficientů</a:t>
            </a:r>
          </a:p>
        </p:txBody>
      </p:sp>
      <p:sp>
        <p:nvSpPr>
          <p:cNvPr id="1048622" name="Zástupný symbol pro obsah 2"/>
          <p:cNvSpPr>
            <a:spLocks noGrp="1" noChangeArrowheads="1"/>
          </p:cNvSpPr>
          <p:nvPr>
            <p:ph sz="half" idx="1"/>
          </p:nvPr>
        </p:nvSpPr>
        <p:spPr>
          <a:xfrm>
            <a:off x="539750" y="1701130"/>
            <a:ext cx="8001000" cy="453618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000" i="1" dirty="0"/>
              <a:t>Y</a:t>
            </a:r>
            <a:r>
              <a:rPr lang="en-US" altLang="cs-CZ" sz="2000" i="1" dirty="0"/>
              <a:t>’</a:t>
            </a:r>
            <a:r>
              <a:rPr lang="cs-CZ" altLang="cs-CZ" sz="2000" i="1" dirty="0"/>
              <a:t> = b</a:t>
            </a:r>
            <a:r>
              <a:rPr lang="cs-CZ" altLang="cs-CZ" sz="2000" i="1" baseline="-25000" dirty="0"/>
              <a:t>0</a:t>
            </a:r>
            <a:r>
              <a:rPr lang="cs-CZ" altLang="cs-CZ" sz="2000" i="1" dirty="0"/>
              <a:t> +b</a:t>
            </a:r>
            <a:r>
              <a:rPr lang="cs-CZ" altLang="cs-CZ" sz="2000" i="1" baseline="-25000" dirty="0"/>
              <a:t>1</a:t>
            </a:r>
            <a:r>
              <a:rPr lang="cs-CZ" altLang="cs-CZ" sz="2000" i="1" dirty="0"/>
              <a:t>X</a:t>
            </a:r>
            <a:r>
              <a:rPr lang="cs-CZ" altLang="cs-CZ" sz="2000" i="1" baseline="-25000" dirty="0"/>
              <a:t>1</a:t>
            </a:r>
            <a:r>
              <a:rPr lang="cs-CZ" altLang="cs-CZ" sz="2000" i="1" dirty="0"/>
              <a:t> + b</a:t>
            </a:r>
            <a:r>
              <a:rPr lang="cs-CZ" altLang="cs-CZ" sz="2000" i="1" baseline="-25000" dirty="0"/>
              <a:t>2</a:t>
            </a:r>
            <a:r>
              <a:rPr lang="cs-CZ" altLang="cs-CZ" sz="2000" i="1" dirty="0"/>
              <a:t>X</a:t>
            </a:r>
            <a:r>
              <a:rPr lang="cs-CZ" altLang="cs-CZ" sz="2000" i="1" baseline="-25000" dirty="0"/>
              <a:t>2</a:t>
            </a:r>
            <a:r>
              <a:rPr lang="cs-CZ" altLang="cs-CZ" sz="2000" i="1" dirty="0"/>
              <a:t> + … + </a:t>
            </a:r>
            <a:r>
              <a:rPr lang="cs-CZ" altLang="cs-CZ" sz="2000" i="1" dirty="0" err="1"/>
              <a:t>b</a:t>
            </a:r>
            <a:r>
              <a:rPr lang="cs-CZ" altLang="cs-CZ" sz="2000" i="1" baseline="-25000" dirty="0" err="1"/>
              <a:t>k</a:t>
            </a:r>
            <a:r>
              <a:rPr lang="cs-CZ" altLang="cs-CZ" sz="2000" i="1" dirty="0" err="1"/>
              <a:t>X</a:t>
            </a:r>
            <a:r>
              <a:rPr lang="cs-CZ" altLang="cs-CZ" sz="2000" i="1" baseline="-25000" dirty="0" err="1"/>
              <a:t>k</a:t>
            </a:r>
            <a:endParaRPr lang="cs-CZ" altLang="cs-CZ" sz="2000" i="1" baseline="-25000" dirty="0"/>
          </a:p>
          <a:p>
            <a:pPr lvl="1" eaLnBrk="1" hangingPunct="1">
              <a:spcBef>
                <a:spcPts val="600"/>
              </a:spcBef>
            </a:pPr>
            <a:endParaRPr lang="cs-CZ" altLang="cs-CZ" sz="500" dirty="0"/>
          </a:p>
          <a:p>
            <a:pPr marL="469900" lvl="2" indent="-469900" eaLnBrk="1" hangingPunct="1">
              <a:spcBef>
                <a:spcPts val="600"/>
              </a:spcBef>
            </a:pPr>
            <a:r>
              <a:rPr lang="cs-CZ" altLang="cs-CZ" sz="2400" b="1" i="1" dirty="0" err="1"/>
              <a:t>B</a:t>
            </a:r>
            <a:r>
              <a:rPr lang="cs-CZ" altLang="cs-CZ" sz="2400" b="1" baseline="-25000" dirty="0" err="1"/>
              <a:t>i</a:t>
            </a:r>
            <a:r>
              <a:rPr lang="cs-CZ" altLang="cs-CZ" sz="1600" baseline="-25000" dirty="0"/>
              <a:t> </a:t>
            </a:r>
            <a:r>
              <a:rPr lang="cs-CZ" altLang="cs-CZ" sz="1600" dirty="0"/>
              <a:t>; </a:t>
            </a:r>
            <a:r>
              <a:rPr lang="cs-CZ" altLang="cs-CZ" sz="2400" b="1" i="1" dirty="0" err="1"/>
              <a:t>b</a:t>
            </a:r>
            <a:r>
              <a:rPr lang="cs-CZ" altLang="cs-CZ" sz="2400" b="1" baseline="-25000" dirty="0" err="1"/>
              <a:t>i</a:t>
            </a:r>
            <a:r>
              <a:rPr lang="cs-CZ" altLang="cs-CZ" sz="1600" dirty="0"/>
              <a:t> vyjadřuje </a:t>
            </a:r>
            <a:r>
              <a:rPr lang="cs-CZ" altLang="cs-CZ" sz="1600" b="1" dirty="0">
                <a:solidFill>
                  <a:srgbClr val="FF0000"/>
                </a:solidFill>
              </a:rPr>
              <a:t>rozdíl</a:t>
            </a:r>
            <a:r>
              <a:rPr lang="cs-CZ" altLang="cs-CZ" sz="1600" dirty="0"/>
              <a:t> </a:t>
            </a:r>
            <a:r>
              <a:rPr lang="cs-CZ" altLang="cs-CZ" sz="1600" i="1" dirty="0"/>
              <a:t>Y</a:t>
            </a:r>
            <a:r>
              <a:rPr lang="en-US" altLang="cs-CZ" sz="1600" i="1" dirty="0"/>
              <a:t>’</a:t>
            </a:r>
            <a:r>
              <a:rPr lang="cs-CZ" altLang="cs-CZ" sz="1600" dirty="0"/>
              <a:t> odpovídající jednotkovému rozdílu </a:t>
            </a:r>
            <a:r>
              <a:rPr lang="cs-CZ" altLang="cs-CZ" sz="1600" i="1" dirty="0" err="1"/>
              <a:t>X</a:t>
            </a:r>
            <a:r>
              <a:rPr lang="cs-CZ" altLang="cs-CZ" sz="1600" i="1" baseline="-25000" dirty="0" err="1"/>
              <a:t>i</a:t>
            </a:r>
            <a:r>
              <a:rPr lang="cs-CZ" altLang="cs-CZ" sz="1600" dirty="0"/>
              <a:t> v jednotkách </a:t>
            </a:r>
            <a:r>
              <a:rPr lang="cs-CZ" altLang="cs-CZ" sz="1600" i="1" dirty="0"/>
              <a:t>Y, </a:t>
            </a:r>
            <a:r>
              <a:rPr lang="cs-CZ" altLang="cs-CZ" sz="1600" dirty="0"/>
              <a:t>při kontrole všech ostatních prediktorů (</a:t>
            </a:r>
            <a:r>
              <a:rPr lang="en-US" altLang="cs-CZ" sz="1600" i="1" dirty="0">
                <a:cs typeface="Segoe UI" panose="020B0502040204020203" pitchFamily="34" charset="0"/>
              </a:rPr>
              <a:t>≈</a:t>
            </a:r>
            <a:r>
              <a:rPr lang="cs-CZ" altLang="cs-CZ" sz="1600" dirty="0" err="1">
                <a:cs typeface="Segoe UI" panose="020B0502040204020203" pitchFamily="34" charset="0"/>
              </a:rPr>
              <a:t>semiparciální</a:t>
            </a:r>
            <a:r>
              <a:rPr lang="cs-CZ" altLang="cs-CZ" sz="1600" dirty="0">
                <a:cs typeface="Segoe UI" panose="020B0502040204020203" pitchFamily="34" charset="0"/>
              </a:rPr>
              <a:t> korelace); jedinečný přínos</a:t>
            </a:r>
          </a:p>
          <a:p>
            <a:pPr marL="858838" lvl="3" indent="-469900" eaLnBrk="1" hangingPunct="1">
              <a:spcBef>
                <a:spcPts val="600"/>
              </a:spcBef>
            </a:pPr>
            <a:r>
              <a:rPr lang="cs-CZ" altLang="cs-CZ" sz="1600" dirty="0"/>
              <a:t>K porovnání síly prediktoru v různých skupinách, vzorcích </a:t>
            </a:r>
            <a:endParaRPr lang="cs-CZ" altLang="cs-CZ" sz="1300" dirty="0"/>
          </a:p>
          <a:p>
            <a:pPr marL="469900" lvl="2" indent="-469900" eaLnBrk="1" hangingPunct="1">
              <a:spcBef>
                <a:spcPts val="600"/>
              </a:spcBef>
            </a:pPr>
            <a:r>
              <a:rPr lang="cs-CZ" altLang="cs-CZ" sz="2400" b="1" i="1" dirty="0" err="1">
                <a:latin typeface="Symbol" panose="05050102010706020507" pitchFamily="18" charset="2"/>
              </a:rPr>
              <a:t>b</a:t>
            </a:r>
            <a:r>
              <a:rPr lang="cs-CZ" altLang="cs-CZ" sz="2400" b="1" baseline="-25000" dirty="0" err="1"/>
              <a:t>i</a:t>
            </a:r>
            <a:r>
              <a:rPr lang="cs-CZ" altLang="cs-CZ" sz="1600" dirty="0"/>
              <a:t>; </a:t>
            </a:r>
            <a:r>
              <a:rPr lang="cs-CZ" altLang="cs-CZ" sz="2400" b="1" i="1" dirty="0" err="1"/>
              <a:t>b</a:t>
            </a:r>
            <a:r>
              <a:rPr lang="cs-CZ" altLang="cs-CZ" sz="2400" b="1" baseline="-25000" dirty="0" err="1"/>
              <a:t>i</a:t>
            </a:r>
            <a:r>
              <a:rPr lang="cs-CZ" altLang="cs-CZ" sz="2400" b="1" baseline="30000" dirty="0"/>
              <a:t>*</a:t>
            </a:r>
            <a:r>
              <a:rPr lang="cs-CZ" altLang="cs-CZ" sz="1600" dirty="0"/>
              <a:t>; </a:t>
            </a:r>
            <a:r>
              <a:rPr lang="cs-CZ" altLang="cs-CZ" sz="1600" b="1" i="1" dirty="0"/>
              <a:t>BETA </a:t>
            </a:r>
            <a:r>
              <a:rPr lang="cs-CZ" altLang="cs-CZ" sz="1600" dirty="0"/>
              <a:t>vyjadřuje </a:t>
            </a:r>
            <a:r>
              <a:rPr lang="cs-CZ" altLang="cs-CZ" sz="1600" b="1" dirty="0">
                <a:solidFill>
                  <a:srgbClr val="FF0000"/>
                </a:solidFill>
              </a:rPr>
              <a:t>rozdíl</a:t>
            </a:r>
            <a:r>
              <a:rPr lang="cs-CZ" altLang="cs-CZ" sz="1600" dirty="0"/>
              <a:t> </a:t>
            </a:r>
            <a:r>
              <a:rPr lang="cs-CZ" altLang="cs-CZ" sz="1600" i="1" dirty="0"/>
              <a:t>Y</a:t>
            </a:r>
            <a:r>
              <a:rPr lang="en-US" altLang="cs-CZ" sz="1600" i="1" dirty="0"/>
              <a:t>’</a:t>
            </a:r>
            <a:r>
              <a:rPr lang="cs-CZ" altLang="cs-CZ" sz="1600" dirty="0"/>
              <a:t> odpovídající rozdílu 1SD v hodnotě </a:t>
            </a:r>
            <a:r>
              <a:rPr lang="cs-CZ" altLang="cs-CZ" sz="1600" i="1" dirty="0" err="1"/>
              <a:t>X</a:t>
            </a:r>
            <a:r>
              <a:rPr lang="cs-CZ" altLang="cs-CZ" sz="1600" i="1" baseline="-25000" dirty="0" err="1"/>
              <a:t>i</a:t>
            </a:r>
            <a:r>
              <a:rPr lang="cs-CZ" altLang="cs-CZ" sz="1600" dirty="0"/>
              <a:t> v násobcích SD </a:t>
            </a:r>
            <a:r>
              <a:rPr lang="cs-CZ" altLang="cs-CZ" sz="1600" i="1" dirty="0"/>
              <a:t>Y</a:t>
            </a:r>
            <a:r>
              <a:rPr lang="cs-CZ" altLang="cs-CZ" sz="1600" dirty="0"/>
              <a:t>, při kontrole všech ostatních prediktorů (</a:t>
            </a:r>
            <a:r>
              <a:rPr lang="en-US" altLang="cs-CZ" sz="1600" i="1" dirty="0">
                <a:cs typeface="Segoe UI" panose="020B0502040204020203" pitchFamily="34" charset="0"/>
              </a:rPr>
              <a:t>≈</a:t>
            </a:r>
            <a:r>
              <a:rPr lang="cs-CZ" altLang="cs-CZ" sz="1600" dirty="0" err="1">
                <a:cs typeface="Segoe UI" panose="020B0502040204020203" pitchFamily="34" charset="0"/>
              </a:rPr>
              <a:t>semiparciální</a:t>
            </a:r>
            <a:r>
              <a:rPr lang="cs-CZ" altLang="cs-CZ" sz="1600" dirty="0">
                <a:cs typeface="Segoe UI" panose="020B0502040204020203" pitchFamily="34" charset="0"/>
              </a:rPr>
              <a:t> korelace); jedinečný přínos. </a:t>
            </a:r>
          </a:p>
          <a:p>
            <a:pPr marL="858838" lvl="3" indent="-469900" eaLnBrk="1" hangingPunct="1">
              <a:spcBef>
                <a:spcPts val="600"/>
              </a:spcBef>
            </a:pPr>
            <a:r>
              <a:rPr lang="cs-CZ" altLang="cs-CZ" sz="1600" dirty="0">
                <a:cs typeface="Segoe UI" panose="020B0502040204020203" pitchFamily="34" charset="0"/>
              </a:rPr>
              <a:t>k porovnání </a:t>
            </a:r>
            <a:r>
              <a:rPr lang="cs-CZ" altLang="cs-CZ" sz="1600" dirty="0"/>
              <a:t>prediktorů mezi sebou v rámci jednoho modelu</a:t>
            </a:r>
          </a:p>
          <a:p>
            <a:pPr marL="858838" lvl="3" indent="-469900" eaLnBrk="1" hangingPunct="1">
              <a:spcBef>
                <a:spcPts val="600"/>
              </a:spcBef>
            </a:pPr>
            <a:r>
              <a:rPr lang="cs-CZ" altLang="cs-CZ" sz="1600" dirty="0"/>
              <a:t>k porovnání různě operacionalizovaného prediktoru v různých modelech</a:t>
            </a:r>
          </a:p>
          <a:p>
            <a:pPr marL="858838" lvl="3" indent="-469900" eaLnBrk="1" hangingPunct="1">
              <a:spcBef>
                <a:spcPts val="600"/>
              </a:spcBef>
            </a:pPr>
            <a:r>
              <a:rPr lang="cs-CZ" altLang="cs-CZ" sz="1600" dirty="0"/>
              <a:t>ukazatel velikosti účinku</a:t>
            </a:r>
          </a:p>
          <a:p>
            <a:pPr marL="469900" lvl="2" indent="-469900" eaLnBrk="1" hangingPunct="1">
              <a:spcBef>
                <a:spcPts val="600"/>
              </a:spcBef>
            </a:pPr>
            <a:r>
              <a:rPr lang="cs-CZ" altLang="cs-CZ" sz="2000" b="1" i="1" dirty="0"/>
              <a:t>b</a:t>
            </a:r>
            <a:r>
              <a:rPr lang="cs-CZ" altLang="cs-CZ" sz="2000" b="1" baseline="-25000" dirty="0"/>
              <a:t>0</a:t>
            </a:r>
            <a:r>
              <a:rPr lang="cs-CZ" altLang="cs-CZ" sz="1800" dirty="0"/>
              <a:t> = Y‘, když </a:t>
            </a:r>
            <a:r>
              <a:rPr lang="cs-CZ" altLang="cs-CZ" sz="1800" i="1" dirty="0"/>
              <a:t>X</a:t>
            </a:r>
            <a:r>
              <a:rPr lang="cs-CZ" altLang="cs-CZ" sz="1800" i="1" baseline="-25000" dirty="0"/>
              <a:t>1i</a:t>
            </a:r>
            <a:r>
              <a:rPr lang="cs-CZ" altLang="cs-CZ" sz="1800" i="1" dirty="0"/>
              <a:t>= X</a:t>
            </a:r>
            <a:r>
              <a:rPr lang="cs-CZ" altLang="cs-CZ" sz="1800" i="1" baseline="-25000" dirty="0"/>
              <a:t>2i</a:t>
            </a:r>
            <a:r>
              <a:rPr lang="cs-CZ" altLang="cs-CZ" sz="1800" i="1" dirty="0"/>
              <a:t>=…=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ki</a:t>
            </a:r>
            <a:r>
              <a:rPr lang="cs-CZ" altLang="cs-CZ" sz="1800" i="1" dirty="0"/>
              <a:t>= </a:t>
            </a:r>
            <a:r>
              <a:rPr lang="cs-CZ" altLang="cs-CZ" sz="1800" dirty="0"/>
              <a:t>0. </a:t>
            </a:r>
          </a:p>
          <a:p>
            <a:pPr marL="858838" lvl="3" indent="-469900" eaLnBrk="1" hangingPunct="1">
              <a:spcBef>
                <a:spcPts val="600"/>
              </a:spcBef>
            </a:pPr>
            <a:r>
              <a:rPr lang="cs-CZ" altLang="cs-CZ" sz="1500" dirty="0"/>
              <a:t>Těžko interpretovat, leda by prediktory byly </a:t>
            </a:r>
            <a:r>
              <a:rPr lang="cs-CZ" altLang="cs-CZ" sz="1500" b="1" dirty="0"/>
              <a:t>centrované</a:t>
            </a:r>
          </a:p>
          <a:p>
            <a:pPr marL="469900" lvl="2" indent="-469900" eaLnBrk="1" hangingPunct="1">
              <a:spcBef>
                <a:spcPts val="600"/>
              </a:spcBef>
            </a:pPr>
            <a:r>
              <a:rPr lang="cs-CZ" altLang="cs-CZ" sz="1800" dirty="0"/>
              <a:t>V různých modelech nemusí být vliv prediktoru stejný</a:t>
            </a:r>
          </a:p>
          <a:p>
            <a:pPr marL="469900" lvl="2" indent="-469900" eaLnBrk="1" hangingPunct="1">
              <a:spcBef>
                <a:spcPts val="600"/>
              </a:spcBef>
            </a:pPr>
            <a:endParaRPr lang="cs-CZ" altLang="cs-CZ" sz="1900" b="1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D23A9C02-629D-4666-B358-8D4014B3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Vztahy mezi třemi* proměnnými</a:t>
            </a:r>
            <a:r>
              <a:rPr lang="cs-CZ" altLang="cs-CZ" dirty="0"/>
              <a:t> </a:t>
            </a:r>
            <a:r>
              <a:rPr lang="en-US" altLang="cs-CZ" dirty="0" err="1"/>
              <a:t>Parci</a:t>
            </a:r>
            <a:r>
              <a:rPr lang="cs-CZ" altLang="cs-CZ" dirty="0" err="1"/>
              <a:t>ální</a:t>
            </a:r>
            <a:r>
              <a:rPr lang="cs-CZ" altLang="cs-CZ" dirty="0"/>
              <a:t> a </a:t>
            </a:r>
            <a:r>
              <a:rPr lang="cs-CZ" altLang="cs-CZ" dirty="0" err="1"/>
              <a:t>semiparciální</a:t>
            </a:r>
            <a:r>
              <a:rPr lang="cs-CZ" altLang="cs-CZ" dirty="0"/>
              <a:t> korelace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B8E7C78C-81C3-4279-8C4A-340CCBDD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Problém</a:t>
            </a:r>
            <a:r>
              <a:rPr lang="cs-CZ" altLang="cs-CZ" sz="2000" dirty="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Depresivita koreluje se </a:t>
            </a:r>
            <a:r>
              <a:rPr lang="cs-CZ" altLang="cs-CZ" sz="2000" dirty="0" err="1"/>
              <a:t>self-esteemem</a:t>
            </a:r>
            <a:r>
              <a:rPr lang="cs-CZ" altLang="cs-CZ" sz="2000" dirty="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Jenže obě korelují taky s důvěrou k rodičům.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Když má někdo nízkou míru </a:t>
            </a:r>
            <a:r>
              <a:rPr lang="cs-CZ" altLang="cs-CZ" sz="2000" dirty="0" err="1"/>
              <a:t>depresivity</a:t>
            </a:r>
            <a:r>
              <a:rPr lang="cs-CZ" altLang="cs-CZ" sz="2000" dirty="0"/>
              <a:t>, nevíme, jestli to připsat </a:t>
            </a:r>
            <a:r>
              <a:rPr lang="cs-CZ" altLang="cs-CZ" sz="2000" dirty="0" err="1"/>
              <a:t>self-esteemu</a:t>
            </a:r>
            <a:r>
              <a:rPr lang="cs-CZ" altLang="cs-CZ" sz="2000" dirty="0"/>
              <a:t> nebo důvěře.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A když budeme mít ve vzorku nerovnoměrně zastoupené různé míry důvěry, bude to ovlivňovat korelaci </a:t>
            </a:r>
            <a:r>
              <a:rPr lang="cs-CZ" altLang="cs-CZ" sz="2000" dirty="0" err="1"/>
              <a:t>depresivity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self-esteemu</a:t>
            </a:r>
            <a:r>
              <a:rPr lang="cs-CZ" altLang="cs-CZ" sz="2000" dirty="0"/>
              <a:t>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 dirty="0"/>
              <a:t>Jak vyjádřit souvislost deprese a </a:t>
            </a:r>
            <a:r>
              <a:rPr lang="cs-CZ" altLang="cs-CZ" sz="2000" b="1" dirty="0" err="1"/>
              <a:t>self-esteemu</a:t>
            </a:r>
            <a:r>
              <a:rPr lang="cs-CZ" altLang="cs-CZ" sz="2000" b="1" dirty="0"/>
              <a:t> tak, aby nebyla zkreslená rozdíly mezi lidmi v důvěře?  </a:t>
            </a:r>
          </a:p>
          <a:p>
            <a:pPr lvl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7586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D23A9C02-629D-4666-B358-8D4014B3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Vztahy mezi třemi* proměnnými</a:t>
            </a:r>
            <a:r>
              <a:rPr lang="cs-CZ" altLang="cs-CZ" dirty="0"/>
              <a:t> </a:t>
            </a:r>
            <a:r>
              <a:rPr lang="en-US" altLang="cs-CZ" dirty="0" err="1"/>
              <a:t>Parci</a:t>
            </a:r>
            <a:r>
              <a:rPr lang="cs-CZ" altLang="cs-CZ" dirty="0" err="1"/>
              <a:t>ální</a:t>
            </a:r>
            <a:r>
              <a:rPr lang="cs-CZ" altLang="cs-CZ" dirty="0"/>
              <a:t> a </a:t>
            </a:r>
            <a:r>
              <a:rPr lang="cs-CZ" altLang="cs-CZ" dirty="0" err="1"/>
              <a:t>semiparciální</a:t>
            </a:r>
            <a:r>
              <a:rPr lang="cs-CZ" altLang="cs-CZ" dirty="0"/>
              <a:t> korelace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B8E7C78C-81C3-4279-8C4A-340CCBDD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Jak vyjádřit souvislost deprese a </a:t>
            </a:r>
            <a:r>
              <a:rPr lang="cs-CZ" altLang="cs-CZ" sz="2000" dirty="0" err="1"/>
              <a:t>self-esteemu</a:t>
            </a:r>
            <a:r>
              <a:rPr lang="cs-CZ" altLang="cs-CZ" sz="2000" dirty="0"/>
              <a:t> tak, aby nebyla zkreslená rozdíly mezi lidmi v důvěře? 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Tři různá porozumění téhle otázce:</a:t>
            </a:r>
          </a:p>
          <a:p>
            <a:r>
              <a:rPr lang="cs-CZ" altLang="cs-CZ" sz="2000" dirty="0"/>
              <a:t>Jak vyjádřit souvislost deprese a </a:t>
            </a:r>
            <a:r>
              <a:rPr lang="cs-CZ" altLang="cs-CZ" sz="2000" dirty="0" err="1"/>
              <a:t>self-esteemu</a:t>
            </a:r>
            <a:r>
              <a:rPr lang="cs-CZ" altLang="cs-CZ" sz="2000" dirty="0"/>
              <a:t> tak</a:t>
            </a:r>
            <a:r>
              <a:rPr lang="cs-CZ" altLang="cs-CZ" sz="2000" b="1" dirty="0"/>
              <a:t>, jako by nebyly rozdíly</a:t>
            </a:r>
            <a:r>
              <a:rPr lang="cs-CZ" altLang="cs-CZ" sz="2000" dirty="0"/>
              <a:t> mezi lidmi v důvěře?</a:t>
            </a:r>
          </a:p>
          <a:p>
            <a:r>
              <a:rPr lang="cs-CZ" altLang="cs-CZ" sz="2000" dirty="0"/>
              <a:t>Jak vyjádřit souvislost deprese a </a:t>
            </a:r>
            <a:r>
              <a:rPr lang="cs-CZ" altLang="cs-CZ" sz="2000" dirty="0" err="1"/>
              <a:t>self-esteemu</a:t>
            </a:r>
            <a:r>
              <a:rPr lang="cs-CZ" altLang="cs-CZ" sz="2000" dirty="0"/>
              <a:t> tak</a:t>
            </a:r>
            <a:r>
              <a:rPr lang="cs-CZ" altLang="cs-CZ" sz="2000" b="1" dirty="0"/>
              <a:t>, jako by obě nesouvisely s důvěrou</a:t>
            </a:r>
            <a:r>
              <a:rPr lang="cs-CZ" altLang="cs-CZ" sz="20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lvl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9266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400" y="366713"/>
            <a:ext cx="7405688" cy="6491287"/>
          </a:xfrm>
        </p:spPr>
      </p:pic>
      <p:sp>
        <p:nvSpPr>
          <p:cNvPr id="15363" name="TextovéPole 7"/>
          <p:cNvSpPr txBox="1">
            <a:spLocks noChangeArrowheads="1"/>
          </p:cNvSpPr>
          <p:nvPr/>
        </p:nvSpPr>
        <p:spPr bwMode="auto">
          <a:xfrm>
            <a:off x="7524750" y="620713"/>
            <a:ext cx="147478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cs-CZ" altLang="cs-CZ" sz="2300" i="1"/>
              <a:t>m</a:t>
            </a:r>
            <a:r>
              <a:rPr lang="cs-CZ" altLang="cs-CZ" sz="2300" baseline="-25000"/>
              <a:t>P</a:t>
            </a:r>
            <a:r>
              <a:rPr lang="cs-CZ" altLang="cs-CZ" sz="2300"/>
              <a:t>=7,109</a:t>
            </a:r>
          </a:p>
          <a:p>
            <a:pPr eaLnBrk="1" hangingPunct="1"/>
            <a:r>
              <a:rPr lang="cs-CZ" altLang="cs-CZ" sz="2300" i="1"/>
              <a:t>s</a:t>
            </a:r>
            <a:r>
              <a:rPr lang="cs-CZ" altLang="cs-CZ" sz="2300" baseline="-25000"/>
              <a:t>P</a:t>
            </a:r>
            <a:r>
              <a:rPr lang="cs-CZ" altLang="cs-CZ" sz="2300"/>
              <a:t>=0,843</a:t>
            </a:r>
          </a:p>
          <a:p>
            <a:pPr eaLnBrk="1" hangingPunct="1"/>
            <a:endParaRPr lang="cs-CZ" altLang="cs-CZ" sz="2300"/>
          </a:p>
          <a:p>
            <a:pPr eaLnBrk="1" hangingPunct="1"/>
            <a:r>
              <a:rPr lang="cs-CZ" altLang="cs-CZ" sz="2300" i="1"/>
              <a:t>m</a:t>
            </a:r>
            <a:r>
              <a:rPr lang="cs-CZ" altLang="cs-CZ" sz="2300" baseline="-25000"/>
              <a:t>U</a:t>
            </a:r>
            <a:r>
              <a:rPr lang="cs-CZ" altLang="cs-CZ" sz="2300"/>
              <a:t>=6,983</a:t>
            </a:r>
          </a:p>
          <a:p>
            <a:pPr eaLnBrk="1" hangingPunct="1"/>
            <a:r>
              <a:rPr lang="cs-CZ" altLang="cs-CZ" sz="2300" i="1"/>
              <a:t>s</a:t>
            </a:r>
            <a:r>
              <a:rPr lang="cs-CZ" altLang="cs-CZ" sz="2300" baseline="-25000"/>
              <a:t>U</a:t>
            </a:r>
            <a:r>
              <a:rPr lang="cs-CZ" altLang="cs-CZ" sz="2300"/>
              <a:t>=0,658</a:t>
            </a:r>
          </a:p>
          <a:p>
            <a:pPr eaLnBrk="1" hangingPunct="1"/>
            <a:endParaRPr lang="cs-CZ" altLang="cs-CZ" sz="2300"/>
          </a:p>
          <a:p>
            <a:pPr eaLnBrk="1" hangingPunct="1"/>
            <a:r>
              <a:rPr lang="cs-CZ" altLang="cs-CZ" sz="2300" i="1"/>
              <a:t>r</a:t>
            </a:r>
            <a:r>
              <a:rPr lang="cs-CZ" altLang="cs-CZ" sz="2300" baseline="-25000"/>
              <a:t>PU</a:t>
            </a:r>
            <a:r>
              <a:rPr lang="cs-CZ" altLang="cs-CZ" sz="2300"/>
              <a:t>=0,917</a:t>
            </a:r>
          </a:p>
          <a:p>
            <a:pPr algn="ctr" eaLnBrk="1" hangingPunct="1"/>
            <a:endParaRPr lang="cs-CZ" altLang="cs-CZ"/>
          </a:p>
          <a:p>
            <a:pPr algn="ctr" eaLnBrk="1" hangingPunct="1"/>
            <a:endParaRPr lang="cs-CZ" alt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359150" y="4652963"/>
            <a:ext cx="5111750" cy="954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dirty="0"/>
              <a:t>              </a:t>
            </a:r>
            <a:r>
              <a:rPr lang="cs-CZ" sz="2800" b="1" i="1" dirty="0"/>
              <a:t>P</a:t>
            </a:r>
            <a:r>
              <a:rPr lang="en-US" sz="2800" b="1" dirty="0"/>
              <a:t>’ </a:t>
            </a:r>
            <a:r>
              <a:rPr lang="cs-CZ" sz="2800" b="1" dirty="0"/>
              <a:t>= 1,176</a:t>
            </a:r>
            <a:r>
              <a:rPr lang="cs-CZ" sz="2800" b="1" i="1" dirty="0"/>
              <a:t>U</a:t>
            </a:r>
            <a:r>
              <a:rPr lang="cs-CZ" sz="2800" b="1" dirty="0"/>
              <a:t>  – 1,100</a:t>
            </a:r>
          </a:p>
          <a:p>
            <a:pPr eaLnBrk="1" hangingPunct="1">
              <a:defRPr/>
            </a:pPr>
            <a:r>
              <a:rPr lang="cs-CZ" sz="2800" dirty="0"/>
              <a:t>(</a:t>
            </a:r>
            <a:r>
              <a:rPr lang="cs-CZ" sz="2800" i="1" dirty="0"/>
              <a:t>P</a:t>
            </a:r>
            <a:r>
              <a:rPr lang="en-US" sz="2800" dirty="0"/>
              <a:t>’</a:t>
            </a:r>
            <a:r>
              <a:rPr lang="cs-CZ" sz="2800" dirty="0"/>
              <a:t> – 7,109)</a:t>
            </a:r>
            <a:r>
              <a:rPr lang="en-US" sz="2800" dirty="0"/>
              <a:t> </a:t>
            </a:r>
            <a:r>
              <a:rPr lang="cs-CZ" sz="2800" dirty="0"/>
              <a:t>= 1,176(</a:t>
            </a:r>
            <a:r>
              <a:rPr lang="cs-CZ" sz="2800" i="1" dirty="0"/>
              <a:t>U</a:t>
            </a:r>
            <a:r>
              <a:rPr lang="cs-CZ" sz="2800" dirty="0"/>
              <a:t> – 6,983)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D23A9C02-629D-4666-B358-8D4014B3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Vztahy mezi třemi* proměnnými</a:t>
            </a:r>
            <a:r>
              <a:rPr lang="cs-CZ" altLang="cs-CZ" dirty="0"/>
              <a:t> </a:t>
            </a:r>
            <a:r>
              <a:rPr lang="en-US" altLang="cs-CZ" dirty="0" err="1"/>
              <a:t>Parci</a:t>
            </a:r>
            <a:r>
              <a:rPr lang="cs-CZ" altLang="cs-CZ" dirty="0" err="1"/>
              <a:t>ální</a:t>
            </a:r>
            <a:r>
              <a:rPr lang="cs-CZ" altLang="cs-CZ" dirty="0"/>
              <a:t> a </a:t>
            </a:r>
            <a:r>
              <a:rPr lang="cs-CZ" altLang="cs-CZ" dirty="0" err="1"/>
              <a:t>semiparciální</a:t>
            </a:r>
            <a:r>
              <a:rPr lang="cs-CZ" altLang="cs-CZ" dirty="0"/>
              <a:t> korelace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Zástupný symbol pro obsah 2">
                <a:extLst>
                  <a:ext uri="{FF2B5EF4-FFF2-40B4-BE49-F238E27FC236}">
                    <a16:creationId xmlns:a16="http://schemas.microsoft.com/office/drawing/2014/main" id="{B8E7C78C-81C3-4279-8C4A-340CCBDD60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2" y="1752600"/>
                <a:ext cx="8001000" cy="45339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altLang="cs-CZ" sz="2000" dirty="0"/>
                  <a:t>Jak vyjádřit souvislost deprese a </a:t>
                </a:r>
                <a:r>
                  <a:rPr lang="cs-CZ" altLang="cs-CZ" sz="2000" dirty="0" err="1"/>
                  <a:t>self-esteemu</a:t>
                </a:r>
                <a:r>
                  <a:rPr lang="cs-CZ" altLang="cs-CZ" sz="2000" dirty="0"/>
                  <a:t> tak</a:t>
                </a:r>
                <a:r>
                  <a:rPr lang="cs-CZ" altLang="cs-CZ" sz="2000" b="1" dirty="0"/>
                  <a:t>, jako by obě nesouvisely s důvěrou?</a:t>
                </a:r>
              </a:p>
              <a:p>
                <a:pPr marL="0" indent="0">
                  <a:buNone/>
                </a:pPr>
                <a:r>
                  <a:rPr lang="cs-CZ" altLang="cs-CZ" sz="2000" dirty="0"/>
                  <a:t>Rozdíly mezi lidmi(rozptyl) </a:t>
                </a:r>
                <a:r>
                  <a:rPr lang="cs-CZ" altLang="cs-CZ" sz="2000" dirty="0" err="1"/>
                  <a:t>depresivity</a:t>
                </a:r>
                <a:r>
                  <a:rPr lang="cs-CZ" altLang="cs-CZ" sz="2000" dirty="0"/>
                  <a:t> i </a:t>
                </a:r>
                <a:r>
                  <a:rPr lang="cs-CZ" altLang="cs-CZ" sz="2000" dirty="0" err="1"/>
                  <a:t>self-esteemu</a:t>
                </a:r>
                <a:r>
                  <a:rPr lang="cs-CZ" altLang="cs-CZ" sz="2000" dirty="0"/>
                  <a:t> dokážeme regresí rozdělit na dvě části:</a:t>
                </a:r>
              </a:p>
              <a:p>
                <a:pPr>
                  <a:buFontTx/>
                  <a:buChar char="-"/>
                </a:pPr>
                <a:r>
                  <a:rPr lang="cs-CZ" altLang="cs-CZ" sz="2000" dirty="0"/>
                  <a:t>Část vysvětlenou(související) důvěrou + Část s důvěrou vůbec nesouvisející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cs-CZ" altLang="cs-CZ" sz="2000" dirty="0"/>
                  <a:t>Tyto dvě části spolu navíc vůbec nekorelují.</a:t>
                </a:r>
              </a:p>
              <a:p>
                <a:pP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000" b="0" i="1" smtClean="0">
                          <a:latin typeface="Cambria Math" panose="02040503050406030204" pitchFamily="18" charset="0"/>
                        </a:rPr>
                        <m:t>𝐷𝐸𝑃</m:t>
                      </m:r>
                      <m:r>
                        <a:rPr lang="cs-CZ" altLang="cs-CZ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𝐷𝐸𝑃</m:t>
                          </m:r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alt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𝐷𝐸𝑃</m:t>
                          </m:r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altLang="cs-CZ" sz="2000" b="0" i="1" smtClean="0">
                          <a:latin typeface="Cambria Math" panose="02040503050406030204" pitchFamily="18" charset="0"/>
                        </a:rPr>
                        <m:t>𝐷𝑈𝑉</m:t>
                      </m:r>
                      <m:r>
                        <a:rPr lang="cs-CZ" alt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𝐷𝐸𝑃</m:t>
                          </m:r>
                        </m:sub>
                      </m:sSub>
                    </m:oMath>
                  </m:oMathPara>
                </a14:m>
                <a:endParaRPr lang="cs-CZ" altLang="cs-CZ" sz="2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000" b="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cs-CZ" altLang="cs-CZ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alt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altLang="cs-CZ" sz="2000" b="0" i="1" smtClean="0">
                          <a:latin typeface="Cambria Math" panose="02040503050406030204" pitchFamily="18" charset="0"/>
                        </a:rPr>
                        <m:t>𝐷𝑈𝑉</m:t>
                      </m:r>
                      <m:r>
                        <a:rPr lang="cs-CZ" alt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cs-CZ" altLang="cs-CZ" sz="20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</m:sub>
                      </m:sSub>
                    </m:oMath>
                  </m:oMathPara>
                </a14:m>
                <a:endParaRPr lang="cs-CZ" altLang="cs-CZ" sz="2000" dirty="0"/>
              </a:p>
              <a:p>
                <a:pPr>
                  <a:buNone/>
                </a:pPr>
                <a:r>
                  <a:rPr lang="cs-CZ" altLang="cs-CZ" sz="2000" dirty="0"/>
                  <a:t>Rezidua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𝐷𝐸𝑃</m:t>
                        </m:r>
                      </m:sub>
                    </m:sSub>
                  </m:oMath>
                </a14:m>
                <a:r>
                  <a:rPr lang="cs-CZ" altLang="cs-CZ" sz="20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𝑆𝐸</m:t>
                        </m:r>
                      </m:sub>
                    </m:sSub>
                    <m:r>
                      <a:rPr lang="cs-CZ" altLang="cs-CZ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2000" dirty="0"/>
                  <a:t>nijak nekorelují s důvěrou.</a:t>
                </a:r>
              </a:p>
              <a:p>
                <a:pPr>
                  <a:buNone/>
                </a:pPr>
                <a:r>
                  <a:rPr lang="cs-CZ" altLang="cs-CZ" sz="2000" dirty="0"/>
                  <a:t>Korelace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𝐷𝐸𝑃</m:t>
                        </m:r>
                      </m:sub>
                    </m:sSub>
                  </m:oMath>
                </a14:m>
                <a:r>
                  <a:rPr lang="cs-CZ" altLang="cs-CZ" sz="2000" dirty="0"/>
                  <a:t>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𝑆𝐸</m:t>
                        </m:r>
                      </m:sub>
                    </m:sSub>
                    <m:r>
                      <a:rPr lang="cs-CZ" altLang="cs-CZ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2000" dirty="0"/>
                  <a:t>je naším vyjádřením souvislosti deprese a </a:t>
                </a:r>
                <a:r>
                  <a:rPr lang="cs-CZ" altLang="cs-CZ" sz="2000" dirty="0" err="1"/>
                  <a:t>self-esteemu</a:t>
                </a:r>
                <a:r>
                  <a:rPr lang="cs-CZ" altLang="cs-CZ" sz="2000" dirty="0"/>
                  <a:t> tak</a:t>
                </a:r>
                <a:r>
                  <a:rPr lang="cs-CZ" altLang="cs-CZ" sz="2000" b="1" dirty="0"/>
                  <a:t>, jako by obě nesouvisely s důvěrou.</a:t>
                </a:r>
              </a:p>
              <a:p>
                <a:pPr algn="ctr">
                  <a:buNone/>
                </a:pPr>
                <a:endParaRPr lang="cs-CZ" altLang="cs-CZ" sz="2800" dirty="0"/>
              </a:p>
              <a:p>
                <a:pPr>
                  <a:buFont typeface="Wingdings" panose="05000000000000000000" pitchFamily="2" charset="2"/>
                  <a:buNone/>
                </a:pPr>
                <a:endParaRPr lang="cs-CZ" altLang="cs-CZ" sz="2800" dirty="0"/>
              </a:p>
              <a:p>
                <a:pPr lvl="1"/>
                <a:endParaRPr lang="cs-CZ" altLang="cs-CZ" dirty="0"/>
              </a:p>
            </p:txBody>
          </p:sp>
        </mc:Choice>
        <mc:Fallback xmlns="">
          <p:sp>
            <p:nvSpPr>
              <p:cNvPr id="14339" name="Zástupný symbol pro obsah 2">
                <a:extLst>
                  <a:ext uri="{FF2B5EF4-FFF2-40B4-BE49-F238E27FC236}">
                    <a16:creationId xmlns:a16="http://schemas.microsoft.com/office/drawing/2014/main" id="{B8E7C78C-81C3-4279-8C4A-340CCBDD6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752600"/>
                <a:ext cx="8001000" cy="4533900"/>
              </a:xfrm>
              <a:blipFill>
                <a:blip r:embed="rId3"/>
                <a:stretch>
                  <a:fillRect l="-1067" t="-6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737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D23A9C02-629D-4666-B358-8D4014B3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Vztahy mezi třemi* proměnnými</a:t>
            </a:r>
            <a:r>
              <a:rPr lang="cs-CZ" altLang="cs-CZ" dirty="0"/>
              <a:t> </a:t>
            </a:r>
            <a:r>
              <a:rPr lang="en-US" altLang="cs-CZ" dirty="0" err="1"/>
              <a:t>Parci</a:t>
            </a:r>
            <a:r>
              <a:rPr lang="cs-CZ" altLang="cs-CZ" dirty="0" err="1"/>
              <a:t>ální</a:t>
            </a:r>
            <a:r>
              <a:rPr lang="cs-CZ" altLang="cs-CZ" dirty="0"/>
              <a:t> a </a:t>
            </a:r>
            <a:r>
              <a:rPr lang="cs-CZ" altLang="cs-CZ" dirty="0" err="1"/>
              <a:t>semiparciální</a:t>
            </a:r>
            <a:r>
              <a:rPr lang="cs-CZ" altLang="cs-CZ" dirty="0"/>
              <a:t> korelace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Zástupný symbol pro obsah 2">
                <a:extLst>
                  <a:ext uri="{FF2B5EF4-FFF2-40B4-BE49-F238E27FC236}">
                    <a16:creationId xmlns:a16="http://schemas.microsoft.com/office/drawing/2014/main" id="{B8E7C78C-81C3-4279-8C4A-340CCBDD60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2" y="1752600"/>
                <a:ext cx="8001000" cy="45339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cs-CZ" altLang="cs-CZ" sz="1800" dirty="0"/>
                  <a:t>Korelace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altLang="cs-CZ" sz="1800" b="0" i="1" smtClean="0">
                            <a:latin typeface="Cambria Math" panose="02040503050406030204" pitchFamily="18" charset="0"/>
                          </a:rPr>
                          <m:t>𝐷𝐸𝑃</m:t>
                        </m:r>
                      </m:sub>
                    </m:sSub>
                  </m:oMath>
                </a14:m>
                <a:r>
                  <a:rPr lang="cs-CZ" altLang="cs-CZ" sz="1800" dirty="0"/>
                  <a:t>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altLang="cs-CZ" sz="1800" i="1">
                            <a:latin typeface="Cambria Math" panose="02040503050406030204" pitchFamily="18" charset="0"/>
                          </a:rPr>
                          <m:t>𝑆𝐸</m:t>
                        </m:r>
                      </m:sub>
                    </m:sSub>
                    <m:r>
                      <a:rPr lang="cs-CZ" altLang="cs-CZ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1800" dirty="0"/>
                  <a:t>je naším vyjádřením souvislosti deprese a </a:t>
                </a:r>
                <a:r>
                  <a:rPr lang="cs-CZ" altLang="cs-CZ" sz="1800" dirty="0" err="1"/>
                  <a:t>self-esteemu</a:t>
                </a:r>
                <a:r>
                  <a:rPr lang="cs-CZ" altLang="cs-CZ" sz="1800" dirty="0"/>
                  <a:t> tak</a:t>
                </a:r>
                <a:r>
                  <a:rPr lang="cs-CZ" altLang="cs-CZ" sz="1800" b="1" dirty="0"/>
                  <a:t>, jako by obě nesouvisely s důvěrou.</a:t>
                </a:r>
              </a:p>
              <a:p>
                <a:pPr>
                  <a:buNone/>
                </a:pPr>
                <a:endParaRPr lang="cs-CZ" altLang="cs-CZ" sz="1100" b="1" dirty="0"/>
              </a:p>
              <a:p>
                <a:pPr algn="ctr">
                  <a:buNone/>
                </a:pPr>
                <a:r>
                  <a:rPr lang="cs-CZ" altLang="cs-CZ" sz="2800" b="1" dirty="0"/>
                  <a:t>PARCIÁLNÍ KORELACE: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𝐷𝐸𝑃</m:t>
                        </m:r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  <m:r>
                          <a:rPr lang="cs-CZ" altLang="cs-CZ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𝐷𝑈𝑉</m:t>
                        </m:r>
                      </m:sub>
                    </m:sSub>
                  </m:oMath>
                </a14:m>
                <a:endParaRPr lang="cs-CZ" altLang="cs-CZ" sz="2800" dirty="0"/>
              </a:p>
              <a:p>
                <a:endParaRPr lang="cs-CZ" altLang="cs-CZ" sz="2000" dirty="0"/>
              </a:p>
              <a:p>
                <a:r>
                  <a:rPr lang="cs-CZ" altLang="cs-CZ" sz="2200" dirty="0"/>
                  <a:t>Vyjadřuje (lineární) souvislost mezi dvěma proměnnými, kdyby třetí proměnná byla konstantou</a:t>
                </a:r>
              </a:p>
              <a:p>
                <a:r>
                  <a:rPr lang="cs-CZ" altLang="cs-CZ" sz="2200" dirty="0"/>
                  <a:t>Ta 3. proměnná je </a:t>
                </a:r>
                <a:r>
                  <a:rPr lang="cs-CZ" altLang="cs-CZ" sz="2200" i="1" dirty="0" err="1"/>
                  <a:t>parcializovaná</a:t>
                </a:r>
                <a:r>
                  <a:rPr lang="cs-CZ" altLang="cs-CZ" sz="2200" i="1" dirty="0"/>
                  <a:t> – statisticky kontrolovaná. </a:t>
                </a:r>
                <a:r>
                  <a:rPr lang="cs-CZ" altLang="cs-CZ" sz="2200" dirty="0"/>
                  <a:t>Takových může být více než jedna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altLang="cs-CZ" sz="2200" dirty="0"/>
                  <a:t>Netřeba to počítat pomocí regrese:</a:t>
                </a:r>
              </a:p>
              <a:p>
                <a:r>
                  <a:rPr lang="cs-CZ" altLang="cs-CZ" sz="2200" dirty="0"/>
                  <a:t>Může být vyšší i nižší a může mít i opačné znaménko než </a:t>
                </a:r>
                <a:r>
                  <a:rPr lang="cs-CZ" altLang="cs-CZ" sz="2200" dirty="0" err="1"/>
                  <a:t>zero-order</a:t>
                </a:r>
                <a:r>
                  <a:rPr lang="cs-CZ" altLang="cs-CZ" sz="2200" dirty="0"/>
                  <a:t> korelace.</a:t>
                </a:r>
              </a:p>
              <a:p>
                <a:endParaRPr lang="cs-CZ" altLang="cs-CZ" sz="2800" dirty="0"/>
              </a:p>
              <a:p>
                <a:pPr lvl="1"/>
                <a:endParaRPr lang="cs-CZ" altLang="cs-CZ" dirty="0"/>
              </a:p>
            </p:txBody>
          </p:sp>
        </mc:Choice>
        <mc:Fallback xmlns="">
          <p:sp>
            <p:nvSpPr>
              <p:cNvPr id="14339" name="Zástupný symbol pro obsah 2">
                <a:extLst>
                  <a:ext uri="{FF2B5EF4-FFF2-40B4-BE49-F238E27FC236}">
                    <a16:creationId xmlns:a16="http://schemas.microsoft.com/office/drawing/2014/main" id="{B8E7C78C-81C3-4279-8C4A-340CCBDD6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752600"/>
                <a:ext cx="8001000" cy="4533900"/>
              </a:xfrm>
              <a:blipFill>
                <a:blip r:embed="rId3"/>
                <a:stretch>
                  <a:fillRect l="-838" t="-673" r="-838" b="-1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TextovéPole 5">
            <a:extLst>
              <a:ext uri="{FF2B5EF4-FFF2-40B4-BE49-F238E27FC236}">
                <a16:creationId xmlns:a16="http://schemas.microsoft.com/office/drawing/2014/main" id="{09AD0E74-2C58-4915-836B-5AEB7183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286500"/>
            <a:ext cx="76438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100" dirty="0"/>
              <a:t>AJ: </a:t>
            </a:r>
            <a:r>
              <a:rPr lang="cs-CZ" altLang="cs-CZ" sz="1100" dirty="0" err="1"/>
              <a:t>partial</a:t>
            </a:r>
            <a:r>
              <a:rPr lang="cs-CZ" altLang="cs-CZ" sz="1100" dirty="0"/>
              <a:t> </a:t>
            </a:r>
            <a:r>
              <a:rPr lang="cs-CZ" altLang="cs-CZ" sz="1100" dirty="0" err="1"/>
              <a:t>correlation</a:t>
            </a:r>
            <a:endParaRPr lang="cs-CZ" altLang="cs-CZ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FC670462-7A94-A0EC-1151-618FB5CB0AA3}"/>
                  </a:ext>
                </a:extLst>
              </p:cNvPr>
              <p:cNvSpPr txBox="1"/>
              <p:nvPr/>
            </p:nvSpPr>
            <p:spPr bwMode="auto">
              <a:xfrm>
                <a:off x="5562922" y="4797152"/>
                <a:ext cx="3617590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𝑌𝑋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𝑌𝑋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𝑌𝑋</m:t>
                              </m:r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𝑌𝑋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FC670462-7A94-A0EC-1151-618FB5CB0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922" y="4797152"/>
                <a:ext cx="3617590" cy="106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872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D23A9C02-629D-4666-B358-8D4014B3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Vztahy mezi třemi* proměnnými</a:t>
            </a:r>
            <a:r>
              <a:rPr lang="cs-CZ" altLang="cs-CZ" dirty="0"/>
              <a:t> </a:t>
            </a:r>
            <a:r>
              <a:rPr lang="en-US" altLang="cs-CZ" dirty="0" err="1"/>
              <a:t>Parci</a:t>
            </a:r>
            <a:r>
              <a:rPr lang="cs-CZ" altLang="cs-CZ" dirty="0" err="1"/>
              <a:t>ální</a:t>
            </a:r>
            <a:r>
              <a:rPr lang="cs-CZ" altLang="cs-CZ" dirty="0"/>
              <a:t> a </a:t>
            </a:r>
            <a:r>
              <a:rPr lang="cs-CZ" altLang="cs-CZ" dirty="0" err="1"/>
              <a:t>semiparciální</a:t>
            </a:r>
            <a:r>
              <a:rPr lang="cs-CZ" altLang="cs-CZ" dirty="0"/>
              <a:t> korelace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Zástupný symbol pro obsah 2">
                <a:extLst>
                  <a:ext uri="{FF2B5EF4-FFF2-40B4-BE49-F238E27FC236}">
                    <a16:creationId xmlns:a16="http://schemas.microsoft.com/office/drawing/2014/main" id="{B8E7C78C-81C3-4279-8C4A-340CCBDD60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2" y="1752600"/>
                <a:ext cx="8001000" cy="4533900"/>
              </a:xfrm>
            </p:spPr>
            <p:txBody>
              <a:bodyPr/>
              <a:lstStyle/>
              <a:p>
                <a:pPr>
                  <a:buNone/>
                </a:pPr>
                <a:endParaRPr lang="cs-CZ" altLang="cs-CZ" sz="2000" b="1" dirty="0"/>
              </a:p>
              <a:p>
                <a:pPr algn="ctr">
                  <a:buNone/>
                </a:pPr>
                <a:r>
                  <a:rPr lang="cs-CZ" altLang="cs-CZ" sz="2800" b="1" dirty="0"/>
                  <a:t>SEMIPARCIÁLNÍ KORELACE: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𝐷𝐸𝑃</m:t>
                        </m:r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  <m:r>
                          <a:rPr lang="cs-CZ" altLang="cs-CZ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𝐷𝑈𝑉</m:t>
                        </m:r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cs-CZ" altLang="cs-CZ" sz="2800" dirty="0"/>
              </a:p>
              <a:p>
                <a:endParaRPr lang="cs-CZ" altLang="cs-CZ" sz="2400" dirty="0"/>
              </a:p>
              <a:p>
                <a:r>
                  <a:rPr lang="cs-CZ" altLang="cs-CZ" sz="2200" dirty="0"/>
                  <a:t>Vyjadřuje (lineární) souvislost mezi jednou proměnnou a tím, co zbyde z druhou proměnné po odstranění rozptylu souvisejícího s třetími proměnnými</a:t>
                </a:r>
              </a:p>
              <a:p>
                <a:r>
                  <a:rPr lang="cs-CZ" altLang="cs-CZ" sz="2200" b="1" dirty="0"/>
                  <a:t>Konceptuálně odpovídá regresnímu koeficientu </a:t>
                </a:r>
                <a:r>
                  <a:rPr lang="cs-CZ" altLang="cs-CZ" sz="2200" b="1" i="1" dirty="0"/>
                  <a:t>b. </a:t>
                </a:r>
                <a:r>
                  <a:rPr lang="cs-CZ" altLang="cs-CZ" sz="2200" dirty="0"/>
                  <a:t>Mohli bychom psát </a:t>
                </a:r>
                <a:r>
                  <a:rPr lang="cs-CZ" altLang="cs-CZ" sz="2200" i="1" dirty="0" err="1"/>
                  <a:t>b</a:t>
                </a:r>
                <a:r>
                  <a:rPr lang="cs-CZ" altLang="cs-CZ" sz="2200" i="1" baseline="-25000" dirty="0" err="1"/>
                  <a:t>Y</a:t>
                </a:r>
                <a:r>
                  <a:rPr lang="cs-CZ" altLang="cs-CZ" sz="2200" i="1" baseline="-25000" dirty="0"/>
                  <a:t>(X1.X2)</a:t>
                </a:r>
                <a:r>
                  <a:rPr lang="cs-CZ" altLang="cs-CZ" sz="2200" i="1" dirty="0"/>
                  <a:t> </a:t>
                </a:r>
                <a:r>
                  <a:rPr lang="cs-CZ" altLang="cs-CZ" sz="2200" dirty="0"/>
                  <a:t>ale nedělá se to. </a:t>
                </a:r>
                <a:endParaRPr lang="cs-CZ" altLang="cs-CZ" sz="2200" b="1" dirty="0"/>
              </a:p>
              <a:p>
                <a:endParaRPr lang="cs-CZ" altLang="cs-CZ" sz="2200" dirty="0"/>
              </a:p>
              <a:p>
                <a:endParaRPr lang="cs-CZ" altLang="cs-CZ" sz="2800" dirty="0"/>
              </a:p>
              <a:p>
                <a:pPr lvl="1"/>
                <a:endParaRPr lang="cs-CZ" altLang="cs-CZ" dirty="0"/>
              </a:p>
            </p:txBody>
          </p:sp>
        </mc:Choice>
        <mc:Fallback xmlns="">
          <p:sp>
            <p:nvSpPr>
              <p:cNvPr id="14339" name="Zástupný symbol pro obsah 2">
                <a:extLst>
                  <a:ext uri="{FF2B5EF4-FFF2-40B4-BE49-F238E27FC236}">
                    <a16:creationId xmlns:a16="http://schemas.microsoft.com/office/drawing/2014/main" id="{B8E7C78C-81C3-4279-8C4A-340CCBDD6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752600"/>
                <a:ext cx="8001000" cy="4533900"/>
              </a:xfrm>
              <a:blipFill>
                <a:blip r:embed="rId3"/>
                <a:stretch>
                  <a:fillRect l="-838" r="-19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TextovéPole 5">
            <a:extLst>
              <a:ext uri="{FF2B5EF4-FFF2-40B4-BE49-F238E27FC236}">
                <a16:creationId xmlns:a16="http://schemas.microsoft.com/office/drawing/2014/main" id="{09AD0E74-2C58-4915-836B-5AEB7183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286500"/>
            <a:ext cx="76438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100" dirty="0"/>
              <a:t>AJ: part (</a:t>
            </a:r>
            <a:r>
              <a:rPr lang="cs-CZ" altLang="cs-CZ" sz="1100" dirty="0" err="1"/>
              <a:t>semi-partial</a:t>
            </a:r>
            <a:r>
              <a:rPr lang="cs-CZ" altLang="cs-CZ" sz="1100" dirty="0"/>
              <a:t>) </a:t>
            </a:r>
            <a:r>
              <a:rPr lang="cs-CZ" altLang="cs-CZ" sz="1100" dirty="0" err="1"/>
              <a:t>correlation</a:t>
            </a:r>
            <a:r>
              <a:rPr lang="cs-CZ" altLang="cs-CZ" sz="11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C10F47F3-5D75-4DC5-36BB-AC1A5EF76273}"/>
                  </a:ext>
                </a:extLst>
              </p:cNvPr>
              <p:cNvSpPr txBox="1"/>
              <p:nvPr/>
            </p:nvSpPr>
            <p:spPr bwMode="auto">
              <a:xfrm>
                <a:off x="5371976" y="5157192"/>
                <a:ext cx="3232472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2)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𝑌𝑋</m:t>
                              </m:r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𝑌𝑋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C10F47F3-5D75-4DC5-36BB-AC1A5EF76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1976" y="5157192"/>
                <a:ext cx="3232472" cy="106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633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E0DF3-DDD1-BA5A-8D82-5EFA15DB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01A40A-BF03-0BC9-B1A8-0830C700C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1050" dirty="0"/>
              <a:t>*</a:t>
            </a:r>
            <a:r>
              <a:rPr lang="en-US" sz="1050" dirty="0" err="1"/>
              <a:t>Parciální</a:t>
            </a:r>
            <a:r>
              <a:rPr lang="en-US" sz="1050" dirty="0"/>
              <a:t> a </a:t>
            </a:r>
            <a:r>
              <a:rPr lang="en-US" sz="1050" dirty="0" err="1"/>
              <a:t>semiparciální</a:t>
            </a:r>
            <a:r>
              <a:rPr lang="en-US" sz="1050" dirty="0"/>
              <a:t> </a:t>
            </a:r>
            <a:r>
              <a:rPr lang="en-US" sz="1050" dirty="0" err="1"/>
              <a:t>korelace</a:t>
            </a:r>
            <a:r>
              <a:rPr lang="en-US" sz="1050" dirty="0"/>
              <a:t>.</a:t>
            </a:r>
          </a:p>
          <a:p>
            <a:pPr marL="0" indent="0">
              <a:buNone/>
            </a:pPr>
            <a:r>
              <a:rPr lang="en-US" sz="1050" dirty="0"/>
              <a:t>*Pro </a:t>
            </a:r>
            <a:r>
              <a:rPr lang="en-US" sz="1050" dirty="0" err="1"/>
              <a:t>jednoduchost</a:t>
            </a:r>
            <a:r>
              <a:rPr lang="en-US" sz="1050" dirty="0"/>
              <a:t> </a:t>
            </a:r>
            <a:r>
              <a:rPr lang="en-US" sz="1050" dirty="0" err="1"/>
              <a:t>budeme</a:t>
            </a:r>
            <a:r>
              <a:rPr lang="en-US" sz="1050" dirty="0"/>
              <a:t> </a:t>
            </a:r>
            <a:r>
              <a:rPr lang="en-US" sz="1050" dirty="0" err="1"/>
              <a:t>parcializovat</a:t>
            </a:r>
            <a:r>
              <a:rPr lang="en-US" sz="1050" dirty="0"/>
              <a:t> </a:t>
            </a:r>
            <a:r>
              <a:rPr lang="en-US" sz="1050" dirty="0" err="1"/>
              <a:t>jen</a:t>
            </a:r>
            <a:r>
              <a:rPr lang="en-US" sz="1050" dirty="0"/>
              <a:t> </a:t>
            </a:r>
            <a:r>
              <a:rPr lang="en-US" sz="1050" dirty="0" err="1"/>
              <a:t>důvěru</a:t>
            </a:r>
            <a:r>
              <a:rPr lang="en-US" sz="1050" dirty="0"/>
              <a:t> k </a:t>
            </a:r>
            <a:r>
              <a:rPr lang="en-US" sz="1050" dirty="0" err="1"/>
              <a:t>rodičům</a:t>
            </a:r>
            <a:r>
              <a:rPr lang="en-US" sz="1050" dirty="0"/>
              <a:t>.</a:t>
            </a:r>
          </a:p>
          <a:p>
            <a:pPr marL="0" indent="0">
              <a:buNone/>
            </a:pPr>
            <a:endParaRPr lang="cs-CZ" sz="1050" dirty="0"/>
          </a:p>
          <a:p>
            <a:pPr marL="0" indent="0">
              <a:buNone/>
            </a:pPr>
            <a:r>
              <a:rPr lang="en-US" sz="1050" dirty="0"/>
              <a:t>REGRESSION</a:t>
            </a:r>
          </a:p>
          <a:p>
            <a:pPr marL="0" indent="0">
              <a:buNone/>
            </a:pPr>
            <a:r>
              <a:rPr lang="en-US" sz="1050" dirty="0"/>
              <a:t>  /MISSING LISTWISE</a:t>
            </a:r>
          </a:p>
          <a:p>
            <a:pPr marL="0" indent="0">
              <a:buNone/>
            </a:pPr>
            <a:r>
              <a:rPr lang="en-US" sz="1050" dirty="0"/>
              <a:t>  /STATISTICS COEFF OUTS R ANOVA</a:t>
            </a:r>
          </a:p>
          <a:p>
            <a:pPr marL="0" indent="0">
              <a:buNone/>
            </a:pPr>
            <a:r>
              <a:rPr lang="en-US" sz="1050" dirty="0"/>
              <a:t>  /NOORIGIN </a:t>
            </a:r>
          </a:p>
          <a:p>
            <a:pPr marL="0" indent="0">
              <a:buNone/>
            </a:pPr>
            <a:r>
              <a:rPr lang="en-US" sz="1050" dirty="0"/>
              <a:t>  /DEPENDENT </a:t>
            </a:r>
            <a:r>
              <a:rPr lang="en-US" sz="1050" dirty="0" err="1"/>
              <a:t>deprese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  /METHOD=ENTER </a:t>
            </a:r>
            <a:r>
              <a:rPr lang="en-US" sz="1050" dirty="0" err="1"/>
              <a:t>duv_r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FF0000"/>
                </a:solidFill>
              </a:rPr>
              <a:t>  /SAVE </a:t>
            </a:r>
            <a:r>
              <a:rPr lang="en-US" sz="1050" dirty="0"/>
              <a:t>PRED(</a:t>
            </a:r>
            <a:r>
              <a:rPr lang="en-US" sz="1050" dirty="0" err="1"/>
              <a:t>dep_pred</a:t>
            </a:r>
            <a:r>
              <a:rPr lang="en-US" sz="1050" dirty="0"/>
              <a:t>) RESID(</a:t>
            </a:r>
            <a:r>
              <a:rPr lang="en-US" sz="1050" dirty="0" err="1"/>
              <a:t>dep_res</a:t>
            </a:r>
            <a:r>
              <a:rPr lang="en-US" sz="1050" dirty="0"/>
              <a:t>).</a:t>
            </a:r>
          </a:p>
          <a:p>
            <a:pPr marL="0" indent="0">
              <a:buNone/>
            </a:pPr>
            <a:endParaRPr lang="cs-CZ" sz="1050" dirty="0"/>
          </a:p>
          <a:p>
            <a:pPr marL="0" indent="0">
              <a:buNone/>
            </a:pPr>
            <a:r>
              <a:rPr lang="en-US" sz="1050" dirty="0"/>
              <a:t>REGRESSION</a:t>
            </a:r>
          </a:p>
          <a:p>
            <a:pPr marL="0" indent="0">
              <a:buNone/>
            </a:pPr>
            <a:r>
              <a:rPr lang="en-US" sz="1050" dirty="0"/>
              <a:t>  /MISSING LISTWISE</a:t>
            </a:r>
          </a:p>
          <a:p>
            <a:pPr marL="0" indent="0">
              <a:buNone/>
            </a:pPr>
            <a:r>
              <a:rPr lang="en-US" sz="1050" dirty="0"/>
              <a:t>  /STATISTICS COEFF OUTS R ANOVA</a:t>
            </a:r>
          </a:p>
          <a:p>
            <a:pPr marL="0" indent="0">
              <a:buNone/>
            </a:pPr>
            <a:r>
              <a:rPr lang="en-US" sz="1050" dirty="0"/>
              <a:t>  /NOORIGIN </a:t>
            </a:r>
          </a:p>
          <a:p>
            <a:pPr marL="0" indent="0">
              <a:buNone/>
            </a:pPr>
            <a:r>
              <a:rPr lang="en-US" sz="1050" dirty="0"/>
              <a:t>  /DEPENDENT </a:t>
            </a:r>
            <a:r>
              <a:rPr lang="en-US" sz="1050" dirty="0" err="1"/>
              <a:t>selfe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  /METHOD=ENTER </a:t>
            </a:r>
            <a:r>
              <a:rPr lang="en-US" sz="1050" dirty="0" err="1"/>
              <a:t>duv_r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  /SAVE PRED(</a:t>
            </a:r>
            <a:r>
              <a:rPr lang="en-US" sz="1050" dirty="0" err="1"/>
              <a:t>se_pred</a:t>
            </a:r>
            <a:r>
              <a:rPr lang="en-US" sz="1050" dirty="0"/>
              <a:t>) RESID(</a:t>
            </a:r>
            <a:r>
              <a:rPr lang="en-US" sz="1050" dirty="0" err="1"/>
              <a:t>se_res</a:t>
            </a:r>
            <a:r>
              <a:rPr lang="en-US" sz="1050" dirty="0"/>
              <a:t>).</a:t>
            </a:r>
          </a:p>
          <a:p>
            <a:pPr marL="0" indent="0">
              <a:buNone/>
            </a:pPr>
            <a:endParaRPr lang="cs-CZ" sz="1050" dirty="0"/>
          </a:p>
          <a:p>
            <a:pPr marL="0" indent="0">
              <a:buNone/>
            </a:pPr>
            <a:r>
              <a:rPr lang="en-US" sz="1050" dirty="0"/>
              <a:t>CORRELATIONS </a:t>
            </a:r>
            <a:r>
              <a:rPr lang="en-US" sz="1050" dirty="0" err="1"/>
              <a:t>deprese</a:t>
            </a:r>
            <a:r>
              <a:rPr lang="en-US" sz="1050" dirty="0"/>
              <a:t> </a:t>
            </a:r>
            <a:r>
              <a:rPr lang="en-US" sz="1050" dirty="0" err="1"/>
              <a:t>selfe</a:t>
            </a:r>
            <a:r>
              <a:rPr lang="en-US" sz="1050" dirty="0"/>
              <a:t> </a:t>
            </a:r>
            <a:r>
              <a:rPr lang="en-US" sz="1050" dirty="0" err="1"/>
              <a:t>duv_r</a:t>
            </a:r>
            <a:r>
              <a:rPr lang="en-US" sz="1050" dirty="0"/>
              <a:t> </a:t>
            </a:r>
            <a:r>
              <a:rPr lang="en-US" sz="1050" dirty="0" err="1"/>
              <a:t>dep_pred</a:t>
            </a:r>
            <a:r>
              <a:rPr lang="en-US" sz="1050" dirty="0"/>
              <a:t> </a:t>
            </a:r>
            <a:r>
              <a:rPr lang="en-US" sz="1050" dirty="0" err="1"/>
              <a:t>dep_res</a:t>
            </a:r>
            <a:r>
              <a:rPr lang="en-US" sz="1050" dirty="0"/>
              <a:t> </a:t>
            </a:r>
            <a:r>
              <a:rPr lang="en-US" sz="1050" dirty="0" err="1"/>
              <a:t>se_pred</a:t>
            </a:r>
            <a:r>
              <a:rPr lang="en-US" sz="1050" dirty="0"/>
              <a:t> </a:t>
            </a:r>
            <a:r>
              <a:rPr lang="en-US" sz="1050" dirty="0" err="1"/>
              <a:t>se_res</a:t>
            </a:r>
            <a:r>
              <a:rPr lang="en-US" sz="1050" dirty="0"/>
              <a:t>.</a:t>
            </a:r>
          </a:p>
          <a:p>
            <a:pPr marL="0" indent="0">
              <a:buNone/>
            </a:pPr>
            <a:endParaRPr lang="cs-CZ" sz="1050" dirty="0"/>
          </a:p>
          <a:p>
            <a:pPr marL="0" indent="0">
              <a:buNone/>
            </a:pPr>
            <a:r>
              <a:rPr lang="en-US" sz="1050" dirty="0"/>
              <a:t> *Pro </a:t>
            </a:r>
            <a:r>
              <a:rPr lang="en-US" sz="1050" dirty="0" err="1"/>
              <a:t>kontrolu</a:t>
            </a:r>
            <a:r>
              <a:rPr lang="en-US" sz="1050" dirty="0"/>
              <a:t>.</a:t>
            </a:r>
          </a:p>
          <a:p>
            <a:pPr marL="0" indent="0">
              <a:buNone/>
            </a:pPr>
            <a:r>
              <a:rPr lang="en-US" sz="1050" dirty="0"/>
              <a:t>PARTIAL CORR </a:t>
            </a:r>
          </a:p>
          <a:p>
            <a:pPr marL="0" indent="0">
              <a:buNone/>
            </a:pPr>
            <a:r>
              <a:rPr lang="en-US" sz="1050" dirty="0"/>
              <a:t>  /VARIABLES=</a:t>
            </a:r>
            <a:r>
              <a:rPr lang="en-US" sz="1050" dirty="0" err="1"/>
              <a:t>deprese</a:t>
            </a:r>
            <a:r>
              <a:rPr lang="en-US" sz="1050" dirty="0"/>
              <a:t> </a:t>
            </a:r>
            <a:r>
              <a:rPr lang="en-US" sz="1050" dirty="0" err="1"/>
              <a:t>selfe</a:t>
            </a:r>
            <a:r>
              <a:rPr lang="en-US" sz="1050" dirty="0"/>
              <a:t> BY </a:t>
            </a:r>
            <a:r>
              <a:rPr lang="en-US" sz="1050" dirty="0" err="1"/>
              <a:t>duv_r</a:t>
            </a:r>
            <a:r>
              <a:rPr lang="en-US" sz="1050" dirty="0"/>
              <a:t> </a:t>
            </a:r>
          </a:p>
          <a:p>
            <a:pPr marL="0" indent="0">
              <a:buNone/>
            </a:pPr>
            <a:r>
              <a:rPr lang="en-US" sz="1050" dirty="0"/>
              <a:t>  /SIGNIFICANCE=TWOTAIL </a:t>
            </a:r>
          </a:p>
          <a:p>
            <a:pPr marL="0" indent="0">
              <a:buNone/>
            </a:pPr>
            <a:r>
              <a:rPr lang="en-US" sz="1050" dirty="0"/>
              <a:t>  /STATISTICS=CORR </a:t>
            </a:r>
          </a:p>
          <a:p>
            <a:pPr marL="0" indent="0">
              <a:buNone/>
            </a:pPr>
            <a:r>
              <a:rPr lang="en-US" sz="1050" dirty="0"/>
              <a:t>  /MISSING=LISTWISE.</a:t>
            </a:r>
          </a:p>
          <a:p>
            <a:pPr marL="0" indent="0">
              <a:buNone/>
            </a:pPr>
            <a:endParaRPr lang="cs-CZ" sz="1050" dirty="0"/>
          </a:p>
          <a:p>
            <a:pPr marL="0" indent="0">
              <a:buNone/>
            </a:pPr>
            <a:r>
              <a:rPr lang="en-US" sz="1050" dirty="0"/>
              <a:t> *</a:t>
            </a:r>
            <a:r>
              <a:rPr lang="en-US" sz="1050" dirty="0" err="1"/>
              <a:t>Můžeme</a:t>
            </a:r>
            <a:r>
              <a:rPr lang="en-US" sz="1050" dirty="0"/>
              <a:t> </a:t>
            </a:r>
            <a:r>
              <a:rPr lang="en-US" sz="1050" dirty="0" err="1"/>
              <a:t>parcializovat</a:t>
            </a:r>
            <a:r>
              <a:rPr lang="en-US" sz="1050" dirty="0"/>
              <a:t> </a:t>
            </a:r>
            <a:r>
              <a:rPr lang="en-US" sz="1050" dirty="0" err="1"/>
              <a:t>více</a:t>
            </a:r>
            <a:r>
              <a:rPr lang="en-US" sz="1050" dirty="0"/>
              <a:t> </a:t>
            </a:r>
            <a:r>
              <a:rPr lang="en-US" sz="1050" dirty="0" err="1"/>
              <a:t>porměnných</a:t>
            </a:r>
            <a:r>
              <a:rPr lang="en-US" sz="1050" dirty="0"/>
              <a:t> </a:t>
            </a:r>
            <a:r>
              <a:rPr lang="en-US" sz="1050" dirty="0" err="1"/>
              <a:t>najednou</a:t>
            </a:r>
            <a:r>
              <a:rPr lang="en-US" sz="1050" dirty="0"/>
              <a:t>.</a:t>
            </a:r>
          </a:p>
          <a:p>
            <a:pPr marL="0" indent="0">
              <a:buNone/>
            </a:pPr>
            <a:r>
              <a:rPr lang="en-US" sz="1050" dirty="0"/>
              <a:t>PARTIAL CORR </a:t>
            </a:r>
          </a:p>
          <a:p>
            <a:pPr marL="0" indent="0">
              <a:buNone/>
            </a:pPr>
            <a:r>
              <a:rPr lang="en-US" sz="1050" dirty="0"/>
              <a:t>  /VARIABLES=</a:t>
            </a:r>
            <a:r>
              <a:rPr lang="en-US" sz="1050" dirty="0" err="1"/>
              <a:t>deprese</a:t>
            </a:r>
            <a:r>
              <a:rPr lang="en-US" sz="1050" dirty="0"/>
              <a:t> </a:t>
            </a:r>
            <a:r>
              <a:rPr lang="en-US" sz="1050" dirty="0" err="1"/>
              <a:t>selfe</a:t>
            </a:r>
            <a:r>
              <a:rPr lang="en-US" sz="1050" dirty="0"/>
              <a:t> BY </a:t>
            </a:r>
            <a:r>
              <a:rPr lang="en-US" sz="1050" dirty="0" err="1"/>
              <a:t>duv_r</a:t>
            </a:r>
            <a:r>
              <a:rPr lang="en-US" sz="1050" dirty="0"/>
              <a:t> </a:t>
            </a:r>
            <a:r>
              <a:rPr lang="en-US" sz="1050" dirty="0" err="1"/>
              <a:t>duv_v</a:t>
            </a:r>
            <a:r>
              <a:rPr lang="en-US" sz="1050" dirty="0"/>
              <a:t> </a:t>
            </a:r>
          </a:p>
          <a:p>
            <a:pPr marL="0" indent="0">
              <a:buNone/>
            </a:pPr>
            <a:r>
              <a:rPr lang="en-US" sz="1050" dirty="0"/>
              <a:t>  /SIGNIFICANCE=TWOTAIL </a:t>
            </a:r>
          </a:p>
          <a:p>
            <a:pPr marL="0" indent="0">
              <a:buNone/>
            </a:pPr>
            <a:r>
              <a:rPr lang="en-US" sz="1050" dirty="0"/>
              <a:t>  /STATISTICS=CORR </a:t>
            </a:r>
          </a:p>
          <a:p>
            <a:pPr marL="0" indent="0">
              <a:buNone/>
            </a:pPr>
            <a:r>
              <a:rPr lang="en-US" sz="1050" dirty="0"/>
              <a:t>  /MISSING=LISTWISE.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*</a:t>
            </a:r>
            <a:r>
              <a:rPr lang="en-US" sz="1050" dirty="0" err="1"/>
              <a:t>Ochotně</a:t>
            </a:r>
            <a:r>
              <a:rPr lang="en-US" sz="1050" dirty="0"/>
              <a:t> </a:t>
            </a:r>
            <a:r>
              <a:rPr lang="en-US" sz="1050" dirty="0" err="1"/>
              <a:t>nám</a:t>
            </a:r>
            <a:r>
              <a:rPr lang="en-US" sz="1050" dirty="0"/>
              <a:t> ji </a:t>
            </a:r>
            <a:r>
              <a:rPr lang="en-US" sz="1050" dirty="0" err="1"/>
              <a:t>sdělí</a:t>
            </a:r>
            <a:r>
              <a:rPr lang="en-US" sz="1050" dirty="0"/>
              <a:t> i </a:t>
            </a:r>
            <a:r>
              <a:rPr lang="en-US" sz="1050" dirty="0" err="1"/>
              <a:t>regrese</a:t>
            </a:r>
            <a:r>
              <a:rPr lang="en-US" sz="1050" dirty="0"/>
              <a:t> a </a:t>
            </a:r>
            <a:r>
              <a:rPr lang="en-US" sz="1050" dirty="0" err="1"/>
              <a:t>nabíde</a:t>
            </a:r>
            <a:r>
              <a:rPr lang="en-US" sz="1050" dirty="0"/>
              <a:t> i </a:t>
            </a:r>
            <a:r>
              <a:rPr lang="en-US" sz="1050" dirty="0" err="1"/>
              <a:t>tu</a:t>
            </a:r>
            <a:r>
              <a:rPr lang="en-US" sz="1050" dirty="0"/>
              <a:t> </a:t>
            </a:r>
            <a:r>
              <a:rPr lang="en-US" sz="1050" dirty="0" err="1"/>
              <a:t>semiparciální</a:t>
            </a:r>
            <a:r>
              <a:rPr lang="en-US" sz="1050" dirty="0"/>
              <a:t>.</a:t>
            </a:r>
          </a:p>
          <a:p>
            <a:pPr marL="0" indent="0">
              <a:buNone/>
            </a:pPr>
            <a:r>
              <a:rPr lang="en-US" sz="1050" dirty="0"/>
              <a:t>REGRESSION</a:t>
            </a:r>
          </a:p>
          <a:p>
            <a:pPr marL="0" indent="0">
              <a:buNone/>
            </a:pPr>
            <a:r>
              <a:rPr lang="en-US" sz="1050" dirty="0"/>
              <a:t>  /DESCRIPTIVES MEAN STDDEV CORR SIG N</a:t>
            </a:r>
          </a:p>
          <a:p>
            <a:pPr marL="0" indent="0">
              <a:buNone/>
            </a:pPr>
            <a:r>
              <a:rPr lang="en-US" sz="1050" dirty="0"/>
              <a:t>  /STATISTICS COEFF OUTS </a:t>
            </a:r>
            <a:r>
              <a:rPr lang="en-US" sz="1050" dirty="0">
                <a:solidFill>
                  <a:srgbClr val="FF0000"/>
                </a:solidFill>
              </a:rPr>
              <a:t>ZPP</a:t>
            </a:r>
          </a:p>
          <a:p>
            <a:pPr marL="0" indent="0">
              <a:buNone/>
            </a:pPr>
            <a:r>
              <a:rPr lang="en-US" sz="1050" dirty="0"/>
              <a:t>  /NOORIGIN </a:t>
            </a:r>
          </a:p>
          <a:p>
            <a:pPr marL="0" indent="0">
              <a:buNone/>
            </a:pPr>
            <a:r>
              <a:rPr lang="en-US" sz="1050" dirty="0"/>
              <a:t>  /DEPENDENT </a:t>
            </a:r>
            <a:r>
              <a:rPr lang="en-US" sz="1050" dirty="0" err="1"/>
              <a:t>deprese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  /METHOD=ENTER </a:t>
            </a:r>
            <a:r>
              <a:rPr lang="en-US" sz="1050" dirty="0" err="1"/>
              <a:t>selfe</a:t>
            </a:r>
            <a:r>
              <a:rPr lang="en-US" sz="1050" dirty="0"/>
              <a:t> </a:t>
            </a:r>
            <a:r>
              <a:rPr lang="en-US" sz="1050" dirty="0" err="1"/>
              <a:t>duv_r</a:t>
            </a:r>
            <a:r>
              <a:rPr lang="en-US" sz="1050" dirty="0"/>
              <a:t>.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19009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50762-CB7B-4727-A4F0-2672D926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Semi</a:t>
            </a:r>
            <a:r>
              <a:rPr lang="cs-CZ" dirty="0"/>
              <a:t>-parciální korelace v kontextu regresního modelu s více prediktory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7E1E9DE-1649-466F-9255-7FF6A86A1D3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cs-CZ" sz="1800" dirty="0"/>
                  <a:t>Semiparciální korelace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3..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cs-CZ" sz="1800" dirty="0"/>
              </a:p>
              <a:p>
                <a:r>
                  <a:rPr lang="cs-CZ" sz="1800" dirty="0"/>
                  <a:t>Regresní programy ji ochotně reportují</a:t>
                </a:r>
              </a:p>
              <a:p>
                <a:r>
                  <a:rPr lang="cs-CZ" sz="1800" dirty="0"/>
                  <a:t>Její druhá mocnina vypovídá o tom, kolik jedinečného rozptylu vysvětlil jeden prediktor nad rámec všech ostatních.</a:t>
                </a:r>
              </a:p>
              <a:p>
                <a:r>
                  <a:rPr lang="cs-CZ" sz="1800" u="sng" dirty="0"/>
                  <a:t>Podobná</a:t>
                </a:r>
                <a:r>
                  <a:rPr lang="cs-CZ" sz="1800" dirty="0"/>
                  <a:t> standardizovanému regresnímu koeficientu. Zatímco ten vyjadřuje vztah způsobem „</a:t>
                </a:r>
                <a:r>
                  <a:rPr lang="cs-CZ" sz="1800" i="1" dirty="0"/>
                  <a:t>o kolik SD</a:t>
                </a:r>
                <a:r>
                  <a:rPr lang="cs-CZ" sz="1800" i="1" baseline="-25000" dirty="0"/>
                  <a:t>Y</a:t>
                </a:r>
                <a:r>
                  <a:rPr lang="cs-CZ" sz="1800" i="1" dirty="0"/>
                  <a:t> je jiný odhad Y pro dvě X1 lišící se o 1SD</a:t>
                </a:r>
                <a:r>
                  <a:rPr lang="cs-CZ" sz="1800" i="1" baseline="-25000" dirty="0"/>
                  <a:t>X</a:t>
                </a:r>
                <a:r>
                  <a:rPr lang="cs-CZ" sz="1800" i="1" dirty="0"/>
                  <a:t>, při konstantní hodnotě všech ostatních </a:t>
                </a:r>
                <a:r>
                  <a:rPr lang="cs-CZ" sz="1800" i="1" dirty="0" err="1"/>
                  <a:t>Xk</a:t>
                </a:r>
                <a:r>
                  <a:rPr lang="cs-CZ" sz="1800" dirty="0"/>
                  <a:t>“, umocněná </a:t>
                </a:r>
                <a:r>
                  <a:rPr lang="cs-CZ" sz="1800" dirty="0" err="1"/>
                  <a:t>semi-parc</a:t>
                </a:r>
                <a:r>
                  <a:rPr lang="cs-CZ" sz="1800" dirty="0"/>
                  <a:t>. korelace vyjadřuje vztah v podílu rozptylu </a:t>
                </a:r>
                <a:r>
                  <a:rPr lang="cs-CZ" sz="1800" i="1" dirty="0"/>
                  <a:t>Y</a:t>
                </a:r>
                <a:r>
                  <a:rPr lang="cs-CZ" sz="1800" dirty="0"/>
                  <a:t> jedinečně vysvětleného prediktorem X1. 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7E1E9DE-1649-466F-9255-7FF6A86A1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534" t="-1780" r="-457" b="-38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D2DF90-7D96-4C6A-8712-B47C6874F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738" y="4581128"/>
            <a:ext cx="8001000" cy="1438672"/>
          </a:xfrm>
        </p:spPr>
        <p:txBody>
          <a:bodyPr/>
          <a:lstStyle/>
          <a:p>
            <a:r>
              <a:rPr lang="cs-CZ" sz="1800" dirty="0"/>
              <a:t>https://quantitudepod.org/s3e09-semi-partially-clarifying-measures-of-association-in-regression/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F04CD6-E50F-4992-910B-8701BFBC4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230" y="4941168"/>
            <a:ext cx="2057687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3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Nadpis 10487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3200" dirty="0"/>
            </a:br>
            <a:r>
              <a:rPr lang="cs-CZ" sz="2800" dirty="0"/>
              <a:t>Implikace parciálnosti  regresních koeficientů</a:t>
            </a:r>
            <a:br>
              <a:rPr lang="cs-CZ" sz="3200" dirty="0"/>
            </a:br>
            <a:r>
              <a:rPr lang="en-US" sz="3200" dirty="0" err="1"/>
              <a:t>Statistická</a:t>
            </a:r>
            <a:r>
              <a:rPr lang="en-US" sz="3200" dirty="0"/>
              <a:t> </a:t>
            </a:r>
            <a:r>
              <a:rPr lang="en-US" sz="3200" dirty="0" err="1"/>
              <a:t>kontrola</a:t>
            </a:r>
            <a:r>
              <a:rPr lang="cs-CZ" sz="3200" dirty="0"/>
              <a:t> &amp; ortogonální design</a:t>
            </a:r>
          </a:p>
        </p:txBody>
      </p:sp>
      <p:sp>
        <p:nvSpPr>
          <p:cNvPr id="1048731" name="Zástupný obsah 1048730"/>
          <p:cNvSpPr>
            <a:spLocks noGrp="1"/>
          </p:cNvSpPr>
          <p:nvPr>
            <p:ph idx="1"/>
          </p:nvPr>
        </p:nvSpPr>
        <p:spPr>
          <a:xfrm>
            <a:off x="566738" y="1752600"/>
            <a:ext cx="8325742" cy="426720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Statistická kontrola</a:t>
            </a:r>
          </a:p>
          <a:p>
            <a:pPr lvl="1"/>
            <a:r>
              <a:rPr lang="cs-CZ" sz="2000" dirty="0"/>
              <a:t>Dozvídáme se efekt prediktoru očištěn</a:t>
            </a:r>
            <a:r>
              <a:rPr lang="cs-CZ" altLang="en-US" sz="2000" dirty="0"/>
              <a:t>ý o vliv ostatních prediktorů – </a:t>
            </a:r>
            <a:r>
              <a:rPr lang="cs-CZ" altLang="en-US" sz="2000" b="1" dirty="0"/>
              <a:t>statistická kontrola</a:t>
            </a:r>
            <a:endParaRPr lang="cs-CZ" sz="2000" b="1" dirty="0"/>
          </a:p>
          <a:p>
            <a:pPr lvl="1"/>
            <a:r>
              <a:rPr lang="cs-CZ" altLang="en-US" sz="2000" dirty="0"/>
              <a:t>Doplňuje designové způsoby kontroly intervenujících</a:t>
            </a:r>
            <a:endParaRPr lang="cs-CZ" sz="2000" dirty="0"/>
          </a:p>
          <a:p>
            <a:pPr lvl="1">
              <a:spcAft>
                <a:spcPts val="1800"/>
              </a:spcAft>
            </a:pPr>
            <a:r>
              <a:rPr lang="cs-CZ" altLang="en-US" sz="2000" dirty="0"/>
              <a:t>Není </a:t>
            </a:r>
            <a:r>
              <a:rPr lang="cs-CZ" altLang="en-US" sz="2000" dirty="0" err="1"/>
              <a:t>samospásná</a:t>
            </a:r>
            <a:r>
              <a:rPr lang="cs-CZ" altLang="en-US" sz="2000" dirty="0"/>
              <a:t>, zvyšuje nároky na </a:t>
            </a:r>
            <a:r>
              <a:rPr lang="cs-CZ" altLang="en-US" sz="2000" i="1" dirty="0"/>
              <a:t>N</a:t>
            </a:r>
          </a:p>
          <a:p>
            <a:pPr marL="0" indent="0">
              <a:buNone/>
            </a:pPr>
            <a:r>
              <a:rPr lang="cs-CZ" sz="2400" b="1" dirty="0"/>
              <a:t>Ortogonální design experimentů</a:t>
            </a:r>
          </a:p>
          <a:p>
            <a:pPr lvl="1"/>
            <a:r>
              <a:rPr lang="cs-CZ" sz="2000"/>
              <a:t>Můžeme-li manipulovat </a:t>
            </a:r>
            <a:r>
              <a:rPr lang="cs-CZ" sz="2000" dirty="0"/>
              <a:t>nezávislými proměnnými tak, aby byly nekorelované/nezávislé/ortogonální</a:t>
            </a:r>
          </a:p>
          <a:p>
            <a:pPr lvl="1"/>
            <a:r>
              <a:rPr lang="cs-CZ" sz="2000" dirty="0"/>
              <a:t>Randomizace</a:t>
            </a:r>
          </a:p>
          <a:p>
            <a:pPr lvl="1"/>
            <a:r>
              <a:rPr lang="cs-CZ" sz="2000" dirty="0"/>
              <a:t>Ortogonální design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A0097-458A-44EB-D1BC-4348D11E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regresních koeficientů graficky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9C822C-DFE3-4C0A-A1ED-C4020683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469758" cy="426720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1 prediktor – 2D </a:t>
            </a:r>
            <a:r>
              <a:rPr lang="cs-CZ" sz="2400" dirty="0" err="1"/>
              <a:t>scatter</a:t>
            </a:r>
            <a:r>
              <a:rPr lang="cs-CZ" sz="2400" dirty="0"/>
              <a:t> X-Y a v něm regresní přímka a její sklon je </a:t>
            </a:r>
            <a:r>
              <a:rPr lang="cs-CZ" sz="2400" i="1" dirty="0"/>
              <a:t>b</a:t>
            </a:r>
          </a:p>
          <a:p>
            <a:pPr marL="0" indent="0">
              <a:buNone/>
            </a:pPr>
            <a:r>
              <a:rPr lang="cs-CZ" sz="2400" dirty="0"/>
              <a:t>2 prediktory -  3D </a:t>
            </a:r>
            <a:r>
              <a:rPr lang="cs-CZ" sz="2400" dirty="0" err="1"/>
              <a:t>scatter</a:t>
            </a:r>
            <a:r>
              <a:rPr lang="cs-CZ" sz="2400" dirty="0"/>
              <a:t> X1–X2–Y a v něm regresní rovina a její sklon vůči ose x je b1 a vůči ose y b2 (Y je na ose </a:t>
            </a:r>
            <a:r>
              <a:rPr lang="cs-CZ" sz="2400" i="1" dirty="0"/>
              <a:t>z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3 prediktory … ? </a:t>
            </a:r>
          </a:p>
          <a:p>
            <a:pPr lvl="1"/>
            <a:r>
              <a:rPr lang="cs-CZ" sz="2000" dirty="0"/>
              <a:t>Už se neobtěžujeme body, kreslíme jen regresní přímku</a:t>
            </a:r>
          </a:p>
          <a:p>
            <a:pPr lvl="1"/>
            <a:r>
              <a:rPr lang="cs-CZ" sz="2000" dirty="0"/>
              <a:t>Regresní přímka je pro vybraný jeden prediktor a počítáme její body při konstantní hodnotě ostatních prediktorů (obvykle </a:t>
            </a:r>
            <a:r>
              <a:rPr lang="cs-CZ" sz="2000" i="1" dirty="0"/>
              <a:t>M</a:t>
            </a:r>
            <a:r>
              <a:rPr lang="cs-CZ" sz="2000" dirty="0"/>
              <a:t>)</a:t>
            </a:r>
          </a:p>
          <a:p>
            <a:pPr lvl="2"/>
            <a:r>
              <a:rPr lang="cs-CZ" sz="1700" dirty="0"/>
              <a:t>Jsou to vlastně 2D </a:t>
            </a:r>
            <a:r>
              <a:rPr lang="cs-CZ" sz="1700" i="1" dirty="0"/>
              <a:t>řezy – </a:t>
            </a:r>
            <a:r>
              <a:rPr lang="cs-CZ" sz="1700" dirty="0"/>
              <a:t>sklon přímky není ovlivněn volbou konstant</a:t>
            </a:r>
            <a:endParaRPr lang="cs-CZ" sz="1700" i="1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448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A0097-458A-44EB-D1BC-4348D11E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regresních koeficientů graficky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9C822C-DFE3-4C0A-A1ED-C4020683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469758" cy="426720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Regresní přímka (plocha…) se skládá z predikovaných hodnot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Když si predikované hodnoty uložíme do dat, můžeme je vynášet do grafů</a:t>
            </a:r>
          </a:p>
          <a:p>
            <a:r>
              <a:rPr lang="en-GB" sz="2400" dirty="0"/>
              <a:t>/SAVE P</a:t>
            </a:r>
            <a:r>
              <a:rPr lang="cs-CZ" sz="2400" dirty="0"/>
              <a:t>R</a:t>
            </a:r>
            <a:r>
              <a:rPr lang="en-GB" sz="2400" dirty="0"/>
              <a:t>ED</a:t>
            </a:r>
            <a:r>
              <a:rPr lang="cs-CZ" sz="2400" dirty="0"/>
              <a:t>(</a:t>
            </a:r>
            <a:r>
              <a:rPr lang="cs-CZ" sz="2400" dirty="0" err="1"/>
              <a:t>jméno_proměnné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9429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Nadpis 1"/>
          <p:cNvSpPr>
            <a:spLocks noGrp="1" noChangeArrowheads="1"/>
          </p:cNvSpPr>
          <p:nvPr>
            <p:ph type="title"/>
          </p:nvPr>
        </p:nvSpPr>
        <p:spPr>
          <a:xfrm>
            <a:off x="574674" y="304800"/>
            <a:ext cx="8173789" cy="1216025"/>
          </a:xfrm>
        </p:spPr>
        <p:txBody>
          <a:bodyPr/>
          <a:lstStyle/>
          <a:p>
            <a:r>
              <a:rPr lang="cs-CZ" altLang="cs-CZ" sz="3200" dirty="0"/>
              <a:t>Krok 3 – Posouzení shody modelu s daty: </a:t>
            </a:r>
            <a:r>
              <a:rPr lang="cs-CZ" altLang="cs-CZ" sz="3200" i="1" dirty="0"/>
              <a:t>R</a:t>
            </a:r>
            <a:r>
              <a:rPr lang="cs-CZ" altLang="cs-CZ" sz="3200" baseline="30000" dirty="0"/>
              <a:t>2</a:t>
            </a:r>
            <a:br>
              <a:rPr lang="cs-CZ" altLang="cs-CZ" sz="3200" baseline="30000" dirty="0"/>
            </a:br>
            <a:endParaRPr lang="cs-CZ" altLang="cs-CZ" sz="3200" baseline="30000" dirty="0"/>
          </a:p>
        </p:txBody>
      </p:sp>
      <p:sp>
        <p:nvSpPr>
          <p:cNvPr id="1048628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800" dirty="0"/>
              <a:t>(ne)Shodu reprezentují </a:t>
            </a:r>
            <a:r>
              <a:rPr lang="cs-CZ" altLang="cs-CZ" sz="2800" i="1" dirty="0"/>
              <a:t>rezidua</a:t>
            </a:r>
            <a:r>
              <a:rPr lang="cs-CZ" altLang="cs-CZ" sz="2800" dirty="0"/>
              <a:t> – jejich rozptyl</a:t>
            </a:r>
          </a:p>
          <a:p>
            <a:pPr lvl="1">
              <a:lnSpc>
                <a:spcPct val="110000"/>
              </a:lnSpc>
            </a:pPr>
            <a:r>
              <a:rPr lang="cs-CZ" altLang="cs-CZ" sz="1800" dirty="0"/>
              <a:t>Samotná SD reziduí* nás zajímá při predikci</a:t>
            </a:r>
          </a:p>
          <a:p>
            <a:pPr>
              <a:lnSpc>
                <a:spcPct val="110000"/>
              </a:lnSpc>
            </a:pPr>
            <a:r>
              <a:rPr lang="cs-CZ" altLang="cs-CZ" sz="2800" dirty="0"/>
              <a:t>Shodu vyjadřujeme jako podíl rozptylu </a:t>
            </a:r>
            <a:r>
              <a:rPr lang="cs-CZ" altLang="cs-CZ" sz="2800" i="1" dirty="0"/>
              <a:t>Y</a:t>
            </a:r>
            <a:r>
              <a:rPr lang="cs-CZ" altLang="cs-CZ" sz="2800" dirty="0"/>
              <a:t> vysvětleného regresním modelem -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</a:t>
            </a:r>
            <a:endParaRPr lang="cs-CZ" altLang="cs-CZ" sz="2800" dirty="0"/>
          </a:p>
          <a:p>
            <a:pPr lvl="1">
              <a:lnSpc>
                <a:spcPct val="110000"/>
              </a:lnSpc>
            </a:pP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dirty="0"/>
              <a:t> = (</a:t>
            </a:r>
            <a:r>
              <a:rPr lang="cs-CZ" altLang="cs-CZ" sz="2400" i="1" dirty="0" err="1"/>
              <a:t>SS</a:t>
            </a:r>
            <a:r>
              <a:rPr lang="cs-CZ" altLang="cs-CZ" sz="2400" baseline="-25000" dirty="0" err="1"/>
              <a:t>Total</a:t>
            </a:r>
            <a:r>
              <a:rPr lang="cs-CZ" altLang="cs-CZ" sz="2400" baseline="-25000" dirty="0"/>
              <a:t> </a:t>
            </a:r>
            <a:r>
              <a:rPr lang="cs-CZ" altLang="cs-CZ" sz="2400" dirty="0"/>
              <a:t>–</a:t>
            </a:r>
            <a:r>
              <a:rPr lang="cs-CZ" altLang="cs-CZ" sz="2400" i="1" dirty="0" err="1"/>
              <a:t>SS</a:t>
            </a:r>
            <a:r>
              <a:rPr lang="cs-CZ" altLang="cs-CZ" sz="2400" baseline="-25000" dirty="0" err="1"/>
              <a:t>res</a:t>
            </a:r>
            <a:r>
              <a:rPr lang="cs-CZ" altLang="cs-CZ" sz="2400" dirty="0"/>
              <a:t>)/</a:t>
            </a:r>
            <a:r>
              <a:rPr lang="cs-CZ" altLang="cs-CZ" sz="2400" i="1" dirty="0" err="1"/>
              <a:t>SS</a:t>
            </a:r>
            <a:r>
              <a:rPr lang="cs-CZ" altLang="cs-CZ" sz="2400" baseline="-25000" dirty="0" err="1"/>
              <a:t>Total</a:t>
            </a:r>
            <a:r>
              <a:rPr lang="cs-CZ" altLang="cs-CZ" sz="2400" baseline="-25000" dirty="0"/>
              <a:t> </a:t>
            </a:r>
            <a:r>
              <a:rPr lang="cs-CZ" altLang="cs-CZ" sz="2400" dirty="0"/>
              <a:t>≈ </a:t>
            </a:r>
            <a:r>
              <a:rPr lang="cs-CZ" altLang="cs-CZ" sz="2400" i="1" dirty="0"/>
              <a:t>s</a:t>
            </a:r>
            <a:r>
              <a:rPr lang="cs-CZ" altLang="cs-CZ" sz="2400" baseline="30000" dirty="0"/>
              <a:t>2</a:t>
            </a:r>
            <a:r>
              <a:rPr lang="cs-CZ" altLang="cs-CZ" sz="2400" baseline="-25000" dirty="0"/>
              <a:t>reg</a:t>
            </a:r>
            <a:r>
              <a:rPr lang="cs-CZ" altLang="cs-CZ" sz="2400" dirty="0"/>
              <a:t>/</a:t>
            </a:r>
            <a:r>
              <a:rPr lang="cs-CZ" altLang="cs-CZ" sz="2400" i="1" dirty="0"/>
              <a:t>s</a:t>
            </a:r>
            <a:r>
              <a:rPr lang="cs-CZ" altLang="cs-CZ" sz="2400" baseline="30000" dirty="0"/>
              <a:t>2</a:t>
            </a:r>
            <a:r>
              <a:rPr lang="cs-CZ" altLang="cs-CZ" sz="2400" i="1" baseline="-25000" dirty="0"/>
              <a:t>Y</a:t>
            </a:r>
            <a:r>
              <a:rPr lang="cs-CZ" altLang="cs-CZ" sz="2400" baseline="-25000" dirty="0"/>
              <a:t> </a:t>
            </a:r>
            <a:r>
              <a:rPr lang="cs-CZ" altLang="cs-CZ" sz="2400" dirty="0"/>
              <a:t>=</a:t>
            </a:r>
            <a:r>
              <a:rPr lang="cs-CZ" altLang="cs-CZ" sz="2400" baseline="-25000" dirty="0"/>
              <a:t> </a:t>
            </a:r>
            <a:r>
              <a:rPr lang="cs-CZ" altLang="cs-CZ" sz="2400" dirty="0"/>
              <a:t>1–(</a:t>
            </a:r>
            <a:r>
              <a:rPr lang="cs-CZ" altLang="cs-CZ" sz="2400" i="1" dirty="0"/>
              <a:t>s</a:t>
            </a:r>
            <a:r>
              <a:rPr lang="cs-CZ" altLang="cs-CZ" sz="2400" baseline="30000" dirty="0"/>
              <a:t>2</a:t>
            </a:r>
            <a:r>
              <a:rPr lang="cs-CZ" altLang="cs-CZ" sz="2400" baseline="-25000" dirty="0"/>
              <a:t>res</a:t>
            </a:r>
            <a:r>
              <a:rPr lang="cs-CZ" altLang="cs-CZ" sz="2400" dirty="0"/>
              <a:t>/</a:t>
            </a:r>
            <a:r>
              <a:rPr lang="cs-CZ" altLang="cs-CZ" sz="2400" i="1" dirty="0"/>
              <a:t>s</a:t>
            </a:r>
            <a:r>
              <a:rPr lang="cs-CZ" altLang="cs-CZ" sz="2400" baseline="30000" dirty="0"/>
              <a:t>2</a:t>
            </a:r>
            <a:r>
              <a:rPr lang="cs-CZ" altLang="cs-CZ" sz="2400" i="1" baseline="-25000" dirty="0"/>
              <a:t>Y</a:t>
            </a:r>
            <a:r>
              <a:rPr lang="cs-CZ" altLang="cs-CZ" sz="2400" dirty="0"/>
              <a:t>)</a:t>
            </a:r>
          </a:p>
          <a:p>
            <a:pPr lvl="1">
              <a:lnSpc>
                <a:spcPct val="110000"/>
              </a:lnSpc>
            </a:pPr>
            <a:r>
              <a:rPr lang="cs-CZ" altLang="cs-CZ" sz="2400" i="1" dirty="0"/>
              <a:t>s</a:t>
            </a:r>
            <a:r>
              <a:rPr lang="cs-CZ" altLang="cs-CZ" sz="2400" baseline="30000" dirty="0"/>
              <a:t>2</a:t>
            </a:r>
            <a:r>
              <a:rPr lang="cs-CZ" altLang="cs-CZ" sz="2400" baseline="-25000" dirty="0"/>
              <a:t>reg</a:t>
            </a:r>
            <a:r>
              <a:rPr lang="cs-CZ" altLang="cs-CZ" sz="2400" dirty="0"/>
              <a:t>=</a:t>
            </a:r>
            <a:r>
              <a:rPr lang="cs-CZ" altLang="cs-CZ" sz="2400" i="1" dirty="0"/>
              <a:t> s</a:t>
            </a:r>
            <a:r>
              <a:rPr lang="cs-CZ" altLang="cs-CZ" sz="2400" baseline="30000" dirty="0"/>
              <a:t>2</a:t>
            </a:r>
            <a:r>
              <a:rPr lang="cs-CZ" altLang="cs-CZ" sz="2400" i="1" baseline="-25000" dirty="0"/>
              <a:t>Y‘</a:t>
            </a:r>
            <a:r>
              <a:rPr lang="cs-CZ" altLang="cs-CZ" sz="2400" dirty="0"/>
              <a:t>=</a:t>
            </a:r>
            <a:r>
              <a:rPr lang="cs-CZ" altLang="cs-CZ" sz="2400" i="1" dirty="0"/>
              <a:t>s</a:t>
            </a:r>
            <a:r>
              <a:rPr lang="cs-CZ" altLang="cs-CZ" sz="2400" baseline="30000" dirty="0"/>
              <a:t>2</a:t>
            </a:r>
            <a:r>
              <a:rPr lang="cs-CZ" altLang="cs-CZ" sz="2400" i="1" baseline="-25000" dirty="0"/>
              <a:t>b</a:t>
            </a:r>
            <a:r>
              <a:rPr lang="cs-CZ" altLang="cs-CZ" sz="1600" baseline="-25000" dirty="0"/>
              <a:t>1</a:t>
            </a:r>
            <a:r>
              <a:rPr lang="cs-CZ" altLang="cs-CZ" sz="2400" i="1" baseline="-25000" dirty="0"/>
              <a:t>X</a:t>
            </a:r>
            <a:r>
              <a:rPr lang="cs-CZ" altLang="cs-CZ" sz="1600" baseline="-25000" dirty="0"/>
              <a:t>1</a:t>
            </a:r>
            <a:r>
              <a:rPr lang="cs-CZ" altLang="cs-CZ" sz="2400" baseline="-25000" dirty="0"/>
              <a:t>+</a:t>
            </a:r>
            <a:r>
              <a:rPr lang="cs-CZ" altLang="cs-CZ" sz="2400" i="1" baseline="-25000" dirty="0"/>
              <a:t>b</a:t>
            </a:r>
            <a:r>
              <a:rPr lang="cs-CZ" altLang="cs-CZ" sz="1600" baseline="-25000" dirty="0"/>
              <a:t>2</a:t>
            </a:r>
            <a:r>
              <a:rPr lang="cs-CZ" altLang="cs-CZ" sz="2400" i="1" baseline="-25000" dirty="0"/>
              <a:t>X</a:t>
            </a:r>
            <a:r>
              <a:rPr lang="cs-CZ" altLang="cs-CZ" sz="1600" baseline="-25000" dirty="0"/>
              <a:t>2</a:t>
            </a:r>
            <a:r>
              <a:rPr lang="cs-CZ" altLang="cs-CZ" sz="2400" baseline="-25000" dirty="0"/>
              <a:t>+ .. </a:t>
            </a:r>
            <a:r>
              <a:rPr lang="cs-CZ" altLang="cs-CZ" sz="2400" i="1" baseline="-25000" dirty="0" err="1"/>
              <a:t>b</a:t>
            </a:r>
            <a:r>
              <a:rPr lang="cs-CZ" altLang="cs-CZ" sz="1600" baseline="-25000" dirty="0" err="1"/>
              <a:t>k</a:t>
            </a:r>
            <a:r>
              <a:rPr lang="cs-CZ" altLang="cs-CZ" sz="2400" i="1" baseline="-25000" dirty="0" err="1"/>
              <a:t>X</a:t>
            </a:r>
            <a:r>
              <a:rPr lang="cs-CZ" altLang="cs-CZ" sz="1600" baseline="-25000" dirty="0" err="1"/>
              <a:t>k</a:t>
            </a:r>
            <a:endParaRPr lang="cs-CZ" altLang="cs-CZ" sz="2400" dirty="0"/>
          </a:p>
          <a:p>
            <a:pPr lvl="1">
              <a:lnSpc>
                <a:spcPct val="110000"/>
              </a:lnSpc>
            </a:pPr>
            <a:r>
              <a:rPr lang="cs-CZ" altLang="cs-CZ" sz="2400" i="1" dirty="0"/>
              <a:t>R</a:t>
            </a:r>
            <a:r>
              <a:rPr lang="cs-CZ" altLang="cs-CZ" sz="2400" baseline="30000" dirty="0"/>
              <a:t> </a:t>
            </a:r>
            <a:r>
              <a:rPr lang="cs-CZ" altLang="cs-CZ" sz="2400" dirty="0"/>
              <a:t> = </a:t>
            </a:r>
            <a:r>
              <a:rPr lang="cs-CZ" altLang="cs-CZ" sz="2400" i="1" dirty="0" err="1"/>
              <a:t>r</a:t>
            </a:r>
            <a:r>
              <a:rPr lang="cs-CZ" altLang="cs-CZ" sz="2400" i="1" baseline="-25000" dirty="0" err="1"/>
              <a:t>YY</a:t>
            </a:r>
            <a:r>
              <a:rPr lang="cs-CZ" altLang="cs-CZ" sz="2400" i="1" baseline="-25000" dirty="0"/>
              <a:t>‘</a:t>
            </a:r>
            <a:r>
              <a:rPr lang="cs-CZ" altLang="cs-CZ" sz="2400" dirty="0"/>
              <a:t>=</a:t>
            </a:r>
            <a:r>
              <a:rPr lang="cs-CZ" altLang="cs-CZ" sz="2400" i="1" dirty="0" err="1"/>
              <a:t>r</a:t>
            </a:r>
            <a:r>
              <a:rPr lang="cs-CZ" altLang="cs-CZ" sz="2400" baseline="-25000" dirty="0" err="1"/>
              <a:t>Y</a:t>
            </a:r>
            <a:r>
              <a:rPr lang="cs-CZ" altLang="cs-CZ" sz="2400" baseline="-25000" dirty="0"/>
              <a:t>(</a:t>
            </a:r>
            <a:r>
              <a:rPr lang="cs-CZ" altLang="cs-CZ" sz="2400" i="1" baseline="-25000" dirty="0"/>
              <a:t>b</a:t>
            </a:r>
            <a:r>
              <a:rPr lang="cs-CZ" altLang="cs-CZ" sz="1600" baseline="-25000" dirty="0"/>
              <a:t>1</a:t>
            </a:r>
            <a:r>
              <a:rPr lang="cs-CZ" altLang="cs-CZ" sz="2400" i="1" baseline="-25000" dirty="0"/>
              <a:t>X</a:t>
            </a:r>
            <a:r>
              <a:rPr lang="cs-CZ" altLang="cs-CZ" sz="1600" baseline="-25000" dirty="0"/>
              <a:t>1</a:t>
            </a:r>
            <a:r>
              <a:rPr lang="cs-CZ" altLang="cs-CZ" sz="2400" baseline="-25000" dirty="0"/>
              <a:t>+</a:t>
            </a:r>
            <a:r>
              <a:rPr lang="cs-CZ" altLang="cs-CZ" sz="2400" i="1" baseline="-25000" dirty="0"/>
              <a:t>b</a:t>
            </a:r>
            <a:r>
              <a:rPr lang="cs-CZ" altLang="cs-CZ" sz="1600" baseline="-25000" dirty="0"/>
              <a:t>2</a:t>
            </a:r>
            <a:r>
              <a:rPr lang="cs-CZ" altLang="cs-CZ" sz="2400" i="1" baseline="-25000" dirty="0"/>
              <a:t>X</a:t>
            </a:r>
            <a:r>
              <a:rPr lang="cs-CZ" altLang="cs-CZ" sz="1600" baseline="-25000" dirty="0"/>
              <a:t>2</a:t>
            </a:r>
            <a:r>
              <a:rPr lang="cs-CZ" altLang="cs-CZ" sz="2400" baseline="-25000" dirty="0"/>
              <a:t>+ .. </a:t>
            </a:r>
            <a:r>
              <a:rPr lang="cs-CZ" altLang="cs-CZ" sz="2400" i="1" baseline="-25000" dirty="0" err="1"/>
              <a:t>b</a:t>
            </a:r>
            <a:r>
              <a:rPr lang="cs-CZ" altLang="cs-CZ" sz="1600" baseline="-25000" dirty="0" err="1"/>
              <a:t>k</a:t>
            </a:r>
            <a:r>
              <a:rPr lang="cs-CZ" altLang="cs-CZ" sz="2400" i="1" baseline="-25000" dirty="0" err="1"/>
              <a:t>X</a:t>
            </a:r>
            <a:r>
              <a:rPr lang="cs-CZ" altLang="cs-CZ" sz="1600" baseline="-25000" dirty="0" err="1"/>
              <a:t>k</a:t>
            </a:r>
            <a:r>
              <a:rPr lang="cs-CZ" altLang="cs-CZ" sz="2400" baseline="-25000" dirty="0"/>
              <a:t>)</a:t>
            </a:r>
            <a:endParaRPr lang="cs-CZ" altLang="cs-CZ" sz="2400" dirty="0"/>
          </a:p>
          <a:p>
            <a:pPr>
              <a:lnSpc>
                <a:spcPct val="110000"/>
              </a:lnSpc>
            </a:pPr>
            <a:r>
              <a:rPr lang="cs-CZ" altLang="cs-CZ" sz="2400" dirty="0"/>
              <a:t>Obvykle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dirty="0"/>
              <a:t> konstatujeme, ale nemáme na něj specifické nároky, tj. nemusí být větší než 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A5BE653-C504-40FA-9FF5-664D170278BD}"/>
              </a:ext>
            </a:extLst>
          </p:cNvPr>
          <p:cNvSpPr txBox="1"/>
          <p:nvPr/>
        </p:nvSpPr>
        <p:spPr>
          <a:xfrm>
            <a:off x="683568" y="6309320"/>
            <a:ext cx="6552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*</a:t>
            </a:r>
            <a:r>
              <a:rPr lang="en-US" sz="1100" dirty="0"/>
              <a:t>St</a:t>
            </a:r>
            <a:r>
              <a:rPr lang="cs-CZ" sz="1100" dirty="0" err="1"/>
              <a:t>andard</a:t>
            </a:r>
            <a:r>
              <a:rPr lang="en-US" sz="1100" dirty="0"/>
              <a:t> Error of the Estimate</a:t>
            </a:r>
            <a:endParaRPr lang="cs-CZ" sz="11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763" indent="0">
              <a:buNone/>
            </a:pPr>
            <a:r>
              <a:rPr lang="en-US" altLang="cs-CZ" i="1" baseline="30000" dirty="0" err="1"/>
              <a:t>Rozptyl</a:t>
            </a:r>
            <a:r>
              <a:rPr lang="en-US" altLang="cs-CZ" i="1" baseline="30000" dirty="0"/>
              <a:t> </a:t>
            </a:r>
            <a:r>
              <a:rPr lang="en-US" altLang="cs-CZ" i="1" baseline="30000" dirty="0" err="1"/>
              <a:t>vysvětlený</a:t>
            </a:r>
            <a:r>
              <a:rPr lang="en-US" altLang="cs-CZ" i="1" baseline="30000" dirty="0"/>
              <a:t> </a:t>
            </a:r>
            <a:r>
              <a:rPr lang="en-US" altLang="cs-CZ" i="1" baseline="30000" dirty="0" err="1"/>
              <a:t>modelem</a:t>
            </a:r>
            <a:r>
              <a:rPr lang="en-US" altLang="cs-CZ" i="1" baseline="30000" dirty="0"/>
              <a:t> a </a:t>
            </a:r>
            <a:r>
              <a:rPr lang="en-US" altLang="cs-CZ" i="1" baseline="30000" dirty="0" err="1"/>
              <a:t>jednotlivými</a:t>
            </a:r>
            <a:r>
              <a:rPr lang="en-US" altLang="cs-CZ" i="1" baseline="30000" dirty="0"/>
              <a:t> </a:t>
            </a:r>
            <a:r>
              <a:rPr lang="en-US" altLang="cs-CZ" i="1" baseline="30000" dirty="0" err="1"/>
              <a:t>prediktory</a:t>
            </a:r>
            <a:r>
              <a:rPr lang="en-US" altLang="cs-CZ" baseline="30000" dirty="0"/>
              <a:t> </a:t>
            </a:r>
            <a:endParaRPr lang="cs-CZ" altLang="cs-CZ" dirty="0"/>
          </a:p>
        </p:txBody>
      </p:sp>
      <p:sp>
        <p:nvSpPr>
          <p:cNvPr id="1048661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07503" y="1916113"/>
            <a:ext cx="4914181" cy="4267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altLang="cs-CZ" sz="2000" i="1" dirty="0"/>
              <a:t>R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: </a:t>
            </a:r>
            <a:r>
              <a:rPr lang="cs-CZ" altLang="cs-CZ" sz="1800" dirty="0"/>
              <a:t>podíl rozptylu </a:t>
            </a:r>
            <a:r>
              <a:rPr lang="cs-CZ" altLang="cs-CZ" sz="1800" i="1" dirty="0"/>
              <a:t>Y</a:t>
            </a:r>
            <a:r>
              <a:rPr lang="cs-CZ" altLang="cs-CZ" sz="1800" dirty="0"/>
              <a:t> vysvětleného dohromady </a:t>
            </a:r>
            <a:r>
              <a:rPr lang="cs-CZ" altLang="cs-CZ" sz="1800" i="1" dirty="0"/>
              <a:t>všemi</a:t>
            </a:r>
            <a:r>
              <a:rPr lang="cs-CZ" altLang="cs-CZ" sz="1800" dirty="0"/>
              <a:t> prediktory</a:t>
            </a:r>
            <a:endParaRPr lang="cs-CZ" altLang="cs-CZ" sz="2000" dirty="0"/>
          </a:p>
          <a:p>
            <a:pPr lvl="1">
              <a:spcBef>
                <a:spcPts val="600"/>
              </a:spcBef>
            </a:pPr>
            <a:r>
              <a:rPr lang="cs-CZ" altLang="cs-CZ" sz="1600" dirty="0"/>
              <a:t>Predikční síla sady prediktorů - ukazatel velikosti účinku sady prediktorů</a:t>
            </a:r>
          </a:p>
          <a:p>
            <a:pPr lvl="1">
              <a:spcBef>
                <a:spcPts val="600"/>
              </a:spcBef>
            </a:pPr>
            <a:r>
              <a:rPr lang="cs-CZ" altLang="cs-CZ" sz="1600" i="1" dirty="0"/>
              <a:t>R</a:t>
            </a:r>
            <a:r>
              <a:rPr lang="en-US" altLang="cs-CZ" sz="1600" i="1" dirty="0"/>
              <a:t> </a:t>
            </a:r>
            <a:r>
              <a:rPr lang="cs-CZ" altLang="cs-CZ" sz="1600" i="1" dirty="0"/>
              <a:t>= √R</a:t>
            </a:r>
            <a:r>
              <a:rPr lang="cs-CZ" altLang="cs-CZ" sz="1600" baseline="30000" dirty="0"/>
              <a:t>2 </a:t>
            </a:r>
            <a:r>
              <a:rPr lang="cs-CZ" altLang="cs-CZ" sz="1600" dirty="0"/>
              <a:t>: mnohonásobná (</a:t>
            </a:r>
            <a:r>
              <a:rPr lang="cs-CZ" altLang="cs-CZ" sz="1600" dirty="0" err="1"/>
              <a:t>mutiple</a:t>
            </a:r>
            <a:r>
              <a:rPr lang="cs-CZ" altLang="cs-CZ" sz="1600" dirty="0"/>
              <a:t>) </a:t>
            </a:r>
            <a:r>
              <a:rPr lang="cs-CZ" altLang="cs-CZ" sz="1600" i="1" dirty="0"/>
              <a:t>r</a:t>
            </a:r>
            <a:r>
              <a:rPr lang="cs-CZ" altLang="cs-CZ" sz="1600" dirty="0"/>
              <a:t> – korelace </a:t>
            </a:r>
            <a:r>
              <a:rPr lang="cs-CZ" altLang="cs-CZ" sz="1600" i="1" dirty="0"/>
              <a:t>Y</a:t>
            </a:r>
            <a:r>
              <a:rPr lang="cs-CZ" altLang="cs-CZ" sz="1600" dirty="0"/>
              <a:t> s </a:t>
            </a:r>
            <a:r>
              <a:rPr lang="cs-CZ" altLang="cs-CZ" sz="1600" i="1" dirty="0"/>
              <a:t>Y</a:t>
            </a:r>
            <a:r>
              <a:rPr lang="cs-CZ" altLang="cs-CZ" sz="1600" dirty="0"/>
              <a:t>‘</a:t>
            </a:r>
          </a:p>
          <a:p>
            <a:pPr>
              <a:spcBef>
                <a:spcPts val="600"/>
              </a:spcBef>
            </a:pPr>
            <a:r>
              <a:rPr lang="cs-CZ" altLang="cs-CZ" sz="2000" i="1" dirty="0"/>
              <a:t>R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 je nadhodnocená (</a:t>
            </a:r>
            <a:r>
              <a:rPr lang="cs-CZ" altLang="cs-CZ" sz="2000" dirty="0" err="1"/>
              <a:t>overfitting</a:t>
            </a:r>
            <a:r>
              <a:rPr lang="cs-CZ" altLang="cs-CZ" sz="20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altLang="cs-CZ" sz="1600" dirty="0"/>
              <a:t>p</a:t>
            </a:r>
            <a:r>
              <a:rPr lang="cs-CZ" altLang="cs-CZ" sz="1600" dirty="0" err="1"/>
              <a:t>ři</a:t>
            </a:r>
            <a:r>
              <a:rPr lang="cs-CZ" altLang="cs-CZ" sz="1600" dirty="0"/>
              <a:t> replikaci vychází nižší </a:t>
            </a:r>
            <a:r>
              <a:rPr lang="cs-CZ" altLang="cs-CZ" sz="1600" i="1" dirty="0"/>
              <a:t>R</a:t>
            </a:r>
            <a:r>
              <a:rPr lang="cs-CZ" altLang="cs-CZ" sz="1600" baseline="30000" dirty="0"/>
              <a:t>2</a:t>
            </a:r>
          </a:p>
          <a:p>
            <a:pPr lvl="1">
              <a:spcBef>
                <a:spcPts val="600"/>
              </a:spcBef>
            </a:pPr>
            <a:r>
              <a:rPr lang="cs-CZ" altLang="cs-CZ" sz="1600" dirty="0"/>
              <a:t>populační </a:t>
            </a:r>
            <a:r>
              <a:rPr lang="cs-CZ" altLang="cs-CZ" sz="1600" i="1" dirty="0"/>
              <a:t>R</a:t>
            </a:r>
            <a:r>
              <a:rPr lang="cs-CZ" altLang="cs-CZ" sz="1600" baseline="30000" dirty="0"/>
              <a:t>2  </a:t>
            </a:r>
            <a:r>
              <a:rPr lang="cs-CZ" altLang="cs-CZ" sz="1600" dirty="0"/>
              <a:t>je nižší </a:t>
            </a:r>
            <a:r>
              <a:rPr lang="cs-CZ" altLang="cs-CZ" sz="1200" dirty="0"/>
              <a:t>(jinak)</a:t>
            </a:r>
          </a:p>
          <a:p>
            <a:pPr>
              <a:spcBef>
                <a:spcPts val="1800"/>
              </a:spcBef>
            </a:pPr>
            <a:r>
              <a:rPr lang="cs-CZ" altLang="cs-CZ" sz="2000" i="1" dirty="0"/>
              <a:t>srov.</a:t>
            </a:r>
            <a:r>
              <a:rPr lang="cs-CZ" altLang="cs-CZ" sz="2000" dirty="0"/>
              <a:t> umocněné </a:t>
            </a:r>
            <a:r>
              <a:rPr lang="cs-CZ" altLang="cs-CZ" sz="2000" dirty="0" err="1"/>
              <a:t>semiparciální</a:t>
            </a:r>
            <a:r>
              <a:rPr lang="cs-CZ" altLang="cs-CZ" sz="2000" dirty="0"/>
              <a:t> </a:t>
            </a:r>
            <a:r>
              <a:rPr lang="cs-CZ" altLang="cs-CZ" sz="2000" dirty="0" err="1"/>
              <a:t>korealce</a:t>
            </a:r>
            <a:endParaRPr lang="cs-CZ" altLang="cs-CZ" sz="2000" dirty="0"/>
          </a:p>
          <a:p>
            <a:pPr lvl="1">
              <a:spcBef>
                <a:spcPts val="600"/>
              </a:spcBef>
            </a:pPr>
            <a:endParaRPr lang="cs-CZ" altLang="cs-CZ" sz="1600" baseline="30000" dirty="0"/>
          </a:p>
          <a:p>
            <a:pPr marL="0" indent="0">
              <a:buNone/>
            </a:pPr>
            <a:endParaRPr lang="cs-CZ" altLang="cs-CZ" sz="2800" dirty="0"/>
          </a:p>
        </p:txBody>
      </p:sp>
      <p:sp>
        <p:nvSpPr>
          <p:cNvPr id="1048662" name="Elipsa 5"/>
          <p:cNvSpPr>
            <a:spLocks noChangeArrowheads="1"/>
          </p:cNvSpPr>
          <p:nvPr/>
        </p:nvSpPr>
        <p:spPr bwMode="auto">
          <a:xfrm>
            <a:off x="5805277" y="1695101"/>
            <a:ext cx="1800225" cy="1728788"/>
          </a:xfrm>
          <a:prstGeom prst="ellipse">
            <a:avLst/>
          </a:prstGeom>
          <a:solidFill>
            <a:srgbClr val="92D050">
              <a:alpha val="5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/>
              <a:t>X</a:t>
            </a:r>
            <a:r>
              <a:rPr lang="cs-CZ" altLang="cs-CZ" sz="2000" baseline="-25000"/>
              <a:t>1</a:t>
            </a:r>
          </a:p>
        </p:txBody>
      </p:sp>
      <p:sp>
        <p:nvSpPr>
          <p:cNvPr id="1048663" name="Elipsa 7"/>
          <p:cNvSpPr>
            <a:spLocks noChangeArrowheads="1"/>
          </p:cNvSpPr>
          <p:nvPr/>
        </p:nvSpPr>
        <p:spPr bwMode="auto">
          <a:xfrm>
            <a:off x="5785805" y="2894706"/>
            <a:ext cx="2160587" cy="1584325"/>
          </a:xfrm>
          <a:prstGeom prst="ellipse">
            <a:avLst/>
          </a:prstGeom>
          <a:solidFill>
            <a:srgbClr val="FFC000">
              <a:alpha val="5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/>
              <a:t>X</a:t>
            </a:r>
            <a:r>
              <a:rPr lang="cs-CZ" altLang="cs-CZ" sz="2000" baseline="-25000" dirty="0"/>
              <a:t>2</a:t>
            </a:r>
          </a:p>
        </p:txBody>
      </p:sp>
      <p:sp>
        <p:nvSpPr>
          <p:cNvPr id="1048664" name="Elipsa 6"/>
          <p:cNvSpPr>
            <a:spLocks noChangeArrowheads="1"/>
          </p:cNvSpPr>
          <p:nvPr/>
        </p:nvSpPr>
        <p:spPr bwMode="auto">
          <a:xfrm>
            <a:off x="5685242" y="3954413"/>
            <a:ext cx="2232025" cy="1871662"/>
          </a:xfrm>
          <a:prstGeom prst="ellipse">
            <a:avLst/>
          </a:prstGeom>
          <a:solidFill>
            <a:schemeClr val="accent2">
              <a:alpha val="2509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/>
              <a:t>X</a:t>
            </a:r>
            <a:r>
              <a:rPr lang="cs-CZ" altLang="cs-CZ" sz="2000" baseline="-25000"/>
              <a:t>3</a:t>
            </a:r>
          </a:p>
        </p:txBody>
      </p:sp>
      <p:sp>
        <p:nvSpPr>
          <p:cNvPr id="1048665" name="Zaoblený obdélník 4"/>
          <p:cNvSpPr>
            <a:spLocks noChangeArrowheads="1"/>
          </p:cNvSpPr>
          <p:nvPr/>
        </p:nvSpPr>
        <p:spPr bwMode="auto">
          <a:xfrm>
            <a:off x="5362575" y="2277269"/>
            <a:ext cx="1081088" cy="3024188"/>
          </a:xfrm>
          <a:prstGeom prst="roundRect">
            <a:avLst>
              <a:gd name="adj" fmla="val 16667"/>
            </a:avLst>
          </a:prstGeom>
          <a:solidFill>
            <a:schemeClr val="accent1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/>
              <a:t>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Nadpis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Příklad Long2</a:t>
            </a:r>
          </a:p>
        </p:txBody>
      </p:sp>
      <p:sp>
        <p:nvSpPr>
          <p:cNvPr id="1048614" name="Zástupný symbol pro obsah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Y: deprese</a:t>
            </a:r>
          </a:p>
          <a:p>
            <a:r>
              <a:rPr lang="cs-CZ" altLang="cs-CZ" dirty="0"/>
              <a:t>X: </a:t>
            </a:r>
            <a:r>
              <a:rPr lang="cs-CZ" altLang="cs-CZ" dirty="0" err="1"/>
              <a:t>selfe</a:t>
            </a:r>
            <a:r>
              <a:rPr lang="cs-CZ" altLang="cs-CZ" dirty="0"/>
              <a:t> (</a:t>
            </a:r>
            <a:r>
              <a:rPr lang="cs-CZ" altLang="cs-CZ" dirty="0" err="1"/>
              <a:t>self-esteem</a:t>
            </a:r>
            <a:r>
              <a:rPr lang="cs-CZ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9676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/>
              <a:t>Krok 5a – </a:t>
            </a:r>
            <a:r>
              <a:rPr lang="cs-CZ" sz="3200" dirty="0"/>
              <a:t>Zvážení možných zdrojů zkreslení – potenciálně problematické </a:t>
            </a:r>
            <a:r>
              <a:rPr lang="cs-CZ" sz="3200" b="1" dirty="0"/>
              <a:t>případy</a:t>
            </a:r>
            <a:endParaRPr lang="cs-CZ" b="1" dirty="0"/>
          </a:p>
        </p:txBody>
      </p:sp>
      <p:sp>
        <p:nvSpPr>
          <p:cNvPr id="1048630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000" dirty="0"/>
              <a:t>Jsou případy, které model predikuje zvlášť špatně?</a:t>
            </a:r>
          </a:p>
          <a:p>
            <a:pPr marL="781050" lvl="1" indent="-342900"/>
            <a:r>
              <a:rPr lang="cs-CZ" altLang="cs-CZ" sz="1800" b="1" dirty="0"/>
              <a:t>Rezidua</a:t>
            </a:r>
            <a:r>
              <a:rPr lang="cs-CZ" altLang="cs-CZ" sz="1800" dirty="0"/>
              <a:t> –  případy s vysokými r. regrese predikovala nejhůř, standardizovaná, </a:t>
            </a:r>
            <a:r>
              <a:rPr lang="cs-CZ" altLang="cs-CZ" sz="1800" dirty="0" err="1"/>
              <a:t>studentizovaná</a:t>
            </a:r>
            <a:r>
              <a:rPr lang="cs-CZ" altLang="cs-CZ" sz="1800" dirty="0"/>
              <a:t> ±3*</a:t>
            </a:r>
          </a:p>
          <a:p>
            <a:pPr marL="781050" lvl="1" indent="-342900"/>
            <a:r>
              <a:rPr lang="cs-CZ" altLang="cs-CZ" sz="1800" b="1" dirty="0" err="1"/>
              <a:t>Outlieři</a:t>
            </a:r>
            <a:r>
              <a:rPr lang="cs-CZ" altLang="cs-CZ" sz="1800" dirty="0"/>
              <a:t> – mohou mít vysoká residua, ale i ovlivňovat </a:t>
            </a:r>
            <a:r>
              <a:rPr lang="cs-CZ" altLang="cs-CZ" sz="1800" i="1" dirty="0"/>
              <a:t>b </a:t>
            </a:r>
            <a:r>
              <a:rPr lang="cs-CZ" altLang="cs-CZ" sz="1800" dirty="0"/>
              <a:t>(jako u </a:t>
            </a:r>
            <a:r>
              <a:rPr lang="cs-CZ" altLang="cs-CZ" sz="1800" i="1" dirty="0"/>
              <a:t>r</a:t>
            </a:r>
            <a:r>
              <a:rPr lang="cs-CZ" altLang="cs-CZ" sz="1800" dirty="0"/>
              <a:t>)</a:t>
            </a:r>
          </a:p>
          <a:p>
            <a:pPr marL="438150" lvl="1" indent="0">
              <a:buNone/>
            </a:pPr>
            <a:endParaRPr lang="cs-CZ" altLang="cs-CZ" sz="1800" dirty="0"/>
          </a:p>
          <a:p>
            <a:pPr marL="0" indent="0">
              <a:buNone/>
            </a:pPr>
            <a:r>
              <a:rPr lang="cs-CZ" altLang="cs-CZ" sz="2000" dirty="0"/>
              <a:t>Nemají některé případy příliš velký vliv na výsledky regrese?</a:t>
            </a:r>
          </a:p>
          <a:p>
            <a:pPr lvl="1"/>
            <a:r>
              <a:rPr lang="cs-CZ" altLang="cs-CZ" sz="1800" b="1" dirty="0"/>
              <a:t>Vlivné případy </a:t>
            </a:r>
            <a:r>
              <a:rPr lang="cs-CZ" altLang="cs-CZ" sz="1800" dirty="0"/>
              <a:t>– případy, které nejvíc ovlivňují parametry</a:t>
            </a:r>
          </a:p>
          <a:p>
            <a:pPr lvl="2"/>
            <a:r>
              <a:rPr lang="cs-CZ" altLang="cs-CZ" sz="1200" dirty="0"/>
              <a:t>Co se stane s parametry regrese, když případ odstraníme?</a:t>
            </a:r>
          </a:p>
          <a:p>
            <a:pPr lvl="3"/>
            <a:r>
              <a:rPr lang="cs-CZ" altLang="cs-CZ" sz="900" dirty="0" err="1"/>
              <a:t>DFBeta</a:t>
            </a:r>
            <a:r>
              <a:rPr lang="cs-CZ" altLang="cs-CZ" sz="900" dirty="0"/>
              <a:t> – změna </a:t>
            </a:r>
            <a:r>
              <a:rPr lang="cs-CZ" altLang="cs-CZ" sz="900" i="1" dirty="0"/>
              <a:t>b</a:t>
            </a:r>
            <a:r>
              <a:rPr lang="cs-CZ" altLang="cs-CZ" sz="900" dirty="0"/>
              <a:t>, když se případ odstraní; standardizovaná </a:t>
            </a:r>
            <a:r>
              <a:rPr lang="cs-CZ" altLang="cs-CZ" sz="900" dirty="0" err="1"/>
              <a:t>DFbeta</a:t>
            </a:r>
            <a:r>
              <a:rPr lang="cs-CZ" altLang="cs-CZ" sz="900" dirty="0"/>
              <a:t> &gt; 1  </a:t>
            </a:r>
          </a:p>
          <a:p>
            <a:pPr lvl="3"/>
            <a:r>
              <a:rPr lang="en-US" altLang="cs-CZ" sz="900" dirty="0" err="1"/>
              <a:t>DFFit</a:t>
            </a:r>
            <a:r>
              <a:rPr lang="en-US" altLang="cs-CZ" sz="900" dirty="0"/>
              <a:t> – r</a:t>
            </a:r>
            <a:r>
              <a:rPr lang="cs-CZ" altLang="cs-CZ" sz="900" dirty="0" err="1"/>
              <a:t>ozdíl</a:t>
            </a:r>
            <a:r>
              <a:rPr lang="cs-CZ" altLang="cs-CZ" sz="900" dirty="0"/>
              <a:t> mezi predikovanou hodnotou a predikovanou hodnotou bez případu (adjustovanou)</a:t>
            </a:r>
          </a:p>
          <a:p>
            <a:pPr lvl="2"/>
            <a:r>
              <a:rPr lang="cs-CZ" altLang="cs-CZ" sz="1200" dirty="0"/>
              <a:t>Cookova vzdálenost případu </a:t>
            </a:r>
            <a:r>
              <a:rPr lang="cs-CZ" altLang="cs-CZ" sz="1200" i="1" dirty="0"/>
              <a:t>i</a:t>
            </a:r>
            <a:r>
              <a:rPr lang="cs-CZ" altLang="cs-CZ" sz="1200" dirty="0"/>
              <a:t>  </a:t>
            </a:r>
            <a:r>
              <a:rPr lang="cs-CZ" altLang="cs-CZ" sz="1200" i="1" dirty="0"/>
              <a:t>D</a:t>
            </a:r>
            <a:r>
              <a:rPr lang="cs-CZ" altLang="cs-CZ" sz="1200" i="1" baseline="-25000" dirty="0"/>
              <a:t>i</a:t>
            </a:r>
            <a:r>
              <a:rPr lang="cs-CZ" altLang="cs-CZ" sz="1200" dirty="0"/>
              <a:t> </a:t>
            </a:r>
            <a:r>
              <a:rPr lang="en-US" altLang="cs-CZ" sz="1200" dirty="0"/>
              <a:t>&gt; 1</a:t>
            </a:r>
            <a:r>
              <a:rPr lang="cs-CZ" altLang="cs-CZ" sz="1200" dirty="0"/>
              <a:t>**</a:t>
            </a:r>
            <a:endParaRPr lang="en-US" altLang="cs-CZ" sz="1200" dirty="0"/>
          </a:p>
          <a:p>
            <a:pPr lvl="2"/>
            <a:r>
              <a:rPr lang="en-US" altLang="cs-CZ" sz="1200" dirty="0"/>
              <a:t>Leverage &gt; 2(</a:t>
            </a:r>
            <a:r>
              <a:rPr lang="en-US" altLang="cs-CZ" sz="1200" i="1" dirty="0"/>
              <a:t>k</a:t>
            </a:r>
            <a:r>
              <a:rPr lang="en-US" altLang="cs-CZ" sz="1200" dirty="0"/>
              <a:t>+1)/</a:t>
            </a:r>
            <a:r>
              <a:rPr lang="en-US" altLang="cs-CZ" sz="1200" i="1" dirty="0"/>
              <a:t>n</a:t>
            </a:r>
            <a:r>
              <a:rPr lang="en-US" altLang="cs-CZ" sz="1200" dirty="0"/>
              <a:t>  , </a:t>
            </a:r>
            <a:r>
              <a:rPr lang="en-US" altLang="cs-CZ" sz="1200" dirty="0" err="1"/>
              <a:t>kde</a:t>
            </a:r>
            <a:r>
              <a:rPr lang="en-US" altLang="cs-CZ" sz="1200" dirty="0"/>
              <a:t> </a:t>
            </a:r>
            <a:r>
              <a:rPr lang="en-US" altLang="cs-CZ" sz="1200" i="1" dirty="0"/>
              <a:t>k</a:t>
            </a:r>
            <a:r>
              <a:rPr lang="en-US" altLang="cs-CZ" sz="1200" dirty="0"/>
              <a:t> = po</a:t>
            </a:r>
            <a:r>
              <a:rPr lang="cs-CZ" altLang="cs-CZ" sz="1200" dirty="0"/>
              <a:t>čet prediktorů, </a:t>
            </a:r>
            <a:r>
              <a:rPr lang="cs-CZ" altLang="cs-CZ" sz="1200" i="1" dirty="0"/>
              <a:t>n</a:t>
            </a:r>
            <a:r>
              <a:rPr lang="cs-CZ" altLang="cs-CZ" sz="1200" dirty="0"/>
              <a:t>= velikost vzorku***</a:t>
            </a:r>
          </a:p>
          <a:p>
            <a:r>
              <a:rPr lang="cs-CZ" altLang="cs-CZ" sz="1800" dirty="0"/>
              <a:t>Případy s vysokými rezidui či vlivné případy </a:t>
            </a:r>
            <a:r>
              <a:rPr lang="cs-CZ" altLang="cs-CZ" sz="1800" b="1" dirty="0"/>
              <a:t>NEODSTRAŇUJEME</a:t>
            </a:r>
          </a:p>
          <a:p>
            <a:pPr lvl="2"/>
            <a:r>
              <a:rPr lang="cs-CZ" altLang="cs-CZ" sz="1200" dirty="0"/>
              <a:t>…leda by šlo o zjevnou chybu v datech či vzorku</a:t>
            </a:r>
          </a:p>
          <a:p>
            <a:pPr lvl="2"/>
            <a:r>
              <a:rPr lang="cs-CZ" altLang="cs-CZ" sz="1200" dirty="0"/>
              <a:t>…leda by nám šlo výhradně o zpřesnění predikce (nikoli o testy hypotéz)</a:t>
            </a:r>
            <a:endParaRPr lang="en-US" altLang="cs-CZ" sz="12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5248D46-38BE-402D-BF68-D9EC23829DB9}"/>
              </a:ext>
            </a:extLst>
          </p:cNvPr>
          <p:cNvSpPr txBox="1"/>
          <p:nvPr/>
        </p:nvSpPr>
        <p:spPr>
          <a:xfrm>
            <a:off x="683567" y="6309320"/>
            <a:ext cx="800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*Standardizace reziduí znamená to, že jednotlivá rezidua jsou dělena svou standardní chybou (viz PSYb117 P06 slajd 48). </a:t>
            </a:r>
            <a:r>
              <a:rPr lang="cs-CZ" sz="800" dirty="0" err="1"/>
              <a:t>Studentizace</a:t>
            </a:r>
            <a:r>
              <a:rPr lang="cs-CZ" sz="800" dirty="0"/>
              <a:t> je totéž, ale reziduum i jeho standardní chyba jsou použity z regrese, v níž případ, k němuž reziduum patří, chybí.</a:t>
            </a:r>
          </a:p>
          <a:p>
            <a:r>
              <a:rPr lang="cs-CZ" sz="800" dirty="0"/>
              <a:t>** </a:t>
            </a:r>
            <a:r>
              <a:rPr lang="cs-CZ" sz="800" dirty="0" err="1"/>
              <a:t>Cook‘s</a:t>
            </a:r>
            <a:r>
              <a:rPr lang="cs-CZ" sz="800" dirty="0"/>
              <a:t> D vyjadřuje, jak moc se „průměrně“ změní predikované hodnoty všech ostatních případů, když z dat vyhodíme  případ </a:t>
            </a:r>
            <a:r>
              <a:rPr lang="cs-CZ" sz="800" i="1" dirty="0"/>
              <a:t>i </a:t>
            </a:r>
            <a:r>
              <a:rPr lang="cs-CZ" sz="800" dirty="0"/>
              <a:t>(normalizováno MSE*počet parametrů)</a:t>
            </a:r>
          </a:p>
          <a:p>
            <a:r>
              <a:rPr lang="cs-CZ" sz="800" dirty="0"/>
              <a:t>*** Multidimenzionální ukazatel odlehlosti. Může, ale nemusí mít vysoké residuum a vliv.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5b – </a:t>
            </a:r>
            <a:r>
              <a:rPr lang="cs-CZ" sz="4000" dirty="0"/>
              <a:t>Zvážení možných zdrojů zkreslení – </a:t>
            </a:r>
            <a:r>
              <a:rPr lang="cs-CZ" sz="4000" b="1" dirty="0"/>
              <a:t>(</a:t>
            </a:r>
            <a:r>
              <a:rPr lang="cs-CZ" sz="4000" b="1" dirty="0" err="1"/>
              <a:t>multi</a:t>
            </a:r>
            <a:r>
              <a:rPr lang="cs-CZ" sz="4000" b="1" dirty="0"/>
              <a:t>)kolinearita</a:t>
            </a:r>
            <a:endParaRPr lang="en-US" altLang="cs-CZ" b="1" dirty="0"/>
          </a:p>
        </p:txBody>
      </p:sp>
      <p:sp>
        <p:nvSpPr>
          <p:cNvPr id="104865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000" b="1" dirty="0" err="1"/>
              <a:t>Multikolinearita</a:t>
            </a:r>
            <a:r>
              <a:rPr lang="cs-CZ" altLang="cs-CZ" sz="2000" b="1" dirty="0"/>
              <a:t> =  „</a:t>
            </a:r>
            <a:r>
              <a:rPr lang="cs-CZ" altLang="cs-CZ" sz="2000" b="1" dirty="0" err="1"/>
              <a:t>prokorelovanost</a:t>
            </a:r>
            <a:r>
              <a:rPr lang="cs-CZ" altLang="cs-CZ" sz="2000" b="1" dirty="0"/>
              <a:t>“ prediktorů</a:t>
            </a:r>
          </a:p>
          <a:p>
            <a:pPr lvl="1"/>
            <a:r>
              <a:rPr lang="cs-CZ" altLang="cs-CZ" sz="1600" dirty="0"/>
              <a:t>Když 2 prediktory vysvětlují tutéž část variability závislé, jeden z nich je téměř zbytečný</a:t>
            </a:r>
          </a:p>
          <a:p>
            <a:pPr lvl="1"/>
            <a:r>
              <a:rPr lang="en-US" altLang="cs-CZ" sz="1600" dirty="0" err="1"/>
              <a:t>Komplikuje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porovn</a:t>
            </a:r>
            <a:r>
              <a:rPr lang="cs-CZ" altLang="cs-CZ" sz="1600" dirty="0" err="1"/>
              <a:t>ávání</a:t>
            </a:r>
            <a:r>
              <a:rPr lang="cs-CZ" altLang="cs-CZ" sz="1600" dirty="0"/>
              <a:t> síly </a:t>
            </a:r>
            <a:r>
              <a:rPr lang="cs-CZ" altLang="cs-CZ" sz="1600" dirty="0" err="1"/>
              <a:t>preditorů</a:t>
            </a:r>
            <a:endParaRPr lang="cs-CZ" altLang="cs-CZ" sz="1600" dirty="0"/>
          </a:p>
          <a:p>
            <a:pPr lvl="1"/>
            <a:r>
              <a:rPr lang="cs-CZ" altLang="cs-CZ" sz="1600" dirty="0"/>
              <a:t>Snižuje přesnost odhadu parametrů (=zvyšuje jejich SE)</a:t>
            </a:r>
          </a:p>
          <a:p>
            <a:pPr lvl="1"/>
            <a:r>
              <a:rPr lang="cs-CZ" altLang="cs-CZ" sz="1600" dirty="0"/>
              <a:t>V extrému (když lze jeden prediktor přesně vypočítat z ostatních) regresi úplně znemožňuje</a:t>
            </a:r>
          </a:p>
          <a:p>
            <a:pPr marL="0" indent="0">
              <a:buNone/>
            </a:pPr>
            <a:r>
              <a:rPr lang="cs-CZ" altLang="cs-CZ" sz="2000" dirty="0" err="1"/>
              <a:t>Prokorelovanost</a:t>
            </a:r>
            <a:r>
              <a:rPr lang="cs-CZ" altLang="cs-CZ" sz="2000" dirty="0"/>
              <a:t> je spojitá od „nekorelují vůbec“ až po „jsou to totožné proměnné“. Jak moc je moc?</a:t>
            </a:r>
          </a:p>
          <a:p>
            <a:r>
              <a:rPr lang="cs-CZ" altLang="cs-CZ" sz="2000" dirty="0"/>
              <a:t>Korelace dvou proměnných nad 0,9</a:t>
            </a:r>
          </a:p>
          <a:p>
            <a:r>
              <a:rPr lang="cs-CZ" altLang="cs-CZ" sz="2000" b="1" dirty="0"/>
              <a:t>Tolerance</a:t>
            </a:r>
            <a:r>
              <a:rPr lang="en-US" altLang="cs-CZ" sz="2000" b="1" dirty="0"/>
              <a:t> (= 1/</a:t>
            </a:r>
            <a:r>
              <a:rPr lang="cs-CZ" altLang="cs-CZ" sz="2000" b="1" dirty="0"/>
              <a:t>VIF</a:t>
            </a:r>
            <a:r>
              <a:rPr lang="en-US" altLang="cs-CZ" sz="2000" b="1" dirty="0"/>
              <a:t>) </a:t>
            </a:r>
            <a:r>
              <a:rPr lang="en-US" altLang="cs-CZ" sz="2000" b="1" dirty="0" err="1"/>
              <a:t>cca</a:t>
            </a:r>
            <a:r>
              <a:rPr lang="en-US" altLang="cs-CZ" sz="2000" b="1" dirty="0"/>
              <a:t> </a:t>
            </a:r>
            <a:r>
              <a:rPr lang="cs-CZ" altLang="cs-CZ" sz="2000" b="1" dirty="0"/>
              <a:t>po</a:t>
            </a:r>
            <a:r>
              <a:rPr lang="en-US" altLang="cs-CZ" sz="2000" b="1" dirty="0"/>
              <a:t>d </a:t>
            </a:r>
            <a:r>
              <a:rPr lang="cs-CZ" altLang="cs-CZ" sz="2000" b="1" dirty="0"/>
              <a:t>0,</a:t>
            </a:r>
            <a:r>
              <a:rPr lang="en-US" altLang="cs-CZ" sz="2000" b="1" dirty="0"/>
              <a:t>1</a:t>
            </a:r>
            <a:endParaRPr lang="en-US" altLang="cs-CZ" sz="2000" dirty="0"/>
          </a:p>
          <a:p>
            <a:r>
              <a:rPr lang="cs-CZ" altLang="cs-CZ" sz="2000" dirty="0"/>
              <a:t>(</a:t>
            </a:r>
            <a:r>
              <a:rPr lang="en-US" altLang="cs-CZ" sz="2000" dirty="0"/>
              <a:t>VIF (= 1/tolerance) </a:t>
            </a:r>
            <a:r>
              <a:rPr lang="en-US" altLang="cs-CZ" sz="2000" dirty="0" err="1"/>
              <a:t>cca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nad</a:t>
            </a:r>
            <a:r>
              <a:rPr lang="en-US" altLang="cs-CZ" sz="2000" dirty="0"/>
              <a:t> 10</a:t>
            </a:r>
            <a:r>
              <a:rPr lang="cs-CZ" altLang="cs-CZ" sz="2000" dirty="0"/>
              <a:t>)</a:t>
            </a:r>
          </a:p>
          <a:p>
            <a:endParaRPr lang="cs-CZ" altLang="cs-CZ" sz="1200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400" dirty="0"/>
              <a:t>I pod těmito mezemi komplikuje interpretaci!!</a:t>
            </a:r>
            <a:endParaRPr lang="en-US" altLang="cs-CZ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Kolinearita – poznámky a podrobnosti k VIF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8659" name="Zástupný symbol pro obsah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66738" y="1752600"/>
                <a:ext cx="8001000" cy="4412704"/>
              </a:xfrm>
            </p:spPr>
            <p:txBody>
              <a:bodyPr/>
              <a:lstStyle/>
              <a:p>
                <a:r>
                  <a:rPr lang="cs-CZ" altLang="cs-CZ" sz="2000" dirty="0"/>
                  <a:t>VIF – Variance </a:t>
                </a:r>
                <a:r>
                  <a:rPr lang="cs-CZ" altLang="cs-CZ" sz="2000" dirty="0" err="1"/>
                  <a:t>Inflation</a:t>
                </a:r>
                <a:r>
                  <a:rPr lang="cs-CZ" altLang="cs-CZ" sz="2000" dirty="0"/>
                  <a:t> </a:t>
                </a:r>
                <a:r>
                  <a:rPr lang="cs-CZ" altLang="cs-CZ" sz="2000" dirty="0" err="1"/>
                  <a:t>Factor</a:t>
                </a:r>
                <a:r>
                  <a:rPr lang="cs-CZ" altLang="cs-CZ" sz="2000" dirty="0"/>
                  <a:t> – Faktor zvětšení rozptylu.</a:t>
                </a:r>
              </a:p>
              <a:p>
                <a:pPr lvl="1"/>
                <a:r>
                  <a:rPr lang="cs-CZ" altLang="cs-CZ" sz="1800" dirty="0"/>
                  <a:t>Rozptyl, o který se tady jedná, je rozptyl regresních koeficientů (tedy jejich SE</a:t>
                </a:r>
                <a:r>
                  <a:rPr lang="cs-CZ" altLang="cs-CZ" sz="1800" baseline="30000" dirty="0"/>
                  <a:t>2</a:t>
                </a:r>
                <a:r>
                  <a:rPr lang="cs-CZ" altLang="cs-CZ" sz="1800" dirty="0"/>
                  <a:t>). Důsledkem kolinearity roste. A rostou tedy i CI – klesá přesnost odhadu regresních koeficientů. VIF udává míru nárůstu SE</a:t>
                </a:r>
                <a:r>
                  <a:rPr lang="cs-CZ" altLang="cs-CZ" sz="1800" baseline="30000" dirty="0"/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𝑉𝐼𝐹</m:t>
                        </m:r>
                      </m:e>
                      <m:sub>
                        <m:sSub>
                          <m:sSubPr>
                            <m:ctrlPr>
                              <a:rPr lang="cs-CZ" altLang="cs-CZ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altLang="cs-CZ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cs-CZ" alt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cs-CZ" alt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cs-CZ" altLang="cs-CZ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altLang="cs-CZ" sz="2000" dirty="0"/>
                  <a:t>, kde </a:t>
                </a:r>
                <a:r>
                  <a:rPr lang="cs-CZ" altLang="cs-CZ" sz="2000" i="1" dirty="0"/>
                  <a:t>R</a:t>
                </a:r>
                <a:r>
                  <a:rPr lang="cs-CZ" altLang="cs-CZ" sz="2000" baseline="30000" dirty="0"/>
                  <a:t>2</a:t>
                </a:r>
                <a:r>
                  <a:rPr lang="cs-CZ" altLang="cs-CZ" sz="2000" dirty="0"/>
                  <a:t> je z regresního modelu, v němž je </a:t>
                </a:r>
                <a:r>
                  <a:rPr lang="cs-CZ" altLang="cs-CZ" sz="2000" i="1" dirty="0" err="1"/>
                  <a:t>X</a:t>
                </a:r>
                <a:r>
                  <a:rPr lang="cs-CZ" altLang="cs-CZ" sz="2000" baseline="-25000" dirty="0" err="1"/>
                  <a:t>i</a:t>
                </a:r>
                <a:r>
                  <a:rPr lang="cs-CZ" altLang="cs-CZ" sz="2000" dirty="0"/>
                  <a:t> predikován všemi ostatními prediktory</a:t>
                </a:r>
              </a:p>
              <a:p>
                <a:pPr lvl="1"/>
                <a:r>
                  <a:rPr lang="cs-CZ" altLang="cs-CZ" sz="1200" dirty="0"/>
                  <a:t>VIF tak udává, jak blízko je prediktor stavu, kdy bychom ho mohli považovat za </a:t>
                </a:r>
                <a:r>
                  <a:rPr lang="cs-CZ" altLang="cs-CZ" sz="1200" b="1" dirty="0"/>
                  <a:t>lineární kombinaci </a:t>
                </a:r>
                <a:r>
                  <a:rPr lang="cs-CZ" altLang="cs-CZ" sz="1200" dirty="0"/>
                  <a:t>ostatních prediktorů.</a:t>
                </a:r>
              </a:p>
              <a:p>
                <a:pPr lvl="1"/>
                <a:r>
                  <a:rPr lang="cs-CZ" altLang="cs-CZ" sz="1200" dirty="0"/>
                  <a:t>Lineární kombinace je termín z lineární algebry. Když si uvědomíme, že sloupeček hodnot jedné proměnné(prediktoru) je vektor, pak se můžeme ptát, zda prvky tohoto vektoru (=hodnoty) můžeme vypočítat váženým součtem ostatních vektorů(prediktorů). Více viz třeba </a:t>
                </a:r>
                <a:r>
                  <a:rPr lang="cs-CZ" sz="1200" dirty="0">
                    <a:hlinkClick r:id="rId2"/>
                  </a:rPr>
                  <a:t>https://matematika.cz/</a:t>
                </a:r>
                <a:r>
                  <a:rPr lang="cs-CZ" sz="1200" dirty="0" err="1">
                    <a:hlinkClick r:id="rId2"/>
                  </a:rPr>
                  <a:t>linearni</a:t>
                </a:r>
                <a:r>
                  <a:rPr lang="cs-CZ" sz="1200" dirty="0">
                    <a:hlinkClick r:id="rId2"/>
                  </a:rPr>
                  <a:t>-kombinace-vektoru</a:t>
                </a:r>
                <a:r>
                  <a:rPr lang="cs-CZ" sz="1200" dirty="0"/>
                  <a:t>.</a:t>
                </a:r>
                <a:r>
                  <a:rPr lang="cs-CZ" altLang="cs-CZ" sz="1200" dirty="0"/>
                  <a:t> </a:t>
                </a:r>
              </a:p>
              <a:p>
                <a:r>
                  <a:rPr lang="cs-CZ" altLang="cs-CZ" sz="1800" dirty="0"/>
                  <a:t>Proč se nestačí podívat jen na korelační matici? Protože jeden prediktor může být téměř perfektně predikován nejen jedním dalším prediktorem (= vysoká r v korelační matici), ale i kombinací několika prediktorů – a to v korelační matici vidět není.</a:t>
                </a:r>
              </a:p>
            </p:txBody>
          </p:sp>
        </mc:Choice>
        <mc:Fallback xmlns="">
          <p:sp>
            <p:nvSpPr>
              <p:cNvPr id="1048659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738" y="1752600"/>
                <a:ext cx="8001000" cy="4412704"/>
              </a:xfrm>
              <a:blipFill>
                <a:blip r:embed="rId3"/>
                <a:stretch>
                  <a:fillRect l="-686" t="-692" r="-686" b="-34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6 -  Inference ze vzorku na populaci</a:t>
            </a:r>
          </a:p>
        </p:txBody>
      </p:sp>
      <p:sp>
        <p:nvSpPr>
          <p:cNvPr id="1048632" name="Zástupný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800" dirty="0"/>
              <a:t>Testy signifikance</a:t>
            </a:r>
          </a:p>
          <a:p>
            <a:pPr lvl="1">
              <a:spcBef>
                <a:spcPts val="1800"/>
              </a:spcBef>
            </a:pPr>
            <a:r>
              <a:rPr lang="cs-CZ" altLang="cs-CZ" sz="2000" dirty="0"/>
              <a:t>Testy jednotlivých regresních koeficientů.</a:t>
            </a:r>
          </a:p>
          <a:p>
            <a:pPr lvl="2"/>
            <a:r>
              <a:rPr lang="cs-CZ" altLang="cs-CZ" sz="2000" dirty="0"/>
              <a:t>Testují </a:t>
            </a:r>
            <a:r>
              <a:rPr lang="cs-CZ" altLang="cs-CZ" sz="2000" i="1" dirty="0"/>
              <a:t>H</a:t>
            </a:r>
            <a:r>
              <a:rPr lang="cs-CZ" altLang="cs-CZ" sz="2000" baseline="-25000" dirty="0"/>
              <a:t>0</a:t>
            </a:r>
            <a:r>
              <a:rPr lang="cs-CZ" altLang="cs-CZ" sz="2000" dirty="0"/>
              <a:t>: </a:t>
            </a:r>
            <a:r>
              <a:rPr lang="cs-CZ" altLang="cs-CZ" sz="2000" i="1" dirty="0" err="1"/>
              <a:t>b</a:t>
            </a:r>
            <a:r>
              <a:rPr lang="cs-CZ" altLang="cs-CZ" sz="2000" i="1" baseline="-25000" dirty="0" err="1"/>
              <a:t>k</a:t>
            </a:r>
            <a:r>
              <a:rPr lang="cs-CZ" altLang="cs-CZ" sz="2000" dirty="0"/>
              <a:t>=0.      (</a:t>
            </a:r>
            <a:r>
              <a:rPr lang="cs-CZ" altLang="cs-CZ" sz="2000" i="1" dirty="0"/>
              <a:t>t</a:t>
            </a:r>
            <a:r>
              <a:rPr lang="cs-CZ" altLang="cs-CZ" sz="2000" dirty="0"/>
              <a:t>=</a:t>
            </a:r>
            <a:r>
              <a:rPr lang="cs-CZ" altLang="cs-CZ" sz="2000" i="1" dirty="0"/>
              <a:t>b</a:t>
            </a:r>
            <a:r>
              <a:rPr lang="cs-CZ" altLang="cs-CZ" sz="2000" dirty="0"/>
              <a:t>/</a:t>
            </a:r>
            <a:r>
              <a:rPr lang="cs-CZ" altLang="cs-CZ" sz="2000" dirty="0" err="1"/>
              <a:t>SE</a:t>
            </a:r>
            <a:r>
              <a:rPr lang="cs-CZ" altLang="cs-CZ" sz="2000" i="1" baseline="-25000" dirty="0" err="1"/>
              <a:t>b</a:t>
            </a:r>
            <a:r>
              <a:rPr lang="cs-CZ" altLang="cs-CZ" sz="2000" dirty="0"/>
              <a:t>, </a:t>
            </a:r>
            <a:r>
              <a:rPr lang="cs-CZ" altLang="cs-CZ" sz="2000" i="1" dirty="0"/>
              <a:t>t</a:t>
            </a:r>
            <a:r>
              <a:rPr lang="cs-CZ" altLang="cs-CZ" sz="2000" dirty="0"/>
              <a:t>-rozložení s df=N-k-1 )</a:t>
            </a:r>
          </a:p>
          <a:p>
            <a:pPr lvl="1"/>
            <a:r>
              <a:rPr lang="cs-CZ" altLang="cs-CZ" sz="2000" dirty="0"/>
              <a:t>Test </a:t>
            </a:r>
            <a:r>
              <a:rPr lang="cs-CZ" altLang="cs-CZ" sz="2000" i="1" dirty="0"/>
              <a:t>H</a:t>
            </a:r>
            <a:r>
              <a:rPr lang="cs-CZ" altLang="cs-CZ" sz="2000" baseline="-25000" dirty="0"/>
              <a:t>0</a:t>
            </a:r>
            <a:r>
              <a:rPr lang="cs-CZ" altLang="cs-CZ" sz="2000" dirty="0"/>
              <a:t>: </a:t>
            </a:r>
            <a:r>
              <a:rPr lang="cs-CZ" altLang="cs-CZ" sz="2000" i="1" dirty="0"/>
              <a:t>R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 = 0  (ANOVA)</a:t>
            </a:r>
          </a:p>
          <a:p>
            <a:pPr lvl="1"/>
            <a:r>
              <a:rPr lang="cs-CZ" altLang="cs-CZ" sz="2000" dirty="0"/>
              <a:t>Předpoklady</a:t>
            </a:r>
          </a:p>
          <a:p>
            <a:pPr lvl="2"/>
            <a:r>
              <a:rPr lang="cs-CZ" altLang="cs-CZ" sz="2000" dirty="0"/>
              <a:t>Linearita (parciálních) vztahů</a:t>
            </a:r>
          </a:p>
          <a:p>
            <a:pPr lvl="2"/>
            <a:r>
              <a:rPr lang="cs-CZ" altLang="cs-CZ" sz="2000" dirty="0"/>
              <a:t>Nezávislost reziduí …. Případů</a:t>
            </a:r>
          </a:p>
          <a:p>
            <a:pPr lvl="2"/>
            <a:r>
              <a:rPr lang="cs-CZ" altLang="cs-CZ" sz="2000" dirty="0" err="1"/>
              <a:t>Homoskedasticita</a:t>
            </a:r>
            <a:endParaRPr lang="cs-CZ" altLang="cs-CZ" sz="2000" dirty="0"/>
          </a:p>
          <a:p>
            <a:pPr lvl="2"/>
            <a:r>
              <a:rPr lang="cs-CZ" altLang="cs-CZ" sz="2000" dirty="0"/>
              <a:t>Normalita reziduí </a:t>
            </a:r>
          </a:p>
          <a:p>
            <a:pPr lvl="2"/>
            <a:r>
              <a:rPr lang="cs-CZ" altLang="cs-CZ" sz="2000" dirty="0"/>
              <a:t>Žádné další proměnné nekorelují se závislou</a:t>
            </a:r>
          </a:p>
          <a:p>
            <a:pPr lvl="2"/>
            <a:r>
              <a:rPr lang="cs-CZ" altLang="cs-CZ" sz="2000" dirty="0"/>
              <a:t>Absence výrazné </a:t>
            </a:r>
            <a:r>
              <a:rPr lang="cs-CZ" altLang="cs-CZ" sz="2000" dirty="0" err="1"/>
              <a:t>multikolinearity</a:t>
            </a:r>
            <a:endParaRPr lang="cs-CZ" altLang="cs-CZ" sz="2000" dirty="0"/>
          </a:p>
          <a:p>
            <a:pPr lvl="2"/>
            <a:endParaRPr lang="cs-CZ" altLang="cs-CZ" sz="21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Síla testu a velikost vzorku v MLR</a:t>
            </a:r>
            <a:endParaRPr lang="en-US" altLang="cs-CZ"/>
          </a:p>
        </p:txBody>
      </p:sp>
      <p:sp>
        <p:nvSpPr>
          <p:cNvPr id="1048636" name="TextovéPole 4"/>
          <p:cNvSpPr txBox="1">
            <a:spLocks noChangeArrowheads="1"/>
          </p:cNvSpPr>
          <p:nvPr/>
        </p:nvSpPr>
        <p:spPr bwMode="auto">
          <a:xfrm>
            <a:off x="714375" y="1857375"/>
            <a:ext cx="733162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/>
              <a:t>Přibývá nový faktor síly testu: </a:t>
            </a:r>
            <a:r>
              <a:rPr lang="cs-CZ" altLang="cs-CZ" sz="2000" b="1" dirty="0"/>
              <a:t>množství prediktorů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/>
              <a:t>2 efekty – 2 síly: </a:t>
            </a:r>
            <a:r>
              <a:rPr lang="cs-CZ" altLang="cs-CZ" sz="2000" b="1" dirty="0"/>
              <a:t>Síla detekovat </a:t>
            </a:r>
            <a:r>
              <a:rPr lang="cs-CZ" altLang="cs-CZ" sz="2000" b="1" i="1" dirty="0"/>
              <a:t>R</a:t>
            </a:r>
            <a:r>
              <a:rPr lang="cs-CZ" altLang="cs-CZ" sz="2000" b="1" baseline="30000" dirty="0"/>
              <a:t>2</a:t>
            </a:r>
            <a:r>
              <a:rPr lang="cs-CZ" altLang="cs-CZ" sz="2000" dirty="0"/>
              <a:t>, </a:t>
            </a:r>
            <a:r>
              <a:rPr lang="cs-CZ" altLang="cs-CZ" sz="2000" b="1" dirty="0"/>
              <a:t>síla detekovat nenulové </a:t>
            </a:r>
            <a:r>
              <a:rPr lang="cs-CZ" altLang="cs-CZ" sz="2000" b="1" i="1" dirty="0"/>
              <a:t>b</a:t>
            </a:r>
            <a:r>
              <a:rPr lang="cs-CZ" altLang="cs-CZ" sz="2000" dirty="0"/>
              <a:t>.</a:t>
            </a:r>
            <a:endParaRPr lang="en-US" altLang="cs-CZ" sz="2000" dirty="0"/>
          </a:p>
        </p:txBody>
      </p:sp>
      <p:pic>
        <p:nvPicPr>
          <p:cNvPr id="209715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973388"/>
            <a:ext cx="4140200" cy="2994025"/>
          </a:xfrm>
          <a:noFill/>
        </p:spPr>
      </p:pic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213100"/>
            <a:ext cx="4932362" cy="27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AFBA3-3E4A-426D-A98F-6C5182BC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velikosti vzorku potřebné pro dostatečnou sílu testu v SPSS</a:t>
            </a:r>
            <a:br>
              <a:rPr lang="cs-CZ" dirty="0"/>
            </a:br>
            <a:r>
              <a:rPr lang="cs-CZ" sz="2400" dirty="0"/>
              <a:t>Analyse &gt; </a:t>
            </a:r>
            <a:r>
              <a:rPr lang="cs-CZ" sz="2400" dirty="0" err="1"/>
              <a:t>Power</a:t>
            </a:r>
            <a:r>
              <a:rPr lang="cs-CZ" sz="2400" dirty="0"/>
              <a:t> </a:t>
            </a:r>
            <a:r>
              <a:rPr lang="cs-CZ" sz="2400" dirty="0" err="1"/>
              <a:t>analysis</a:t>
            </a:r>
            <a:r>
              <a:rPr lang="cs-CZ" sz="2400" dirty="0"/>
              <a:t> &gt;</a:t>
            </a:r>
            <a:r>
              <a:rPr lang="cs-CZ" sz="2400" dirty="0" err="1"/>
              <a:t>Regression</a:t>
            </a:r>
            <a:r>
              <a:rPr lang="cs-CZ" sz="2400" dirty="0"/>
              <a:t>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86774D-C83D-4831-AB28-B0E96956C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209800"/>
          </a:xfrm>
        </p:spPr>
        <p:txBody>
          <a:bodyPr/>
          <a:lstStyle/>
          <a:p>
            <a:r>
              <a:rPr lang="cs-CZ" sz="2000" dirty="0"/>
              <a:t>Pro signifikaci testu </a:t>
            </a:r>
            <a:r>
              <a:rPr lang="cs-CZ" sz="2000" i="1" dirty="0"/>
              <a:t>R</a:t>
            </a:r>
            <a:r>
              <a:rPr lang="cs-CZ" sz="2000" baseline="30000" dirty="0"/>
              <a:t>2</a:t>
            </a:r>
            <a:r>
              <a:rPr lang="cs-CZ" sz="2000" dirty="0"/>
              <a:t> = 0  (popř. pro test nárůstu R2)</a:t>
            </a:r>
          </a:p>
          <a:p>
            <a:pPr lvl="1"/>
            <a:r>
              <a:rPr lang="cs-CZ" sz="1800" dirty="0" err="1"/>
              <a:t>Estimate</a:t>
            </a:r>
            <a:r>
              <a:rPr lang="cs-CZ" sz="1800" dirty="0"/>
              <a:t>: Sample </a:t>
            </a:r>
            <a:r>
              <a:rPr lang="cs-CZ" sz="1800" dirty="0" err="1"/>
              <a:t>size</a:t>
            </a:r>
            <a:endParaRPr lang="cs-CZ" sz="1800" dirty="0"/>
          </a:p>
          <a:p>
            <a:pPr lvl="1"/>
            <a:r>
              <a:rPr lang="cs-CZ" sz="1800" dirty="0"/>
              <a:t>Nastavit si požadovanou sílu testu, alfu, počet prediktorů</a:t>
            </a:r>
          </a:p>
          <a:p>
            <a:pPr lvl="1"/>
            <a:r>
              <a:rPr lang="cs-CZ" sz="1800" dirty="0" err="1"/>
              <a:t>Specify</a:t>
            </a:r>
            <a:r>
              <a:rPr lang="cs-CZ" sz="1800" dirty="0"/>
              <a:t> </a:t>
            </a:r>
            <a:r>
              <a:rPr lang="cs-CZ" sz="1800" dirty="0" err="1"/>
              <a:t>Effect</a:t>
            </a:r>
            <a:r>
              <a:rPr lang="cs-CZ" sz="1800" dirty="0"/>
              <a:t> </a:t>
            </a:r>
            <a:r>
              <a:rPr lang="cs-CZ" sz="1800" dirty="0" err="1"/>
              <a:t>size</a:t>
            </a:r>
            <a:r>
              <a:rPr lang="cs-CZ" sz="1800" dirty="0"/>
              <a:t> a uvést minimální velikost R2, kterou bychom ještě </a:t>
            </a:r>
            <a:r>
              <a:rPr lang="cs-CZ" sz="1800" dirty="0" err="1"/>
              <a:t>povapovali</a:t>
            </a:r>
            <a:r>
              <a:rPr lang="cs-CZ" sz="1800" dirty="0"/>
              <a:t> za zajímavou. Pozor! Zadává se ne přímo R2, ale </a:t>
            </a:r>
            <a:r>
              <a:rPr lang="cs-CZ" sz="1800" dirty="0" err="1"/>
              <a:t>Cohenovo</a:t>
            </a:r>
            <a:r>
              <a:rPr lang="cs-CZ" sz="1800" dirty="0"/>
              <a:t> F2 = R2/(1-R2) Pozor 2 – je tam, bug a nedá se zadat více než 1.</a:t>
            </a:r>
          </a:p>
          <a:p>
            <a:pPr lvl="1"/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672647F-865D-4481-86CA-133172819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738" y="4581128"/>
            <a:ext cx="8001000" cy="1438672"/>
          </a:xfrm>
        </p:spPr>
        <p:txBody>
          <a:bodyPr/>
          <a:lstStyle/>
          <a:p>
            <a:r>
              <a:rPr lang="cs-CZ" sz="2000" dirty="0"/>
              <a:t>Pro signifikanci testu regresního koeficientu b=0</a:t>
            </a:r>
          </a:p>
          <a:p>
            <a:pPr lvl="1"/>
            <a:r>
              <a:rPr lang="cs-CZ" sz="1800" dirty="0"/>
              <a:t>Nutné použít </a:t>
            </a:r>
            <a:r>
              <a:rPr lang="cs-CZ" sz="1800" dirty="0" err="1"/>
              <a:t>GPower</a:t>
            </a:r>
            <a:r>
              <a:rPr lang="cs-CZ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8307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3CC20596-708A-4014-A86C-22DD05A36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POWER ANALÝZA</a:t>
            </a:r>
            <a:br>
              <a:rPr lang="cs-CZ" altLang="cs-CZ" dirty="0"/>
            </a:br>
            <a:r>
              <a:rPr lang="cs-CZ" altLang="cs-CZ" dirty="0"/>
              <a:t>REGRESNÍHO MODELU v G*</a:t>
            </a:r>
            <a:r>
              <a:rPr lang="cs-CZ" altLang="cs-CZ" dirty="0" err="1"/>
              <a:t>Power</a:t>
            </a:r>
            <a:endParaRPr lang="cs-CZ" altLang="cs-CZ" dirty="0"/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8C20F154-8D23-4D47-94AE-9521417D3B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G*Power - http://www.gpower.hhu.de/</a:t>
            </a:r>
          </a:p>
        </p:txBody>
      </p:sp>
      <p:pic>
        <p:nvPicPr>
          <p:cNvPr id="54276" name="Obrázek 3">
            <a:extLst>
              <a:ext uri="{FF2B5EF4-FFF2-40B4-BE49-F238E27FC236}">
                <a16:creationId xmlns:a16="http://schemas.microsoft.com/office/drawing/2014/main" id="{CDC9165E-1E09-4F89-A90E-45D147BA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5834062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8DBD25A3-A7F0-43CE-B05C-13AD67752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06388"/>
            <a:ext cx="8001000" cy="1216025"/>
          </a:xfrm>
        </p:spPr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=0</a:t>
            </a:r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E3268986-0E21-4BAA-A0A6-BB6DC16406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/>
              <a:t>f</a:t>
            </a:r>
            <a:r>
              <a:rPr lang="cs-CZ" altLang="cs-CZ" baseline="30000"/>
              <a:t>2</a:t>
            </a:r>
            <a:r>
              <a:rPr lang="cs-CZ" altLang="cs-CZ"/>
              <a:t>=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/(1-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)</a:t>
            </a:r>
          </a:p>
        </p:txBody>
      </p:sp>
      <p:pic>
        <p:nvPicPr>
          <p:cNvPr id="55300" name="Obrázek 3">
            <a:extLst>
              <a:ext uri="{FF2B5EF4-FFF2-40B4-BE49-F238E27FC236}">
                <a16:creationId xmlns:a16="http://schemas.microsoft.com/office/drawing/2014/main" id="{F3E4475F-7AC5-4BFA-AC64-27672BEC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849563"/>
            <a:ext cx="91440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31829D8-A45C-467F-8BA8-008DE0C023CE}"/>
              </a:ext>
            </a:extLst>
          </p:cNvPr>
          <p:cNvSpPr/>
          <p:nvPr/>
        </p:nvSpPr>
        <p:spPr bwMode="auto">
          <a:xfrm>
            <a:off x="6443663" y="2852738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5302" name="Přímá spojnice se šipkou 2">
            <a:extLst>
              <a:ext uri="{FF2B5EF4-FFF2-40B4-BE49-F238E27FC236}">
                <a16:creationId xmlns:a16="http://schemas.microsoft.com/office/drawing/2014/main" id="{47D665A9-5BFC-4375-AB90-B688C3F3B2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5825" y="2997200"/>
            <a:ext cx="1152525" cy="1079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380211BE-C6ED-4732-8E29-00D4FB0FB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06388"/>
            <a:ext cx="8001000" cy="1216025"/>
          </a:xfrm>
        </p:spPr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>
                <a:latin typeface="Symbol" panose="05050102010706020507" pitchFamily="18" charset="2"/>
              </a:rPr>
              <a:t>D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=0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08C165DA-F606-459C-ABAF-E16336F2D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/>
              <a:t>f</a:t>
            </a:r>
            <a:r>
              <a:rPr lang="cs-CZ" altLang="cs-CZ" baseline="30000"/>
              <a:t>2</a:t>
            </a:r>
            <a:r>
              <a:rPr lang="cs-CZ" altLang="cs-CZ"/>
              <a:t>=</a:t>
            </a:r>
            <a:r>
              <a:rPr lang="cs-CZ" altLang="cs-CZ">
                <a:latin typeface="Symbol" panose="05050102010706020507" pitchFamily="18" charset="2"/>
              </a:rPr>
              <a:t>D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/(1-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)</a:t>
            </a:r>
          </a:p>
        </p:txBody>
      </p:sp>
      <p:pic>
        <p:nvPicPr>
          <p:cNvPr id="56324" name="Obrázek 1">
            <a:extLst>
              <a:ext uri="{FF2B5EF4-FFF2-40B4-BE49-F238E27FC236}">
                <a16:creationId xmlns:a16="http://schemas.microsoft.com/office/drawing/2014/main" id="{F2478183-98FD-4E3B-80A2-52175DE0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08275"/>
            <a:ext cx="8896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8063416-4113-457F-9640-E1505B2186A0}"/>
              </a:ext>
            </a:extLst>
          </p:cNvPr>
          <p:cNvSpPr/>
          <p:nvPr/>
        </p:nvSpPr>
        <p:spPr bwMode="auto">
          <a:xfrm>
            <a:off x="6443663" y="2852738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6326" name="Přímá spojnice se šipkou 4">
            <a:extLst>
              <a:ext uri="{FF2B5EF4-FFF2-40B4-BE49-F238E27FC236}">
                <a16:creationId xmlns:a16="http://schemas.microsoft.com/office/drawing/2014/main" id="{9B3C4FB8-1473-4086-BEA8-0B83C6DE1493}"/>
              </a:ext>
            </a:extLst>
          </p:cNvPr>
          <p:cNvCxnSpPr>
            <a:cxnSpLocks/>
            <a:stCxn id="3" idx="3"/>
          </p:cNvCxnSpPr>
          <p:nvPr/>
        </p:nvCxnSpPr>
        <p:spPr bwMode="auto">
          <a:xfrm>
            <a:off x="7235825" y="3033713"/>
            <a:ext cx="1152525" cy="1619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A4E0A52-3B1E-4B8B-BE5A-CE83A815B86C}"/>
              </a:ext>
            </a:extLst>
          </p:cNvPr>
          <p:cNvSpPr/>
          <p:nvPr/>
        </p:nvSpPr>
        <p:spPr bwMode="auto">
          <a:xfrm>
            <a:off x="6443663" y="3573463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1-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6328" name="Přímá spojnice se šipkou 10">
            <a:extLst>
              <a:ext uri="{FF2B5EF4-FFF2-40B4-BE49-F238E27FC236}">
                <a16:creationId xmlns:a16="http://schemas.microsoft.com/office/drawing/2014/main" id="{1AFBFD0E-A26C-4A13-9D36-D2EB2C3D0D87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7235825" y="3752850"/>
            <a:ext cx="1152525" cy="1223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25141EDE-D07F-4615-8758-45DAE4831A17}"/>
              </a:ext>
            </a:extLst>
          </p:cNvPr>
          <p:cNvSpPr/>
          <p:nvPr/>
        </p:nvSpPr>
        <p:spPr bwMode="auto">
          <a:xfrm>
            <a:off x="250825" y="5229225"/>
            <a:ext cx="1512888" cy="576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N prediktorů v </a:t>
            </a:r>
          </a:p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testovaném bloku</a:t>
            </a:r>
          </a:p>
        </p:txBody>
      </p:sp>
      <p:cxnSp>
        <p:nvCxnSpPr>
          <p:cNvPr id="56330" name="Přímá spojnice se šipkou 14">
            <a:extLst>
              <a:ext uri="{FF2B5EF4-FFF2-40B4-BE49-F238E27FC236}">
                <a16:creationId xmlns:a16="http://schemas.microsoft.com/office/drawing/2014/main" id="{AC4632FA-B29B-4C93-B236-54ECD21D7C83}"/>
              </a:ext>
            </a:extLst>
          </p:cNvPr>
          <p:cNvCxnSpPr>
            <a:cxnSpLocks/>
            <a:stCxn id="17" idx="3"/>
          </p:cNvCxnSpPr>
          <p:nvPr/>
        </p:nvCxnSpPr>
        <p:spPr bwMode="auto">
          <a:xfrm flipV="1">
            <a:off x="1763713" y="4724400"/>
            <a:ext cx="720725" cy="792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59579483-FB19-4B1F-AAC8-0E13277EDA61}"/>
              </a:ext>
            </a:extLst>
          </p:cNvPr>
          <p:cNvSpPr/>
          <p:nvPr/>
        </p:nvSpPr>
        <p:spPr bwMode="auto">
          <a:xfrm>
            <a:off x="468313" y="5876925"/>
            <a:ext cx="1511300" cy="5746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b"/>
          <a:lstStyle/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N prediktorů</a:t>
            </a:r>
          </a:p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celkem</a:t>
            </a:r>
          </a:p>
        </p:txBody>
      </p:sp>
      <p:cxnSp>
        <p:nvCxnSpPr>
          <p:cNvPr id="56332" name="Přímá spojnice se šipkou 18">
            <a:extLst>
              <a:ext uri="{FF2B5EF4-FFF2-40B4-BE49-F238E27FC236}">
                <a16:creationId xmlns:a16="http://schemas.microsoft.com/office/drawing/2014/main" id="{DA05CBCA-89F5-4E36-B188-0F75E2E01C2D}"/>
              </a:ext>
            </a:extLst>
          </p:cNvPr>
          <p:cNvCxnSpPr>
            <a:cxnSpLocks noChangeShapeType="1"/>
            <a:stCxn id="21" idx="3"/>
          </p:cNvCxnSpPr>
          <p:nvPr/>
        </p:nvCxnSpPr>
        <p:spPr bwMode="auto">
          <a:xfrm flipV="1">
            <a:off x="1979613" y="4941888"/>
            <a:ext cx="720725" cy="1222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88B591AC-F438-4133-8828-176394CD3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 i="1"/>
              <a:t>b</a:t>
            </a:r>
            <a:r>
              <a:rPr lang="cs-CZ" altLang="cs-CZ" i="1" baseline="-25000"/>
              <a:t>i</a:t>
            </a:r>
            <a:r>
              <a:rPr lang="cs-CZ" altLang="cs-CZ"/>
              <a:t>=0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B1177BBB-8514-4379-9EF3-BDD6C8B583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Pokud nás zajímá jen 1 prediktor, je to jako testovat, zda jeho přidání v samostatném závěrečném bloku přidá nějaký R2.</a:t>
            </a:r>
          </a:p>
          <a:p>
            <a:r>
              <a:rPr lang="cs-CZ" altLang="cs-CZ" sz="2000"/>
              <a:t>Pokud nás zajímá </a:t>
            </a:r>
            <a:r>
              <a:rPr lang="cs-CZ" altLang="cs-CZ" sz="2000" i="1"/>
              <a:t>k</a:t>
            </a:r>
            <a:r>
              <a:rPr lang="cs-CZ" altLang="cs-CZ" sz="2000"/>
              <a:t> prediktorů, upravíme </a:t>
            </a:r>
            <a:r>
              <a:rPr lang="cs-CZ" altLang="cs-CZ" sz="2000">
                <a:latin typeface="Symbol" panose="05050102010706020507" pitchFamily="18" charset="2"/>
              </a:rPr>
              <a:t>a</a:t>
            </a:r>
            <a:r>
              <a:rPr lang="cs-CZ" altLang="cs-CZ" sz="2000"/>
              <a:t> na </a:t>
            </a:r>
            <a:r>
              <a:rPr lang="cs-CZ" altLang="cs-CZ" sz="2000">
                <a:latin typeface="Symbol" panose="05050102010706020507" pitchFamily="18" charset="2"/>
              </a:rPr>
              <a:t>a</a:t>
            </a:r>
            <a:r>
              <a:rPr lang="cs-CZ" altLang="cs-CZ" sz="2000"/>
              <a:t>/</a:t>
            </a:r>
            <a:r>
              <a:rPr lang="cs-CZ" altLang="cs-CZ" sz="2000" i="1"/>
              <a:t>k</a:t>
            </a:r>
            <a:r>
              <a:rPr lang="cs-CZ" altLang="cs-CZ" sz="2000"/>
              <a:t> a počítáme jako pro 1 prediktor (počítáme se stejnou velikostí účinku</a:t>
            </a:r>
          </a:p>
        </p:txBody>
      </p:sp>
      <p:pic>
        <p:nvPicPr>
          <p:cNvPr id="57348" name="Obrázek 1">
            <a:extLst>
              <a:ext uri="{FF2B5EF4-FFF2-40B4-BE49-F238E27FC236}">
                <a16:creationId xmlns:a16="http://schemas.microsoft.com/office/drawing/2014/main" id="{DE39D822-F241-4D1D-B18B-C1355760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074988"/>
            <a:ext cx="88074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0C425-87DE-4D8C-9749-367304E3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Rychlá deskripce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E3BB4-31AB-446E-AE9C-BF9A6ECFB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DESCRIPTIVES VARIABLES=deprese </a:t>
            </a:r>
            <a:r>
              <a:rPr lang="cs-CZ" sz="2000" dirty="0" err="1"/>
              <a:t>selfe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/STATISTICS=MEAN STDDEV MIN MAX.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GRAPH</a:t>
            </a:r>
          </a:p>
          <a:p>
            <a:pPr marL="0" indent="0">
              <a:buNone/>
            </a:pPr>
            <a:r>
              <a:rPr lang="cs-CZ" sz="2000" dirty="0"/>
              <a:t>  /SCATTERPLOT(MATRIX)=deprese </a:t>
            </a:r>
            <a:r>
              <a:rPr lang="cs-CZ" sz="2000" dirty="0" err="1"/>
              <a:t>selfe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  /MISSING=LISTWISE.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CORRELATIONS   deprese </a:t>
            </a:r>
            <a:r>
              <a:rPr lang="cs-CZ" sz="2000" dirty="0" err="1"/>
              <a:t>selfe</a:t>
            </a:r>
            <a:r>
              <a:rPr lang="cs-CZ" sz="20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151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E0F2104F-2D54-41E4-B64B-62F964D8F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0321BBD1-1BAC-4C4F-BDBD-9CAE32A36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6 -  Zobecnění ze vzorku na populaci</a:t>
            </a:r>
          </a:p>
        </p:txBody>
      </p:sp>
      <p:sp>
        <p:nvSpPr>
          <p:cNvPr id="1048634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2. </a:t>
            </a:r>
            <a:r>
              <a:rPr lang="cs-CZ" dirty="0" err="1"/>
              <a:t>Krosvalidace</a:t>
            </a:r>
            <a:r>
              <a:rPr lang="cs-CZ" dirty="0"/>
              <a:t> – R2</a:t>
            </a:r>
          </a:p>
          <a:p>
            <a:pPr marL="895350" lvl="1" indent="-457200"/>
            <a:r>
              <a:rPr lang="cs-CZ" dirty="0"/>
              <a:t>Kolik rozptylu bychom vysvětlili v populaci?</a:t>
            </a:r>
          </a:p>
          <a:p>
            <a:pPr marL="1292225" lvl="2" indent="-457200"/>
            <a:r>
              <a:rPr lang="cs-CZ" dirty="0"/>
              <a:t>Méně – </a:t>
            </a:r>
            <a:r>
              <a:rPr lang="cs-CZ" dirty="0" err="1"/>
              <a:t>overfitting</a:t>
            </a:r>
            <a:endParaRPr lang="cs-CZ" dirty="0"/>
          </a:p>
          <a:p>
            <a:pPr marL="1292225" lvl="2" indent="-457200"/>
            <a:r>
              <a:rPr lang="cs-CZ" dirty="0"/>
              <a:t>Korekce R2 (</a:t>
            </a:r>
            <a:r>
              <a:rPr lang="cs-CZ" dirty="0" err="1"/>
              <a:t>adjusted</a:t>
            </a:r>
            <a:r>
              <a:rPr lang="cs-CZ" dirty="0"/>
              <a:t> R2)</a:t>
            </a:r>
          </a:p>
          <a:p>
            <a:pPr marL="895350" lvl="1" indent="-457200"/>
            <a:r>
              <a:rPr lang="cs-CZ" dirty="0"/>
              <a:t>Kolik rozptylu bychom stejným modelem vysvětlili v jiném náhodném vzorku?</a:t>
            </a:r>
          </a:p>
          <a:p>
            <a:pPr marL="1292225" lvl="2" indent="-457200"/>
            <a:r>
              <a:rPr lang="cs-CZ" dirty="0"/>
              <a:t>Vzorec 9.15</a:t>
            </a:r>
          </a:p>
          <a:p>
            <a:pPr marL="1292225" lvl="2" indent="-457200"/>
            <a:r>
              <a:rPr lang="cs-CZ" dirty="0"/>
              <a:t>Půlením dat – na náhodné půlce data odhadneme, na druhé zjišťujeme shodu modelu s daty. </a:t>
            </a:r>
          </a:p>
          <a:p>
            <a:pPr marL="895350" lvl="1" indent="-457200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38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Reportování MLR</a:t>
            </a:r>
          </a:p>
        </p:txBody>
      </p:sp>
      <p:sp>
        <p:nvSpPr>
          <p:cNvPr id="1048667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Základ:</a:t>
            </a:r>
          </a:p>
          <a:p>
            <a:pPr lvl="1"/>
            <a:r>
              <a:rPr lang="cs-CZ" altLang="cs-CZ" dirty="0"/>
              <a:t>Popisné statistiky </a:t>
            </a:r>
            <a:r>
              <a:rPr lang="cs-CZ" altLang="cs-CZ" i="1" dirty="0"/>
              <a:t>Y</a:t>
            </a:r>
            <a:r>
              <a:rPr lang="cs-CZ" altLang="cs-CZ" dirty="0"/>
              <a:t> a </a:t>
            </a:r>
            <a:r>
              <a:rPr lang="cs-CZ" altLang="cs-CZ" i="1" dirty="0" err="1"/>
              <a:t>X</a:t>
            </a:r>
            <a:r>
              <a:rPr lang="cs-CZ" altLang="cs-CZ" i="1" baseline="-25000" dirty="0" err="1"/>
              <a:t>i</a:t>
            </a:r>
            <a:r>
              <a:rPr lang="cs-CZ" altLang="cs-CZ" i="1" dirty="0"/>
              <a:t> </a:t>
            </a:r>
            <a:r>
              <a:rPr lang="cs-CZ" altLang="cs-CZ" dirty="0"/>
              <a:t>s korelační maticí všech</a:t>
            </a:r>
            <a:endParaRPr lang="cs-CZ" altLang="cs-CZ" i="1" baseline="-25000" dirty="0"/>
          </a:p>
          <a:p>
            <a:pPr lvl="1"/>
            <a:r>
              <a:rPr lang="cs-CZ" altLang="cs-CZ" dirty="0"/>
              <a:t>Ujištění o naplnění předpokladů</a:t>
            </a:r>
          </a:p>
          <a:p>
            <a:pPr lvl="1"/>
            <a:r>
              <a:rPr lang="cs-CZ" altLang="cs-CZ" dirty="0"/>
              <a:t>Popis shody modelu s daty – </a:t>
            </a:r>
            <a:r>
              <a:rPr lang="cs-CZ" altLang="cs-CZ" i="1" dirty="0"/>
              <a:t>R</a:t>
            </a:r>
            <a:r>
              <a:rPr lang="cs-CZ" altLang="cs-CZ" baseline="30000" dirty="0"/>
              <a:t>2 </a:t>
            </a:r>
            <a:r>
              <a:rPr lang="cs-CZ" altLang="cs-CZ" dirty="0"/>
              <a:t>, </a:t>
            </a:r>
            <a:r>
              <a:rPr lang="cs-CZ" altLang="cs-CZ" i="1" dirty="0"/>
              <a:t>p</a:t>
            </a:r>
            <a:r>
              <a:rPr lang="cs-CZ" altLang="cs-CZ" dirty="0"/>
              <a:t> (někdy i s </a:t>
            </a:r>
            <a:r>
              <a:rPr lang="cs-CZ" altLang="cs-CZ" i="1" dirty="0"/>
              <a:t>F-</a:t>
            </a:r>
            <a:r>
              <a:rPr lang="cs-CZ" altLang="cs-CZ" dirty="0"/>
              <a:t>testem)</a:t>
            </a:r>
            <a:endParaRPr lang="cs-CZ" altLang="cs-CZ" baseline="30000" dirty="0"/>
          </a:p>
          <a:p>
            <a:pPr lvl="1"/>
            <a:r>
              <a:rPr lang="cs-CZ" altLang="cs-CZ" dirty="0"/>
              <a:t>Přehled regresních koeficientů, </a:t>
            </a:r>
            <a:r>
              <a:rPr lang="cs-CZ" altLang="cs-CZ" i="1" dirty="0"/>
              <a:t>b</a:t>
            </a:r>
            <a:r>
              <a:rPr lang="cs-CZ" altLang="cs-CZ" dirty="0"/>
              <a:t>, </a:t>
            </a:r>
            <a:r>
              <a:rPr lang="cs-CZ" altLang="cs-CZ" i="1" dirty="0">
                <a:latin typeface="Symbol" panose="05050102010706020507" pitchFamily="18" charset="2"/>
              </a:rPr>
              <a:t>b</a:t>
            </a:r>
            <a:r>
              <a:rPr lang="cs-CZ" altLang="cs-CZ" dirty="0"/>
              <a:t> s jejich </a:t>
            </a:r>
            <a:r>
              <a:rPr lang="cs-CZ" altLang="cs-CZ" i="1" dirty="0"/>
              <a:t>SE</a:t>
            </a:r>
            <a:r>
              <a:rPr lang="cs-CZ" altLang="cs-CZ" dirty="0"/>
              <a:t>, popř. s intervaly spolehlivosti, nebo </a:t>
            </a:r>
            <a:r>
              <a:rPr lang="cs-CZ" altLang="cs-CZ" i="1" dirty="0"/>
              <a:t>p</a:t>
            </a:r>
          </a:p>
          <a:p>
            <a:pPr lvl="1"/>
            <a:r>
              <a:rPr lang="cs-CZ" altLang="cs-CZ" dirty="0"/>
              <a:t>Limity, např. možný dopad nedokonalého naplnění předpokladů, vlivných případů apod.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Objekt 4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Rastrový obrázek" r:id="rId3" imgW="0" imgH="0" progId="Paint.Picture">
                  <p:embed/>
                </p:oleObj>
              </mc:Choice>
              <mc:Fallback>
                <p:oleObj name="Rastrový obrázek" r:id="rId3" imgW="0" imgH="0" progId="Paint.Picture">
                  <p:embed/>
                  <p:pic>
                    <p:nvPicPr>
                      <p:cNvPr id="209715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155" name="Obrázek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71" name="Obdélník 6"/>
          <p:cNvSpPr/>
          <p:nvPr/>
        </p:nvSpPr>
        <p:spPr>
          <a:xfrm>
            <a:off x="2747963" y="236538"/>
            <a:ext cx="4619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cs-CZ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048672" name="Obdélník 7"/>
          <p:cNvSpPr/>
          <p:nvPr/>
        </p:nvSpPr>
        <p:spPr>
          <a:xfrm>
            <a:off x="1508125" y="620713"/>
            <a:ext cx="4619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cs-CZ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048673" name="Obdélník 8"/>
          <p:cNvSpPr/>
          <p:nvPr/>
        </p:nvSpPr>
        <p:spPr>
          <a:xfrm>
            <a:off x="2698750" y="1125538"/>
            <a:ext cx="461963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cs-CZ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48674" name="Obdélník 9"/>
          <p:cNvSpPr/>
          <p:nvPr/>
        </p:nvSpPr>
        <p:spPr>
          <a:xfrm>
            <a:off x="1541463" y="1949450"/>
            <a:ext cx="4619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cs-CZ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48675" name="Obdélník 11"/>
          <p:cNvSpPr/>
          <p:nvPr/>
        </p:nvSpPr>
        <p:spPr>
          <a:xfrm>
            <a:off x="2665413" y="2051050"/>
            <a:ext cx="4619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cs-CZ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048676" name="Obdélník 12"/>
          <p:cNvSpPr/>
          <p:nvPr/>
        </p:nvSpPr>
        <p:spPr>
          <a:xfrm>
            <a:off x="1508125" y="3386138"/>
            <a:ext cx="4619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cs-CZ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Nadpis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Konstanta jako model</a:t>
            </a:r>
          </a:p>
        </p:txBody>
      </p:sp>
      <p:sp>
        <p:nvSpPr>
          <p:cNvPr id="1048640" name="Zástupný symbol pro obsah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i="1" dirty="0"/>
              <a:t>M</a:t>
            </a:r>
            <a:r>
              <a:rPr lang="cs-CZ" altLang="cs-CZ" dirty="0"/>
              <a:t>: všem predikujeme stejnou hodnotu </a:t>
            </a:r>
            <a:r>
              <a:rPr lang="cs-CZ" altLang="cs-CZ" i="1" dirty="0"/>
              <a:t>c</a:t>
            </a:r>
          </a:p>
          <a:p>
            <a:r>
              <a:rPr lang="cs-CZ" altLang="cs-CZ" i="1" dirty="0"/>
              <a:t>Y‘ = c  , Y = c + e</a:t>
            </a:r>
          </a:p>
          <a:p>
            <a:r>
              <a:rPr lang="cs-CZ" altLang="cs-CZ" dirty="0" err="1"/>
              <a:t>Deviance</a:t>
            </a:r>
            <a:r>
              <a:rPr lang="cs-CZ" altLang="cs-CZ" dirty="0"/>
              <a:t> = </a:t>
            </a:r>
            <a:r>
              <a:rPr lang="cs-CZ" altLang="cs-CZ" dirty="0">
                <a:latin typeface="Symbol" panose="05050102010706020507" pitchFamily="18" charset="2"/>
              </a:rPr>
              <a:t>S</a:t>
            </a:r>
            <a:r>
              <a:rPr lang="cs-CZ" altLang="cs-CZ" sz="2400" dirty="0"/>
              <a:t>(</a:t>
            </a:r>
            <a:r>
              <a:rPr lang="cs-CZ" altLang="cs-CZ" sz="2400" i="1" dirty="0" err="1"/>
              <a:t>Y</a:t>
            </a:r>
            <a:r>
              <a:rPr lang="cs-CZ" altLang="cs-CZ" sz="2400" i="1" baseline="-25000" dirty="0" err="1"/>
              <a:t>i</a:t>
            </a:r>
            <a:r>
              <a:rPr lang="cs-CZ" altLang="cs-CZ" sz="2400" dirty="0"/>
              <a:t>−</a:t>
            </a:r>
            <a:r>
              <a:rPr lang="cs-CZ" altLang="cs-CZ" sz="2400" i="1" dirty="0"/>
              <a:t>c</a:t>
            </a:r>
            <a:r>
              <a:rPr lang="cs-CZ" altLang="cs-CZ" sz="2400" dirty="0"/>
              <a:t>)</a:t>
            </a:r>
            <a:r>
              <a:rPr lang="cs-CZ" altLang="cs-CZ" sz="2400" baseline="30000" dirty="0"/>
              <a:t>2</a:t>
            </a:r>
            <a:r>
              <a:rPr lang="cs-CZ" altLang="cs-CZ" sz="3200" dirty="0"/>
              <a:t> </a:t>
            </a:r>
          </a:p>
          <a:p>
            <a:r>
              <a:rPr lang="cs-CZ" altLang="cs-CZ" dirty="0" err="1"/>
              <a:t>Deviance</a:t>
            </a:r>
            <a:r>
              <a:rPr lang="cs-CZ" altLang="cs-CZ" dirty="0"/>
              <a:t> je nejnižší, když </a:t>
            </a:r>
            <a:r>
              <a:rPr lang="cs-CZ" altLang="cs-CZ" i="1" dirty="0"/>
              <a:t>c </a:t>
            </a:r>
            <a:r>
              <a:rPr lang="cs-CZ" altLang="cs-CZ" dirty="0"/>
              <a:t>= </a:t>
            </a:r>
            <a:r>
              <a:rPr lang="cs-CZ" altLang="cs-CZ" i="1" dirty="0" err="1"/>
              <a:t>m</a:t>
            </a:r>
            <a:r>
              <a:rPr lang="cs-CZ" altLang="cs-CZ" baseline="-25000" dirty="0" err="1"/>
              <a:t>Y</a:t>
            </a:r>
            <a:endParaRPr lang="cs-CZ" altLang="cs-CZ" baseline="-25000" dirty="0"/>
          </a:p>
          <a:p>
            <a:r>
              <a:rPr lang="cs-CZ" altLang="cs-CZ" dirty="0" err="1"/>
              <a:t>Deviance</a:t>
            </a:r>
            <a:r>
              <a:rPr lang="cs-CZ" altLang="cs-CZ" dirty="0"/>
              <a:t> =</a:t>
            </a:r>
            <a:r>
              <a:rPr lang="cs-CZ" altLang="cs-CZ" sz="3200" dirty="0"/>
              <a:t> </a:t>
            </a:r>
            <a:r>
              <a:rPr lang="cs-CZ" altLang="cs-CZ" dirty="0">
                <a:latin typeface="Symbol" panose="05050102010706020507" pitchFamily="18" charset="2"/>
              </a:rPr>
              <a:t>S</a:t>
            </a:r>
            <a:r>
              <a:rPr lang="cs-CZ" altLang="cs-CZ" sz="2400" dirty="0"/>
              <a:t>(</a:t>
            </a:r>
            <a:r>
              <a:rPr lang="cs-CZ" altLang="cs-CZ" sz="2400" i="1" dirty="0" err="1"/>
              <a:t>Y</a:t>
            </a:r>
            <a:r>
              <a:rPr lang="cs-CZ" altLang="cs-CZ" sz="2400" i="1" baseline="-25000" dirty="0" err="1"/>
              <a:t>i</a:t>
            </a:r>
            <a:r>
              <a:rPr lang="cs-CZ" altLang="cs-CZ" sz="2400" dirty="0" err="1"/>
              <a:t>−</a:t>
            </a:r>
            <a:r>
              <a:rPr lang="cs-CZ" altLang="cs-CZ" sz="2400" i="1" dirty="0" err="1"/>
              <a:t>m</a:t>
            </a:r>
            <a:r>
              <a:rPr lang="cs-CZ" altLang="cs-CZ" sz="2400" i="1" baseline="-25000" dirty="0" err="1"/>
              <a:t>Y</a:t>
            </a:r>
            <a:r>
              <a:rPr lang="cs-CZ" altLang="cs-CZ" sz="2400" dirty="0"/>
              <a:t>)</a:t>
            </a:r>
            <a:r>
              <a:rPr lang="cs-CZ" altLang="cs-CZ" sz="2400" baseline="30000" dirty="0"/>
              <a:t>2</a:t>
            </a:r>
            <a:r>
              <a:rPr lang="cs-CZ" altLang="cs-CZ" sz="3200" dirty="0"/>
              <a:t> </a:t>
            </a:r>
            <a:endParaRPr lang="cs-CZ" altLang="cs-CZ" sz="4000" dirty="0"/>
          </a:p>
          <a:p>
            <a:r>
              <a:rPr lang="cs-CZ" altLang="cs-CZ" i="1" dirty="0"/>
              <a:t>s</a:t>
            </a:r>
            <a:r>
              <a:rPr lang="cs-CZ" altLang="cs-CZ" sz="3200" baseline="30000" dirty="0"/>
              <a:t>2</a:t>
            </a:r>
            <a:r>
              <a:rPr lang="cs-CZ" altLang="cs-CZ" sz="3200" baseline="-25000" dirty="0"/>
              <a:t>res</a:t>
            </a:r>
            <a:r>
              <a:rPr lang="cs-CZ" altLang="cs-CZ" sz="3200" dirty="0"/>
              <a:t> = </a:t>
            </a:r>
            <a:r>
              <a:rPr lang="cs-CZ" altLang="cs-CZ" dirty="0">
                <a:latin typeface="Symbol" panose="05050102010706020507" pitchFamily="18" charset="2"/>
              </a:rPr>
              <a:t>S</a:t>
            </a:r>
            <a:r>
              <a:rPr lang="cs-CZ" altLang="cs-CZ" sz="2800" dirty="0"/>
              <a:t>(</a:t>
            </a:r>
            <a:r>
              <a:rPr lang="cs-CZ" altLang="cs-CZ" sz="2800" i="1" dirty="0" err="1"/>
              <a:t>Y</a:t>
            </a:r>
            <a:r>
              <a:rPr lang="cs-CZ" altLang="cs-CZ" sz="2800" i="1" baseline="-25000" dirty="0" err="1"/>
              <a:t>i</a:t>
            </a:r>
            <a:r>
              <a:rPr lang="cs-CZ" altLang="cs-CZ" sz="2800" dirty="0" err="1"/>
              <a:t>−</a:t>
            </a:r>
            <a:r>
              <a:rPr lang="cs-CZ" altLang="cs-CZ" sz="2800" i="1" dirty="0" err="1"/>
              <a:t>m</a:t>
            </a:r>
            <a:r>
              <a:rPr lang="cs-CZ" altLang="cs-CZ" sz="2800" i="1" baseline="-25000" dirty="0" err="1"/>
              <a:t>Y</a:t>
            </a:r>
            <a:r>
              <a:rPr lang="cs-CZ" altLang="cs-CZ" sz="2800" dirty="0"/>
              <a:t>)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/ (N-1)  … tedy </a:t>
            </a:r>
            <a:r>
              <a:rPr lang="cs-CZ" altLang="cs-CZ" sz="2800" i="1" dirty="0"/>
              <a:t>s</a:t>
            </a:r>
            <a:r>
              <a:rPr lang="cs-CZ" altLang="cs-CZ" sz="2800" baseline="30000" dirty="0"/>
              <a:t>2</a:t>
            </a:r>
            <a:r>
              <a:rPr lang="cs-CZ" altLang="cs-CZ" sz="2800" baseline="-25000" dirty="0"/>
              <a:t>Y</a:t>
            </a:r>
          </a:p>
          <a:p>
            <a:r>
              <a:rPr lang="cs-CZ" altLang="cs-CZ" sz="2800" i="1" dirty="0"/>
              <a:t>s</a:t>
            </a:r>
            <a:r>
              <a:rPr lang="cs-CZ" altLang="cs-CZ" sz="2800" baseline="30000" dirty="0"/>
              <a:t>2</a:t>
            </a:r>
            <a:r>
              <a:rPr lang="cs-CZ" altLang="cs-CZ" sz="2800" baseline="-25000" dirty="0"/>
              <a:t>reg</a:t>
            </a:r>
            <a:r>
              <a:rPr lang="cs-CZ" altLang="cs-CZ" sz="2800" dirty="0"/>
              <a:t> = 0 a tedy i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=0</a:t>
            </a:r>
          </a:p>
          <a:p>
            <a:r>
              <a:rPr lang="cs-CZ" altLang="cs-CZ" sz="2800" dirty="0"/>
              <a:t>Nulový model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Nadpis 10487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Možnosti práce s modely</a:t>
            </a:r>
            <a:endParaRPr lang="cs-CZ"/>
          </a:p>
        </p:txBody>
      </p:sp>
      <p:sp>
        <p:nvSpPr>
          <p:cNvPr id="1048729" name="Zástupný obsah 10487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Odhadneme</a:t>
            </a:r>
            <a:r>
              <a:rPr lang="en-US" dirty="0"/>
              <a:t> model,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plánovali</a:t>
            </a:r>
            <a:r>
              <a:rPr lang="en-US" dirty="0"/>
              <a:t>.</a:t>
            </a:r>
            <a:endParaRPr lang="cs-CZ" dirty="0"/>
          </a:p>
          <a:p>
            <a:r>
              <a:rPr lang="en-US" dirty="0" err="1"/>
              <a:t>Odhadneme</a:t>
            </a:r>
            <a:r>
              <a:rPr lang="en-US" dirty="0"/>
              <a:t> </a:t>
            </a:r>
            <a:r>
              <a:rPr lang="cs-CZ" altLang="en-US" dirty="0"/>
              <a:t>řadu</a:t>
            </a:r>
            <a:r>
              <a:rPr lang="en-US" altLang="en-US" dirty="0"/>
              <a:t> model</a:t>
            </a:r>
            <a:r>
              <a:rPr lang="cs-CZ" altLang="en-US" dirty="0"/>
              <a:t>ů</a:t>
            </a:r>
            <a:r>
              <a:rPr lang="en-US" altLang="en-US" dirty="0"/>
              <a:t>, s </a:t>
            </a:r>
            <a:r>
              <a:rPr lang="en-US" altLang="en-US" dirty="0" err="1"/>
              <a:t>postupně</a:t>
            </a:r>
            <a:r>
              <a:rPr lang="en-US" altLang="en-US" dirty="0"/>
              <a:t> se </a:t>
            </a:r>
            <a:r>
              <a:rPr lang="en-US" altLang="en-US" dirty="0" err="1"/>
              <a:t>rozšiřující</a:t>
            </a:r>
            <a:r>
              <a:rPr lang="en-US" altLang="en-US" dirty="0"/>
              <a:t> </a:t>
            </a:r>
            <a:r>
              <a:rPr lang="en-US" altLang="en-US" dirty="0" err="1"/>
              <a:t>sadou</a:t>
            </a:r>
            <a:r>
              <a:rPr lang="en-US" altLang="en-US" dirty="0"/>
              <a:t> </a:t>
            </a:r>
            <a:r>
              <a:rPr lang="en-US" altLang="en-US" dirty="0" err="1"/>
              <a:t>prediktor</a:t>
            </a:r>
            <a:r>
              <a:rPr lang="cs-CZ" altLang="en-US" dirty="0"/>
              <a:t>ů</a:t>
            </a:r>
            <a:endParaRPr lang="cs-CZ" dirty="0"/>
          </a:p>
          <a:p>
            <a:r>
              <a:rPr lang="en-US" altLang="en-US" dirty="0"/>
              <a:t>- </a:t>
            </a:r>
            <a:r>
              <a:rPr lang="en-US" altLang="en-US" dirty="0" err="1"/>
              <a:t>hierarchická</a:t>
            </a:r>
            <a:r>
              <a:rPr lang="en-US" altLang="en-US" dirty="0"/>
              <a:t> </a:t>
            </a:r>
            <a:r>
              <a:rPr lang="en-US" altLang="en-US" dirty="0" err="1"/>
              <a:t>regrese</a:t>
            </a:r>
            <a:r>
              <a:rPr lang="cs-CZ" altLang="en-US" dirty="0"/>
              <a:t>, po blocích</a:t>
            </a:r>
            <a:endParaRPr lang="cs-CZ" dirty="0"/>
          </a:p>
          <a:p>
            <a:r>
              <a:rPr lang="en-US" altLang="en-US" dirty="0" err="1"/>
              <a:t>Necháme</a:t>
            </a:r>
            <a:r>
              <a:rPr lang="en-US" altLang="en-US" dirty="0"/>
              <a:t> </a:t>
            </a:r>
            <a:r>
              <a:rPr lang="en-US" altLang="en-US" dirty="0" err="1"/>
              <a:t>nějaký</a:t>
            </a:r>
            <a:r>
              <a:rPr lang="en-US" altLang="en-US" dirty="0"/>
              <a:t> </a:t>
            </a:r>
            <a:r>
              <a:rPr lang="en-US" altLang="en-US" dirty="0" err="1"/>
              <a:t>algoritmus</a:t>
            </a:r>
            <a:r>
              <a:rPr lang="en-US" altLang="en-US" dirty="0"/>
              <a:t> </a:t>
            </a:r>
            <a:r>
              <a:rPr lang="en-US" altLang="en-US" dirty="0" err="1"/>
              <a:t>vybrat</a:t>
            </a:r>
            <a:r>
              <a:rPr lang="en-US" altLang="en-US" dirty="0"/>
              <a:t> </a:t>
            </a:r>
            <a:r>
              <a:rPr lang="en-US" altLang="en-US" dirty="0" err="1"/>
              <a:t>nejlep</a:t>
            </a:r>
            <a:r>
              <a:rPr lang="cs-CZ" altLang="en-US" dirty="0" err="1"/>
              <a:t>ší</a:t>
            </a:r>
            <a:r>
              <a:rPr lang="en-US" altLang="en-US" dirty="0"/>
              <a:t> </a:t>
            </a:r>
            <a:r>
              <a:rPr lang="en-US" altLang="en-US" dirty="0" err="1"/>
              <a:t>sadu</a:t>
            </a:r>
            <a:r>
              <a:rPr lang="en-US" altLang="en-US" dirty="0"/>
              <a:t> </a:t>
            </a:r>
            <a:r>
              <a:rPr lang="en-US" altLang="en-US" dirty="0" err="1"/>
              <a:t>prediktorů</a:t>
            </a:r>
            <a:r>
              <a:rPr lang="en-US" altLang="en-US" dirty="0"/>
              <a:t> z </a:t>
            </a:r>
            <a:r>
              <a:rPr lang="en-US" altLang="en-US" dirty="0" err="1"/>
              <a:t>dostupných</a:t>
            </a:r>
            <a:endParaRPr lang="cs-CZ" dirty="0"/>
          </a:p>
          <a:p>
            <a:endParaRPr lang="cs-CZ" dirty="0"/>
          </a:p>
          <a:p>
            <a:r>
              <a:rPr lang="en-US" dirty="0" err="1"/>
              <a:t>Modely</a:t>
            </a:r>
            <a:r>
              <a:rPr lang="en-US" dirty="0"/>
              <a:t> </a:t>
            </a:r>
            <a:r>
              <a:rPr lang="en-US" dirty="0" err="1"/>
              <a:t>srovnáváme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R2, </a:t>
            </a:r>
            <a:r>
              <a:rPr lang="en-US" dirty="0" err="1"/>
              <a:t>všímáme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toho</a:t>
            </a:r>
            <a:r>
              <a:rPr lang="en-US" dirty="0"/>
              <a:t> </a:t>
            </a:r>
            <a:r>
              <a:rPr lang="en-US" dirty="0" err="1"/>
              <a:t>jak</a:t>
            </a:r>
            <a:r>
              <a:rPr lang="en-US" dirty="0"/>
              <a:t> se </a:t>
            </a:r>
            <a:r>
              <a:rPr lang="en-US" dirty="0" err="1"/>
              <a:t>proměňují</a:t>
            </a:r>
            <a:r>
              <a:rPr lang="en-US" dirty="0"/>
              <a:t> b a </a:t>
            </a:r>
            <a:r>
              <a:rPr lang="en-US" dirty="0" err="1"/>
              <a:t>jejich</a:t>
            </a:r>
            <a:r>
              <a:rPr lang="en-US" dirty="0"/>
              <a:t> se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Hierarchická lineární regrese</a:t>
            </a:r>
            <a:endParaRPr lang="en-US" altLang="cs-CZ"/>
          </a:p>
        </p:txBody>
      </p:sp>
      <p:sp>
        <p:nvSpPr>
          <p:cNvPr id="1048648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Bloková, se sadami (sets) prediktorů</a:t>
            </a:r>
          </a:p>
          <a:p>
            <a:r>
              <a:rPr lang="cs-CZ" altLang="cs-CZ" sz="2400"/>
              <a:t>Prediktory vkládáme po skupinách (popř. jednotlivě) v teoreticky zdůvodněném pořadí</a:t>
            </a:r>
          </a:p>
          <a:p>
            <a:r>
              <a:rPr lang="cs-CZ" altLang="cs-CZ" sz="2400"/>
              <a:t>Teoreticky zdůvodněné pořadí umožňuje rozdělit rozptyl Y na smysluplné části (variance partitioning)</a:t>
            </a:r>
          </a:p>
          <a:p>
            <a:pPr lvl="1"/>
            <a:r>
              <a:rPr lang="cs-CZ" altLang="cs-CZ" sz="2000"/>
              <a:t>Změna pořadí prediktorů změní velikost těch částí</a:t>
            </a:r>
          </a:p>
          <a:p>
            <a:r>
              <a:rPr lang="cs-CZ" altLang="cs-CZ" sz="2400"/>
              <a:t>Zajímá nás schopnost sady prediktorů vylepšit model</a:t>
            </a:r>
          </a:p>
          <a:p>
            <a:pPr lvl="1"/>
            <a:r>
              <a:rPr lang="cs-CZ" altLang="cs-CZ" sz="2000"/>
              <a:t>Srovnání různých oblastí vlivu na zkoumaný jev</a:t>
            </a:r>
          </a:p>
          <a:p>
            <a:pPr lvl="1"/>
            <a:r>
              <a:rPr lang="cs-CZ" altLang="cs-CZ" sz="2000"/>
              <a:t>Zkoumání inkrementální validity</a:t>
            </a:r>
          </a:p>
          <a:p>
            <a:pPr lvl="1"/>
            <a:endParaRPr lang="en-US" altLang="cs-CZ" sz="2000"/>
          </a:p>
          <a:p>
            <a:pPr lvl="1"/>
            <a:endParaRPr lang="cs-CZ" altLang="cs-CZ"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Obvyklá řazení bloků</a:t>
            </a:r>
            <a:endParaRPr lang="en-US" altLang="cs-CZ"/>
          </a:p>
        </p:txBody>
      </p:sp>
      <p:sp>
        <p:nvSpPr>
          <p:cNvPr id="1048650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Dle času, kauzální priority</a:t>
            </a:r>
          </a:p>
          <a:p>
            <a:pPr lvl="1"/>
            <a:r>
              <a:rPr lang="cs-CZ" altLang="cs-CZ" dirty="0"/>
              <a:t>Př. od dispozičním k situačním…</a:t>
            </a:r>
          </a:p>
          <a:p>
            <a:r>
              <a:rPr lang="cs-CZ" altLang="cs-CZ" dirty="0"/>
              <a:t>Od známých k neznámým vlivům</a:t>
            </a:r>
          </a:p>
          <a:p>
            <a:pPr lvl="1"/>
            <a:r>
              <a:rPr lang="cs-CZ" altLang="cs-CZ" dirty="0"/>
              <a:t>kontrola intervenujících proměnných</a:t>
            </a:r>
          </a:p>
          <a:p>
            <a:pPr lvl="1"/>
            <a:r>
              <a:rPr lang="cs-CZ" altLang="cs-CZ" dirty="0"/>
              <a:t>Minimalizace chyby 1. typu</a:t>
            </a:r>
          </a:p>
          <a:p>
            <a:r>
              <a:rPr lang="cs-CZ" altLang="cs-CZ" dirty="0"/>
              <a:t>Podle výzkumné relevance </a:t>
            </a:r>
          </a:p>
          <a:p>
            <a:pPr lvl="1"/>
            <a:r>
              <a:rPr lang="cs-CZ" altLang="cs-CZ" dirty="0"/>
              <a:t>Od ústředních po „co kdyby“; maximalizace síly</a:t>
            </a:r>
          </a:p>
          <a:p>
            <a:endParaRPr lang="en-US" alt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Obvyklý postup regresní analýzy</a:t>
            </a:r>
            <a:endParaRPr lang="en-US" altLang="cs-CZ"/>
          </a:p>
        </p:txBody>
      </p:sp>
      <p:sp>
        <p:nvSpPr>
          <p:cNvPr id="1048652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Na základě teoretických rozvah stanovíme různé modely, jejichž srovnání je potenciálně zajímavé</a:t>
            </a:r>
          </a:p>
          <a:p>
            <a:r>
              <a:rPr lang="cs-CZ" altLang="cs-CZ" sz="2400" dirty="0"/>
              <a:t>Nejjednodušší srovnání je u hierarchických modelů, kdy je jeden model plně vnořen do následujícího – to umožňuje testovat inkrement (nárůst)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</a:p>
          <a:p>
            <a:r>
              <a:rPr lang="cs-CZ" altLang="cs-CZ" sz="2400" dirty="0"/>
              <a:t>Až v druhé řadě se zabýváme jednotlivými regresními koeficienty v modelu, který je nejúplnější/nejlepší</a:t>
            </a:r>
            <a:endParaRPr lang="en-US" alt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Lineární model /</a:t>
            </a:r>
            <a:br>
              <a:rPr lang="cs-CZ" altLang="cs-CZ" dirty="0"/>
            </a:br>
            <a:r>
              <a:rPr lang="cs-CZ" altLang="cs-CZ" dirty="0"/>
              <a:t>Lineárně-regresní model</a:t>
            </a:r>
          </a:p>
        </p:txBody>
      </p:sp>
      <p:sp>
        <p:nvSpPr>
          <p:cNvPr id="1048602" name="Zástupný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r>
              <a:rPr lang="cs-CZ" sz="2400" dirty="0"/>
              <a:t>Souvislosti mezi proměnnými umožňují </a:t>
            </a:r>
            <a:r>
              <a:rPr lang="cs-CZ" sz="2400" b="1" dirty="0"/>
              <a:t>predikovat/ modelovat</a:t>
            </a:r>
            <a:r>
              <a:rPr lang="cs-CZ" sz="2400" dirty="0"/>
              <a:t> hodnoty proměnné, která nás zajímá – </a:t>
            </a:r>
            <a:r>
              <a:rPr lang="cs-CZ" sz="2400" b="1" dirty="0"/>
              <a:t>závislé proměnné/</a:t>
            </a:r>
            <a:r>
              <a:rPr lang="cs-CZ" sz="2400" b="1" dirty="0" err="1"/>
              <a:t>outcomu</a:t>
            </a:r>
            <a:r>
              <a:rPr lang="cs-CZ" sz="2400" b="1" dirty="0"/>
              <a:t>/výsledku </a:t>
            </a:r>
            <a:r>
              <a:rPr lang="cs-CZ" sz="2400" b="1" i="1" dirty="0"/>
              <a:t>Y</a:t>
            </a:r>
          </a:p>
          <a:p>
            <a:r>
              <a:rPr lang="cs-CZ" sz="2400" dirty="0"/>
              <a:t>Mají-li </a:t>
            </a:r>
            <a:r>
              <a:rPr lang="cs-CZ" sz="2400" b="1" dirty="0"/>
              <a:t>prediktory</a:t>
            </a:r>
            <a:r>
              <a:rPr lang="cs-CZ" sz="2400" dirty="0"/>
              <a:t> </a:t>
            </a:r>
            <a:r>
              <a:rPr lang="cs-CZ" altLang="cs-CZ" sz="2400" i="1" dirty="0"/>
              <a:t>X</a:t>
            </a:r>
            <a:r>
              <a:rPr lang="cs-CZ" altLang="cs-CZ" sz="2400" i="1" baseline="-25000" dirty="0"/>
              <a:t>1</a:t>
            </a:r>
            <a:r>
              <a:rPr lang="cs-CZ" altLang="cs-CZ" sz="2400" i="1" dirty="0"/>
              <a:t>… </a:t>
            </a:r>
            <a:r>
              <a:rPr lang="cs-CZ" altLang="cs-CZ" sz="2400" i="1" dirty="0" err="1"/>
              <a:t>X</a:t>
            </a:r>
            <a:r>
              <a:rPr lang="cs-CZ" altLang="cs-CZ" sz="2400" i="1" baseline="-25000" dirty="0" err="1"/>
              <a:t>k</a:t>
            </a:r>
            <a:r>
              <a:rPr lang="cs-CZ" sz="2400" dirty="0"/>
              <a:t> hodnoty </a:t>
            </a:r>
            <a:r>
              <a:rPr lang="cs-CZ" altLang="cs-CZ" sz="2400" i="1" dirty="0"/>
              <a:t>X</a:t>
            </a:r>
            <a:r>
              <a:rPr lang="cs-CZ" altLang="cs-CZ" sz="2400" i="1" baseline="-25000" dirty="0"/>
              <a:t>1i</a:t>
            </a:r>
            <a:r>
              <a:rPr lang="cs-CZ" altLang="cs-CZ" sz="2400" i="1" dirty="0"/>
              <a:t>… </a:t>
            </a:r>
            <a:r>
              <a:rPr lang="cs-CZ" altLang="cs-CZ" sz="2400" i="1" dirty="0" err="1"/>
              <a:t>X</a:t>
            </a:r>
            <a:r>
              <a:rPr lang="cs-CZ" altLang="cs-CZ" sz="2400" i="1" baseline="-25000" dirty="0" err="1"/>
              <a:t>ki</a:t>
            </a:r>
            <a:r>
              <a:rPr lang="cs-CZ" sz="2400" dirty="0"/>
              <a:t> , jakou má asi hodnotu </a:t>
            </a:r>
            <a:r>
              <a:rPr lang="cs-CZ" sz="2400" i="1" dirty="0"/>
              <a:t>Y</a:t>
            </a:r>
            <a:r>
              <a:rPr lang="cs-CZ" sz="2400" dirty="0"/>
              <a:t>?*</a:t>
            </a:r>
          </a:p>
          <a:p>
            <a:r>
              <a:rPr lang="cs-CZ" sz="2400" dirty="0"/>
              <a:t>Nejčastěji používáme </a:t>
            </a:r>
            <a:r>
              <a:rPr lang="cs-CZ" sz="2400" b="1" dirty="0"/>
              <a:t>lineární model: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cs-CZ" altLang="cs-CZ" sz="2800" i="1" dirty="0" err="1"/>
              <a:t>Y</a:t>
            </a:r>
            <a:r>
              <a:rPr lang="cs-CZ" altLang="cs-CZ" sz="2800" i="1" baseline="-25000" dirty="0" err="1"/>
              <a:t>i</a:t>
            </a:r>
            <a:r>
              <a:rPr lang="cs-CZ" altLang="cs-CZ" sz="2800" i="1" dirty="0"/>
              <a:t> = (b</a:t>
            </a:r>
            <a:r>
              <a:rPr lang="cs-CZ" altLang="cs-CZ" sz="2800" i="1" baseline="-25000" dirty="0"/>
              <a:t>0</a:t>
            </a:r>
            <a:r>
              <a:rPr lang="cs-CZ" altLang="cs-CZ" sz="2800" i="1" dirty="0"/>
              <a:t> +b</a:t>
            </a:r>
            <a:r>
              <a:rPr lang="cs-CZ" altLang="cs-CZ" sz="2800" i="1" baseline="-25000" dirty="0"/>
              <a:t>1</a:t>
            </a:r>
            <a:r>
              <a:rPr lang="cs-CZ" altLang="cs-CZ" sz="2800" i="1" dirty="0"/>
              <a:t>X</a:t>
            </a:r>
            <a:r>
              <a:rPr lang="cs-CZ" altLang="cs-CZ" sz="2800" i="1" baseline="-25000" dirty="0"/>
              <a:t>1i</a:t>
            </a:r>
            <a:r>
              <a:rPr lang="cs-CZ" altLang="cs-CZ" sz="2800" i="1" dirty="0"/>
              <a:t> + b</a:t>
            </a:r>
            <a:r>
              <a:rPr lang="cs-CZ" altLang="cs-CZ" sz="2800" i="1" baseline="-25000" dirty="0"/>
              <a:t>2</a:t>
            </a:r>
            <a:r>
              <a:rPr lang="cs-CZ" altLang="cs-CZ" sz="2800" i="1" dirty="0"/>
              <a:t>X</a:t>
            </a:r>
            <a:r>
              <a:rPr lang="cs-CZ" altLang="cs-CZ" sz="2800" i="1" baseline="-25000" dirty="0"/>
              <a:t>2i</a:t>
            </a:r>
            <a:r>
              <a:rPr lang="cs-CZ" altLang="cs-CZ" sz="2800" i="1" dirty="0"/>
              <a:t> + … + </a:t>
            </a:r>
            <a:r>
              <a:rPr lang="cs-CZ" altLang="cs-CZ" sz="2800" i="1" dirty="0" err="1"/>
              <a:t>b</a:t>
            </a:r>
            <a:r>
              <a:rPr lang="cs-CZ" altLang="cs-CZ" sz="2800" i="1" baseline="-25000" dirty="0" err="1"/>
              <a:t>k</a:t>
            </a:r>
            <a:r>
              <a:rPr lang="cs-CZ" altLang="cs-CZ" sz="2800" i="1" dirty="0" err="1"/>
              <a:t>X</a:t>
            </a:r>
            <a:r>
              <a:rPr lang="cs-CZ" altLang="cs-CZ" sz="2800" i="1" baseline="-25000" dirty="0" err="1"/>
              <a:t>ki</a:t>
            </a:r>
            <a:r>
              <a:rPr lang="cs-CZ" altLang="cs-CZ" sz="2800" i="1" baseline="-25000" dirty="0"/>
              <a:t> </a:t>
            </a:r>
            <a:r>
              <a:rPr lang="cs-CZ" altLang="cs-CZ" sz="2800" dirty="0"/>
              <a:t>)</a:t>
            </a:r>
            <a:r>
              <a:rPr lang="cs-CZ" altLang="cs-CZ" sz="2800" i="1" dirty="0"/>
              <a:t>+  </a:t>
            </a:r>
            <a:r>
              <a:rPr lang="cs-CZ" altLang="cs-CZ" sz="2800" i="1" dirty="0" err="1"/>
              <a:t>e</a:t>
            </a:r>
            <a:r>
              <a:rPr lang="cs-CZ" altLang="cs-CZ" sz="2800" i="1" baseline="-25000" dirty="0" err="1"/>
              <a:t>i</a:t>
            </a:r>
            <a:endParaRPr lang="cs-CZ" altLang="cs-CZ" sz="2800" i="1" baseline="-25000" dirty="0"/>
          </a:p>
          <a:p>
            <a:pPr marL="0" indent="0" algn="ctr" eaLnBrk="1" hangingPunct="1">
              <a:buNone/>
            </a:pPr>
            <a:r>
              <a:rPr lang="cs-CZ" altLang="cs-CZ" sz="2800" i="1" dirty="0" err="1"/>
              <a:t>Y</a:t>
            </a:r>
            <a:r>
              <a:rPr lang="cs-CZ" altLang="cs-CZ" sz="2800" i="1" baseline="-25000" dirty="0" err="1"/>
              <a:t>i</a:t>
            </a:r>
            <a:r>
              <a:rPr lang="cs-CZ" altLang="cs-CZ" sz="2800" i="1" dirty="0"/>
              <a:t> = </a:t>
            </a:r>
            <a:r>
              <a:rPr lang="cs-CZ" altLang="cs-CZ" sz="2800" i="1" dirty="0" err="1"/>
              <a:t>Y‘</a:t>
            </a:r>
            <a:r>
              <a:rPr lang="cs-CZ" altLang="cs-CZ" sz="2800" i="1" baseline="-25000" dirty="0" err="1"/>
              <a:t>i</a:t>
            </a:r>
            <a:r>
              <a:rPr lang="cs-CZ" altLang="cs-CZ" sz="2800" i="1" baseline="-25000" dirty="0"/>
              <a:t> </a:t>
            </a:r>
            <a:r>
              <a:rPr lang="cs-CZ" altLang="cs-CZ" sz="2800" i="1" dirty="0"/>
              <a:t>+  </a:t>
            </a:r>
            <a:r>
              <a:rPr lang="cs-CZ" altLang="cs-CZ" sz="2800" i="1" dirty="0" err="1"/>
              <a:t>e</a:t>
            </a:r>
            <a:r>
              <a:rPr lang="cs-CZ" altLang="cs-CZ" sz="2800" i="1" baseline="-25000" dirty="0" err="1"/>
              <a:t>i</a:t>
            </a:r>
            <a:endParaRPr lang="cs-CZ" altLang="cs-CZ" sz="2800" i="1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i="1" dirty="0" err="1"/>
              <a:t>Y</a:t>
            </a:r>
            <a:r>
              <a:rPr lang="cs-CZ" altLang="cs-CZ" sz="1400" i="1" baseline="-25000" dirty="0" err="1"/>
              <a:t>i</a:t>
            </a:r>
            <a:r>
              <a:rPr lang="en-GB" altLang="cs-CZ" sz="1400" dirty="0"/>
              <a:t> </a:t>
            </a:r>
            <a:r>
              <a:rPr lang="cs-CZ" altLang="cs-CZ" sz="1400" dirty="0"/>
              <a:t> 	</a:t>
            </a:r>
            <a:r>
              <a:rPr lang="en-GB" altLang="cs-CZ" sz="1400" dirty="0" err="1"/>
              <a:t>jsou</a:t>
            </a:r>
            <a:r>
              <a:rPr lang="en-GB" altLang="cs-CZ" sz="1400" dirty="0"/>
              <a:t> </a:t>
            </a:r>
            <a:r>
              <a:rPr lang="en-GB" altLang="cs-CZ" sz="1400" dirty="0" err="1"/>
              <a:t>hodnot</a:t>
            </a:r>
            <a:r>
              <a:rPr lang="cs-CZ" altLang="cs-CZ" sz="1400" dirty="0"/>
              <a:t>y závislé pro jedince </a:t>
            </a:r>
            <a:r>
              <a:rPr lang="cs-CZ" altLang="cs-CZ" sz="1400" i="1" dirty="0"/>
              <a:t>i</a:t>
            </a:r>
            <a:r>
              <a:rPr lang="cs-CZ" altLang="cs-CZ" sz="1400" dirty="0"/>
              <a:t> – ty známe a modelem se jim snažíme přiblížit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i="1" dirty="0" err="1"/>
              <a:t>Y‘</a:t>
            </a:r>
            <a:r>
              <a:rPr lang="cs-CZ" altLang="cs-CZ" sz="1400" i="1" baseline="-25000" dirty="0" err="1"/>
              <a:t>i</a:t>
            </a:r>
            <a:r>
              <a:rPr lang="en-GB" altLang="cs-CZ" sz="1400" dirty="0"/>
              <a:t> </a:t>
            </a:r>
            <a:r>
              <a:rPr lang="cs-CZ" altLang="cs-CZ" sz="1400" dirty="0"/>
              <a:t> 	</a:t>
            </a:r>
            <a:r>
              <a:rPr lang="en-GB" altLang="cs-CZ" sz="1400" dirty="0" err="1"/>
              <a:t>js</a:t>
            </a:r>
            <a:r>
              <a:rPr lang="cs-CZ" altLang="cs-CZ" sz="1400" dirty="0"/>
              <a:t>ou predikované hodnoty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i="1" dirty="0"/>
              <a:t>X</a:t>
            </a:r>
            <a:r>
              <a:rPr lang="cs-CZ" altLang="cs-CZ" sz="1400" i="1" baseline="-25000" dirty="0"/>
              <a:t>1i</a:t>
            </a:r>
            <a:r>
              <a:rPr lang="cs-CZ" altLang="cs-CZ" sz="1400" i="1" dirty="0"/>
              <a:t>… </a:t>
            </a:r>
            <a:r>
              <a:rPr lang="cs-CZ" altLang="cs-CZ" sz="1400" i="1" dirty="0" err="1"/>
              <a:t>X</a:t>
            </a:r>
            <a:r>
              <a:rPr lang="cs-CZ" altLang="cs-CZ" sz="1400" i="1" baseline="-25000" dirty="0" err="1"/>
              <a:t>ki</a:t>
            </a:r>
            <a:r>
              <a:rPr lang="cs-CZ" altLang="cs-CZ" sz="1400" i="1" baseline="-25000" dirty="0"/>
              <a:t>  	</a:t>
            </a:r>
            <a:r>
              <a:rPr lang="cs-CZ" altLang="cs-CZ" sz="1400" dirty="0"/>
              <a:t>jsou hodnoty prediktorů jedince </a:t>
            </a:r>
            <a:r>
              <a:rPr lang="cs-CZ" altLang="cs-CZ" sz="1400" i="1" dirty="0"/>
              <a:t>i </a:t>
            </a:r>
            <a:r>
              <a:rPr lang="cs-CZ" altLang="cs-CZ" sz="1400" dirty="0"/>
              <a:t>– ty známe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i="1" dirty="0"/>
              <a:t>b</a:t>
            </a:r>
            <a:r>
              <a:rPr lang="cs-CZ" altLang="cs-CZ" sz="1400" i="1" baseline="-25000" dirty="0"/>
              <a:t>0</a:t>
            </a:r>
            <a:r>
              <a:rPr lang="cs-CZ" altLang="cs-CZ" sz="1400" i="1" dirty="0"/>
              <a:t> … </a:t>
            </a:r>
            <a:r>
              <a:rPr lang="cs-CZ" altLang="cs-CZ" sz="1400" i="1" dirty="0" err="1"/>
              <a:t>b</a:t>
            </a:r>
            <a:r>
              <a:rPr lang="cs-CZ" altLang="cs-CZ" sz="1400" i="1" baseline="-25000" dirty="0" err="1"/>
              <a:t>k</a:t>
            </a:r>
            <a:r>
              <a:rPr lang="cs-CZ" altLang="cs-CZ" sz="1400" i="1" baseline="-25000" dirty="0"/>
              <a:t> 	</a:t>
            </a:r>
            <a:r>
              <a:rPr lang="cs-CZ" altLang="cs-CZ" sz="1400" dirty="0"/>
              <a:t>jsou </a:t>
            </a:r>
            <a:r>
              <a:rPr lang="cs-CZ" altLang="cs-CZ" sz="1400" dirty="0" err="1"/>
              <a:t>regr</a:t>
            </a:r>
            <a:r>
              <a:rPr lang="cs-CZ" altLang="cs-CZ" sz="1400" dirty="0"/>
              <a:t>. koeficienty/</a:t>
            </a:r>
            <a:r>
              <a:rPr lang="cs-CZ" altLang="cs-CZ" sz="1400" b="1" dirty="0"/>
              <a:t>parametry</a:t>
            </a:r>
            <a:r>
              <a:rPr lang="cs-CZ" altLang="cs-CZ" sz="1400" dirty="0"/>
              <a:t> – ty stanovujeme, odhadujeme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i="1" dirty="0" err="1"/>
              <a:t>e</a:t>
            </a:r>
            <a:r>
              <a:rPr lang="cs-CZ" altLang="cs-CZ" sz="1400" i="1" baseline="-25000" dirty="0" err="1"/>
              <a:t>i</a:t>
            </a:r>
            <a:r>
              <a:rPr lang="cs-CZ" altLang="cs-CZ" sz="1400" dirty="0"/>
              <a:t>  	je reziduum, chyba, rozdíl mezi predikcí </a:t>
            </a:r>
            <a:r>
              <a:rPr lang="cs-CZ" altLang="cs-CZ" sz="1400" i="1" dirty="0" err="1"/>
              <a:t>Y‘</a:t>
            </a:r>
            <a:r>
              <a:rPr lang="cs-CZ" altLang="cs-CZ" sz="1400" i="1" baseline="-25000" dirty="0" err="1"/>
              <a:t>i</a:t>
            </a:r>
            <a:r>
              <a:rPr lang="en-GB" altLang="cs-CZ" sz="1400" dirty="0"/>
              <a:t> </a:t>
            </a:r>
            <a:r>
              <a:rPr lang="cs-CZ" altLang="cs-CZ" sz="1400" dirty="0"/>
              <a:t> a skutečnou hodnotou </a:t>
            </a:r>
            <a:r>
              <a:rPr lang="cs-CZ" altLang="cs-CZ" sz="1400" i="1" dirty="0" err="1"/>
              <a:t>Y</a:t>
            </a:r>
            <a:r>
              <a:rPr lang="cs-CZ" altLang="cs-CZ" sz="1400" i="1" baseline="-25000" dirty="0" err="1"/>
              <a:t>i</a:t>
            </a:r>
            <a:endParaRPr lang="cs-CZ" altLang="cs-CZ" sz="1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cs-CZ" altLang="cs-CZ" sz="2000" i="1" dirty="0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cs-CZ" altLang="cs-CZ" sz="2800" i="1" dirty="0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cs-CZ" altLang="cs-CZ" sz="2000" i="1" dirty="0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cs-CZ" altLang="cs-CZ" sz="2800" i="1" baseline="-25000" dirty="0"/>
          </a:p>
          <a:p>
            <a:pPr eaLnBrk="1" hangingPunct="1"/>
            <a:endParaRPr lang="en-US" altLang="cs-CZ" sz="1800" dirty="0"/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618BC-3076-44A6-9DB3-7E923E8B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 k </a:t>
            </a:r>
            <a:r>
              <a:rPr lang="cs-CZ" dirty="0" err="1"/>
              <a:t>aditivitě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E87537-6CAE-471B-B98B-3A2C2958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412704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cs-CZ" altLang="cs-CZ" sz="3200" i="1" dirty="0" err="1"/>
              <a:t>Y</a:t>
            </a:r>
            <a:r>
              <a:rPr lang="cs-CZ" altLang="cs-CZ" sz="3200" i="1" baseline="-25000" dirty="0" err="1"/>
              <a:t>i</a:t>
            </a:r>
            <a:r>
              <a:rPr lang="cs-CZ" altLang="cs-CZ" sz="3200" i="1" dirty="0"/>
              <a:t> = (b</a:t>
            </a:r>
            <a:r>
              <a:rPr lang="cs-CZ" altLang="cs-CZ" sz="3200" i="1" baseline="-25000" dirty="0"/>
              <a:t>0</a:t>
            </a:r>
            <a:r>
              <a:rPr lang="cs-CZ" altLang="cs-CZ" sz="3200" i="1" dirty="0"/>
              <a:t> +b</a:t>
            </a:r>
            <a:r>
              <a:rPr lang="cs-CZ" altLang="cs-CZ" sz="3200" i="1" baseline="-25000" dirty="0"/>
              <a:t>1</a:t>
            </a:r>
            <a:r>
              <a:rPr lang="cs-CZ" altLang="cs-CZ" sz="3200" i="1" dirty="0"/>
              <a:t>X</a:t>
            </a:r>
            <a:r>
              <a:rPr lang="cs-CZ" altLang="cs-CZ" sz="3200" i="1" baseline="-25000" dirty="0"/>
              <a:t>1i</a:t>
            </a:r>
            <a:r>
              <a:rPr lang="cs-CZ" altLang="cs-CZ" sz="3200" i="1" dirty="0"/>
              <a:t> + b</a:t>
            </a:r>
            <a:r>
              <a:rPr lang="cs-CZ" altLang="cs-CZ" sz="3200" i="1" baseline="-25000" dirty="0"/>
              <a:t>2</a:t>
            </a:r>
            <a:r>
              <a:rPr lang="cs-CZ" altLang="cs-CZ" sz="3200" i="1" dirty="0"/>
              <a:t>X</a:t>
            </a:r>
            <a:r>
              <a:rPr lang="cs-CZ" altLang="cs-CZ" sz="3200" i="1" baseline="-25000" dirty="0"/>
              <a:t>2i</a:t>
            </a:r>
            <a:r>
              <a:rPr lang="cs-CZ" altLang="cs-CZ" sz="3200" i="1" dirty="0"/>
              <a:t> + … + 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k</a:t>
            </a:r>
            <a:r>
              <a:rPr lang="cs-CZ" altLang="cs-CZ" sz="3200" i="1" dirty="0" err="1"/>
              <a:t>X</a:t>
            </a:r>
            <a:r>
              <a:rPr lang="cs-CZ" altLang="cs-CZ" sz="3200" i="1" baseline="-25000" dirty="0" err="1"/>
              <a:t>ki</a:t>
            </a:r>
            <a:r>
              <a:rPr lang="cs-CZ" altLang="cs-CZ" sz="3200" i="1" baseline="-25000" dirty="0"/>
              <a:t> </a:t>
            </a:r>
            <a:r>
              <a:rPr lang="cs-CZ" altLang="cs-CZ" sz="3200" dirty="0"/>
              <a:t>)</a:t>
            </a:r>
            <a:r>
              <a:rPr lang="cs-CZ" altLang="cs-CZ" sz="3200" i="1" dirty="0"/>
              <a:t>+  </a:t>
            </a:r>
            <a:r>
              <a:rPr lang="cs-CZ" altLang="cs-CZ" sz="3200" i="1" dirty="0" err="1"/>
              <a:t>e</a:t>
            </a:r>
            <a:r>
              <a:rPr lang="cs-CZ" altLang="cs-CZ" sz="3200" i="1" baseline="-25000" dirty="0" err="1"/>
              <a:t>i</a:t>
            </a:r>
            <a:endParaRPr lang="cs-CZ" altLang="cs-CZ" sz="3200" i="1" baseline="-25000" dirty="0"/>
          </a:p>
          <a:p>
            <a:pPr marL="0" indent="0" algn="ctr" eaLnBrk="1" hangingPunct="1">
              <a:buNone/>
            </a:pPr>
            <a:endParaRPr lang="cs-CZ" sz="2800" dirty="0"/>
          </a:p>
          <a:p>
            <a:pPr marL="0" indent="0" algn="ctr" eaLnBrk="1" hangingPunct="1">
              <a:buNone/>
            </a:pPr>
            <a:r>
              <a:rPr lang="cs-CZ" sz="2400" dirty="0"/>
              <a:t>Jaký předpoklad o souvislosti o prediktorech </a:t>
            </a:r>
            <a:r>
              <a:rPr lang="cs-CZ" altLang="cs-CZ" sz="2400" i="1" dirty="0" err="1"/>
              <a:t>X</a:t>
            </a:r>
            <a:r>
              <a:rPr lang="cs-CZ" altLang="cs-CZ" sz="2400" i="1" baseline="-25000" dirty="0" err="1"/>
              <a:t>j</a:t>
            </a:r>
            <a:r>
              <a:rPr lang="cs-CZ" sz="2400" dirty="0"/>
              <a:t> a kritériem </a:t>
            </a:r>
            <a:r>
              <a:rPr lang="cs-CZ" sz="2400" i="1" dirty="0"/>
              <a:t>Y</a:t>
            </a:r>
            <a:r>
              <a:rPr lang="cs-CZ" sz="2400" dirty="0"/>
              <a:t> tímto modelem vyjadřujeme?</a:t>
            </a:r>
          </a:p>
          <a:p>
            <a:pPr marL="0" indent="0" eaLnBrk="1" hangingPunct="1">
              <a:buNone/>
            </a:pPr>
            <a:r>
              <a:rPr lang="cs-CZ" sz="2400" dirty="0"/>
              <a:t>Předpokládáme, že </a:t>
            </a:r>
          </a:p>
          <a:p>
            <a:pPr lvl="1" eaLnBrk="1" hangingPunct="1"/>
            <a:r>
              <a:rPr lang="cs-CZ" sz="2000" dirty="0"/>
              <a:t>každý </a:t>
            </a:r>
            <a:r>
              <a:rPr lang="cs-CZ" altLang="cs-CZ" sz="2000" i="1" dirty="0" err="1"/>
              <a:t>X</a:t>
            </a:r>
            <a:r>
              <a:rPr lang="cs-CZ" altLang="cs-CZ" sz="2000" i="1" baseline="-25000" dirty="0" err="1"/>
              <a:t>j</a:t>
            </a:r>
            <a:r>
              <a:rPr lang="cs-CZ" sz="2000" dirty="0"/>
              <a:t> souvisí s </a:t>
            </a:r>
            <a:r>
              <a:rPr lang="cs-CZ" sz="2000" i="1" dirty="0"/>
              <a:t>Y</a:t>
            </a:r>
            <a:r>
              <a:rPr lang="cs-CZ" sz="2000" dirty="0"/>
              <a:t> lineárně… </a:t>
            </a:r>
          </a:p>
          <a:p>
            <a:pPr lvl="1" eaLnBrk="1" hangingPunct="1"/>
            <a:r>
              <a:rPr lang="cs-CZ" sz="2000" dirty="0"/>
              <a:t>a </a:t>
            </a:r>
            <a:r>
              <a:rPr lang="cs-CZ" sz="2000" b="1" dirty="0"/>
              <a:t>bez ohledu </a:t>
            </a:r>
            <a:r>
              <a:rPr lang="cs-CZ" sz="2000" dirty="0"/>
              <a:t>na to, jaké hodnoty mají ostatní </a:t>
            </a:r>
            <a:r>
              <a:rPr lang="cs-CZ" sz="2000" i="1" dirty="0" err="1"/>
              <a:t>X</a:t>
            </a:r>
            <a:r>
              <a:rPr lang="cs-CZ" sz="2000" i="1" baseline="-25000" dirty="0" err="1"/>
              <a:t>j</a:t>
            </a:r>
            <a:r>
              <a:rPr lang="cs-CZ" sz="2000" i="1" baseline="30000" dirty="0"/>
              <a:t>*</a:t>
            </a:r>
            <a:r>
              <a:rPr lang="cs-CZ" sz="2000" dirty="0"/>
              <a:t>…</a:t>
            </a:r>
          </a:p>
          <a:p>
            <a:pPr lvl="1" eaLnBrk="1" hangingPunct="1"/>
            <a:r>
              <a:rPr lang="cs-CZ" sz="2000" dirty="0"/>
              <a:t>a že se tedy efekty různých </a:t>
            </a:r>
            <a:r>
              <a:rPr lang="cs-CZ" sz="2000" i="1" dirty="0" err="1"/>
              <a:t>X</a:t>
            </a:r>
            <a:r>
              <a:rPr lang="cs-CZ" altLang="cs-CZ" sz="2000" i="1" baseline="-25000" dirty="0" err="1"/>
              <a:t>j</a:t>
            </a:r>
            <a:r>
              <a:rPr lang="cs-CZ" sz="2000" dirty="0"/>
              <a:t> sčítají</a:t>
            </a:r>
          </a:p>
          <a:p>
            <a:pPr lvl="1" eaLnBrk="1" hangingPunct="1"/>
            <a:r>
              <a:rPr lang="cs-CZ" sz="2000" dirty="0"/>
              <a:t>a také že na jejich pořadí nezáleží.</a:t>
            </a:r>
          </a:p>
          <a:p>
            <a:pPr marL="0" indent="0" eaLnBrk="1" hangingPunct="1">
              <a:buNone/>
            </a:pPr>
            <a:r>
              <a:rPr lang="cs-CZ" sz="1800" dirty="0" err="1"/>
              <a:t>Aditivita</a:t>
            </a:r>
            <a:r>
              <a:rPr lang="cs-CZ" sz="1800" dirty="0"/>
              <a:t>, nezávislost působení/souvislosti </a:t>
            </a:r>
            <a:r>
              <a:rPr lang="cs-CZ" sz="1800" i="1" dirty="0" err="1"/>
              <a:t>X</a:t>
            </a:r>
            <a:r>
              <a:rPr lang="cs-CZ" altLang="cs-CZ" sz="1800" i="1" baseline="-25000" dirty="0" err="1"/>
              <a:t>j</a:t>
            </a:r>
            <a:r>
              <a:rPr lang="cs-CZ" sz="1800" dirty="0"/>
              <a:t> a </a:t>
            </a:r>
            <a:r>
              <a:rPr lang="cs-CZ" sz="1800" i="1" dirty="0"/>
              <a:t>Y</a:t>
            </a:r>
            <a:r>
              <a:rPr lang="cs-CZ" sz="1800" dirty="0"/>
              <a:t> ale neznamená, že by spolu </a:t>
            </a:r>
            <a:r>
              <a:rPr lang="cs-CZ" sz="1800" i="1" dirty="0" err="1"/>
              <a:t>X</a:t>
            </a:r>
            <a:r>
              <a:rPr lang="cs-CZ" altLang="cs-CZ" sz="1800" i="1" baseline="-25000" dirty="0" err="1"/>
              <a:t>j</a:t>
            </a:r>
            <a:r>
              <a:rPr lang="cs-CZ" altLang="cs-CZ" sz="1800" baseline="-25000" dirty="0"/>
              <a:t> </a:t>
            </a:r>
            <a:r>
              <a:rPr lang="cs-CZ" sz="1800" dirty="0"/>
              <a:t> navzájem nesouvisely! Mohou, byť je jednodušší, když nesouvisí.</a:t>
            </a:r>
            <a:r>
              <a:rPr lang="cs-CZ" sz="2000" dirty="0"/>
              <a:t> 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cs-CZ" altLang="cs-CZ" sz="3200" i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27F2A3F-9AEF-4089-9A5C-8640E8CBD46C}"/>
              </a:ext>
            </a:extLst>
          </p:cNvPr>
          <p:cNvSpPr txBox="1"/>
          <p:nvPr/>
        </p:nvSpPr>
        <p:spPr>
          <a:xfrm>
            <a:off x="611560" y="6237312"/>
            <a:ext cx="7956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* Tento předpoklad později uvolníme a umožníme si uvažovat tak, že za určitých okolností je souvislost X a Y nějaká a za jiných okolností může být jiná.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40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Účel modelování</a:t>
            </a:r>
          </a:p>
        </p:txBody>
      </p:sp>
      <p:sp>
        <p:nvSpPr>
          <p:cNvPr id="1048610" name="Zástupný symbol pro obsah 2"/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8469312" cy="4340225"/>
          </a:xfrm>
        </p:spPr>
        <p:txBody>
          <a:bodyPr/>
          <a:lstStyle/>
          <a:p>
            <a:r>
              <a:rPr lang="cs-CZ" altLang="cs-CZ" sz="2400" dirty="0"/>
              <a:t>Prozkoumání vztahů mezi proměnnými</a:t>
            </a:r>
          </a:p>
          <a:p>
            <a:pPr lvl="1"/>
            <a:r>
              <a:rPr lang="cs-CZ" altLang="cs-CZ" sz="2000" dirty="0"/>
              <a:t>analyticko-konceptuální využití</a:t>
            </a:r>
          </a:p>
          <a:p>
            <a:pPr lvl="1"/>
            <a:r>
              <a:rPr lang="cs-CZ" altLang="cs-CZ" sz="2000" dirty="0"/>
              <a:t>středem zájmu jsou pak </a:t>
            </a:r>
            <a:r>
              <a:rPr lang="cs-CZ" altLang="cs-CZ" sz="2000" i="1" dirty="0"/>
              <a:t>b </a:t>
            </a:r>
          </a:p>
          <a:p>
            <a:r>
              <a:rPr lang="cs-CZ" altLang="cs-CZ" sz="2400" dirty="0"/>
              <a:t>Predikce</a:t>
            </a:r>
          </a:p>
          <a:p>
            <a:pPr lvl="1"/>
            <a:r>
              <a:rPr lang="cs-CZ" altLang="cs-CZ" sz="2000" dirty="0"/>
              <a:t>praktické využití</a:t>
            </a:r>
          </a:p>
          <a:p>
            <a:pPr lvl="1"/>
            <a:r>
              <a:rPr lang="cs-CZ" altLang="cs-CZ" sz="2000" dirty="0"/>
              <a:t>středem zájmu jsou predikované/modelované hodnoty a jejich chyba </a:t>
            </a:r>
          </a:p>
          <a:p>
            <a:pPr lvl="1"/>
            <a:r>
              <a:rPr lang="cs-CZ" altLang="cs-CZ" sz="2000" dirty="0"/>
              <a:t>na datech, kde známe hodnoty </a:t>
            </a:r>
            <a:r>
              <a:rPr lang="cs-CZ" altLang="cs-CZ" sz="2000" i="1" dirty="0" err="1"/>
              <a:t>Y</a:t>
            </a:r>
            <a:r>
              <a:rPr lang="cs-CZ" altLang="cs-CZ" sz="2000" baseline="-25000" dirty="0" err="1"/>
              <a:t>i</a:t>
            </a:r>
            <a:r>
              <a:rPr lang="cs-CZ" altLang="cs-CZ" sz="2000" dirty="0"/>
              <a:t> odhadneme parametry modelu – cvičná, tréninková data</a:t>
            </a:r>
          </a:p>
          <a:p>
            <a:pPr lvl="1"/>
            <a:r>
              <a:rPr lang="cs-CZ" altLang="cs-CZ" sz="2000" dirty="0"/>
              <a:t>na datech, kde neznáme </a:t>
            </a:r>
            <a:r>
              <a:rPr lang="cs-CZ" altLang="cs-CZ" sz="2000" i="1" dirty="0" err="1"/>
              <a:t>Y</a:t>
            </a:r>
            <a:r>
              <a:rPr lang="cs-CZ" altLang="cs-CZ" sz="2000" baseline="-25000" dirty="0" err="1"/>
              <a:t>i</a:t>
            </a:r>
            <a:r>
              <a:rPr lang="cs-CZ" altLang="cs-CZ" sz="2000" dirty="0"/>
              <a:t>, predikujeme se známou přesností</a:t>
            </a:r>
          </a:p>
          <a:p>
            <a:pPr lvl="2"/>
            <a:r>
              <a:rPr lang="cs-CZ" altLang="cs-CZ" sz="1700" dirty="0"/>
              <a:t>predikční interval (jednotlivec) vs konfidenční interval (průměr)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Model </a:t>
            </a:r>
          </a:p>
        </p:txBody>
      </p:sp>
      <p:sp>
        <p:nvSpPr>
          <p:cNvPr id="1048612" name="Zástupný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4340225"/>
          </a:xfrm>
        </p:spPr>
        <p:txBody>
          <a:bodyPr/>
          <a:lstStyle/>
          <a:p>
            <a:r>
              <a:rPr lang="cs-CZ" dirty="0"/>
              <a:t>může odrážet naši kauzální představu o procesu, jímž </a:t>
            </a:r>
            <a:r>
              <a:rPr lang="cs-CZ" i="1" dirty="0"/>
              <a:t>X</a:t>
            </a:r>
            <a:r>
              <a:rPr lang="cs-CZ" dirty="0"/>
              <a:t> přímo, nebo nepřímo ovlivňují </a:t>
            </a:r>
            <a:r>
              <a:rPr lang="cs-CZ" i="1" dirty="0"/>
              <a:t>Y</a:t>
            </a:r>
          </a:p>
          <a:p>
            <a:pPr lvl="1"/>
            <a:r>
              <a:rPr lang="cs-CZ" dirty="0"/>
              <a:t>data-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  <a:p>
            <a:r>
              <a:rPr lang="cs-CZ" dirty="0"/>
              <a:t>může být nekauzální, čistě asociační, korelační - prediktivní</a:t>
            </a:r>
          </a:p>
          <a:p>
            <a:endParaRPr lang="cs-CZ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dirty="0"/>
              <a:t>Statisticky v tom nejsou rozdíly – ty leží v teorii a metodologii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DA17C-6940-4F28-8F7E-C238A1D2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Množství prediktorů</a:t>
            </a:r>
            <a:br>
              <a:rPr lang="cs-CZ" dirty="0"/>
            </a:br>
            <a:r>
              <a:rPr lang="cs-CZ" sz="2400" dirty="0"/>
              <a:t>Nejzásadnější novinka oproti PSYb1170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DD65BA5-B4D2-4AEA-9E33-707B5D7DDE3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66738" y="1752600"/>
                <a:ext cx="7968362" cy="48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000" dirty="0"/>
                  <a:t>Pořád se držíme předpokladu o jejich nezávislé souvislosti/vlivu na </a:t>
                </a:r>
                <a:r>
                  <a:rPr lang="cs-CZ" sz="2000" i="1" dirty="0"/>
                  <a:t>Y</a:t>
                </a:r>
                <a:r>
                  <a:rPr lang="cs-CZ" sz="2000" dirty="0"/>
                  <a:t>.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r>
                  <a:rPr lang="cs-CZ" sz="2000" dirty="0"/>
                  <a:t>Když spolu prediktory nesouvisí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/>
                    </m:sSubSup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sz="2000" dirty="0"/>
                  <a:t>)</a:t>
                </a:r>
              </a:p>
              <a:p>
                <a:pPr lvl="1"/>
                <a:r>
                  <a:rPr lang="cs-CZ" sz="1800" dirty="0"/>
                  <a:t>Častěji v experimentech – znáhodněním dosáhneme </a:t>
                </a:r>
                <a:r>
                  <a:rPr lang="cs-CZ" sz="1800" i="1" dirty="0"/>
                  <a:t>r</a:t>
                </a:r>
                <a:r>
                  <a:rPr lang="cs-CZ" sz="1800" dirty="0"/>
                  <a:t>=0 </a:t>
                </a:r>
              </a:p>
              <a:p>
                <a:pPr lvl="1"/>
                <a:r>
                  <a:rPr lang="cs-CZ" sz="1800" dirty="0"/>
                  <a:t>Každý </a:t>
                </a:r>
                <a:r>
                  <a:rPr lang="cs-CZ" sz="1800" i="1" dirty="0" err="1"/>
                  <a:t>X</a:t>
                </a:r>
                <a:r>
                  <a:rPr lang="cs-CZ" sz="1800" i="1" baseline="-25000" dirty="0" err="1"/>
                  <a:t>j</a:t>
                </a:r>
                <a:r>
                  <a:rPr lang="cs-CZ" sz="1800" dirty="0"/>
                  <a:t> do predikce přináší svůj kousek informace. </a:t>
                </a:r>
              </a:p>
              <a:p>
                <a:pPr lvl="1"/>
                <a:r>
                  <a:rPr lang="cs-CZ" sz="1800" dirty="0"/>
                  <a:t>Ten kousek informace odpovídá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</m:sSubSup>
                  </m:oMath>
                </a14:m>
                <a:r>
                  <a:rPr lang="cs-CZ" sz="1800" dirty="0"/>
                  <a:t> a odráží ho </a:t>
                </a:r>
                <a:r>
                  <a:rPr lang="cs-CZ" sz="1800" i="1" dirty="0" err="1"/>
                  <a:t>b</a:t>
                </a:r>
                <a:r>
                  <a:rPr lang="cs-CZ" sz="1800" i="1" baseline="-25000" dirty="0" err="1"/>
                  <a:t>j</a:t>
                </a:r>
                <a:endParaRPr lang="cs-CZ" sz="1800" i="1" baseline="-250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cs-CZ" sz="1800" i="1" dirty="0"/>
              </a:p>
              <a:p>
                <a:pPr marL="471487" lvl="1" indent="0">
                  <a:buNone/>
                </a:pPr>
                <a:endParaRPr lang="cs-CZ" sz="1800" i="1" dirty="0"/>
              </a:p>
              <a:p>
                <a:r>
                  <a:rPr lang="cs-CZ" sz="2000" dirty="0"/>
                  <a:t>Když spolu prediktory</a:t>
                </a:r>
                <a:r>
                  <a:rPr lang="cs-CZ" sz="2000" i="1" baseline="-25000" dirty="0"/>
                  <a:t> </a:t>
                </a:r>
                <a:r>
                  <a:rPr lang="cs-CZ" sz="2000" dirty="0"/>
                  <a:t>korelují </a:t>
                </a:r>
              </a:p>
              <a:p>
                <a:pPr lvl="1"/>
                <a:r>
                  <a:rPr lang="cs-CZ" sz="1800" dirty="0"/>
                  <a:t>Korelující </a:t>
                </a:r>
                <a:r>
                  <a:rPr lang="cs-CZ" sz="1800" i="1" dirty="0" err="1"/>
                  <a:t>X</a:t>
                </a:r>
                <a:r>
                  <a:rPr lang="cs-CZ" sz="1800" i="1" baseline="-25000" dirty="0" err="1"/>
                  <a:t>j</a:t>
                </a:r>
                <a:r>
                  <a:rPr lang="cs-CZ" sz="1800" dirty="0"/>
                  <a:t> přinášejí (zčásti) stejnou informaci.</a:t>
                </a:r>
              </a:p>
              <a:p>
                <a:pPr lvl="1"/>
                <a:r>
                  <a:rPr lang="cs-CZ" sz="1800" i="1" dirty="0" err="1"/>
                  <a:t>b</a:t>
                </a:r>
                <a:r>
                  <a:rPr lang="cs-CZ" sz="1800" i="1" baseline="-25000" dirty="0" err="1"/>
                  <a:t>j</a:t>
                </a:r>
                <a:r>
                  <a:rPr lang="cs-CZ" sz="1800" dirty="0"/>
                  <a:t> vyjadřují jen </a:t>
                </a:r>
                <a:r>
                  <a:rPr lang="cs-CZ" sz="1800" u="sng" dirty="0"/>
                  <a:t>jedinečný</a:t>
                </a:r>
                <a:r>
                  <a:rPr lang="cs-CZ" sz="1800" dirty="0"/>
                  <a:t> přínos </a:t>
                </a:r>
                <a:r>
                  <a:rPr lang="cs-CZ" sz="1800" i="1" dirty="0" err="1"/>
                  <a:t>X</a:t>
                </a:r>
                <a:r>
                  <a:rPr lang="cs-CZ" sz="1800" i="1" baseline="-25000" dirty="0" err="1"/>
                  <a:t>j</a:t>
                </a:r>
                <a:endParaRPr lang="cs-CZ" sz="18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cs-CZ" sz="1800" dirty="0"/>
              </a:p>
              <a:p>
                <a:pPr marL="471487" lvl="1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DD65BA5-B4D2-4AEA-9E33-707B5D7DDE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6738" y="1752600"/>
                <a:ext cx="7968362" cy="4800600"/>
              </a:xfrm>
              <a:blipFill>
                <a:blip r:embed="rId3"/>
                <a:stretch>
                  <a:fillRect l="-842" t="-6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179810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3638</Words>
  <Application>Microsoft Office PowerPoint</Application>
  <PresentationFormat>Předvádění na obrazovce (4:3)</PresentationFormat>
  <Paragraphs>429</Paragraphs>
  <Slides>49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6" baseType="lpstr">
      <vt:lpstr>Calibri</vt:lpstr>
      <vt:lpstr>Cambria Math</vt:lpstr>
      <vt:lpstr>Segoe UI</vt:lpstr>
      <vt:lpstr>Symbol</vt:lpstr>
      <vt:lpstr>Wingdings</vt:lpstr>
      <vt:lpstr>Profil</vt:lpstr>
      <vt:lpstr>Rastrový obrázek</vt:lpstr>
      <vt:lpstr>PSYb2520 Statistická analýza dat v psychologii II Přednáška 2</vt:lpstr>
      <vt:lpstr>Prezentace aplikace PowerPoint</vt:lpstr>
      <vt:lpstr>Příklad Long2</vt:lpstr>
      <vt:lpstr>Rychlá deskripce</vt:lpstr>
      <vt:lpstr>Lineární model / Lineárně-regresní model</vt:lpstr>
      <vt:lpstr>Poznámka k aditivitě</vt:lpstr>
      <vt:lpstr>Účel modelování</vt:lpstr>
      <vt:lpstr>Model </vt:lpstr>
      <vt:lpstr>Množství prediktorů Nejzásadnější novinka oproti PSYb1170</vt:lpstr>
      <vt:lpstr>Příklad Long2</vt:lpstr>
      <vt:lpstr>Rychlá deskripce</vt:lpstr>
      <vt:lpstr>Krok 1 – Specifikace modelu</vt:lpstr>
      <vt:lpstr>Krok 1 - Specifikace</vt:lpstr>
      <vt:lpstr>Krok 2 – Odhad parametrů modelu – estimation, fitting</vt:lpstr>
      <vt:lpstr>Podívejme se na to</vt:lpstr>
      <vt:lpstr>Krok 4* – Interpretace parametrů Novinky oproti PSYb1170</vt:lpstr>
      <vt:lpstr>Interpretace regresních koeficientů</vt:lpstr>
      <vt:lpstr>Vztahy mezi třemi* proměnnými Parciální a semiparciální korelace</vt:lpstr>
      <vt:lpstr>Vztahy mezi třemi* proměnnými Parciální a semiparciální korelace</vt:lpstr>
      <vt:lpstr>Vztahy mezi třemi* proměnnými Parciální a semiparciální korelace</vt:lpstr>
      <vt:lpstr>Vztahy mezi třemi* proměnnými Parciální a semiparciální korelace</vt:lpstr>
      <vt:lpstr>Vztahy mezi třemi* proměnnými Parciální a semiparciální korelace</vt:lpstr>
      <vt:lpstr>Prezentace aplikace PowerPoint</vt:lpstr>
      <vt:lpstr>Semi-parciální korelace v kontextu regresního modelu s více prediktory</vt:lpstr>
      <vt:lpstr> Implikace parciálnosti  regresních koeficientů Statistická kontrola &amp; ortogonální design</vt:lpstr>
      <vt:lpstr>Interpretace regresních koeficientů graficky</vt:lpstr>
      <vt:lpstr>Interpretace regresních koeficientů graficky</vt:lpstr>
      <vt:lpstr>Krok 3 – Posouzení shody modelu s daty: R2 </vt:lpstr>
      <vt:lpstr>Rozptyl vysvětlený modelem a jednotlivými prediktory </vt:lpstr>
      <vt:lpstr>Krok 5a – Zvážení možných zdrojů zkreslení – potenciálně problematické případy</vt:lpstr>
      <vt:lpstr>Krok 5b – Zvážení možných zdrojů zkreslení – (multi)kolinearita</vt:lpstr>
      <vt:lpstr>Kolinearita – poznámky a podrobnosti k VIF</vt:lpstr>
      <vt:lpstr>Krok 6 -  Inference ze vzorku na populaci</vt:lpstr>
      <vt:lpstr>Síla testu a velikost vzorku v MLR</vt:lpstr>
      <vt:lpstr>Odhad velikosti vzorku potřebné pro dostatečnou sílu testu v SPSS Analyse &gt; Power analysis &gt;Regression </vt:lpstr>
      <vt:lpstr>POWER ANALÝZA REGRESNÍHO MODELU v G*Power</vt:lpstr>
      <vt:lpstr>H0: R2=0</vt:lpstr>
      <vt:lpstr>H0: DR2=0</vt:lpstr>
      <vt:lpstr>H0: bi=0</vt:lpstr>
      <vt:lpstr>Prezentace aplikace PowerPoint</vt:lpstr>
      <vt:lpstr>Krok 6 -  Zobecnění ze vzorku na populaci</vt:lpstr>
      <vt:lpstr>Prezentace aplikace PowerPoint</vt:lpstr>
      <vt:lpstr>Reportování MLR</vt:lpstr>
      <vt:lpstr>Prezentace aplikace PowerPoint</vt:lpstr>
      <vt:lpstr>Konstanta jako model</vt:lpstr>
      <vt:lpstr>Možnosti práce s modely</vt:lpstr>
      <vt:lpstr>Hierarchická lineární regrese</vt:lpstr>
      <vt:lpstr>Obvyklá řazení bloků</vt:lpstr>
      <vt:lpstr>Obvyklý postup regresní analýzy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PSY117/454 Statistická analýza dat v psychologii - Přednáška 6 - Statistická predikce a lineárná regrese.</dc:title>
  <dc:creator>Stanislav Ježek</dc:creator>
  <cp:lastModifiedBy>Standa Ježek</cp:lastModifiedBy>
  <cp:revision>68</cp:revision>
  <dcterms:created xsi:type="dcterms:W3CDTF">2006-03-20T06:34:43Z</dcterms:created>
  <dcterms:modified xsi:type="dcterms:W3CDTF">2023-10-25T05:48:27Z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