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4"/>
  </p:notesMasterIdLst>
  <p:sldIdLst>
    <p:sldId id="256" r:id="rId4"/>
    <p:sldId id="263" r:id="rId5"/>
    <p:sldId id="276" r:id="rId6"/>
    <p:sldId id="286" r:id="rId7"/>
    <p:sldId id="284" r:id="rId8"/>
    <p:sldId id="280" r:id="rId9"/>
    <p:sldId id="288" r:id="rId10"/>
    <p:sldId id="285" r:id="rId11"/>
    <p:sldId id="287" r:id="rId12"/>
    <p:sldId id="26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5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33232-92D4-4EC3-9847-3281C884B49B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D579-B2DA-4740-AEE2-820DE1F1E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1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1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7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Dnes se na zaměříme na to, jak a odkud získávat informace, když pracujeme na nějakém procesu v HR.</a:t>
            </a: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připomenutí, co může být takovým procesem a v jaké pozici se u toho můžeme vyskytnout.</a:t>
            </a:r>
            <a:endParaRPr lang="cs-CZ" i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2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Zaměstnanci, kterých se proces týká</a:t>
            </a:r>
          </a:p>
          <a:p>
            <a:pPr rtl="0"/>
            <a:r>
              <a:rPr lang="cs-CZ" b="0" dirty="0">
                <a:effectLst/>
              </a:rPr>
              <a:t>Zákazníci, pokud se jich podoba procesu dotýká</a:t>
            </a:r>
          </a:p>
          <a:p>
            <a:pPr rtl="0"/>
            <a:endParaRPr lang="cs-CZ" b="0" dirty="0">
              <a:effectLst/>
            </a:endParaRPr>
          </a:p>
          <a:p>
            <a:pPr rtl="0"/>
            <a:r>
              <a:rPr lang="cs-CZ" b="0" dirty="0">
                <a:effectLst/>
              </a:rPr>
              <a:t>Dokumenty sloužící ke školení (BOZP, prezentační materiály…)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234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Zaměstnanci, kterých se proces týká</a:t>
            </a:r>
          </a:p>
          <a:p>
            <a:pPr rtl="0"/>
            <a:r>
              <a:rPr lang="cs-CZ" b="0" dirty="0">
                <a:effectLst/>
              </a:rPr>
              <a:t>Zákazníci, pokud se jich podoba procesu dotýká</a:t>
            </a:r>
          </a:p>
          <a:p>
            <a:pPr rtl="0"/>
            <a:endParaRPr lang="cs-CZ" b="0" dirty="0">
              <a:effectLst/>
            </a:endParaRPr>
          </a:p>
          <a:p>
            <a:pPr rtl="0"/>
            <a:r>
              <a:rPr lang="cs-CZ" b="0" dirty="0">
                <a:effectLst/>
              </a:rPr>
              <a:t>Dokumenty sloužící ke školení (BOZP, prezentační materiály…)</a:t>
            </a:r>
          </a:p>
          <a:p>
            <a:pPr rtl="0"/>
            <a:endParaRPr lang="cs-CZ" b="0" dirty="0">
              <a:effectLst/>
            </a:endParaRPr>
          </a:p>
          <a:p>
            <a:pPr rtl="0"/>
            <a:r>
              <a:rPr lang="cs-CZ" b="0" dirty="0">
                <a:effectLst/>
              </a:rPr>
              <a:t>Rozlišujeme klasicky pozorování (ne)zúčastněné, zjevné x skryté.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17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605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3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51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9E079-B7C4-4018-996A-7A94413A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D1AFCE-8D7D-41D7-BE92-ADC63E13F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D4E36-D048-454C-831B-CA6D124B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5871F-4212-4EB9-A2EE-06E9298B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194835-93DF-4B5A-90D6-E649F3D0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2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CA751-051C-468E-B295-5D274B18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45F8BF-2D58-4935-BF98-595734128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AEF92-360B-45E3-A594-9D755E8C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A15A4-6E1F-4352-98B5-AE69517A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773854-DDF4-4DC4-BA83-E9F3BD05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3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885375-6638-4BB9-902D-CB76488DB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8633C6-66A4-438B-A3EB-161A8161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440D71-F0D8-4B92-83B6-B3C0E639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0D861-403F-4D98-86DC-3000FB30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810E8C-6849-4ECE-973E-B47686B5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9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536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95761" y="998537"/>
            <a:ext cx="1904999" cy="365125"/>
          </a:xfrm>
        </p:spPr>
        <p:txBody>
          <a:bodyPr/>
          <a:lstStyle/>
          <a:p>
            <a:fld id="{78C94063-DF36-4330-A365-08DA1FA5B7D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custData r:id="rId1"/>
            </p:custDataLst>
          </p:nvPr>
        </p:nvSpPr>
        <p:spPr>
          <a:xfrm rot="16200000">
            <a:off x="-1333962" y="4046537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63" y="6172200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3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72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8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AB6AF-EAE0-4395-AE36-2EBA6C1C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7B6705-AD95-468D-9F4C-6E7E946A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738DFC-3B10-48C1-8BF3-401A5B26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37D769-FB85-41BB-9893-E96FDCB2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9BCD8-590B-419C-A909-91ADFDB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17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A322F-FD5B-44D4-89E7-5A18BEBA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E4104B0-0244-4FEE-85AF-26B5D810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5318D8-8224-488B-A612-D7D0588E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4B453-C256-46CF-9DE8-CEBE8C50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BD4083-E215-43FE-8D31-7A693BF7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DF5-278E-47F4-94FF-8EA7CA98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6AE64-79C5-4062-87D5-578A9309D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95472A-9D0F-4FE0-9556-9AD39811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3BB1C9-B6E0-4B4A-9976-8876E1EE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5762C-D05C-4E0C-B800-F6D84348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E24B7A-0486-4CFC-A7F4-CCFBC0DC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242B5-6180-4BBA-99E0-B8C3B33C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09EA03-45B3-46C1-985E-3DE2CA91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D9603A-5984-46FF-A8D5-8F6C24E42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F9E5D9-91CE-47FE-A1EE-3BF4BF93D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DABD118-688D-43DE-87B3-1AD4C5A89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4A81C3-D0F6-4C37-94CD-8226D21C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6012CE-706A-47E1-AC74-DF58C5FB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ED0D1E-F5B6-4F34-87DE-67CF3F06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4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E7DCB-B577-4156-85BF-995462A6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F45A77-E6BF-42C0-B840-BC3E2980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FE431-4839-4308-B776-76580956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609FA4-313D-4EF3-A74F-1134FCC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71AEF4-5BE5-4505-83D6-E1514181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02B9A6-09C2-4359-8D52-2E9287EA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012418-312A-40C2-B5FA-720D189D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940D9-836D-439C-AEB1-C6E7BA68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03CA2-97C2-464E-973C-177C0C02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2F791C-284F-4867-9FF0-9EED05DB1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CAE305-041F-4126-9695-42BA9776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FC5B1-C388-4022-BA17-770DDB7D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62C6E4-4507-487D-B761-3DF9125C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5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E2413-8BED-432E-8F39-CBD17016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23CD03-F63E-4573-9CBD-FE5C09547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A65FDC6-433A-4247-BA9D-829B9F28F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ADEE1E-CD51-429C-922D-2B740792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249BA2-FC33-4DAF-B462-439E4CA8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3EFFC3-E5AB-48DD-A7DA-B64406E3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9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61378B-0B24-4FCE-9A55-2B631CC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E4CF3A-3147-4CE3-B429-6E7C78AB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46CD85-5242-47CD-8830-21E8A9C6F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3080-7DE6-4722-A2D8-D8422CF628A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BEF89D-962F-4068-9825-CA1A29762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CB9277-AEE8-4FF1-82A1-23DFE4D5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4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9845839" cy="4041648"/>
          </a:xfrm>
        </p:spPr>
        <p:txBody>
          <a:bodyPr/>
          <a:lstStyle/>
          <a:p>
            <a:r>
              <a:rPr lang="cs-CZ" sz="2000" dirty="0">
                <a:solidFill>
                  <a:srgbClr val="00897E"/>
                </a:solidFill>
              </a:rPr>
              <a:t>  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dirty="0">
                <a:solidFill>
                  <a:srgbClr val="00897E"/>
                </a:solidFill>
              </a:rPr>
              <a:t>Diagnostika procesu</a:t>
            </a:r>
            <a:br>
              <a:rPr lang="cs-CZ" dirty="0">
                <a:solidFill>
                  <a:srgbClr val="00897E"/>
                </a:solidFill>
              </a:rPr>
            </a:br>
            <a:endParaRPr lang="cs-CZ" sz="2000" dirty="0">
              <a:solidFill>
                <a:srgbClr val="00897E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3547" y="4592780"/>
            <a:ext cx="9418320" cy="169164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Anna Židlická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</p:spTree>
    <p:extLst>
      <p:ext uri="{BB962C8B-B14F-4D97-AF65-F5344CB8AC3E}">
        <p14:creationId xmlns:p14="http://schemas.microsoft.com/office/powerpoint/2010/main" val="360807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896112"/>
            <a:ext cx="9418320" cy="1399032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rgbClr val="00897E"/>
                </a:solidFill>
              </a:rPr>
              <a:t>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sz="6500" dirty="0">
                <a:solidFill>
                  <a:srgbClr val="00897E"/>
                </a:solidFill>
              </a:rPr>
              <a:t>Diagnostika procesu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2424934"/>
            <a:ext cx="9418320" cy="100406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Anna Židlická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-446532" y="4212336"/>
            <a:ext cx="8592312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cs-CZ" sz="2200" b="0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Díky za pozornost!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B4FFC-661B-4DF9-85B9-B2BE1E65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9338" y="2809094"/>
            <a:ext cx="4295932" cy="33890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B4C254B-B907-403D-B915-FDBBACE4742F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BEDB264-5CB9-48B3-B89D-FAFDEF9D637A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Stručné opakování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14573" y="127671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E7FAD01-2CAB-4B22-B81C-1D82FAD7F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0000" l="9524" r="89881">
                        <a14:foregroundMark x1="50000" y1="62500" x2="50000" y2="62500"/>
                        <a14:foregroundMark x1="40476" y1="17857" x2="40476" y2="17857"/>
                        <a14:foregroundMark x1="30357" y1="14286" x2="62500" y2="10179"/>
                        <a14:foregroundMark x1="62500" y1="10179" x2="66667" y2="8750"/>
                        <a14:foregroundMark x1="48810" y1="3929" x2="48810" y2="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823" y="1415097"/>
            <a:ext cx="643994" cy="1866884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24B0233-30F9-4ADB-83BC-02369BFAD5B1}"/>
              </a:ext>
            </a:extLst>
          </p:cNvPr>
          <p:cNvCxnSpPr>
            <a:cxnSpLocks/>
          </p:cNvCxnSpPr>
          <p:nvPr/>
        </p:nvCxnSpPr>
        <p:spPr>
          <a:xfrm>
            <a:off x="6541820" y="3281981"/>
            <a:ext cx="0" cy="506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D1515F0-687D-4A73-888E-D2B6BACB967D}"/>
              </a:ext>
            </a:extLst>
          </p:cNvPr>
          <p:cNvCxnSpPr>
            <a:cxnSpLocks/>
          </p:cNvCxnSpPr>
          <p:nvPr/>
        </p:nvCxnSpPr>
        <p:spPr>
          <a:xfrm>
            <a:off x="3287486" y="3535105"/>
            <a:ext cx="6651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918F0D1C-98D8-49D5-BA7E-7C39FB574A36}"/>
              </a:ext>
            </a:extLst>
          </p:cNvPr>
          <p:cNvCxnSpPr>
            <a:cxnSpLocks/>
          </p:cNvCxnSpPr>
          <p:nvPr/>
        </p:nvCxnSpPr>
        <p:spPr>
          <a:xfrm>
            <a:off x="3287486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7B05514-DFC3-4B0C-A581-93CE25AF7855}"/>
              </a:ext>
            </a:extLst>
          </p:cNvPr>
          <p:cNvCxnSpPr>
            <a:cxnSpLocks/>
          </p:cNvCxnSpPr>
          <p:nvPr/>
        </p:nvCxnSpPr>
        <p:spPr>
          <a:xfrm>
            <a:off x="9938657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06A3C5F1-7519-475E-86A6-A32F847BE15B}"/>
              </a:ext>
            </a:extLst>
          </p:cNvPr>
          <p:cNvSpPr/>
          <p:nvPr/>
        </p:nvSpPr>
        <p:spPr>
          <a:xfrm>
            <a:off x="2168570" y="3883742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Recruitment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HR marketing</a:t>
            </a:r>
          </a:p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Head-hunting</a:t>
            </a:r>
            <a:endParaRPr lang="cs-CZ" sz="24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24EDF9AF-C8E4-43D2-8555-0F085BB8275F}"/>
              </a:ext>
            </a:extLst>
          </p:cNvPr>
          <p:cNvSpPr/>
          <p:nvPr/>
        </p:nvSpPr>
        <p:spPr>
          <a:xfrm>
            <a:off x="4531496" y="3883742"/>
            <a:ext cx="4020652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Nábor &amp; Výběr</a:t>
            </a: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On-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boarding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/>
              <a:t>Rozvoj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252538" indent="-173038">
              <a:buFontTx/>
              <a:buChar char="-"/>
            </a:pPr>
            <a:r>
              <a:rPr lang="cs-CZ" sz="2000" dirty="0"/>
              <a:t>talent </a:t>
            </a:r>
            <a:r>
              <a:rPr lang="cs-CZ" sz="2000" dirty="0" err="1"/>
              <a:t>mgmt</a:t>
            </a:r>
            <a:endParaRPr lang="cs-CZ" sz="2000" dirty="0"/>
          </a:p>
          <a:p>
            <a:pPr marL="1252538" indent="-173038">
              <a:buFontTx/>
              <a:buChar char="-"/>
            </a:pPr>
            <a:r>
              <a:rPr lang="cs-CZ" sz="2000" dirty="0"/>
              <a:t>plán nástupů</a:t>
            </a:r>
          </a:p>
          <a:p>
            <a:pPr marL="174625" algn="ctr"/>
            <a:r>
              <a:rPr lang="cs-CZ" sz="2400" dirty="0" err="1"/>
              <a:t>Compensation</a:t>
            </a:r>
            <a:r>
              <a:rPr lang="cs-CZ" sz="2400" dirty="0"/>
              <a:t> &amp; </a:t>
            </a:r>
            <a:r>
              <a:rPr lang="cs-CZ" sz="2400" dirty="0" err="1"/>
              <a:t>Benefits</a:t>
            </a:r>
            <a:endParaRPr lang="cs-CZ" sz="2400" dirty="0"/>
          </a:p>
          <a:p>
            <a:pPr marL="174625" algn="ctr"/>
            <a:r>
              <a:rPr lang="cs-CZ" sz="2400" dirty="0"/>
              <a:t>Hodnocení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74625" algn="ctr"/>
            <a:r>
              <a:rPr lang="cs-CZ" sz="2400" dirty="0"/>
              <a:t>Péče o zaměstnance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C44F269-291E-4545-8263-A41A7678D311}"/>
              </a:ext>
            </a:extLst>
          </p:cNvPr>
          <p:cNvSpPr/>
          <p:nvPr/>
        </p:nvSpPr>
        <p:spPr>
          <a:xfrm>
            <a:off x="8991923" y="388374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Poradenství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700A877F-10EA-4E01-8D78-61EB2558D856}"/>
              </a:ext>
            </a:extLst>
          </p:cNvPr>
          <p:cNvGrpSpPr/>
          <p:nvPr/>
        </p:nvGrpSpPr>
        <p:grpSpPr>
          <a:xfrm>
            <a:off x="8831230" y="4864835"/>
            <a:ext cx="1192200" cy="679420"/>
            <a:chOff x="9217512" y="5044944"/>
            <a:chExt cx="1192200" cy="679420"/>
          </a:xfrm>
        </p:grpSpPr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D68947C8-CDDF-4D82-9234-B5B3DDD4B932}"/>
                </a:ext>
              </a:extLst>
            </p:cNvPr>
            <p:cNvSpPr/>
            <p:nvPr/>
          </p:nvSpPr>
          <p:spPr>
            <a:xfrm>
              <a:off x="9217512" y="5044944"/>
              <a:ext cx="1192200" cy="679420"/>
            </a:xfrm>
            <a:prstGeom prst="ellipse">
              <a:avLst/>
            </a:prstGeom>
            <a:solidFill>
              <a:srgbClr val="0089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B8814858-68FC-4891-A2E5-9F9DFA4F989D}"/>
                </a:ext>
              </a:extLst>
            </p:cNvPr>
            <p:cNvSpPr/>
            <p:nvPr/>
          </p:nvSpPr>
          <p:spPr>
            <a:xfrm>
              <a:off x="9254128" y="5153822"/>
              <a:ext cx="1091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HRBP</a:t>
              </a:r>
            </a:p>
          </p:txBody>
        </p:sp>
      </p:grpSp>
      <p:sp>
        <p:nvSpPr>
          <p:cNvPr id="24" name="Obdélník 23">
            <a:extLst>
              <a:ext uri="{FF2B5EF4-FFF2-40B4-BE49-F238E27FC236}">
                <a16:creationId xmlns:a16="http://schemas.microsoft.com/office/drawing/2014/main" id="{E17471CD-7D1F-4AF5-99F0-B01095FEE03C}"/>
              </a:ext>
            </a:extLst>
          </p:cNvPr>
          <p:cNvSpPr/>
          <p:nvPr/>
        </p:nvSpPr>
        <p:spPr>
          <a:xfrm>
            <a:off x="10569558" y="4694043"/>
            <a:ext cx="15953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Technologie</a:t>
            </a: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Výroba</a:t>
            </a:r>
          </a:p>
          <a:p>
            <a:pPr algn="ctr"/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Payroll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…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F83B27BB-2D34-491A-A9C8-89EAA16645E3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7786255" y="4345407"/>
            <a:ext cx="1044975" cy="8591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32274DA4-DF2A-4C24-A751-A320E77218AE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722637" y="4864835"/>
            <a:ext cx="1145209" cy="3397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DA272502-51D7-40DA-8B62-CEE3DB31CBAB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525600" y="5204546"/>
            <a:ext cx="342246" cy="5194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D36EA309-A058-44CD-80A8-8C13742491C6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8461982" y="5204545"/>
            <a:ext cx="369248" cy="9810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89F60EC7-6366-4F7C-823D-AD664D3EE312}"/>
              </a:ext>
            </a:extLst>
          </p:cNvPr>
          <p:cNvCxnSpPr>
            <a:cxnSpLocks/>
            <a:stCxn id="22" idx="6"/>
          </p:cNvCxnSpPr>
          <p:nvPr/>
        </p:nvCxnSpPr>
        <p:spPr>
          <a:xfrm flipV="1">
            <a:off x="10023430" y="4910065"/>
            <a:ext cx="463560" cy="2944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8462EDFA-6AD5-4BEF-B302-37DBBA79E0B3}"/>
              </a:ext>
            </a:extLst>
          </p:cNvPr>
          <p:cNvCxnSpPr>
            <a:cxnSpLocks/>
            <a:stCxn id="22" idx="6"/>
          </p:cNvCxnSpPr>
          <p:nvPr/>
        </p:nvCxnSpPr>
        <p:spPr>
          <a:xfrm flipV="1">
            <a:off x="10023430" y="5201874"/>
            <a:ext cx="463560" cy="26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C5B0F2B7-A239-44E7-A70A-C71D97A0ACA1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023430" y="5204545"/>
            <a:ext cx="463560" cy="2918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6FE9B200-4C2E-44A0-B0C3-65747D135894}"/>
              </a:ext>
            </a:extLst>
          </p:cNvPr>
          <p:cNvCxnSpPr>
            <a:cxnSpLocks/>
          </p:cNvCxnSpPr>
          <p:nvPr/>
        </p:nvCxnSpPr>
        <p:spPr>
          <a:xfrm>
            <a:off x="10023430" y="5204545"/>
            <a:ext cx="463560" cy="4905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7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Zdroje diagnostiky pracovního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se, jakými způsoby lze získávat informace o procesu</a:t>
            </a:r>
            <a:b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 prostoru pro zlepšení.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Uvažujte i o jednotlivých zdrojích informacích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(kdo/co vám může vypovídat)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a typech informací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(o čem může vypovídat)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0691" y="1805259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ECDD626-2AB7-4081-ACD5-F7F31454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4539" y="4121542"/>
            <a:ext cx="4999973" cy="20999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ovéPole 72">
            <a:extLst>
              <a:ext uri="{FF2B5EF4-FFF2-40B4-BE49-F238E27FC236}">
                <a16:creationId xmlns:a16="http://schemas.microsoft.com/office/drawing/2014/main" id="{5183A6E2-BF86-41E5-B65C-D6E30DC2B32C}"/>
              </a:ext>
            </a:extLst>
          </p:cNvPr>
          <p:cNvSpPr txBox="1"/>
          <p:nvPr/>
        </p:nvSpPr>
        <p:spPr>
          <a:xfrm>
            <a:off x="8951559" y="2951786"/>
            <a:ext cx="2261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výstupy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Zdroje diagnostiky pracovního procesu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52409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840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4AE870B-6BE4-4EC6-BF1C-E92F94EAA10C}"/>
              </a:ext>
            </a:extLst>
          </p:cNvPr>
          <p:cNvGrpSpPr/>
          <p:nvPr/>
        </p:nvGrpSpPr>
        <p:grpSpPr>
          <a:xfrm>
            <a:off x="1767591" y="2026223"/>
            <a:ext cx="2258186" cy="1537428"/>
            <a:chOff x="1642170" y="1286309"/>
            <a:chExt cx="2258186" cy="1537428"/>
          </a:xfrm>
        </p:grpSpPr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3D9E7ACA-E94C-4848-B3C1-56CD8205F1A0}"/>
                </a:ext>
              </a:extLst>
            </p:cNvPr>
            <p:cNvSpPr/>
            <p:nvPr/>
          </p:nvSpPr>
          <p:spPr>
            <a:xfrm>
              <a:off x="2018493" y="2362072"/>
              <a:ext cx="1505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Rozhovor</a:t>
              </a:r>
              <a:endParaRPr lang="cs-CZ" sz="2400" dirty="0"/>
            </a:p>
          </p:txBody>
        </p:sp>
        <p:pic>
          <p:nvPicPr>
            <p:cNvPr id="1026" name="Picture 2" descr="Job interview, interview cartoon, text, logo png | PNGEgg">
              <a:extLst>
                <a:ext uri="{FF2B5EF4-FFF2-40B4-BE49-F238E27FC236}">
                  <a16:creationId xmlns:a16="http://schemas.microsoft.com/office/drawing/2014/main" id="{A68A0D8D-C90D-40BB-951F-388CB678A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6667" y1="19483" x2="46667" y2="19483"/>
                          <a14:foregroundMark x1="46111" y1="24851" x2="46111" y2="24851"/>
                          <a14:foregroundMark x1="57444" y1="25845" x2="57556" y2="16302"/>
                          <a14:foregroundMark x1="45556" y1="21869" x2="45556" y2="21869"/>
                          <a14:foregroundMark x1="45778" y1="26441" x2="45667" y2="16501"/>
                          <a14:foregroundMark x1="45667" y1="16501" x2="46111" y2="14911"/>
                          <a14:foregroundMark x1="49667" y1="18091" x2="49667" y2="18091"/>
                          <a14:foregroundMark x1="50778" y1="13718" x2="50778" y2="13718"/>
                          <a14:foregroundMark x1="50222" y1="14115" x2="50222" y2="14115"/>
                          <a14:foregroundMark x1="53000" y1="13320" x2="53000" y2="13320"/>
                          <a14:foregroundMark x1="57778" y1="48310" x2="57778" y2="48310"/>
                          <a14:foregroundMark x1="69667" y1="56262" x2="69667" y2="56262"/>
                          <a14:foregroundMark x1="66889" y1="52087" x2="66889" y2="52087"/>
                          <a14:foregroundMark x1="72778" y1="69384" x2="72778" y2="69384"/>
                          <a14:foregroundMark x1="47000" y1="59245" x2="47000" y2="59245"/>
                          <a14:backgroundMark x1="45444" y1="69583" x2="45444" y2="69583"/>
                          <a14:backgroundMark x1="50889" y1="65010" x2="50889" y2="65010"/>
                          <a14:backgroundMark x1="50222" y1="20875" x2="50222" y2="20875"/>
                          <a14:backgroundMark x1="51444" y1="25249" x2="51444" y2="252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170" y="1286309"/>
              <a:ext cx="2258186" cy="12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510F7E4-A30A-4BDD-B028-C7D52BCF89C6}"/>
              </a:ext>
            </a:extLst>
          </p:cNvPr>
          <p:cNvCxnSpPr>
            <a:cxnSpLocks/>
          </p:cNvCxnSpPr>
          <p:nvPr/>
        </p:nvCxnSpPr>
        <p:spPr>
          <a:xfrm flipV="1">
            <a:off x="3649454" y="2287034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6BF99F6B-551B-4D95-B9E9-7944FD1EDFA2}"/>
              </a:ext>
            </a:extLst>
          </p:cNvPr>
          <p:cNvSpPr/>
          <p:nvPr/>
        </p:nvSpPr>
        <p:spPr>
          <a:xfrm>
            <a:off x="3287486" y="2034518"/>
            <a:ext cx="3308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zaměstnanci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nadřízený</a:t>
            </a:r>
          </a:p>
          <a:p>
            <a:pPr algn="ctr"/>
            <a:r>
              <a:rPr lang="cs-CZ" dirty="0"/>
              <a:t>HR</a:t>
            </a:r>
          </a:p>
          <a:p>
            <a:pPr algn="ctr"/>
            <a:r>
              <a:rPr lang="cs-CZ" dirty="0"/>
              <a:t>zákazníci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C5CDC8B-670A-421F-BDE9-A893D70866E4}"/>
              </a:ext>
            </a:extLst>
          </p:cNvPr>
          <p:cNvCxnSpPr>
            <a:cxnSpLocks/>
          </p:cNvCxnSpPr>
          <p:nvPr/>
        </p:nvCxnSpPr>
        <p:spPr>
          <a:xfrm flipV="1">
            <a:off x="3649454" y="251036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2033A318-D89C-42BA-BAD2-E7C3F2079BCE}"/>
              </a:ext>
            </a:extLst>
          </p:cNvPr>
          <p:cNvCxnSpPr>
            <a:cxnSpLocks/>
          </p:cNvCxnSpPr>
          <p:nvPr/>
        </p:nvCxnSpPr>
        <p:spPr>
          <a:xfrm>
            <a:off x="3652265" y="266044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CFAE6A57-34E2-4BEC-9CA3-DD286E4D0948}"/>
              </a:ext>
            </a:extLst>
          </p:cNvPr>
          <p:cNvCxnSpPr>
            <a:cxnSpLocks/>
          </p:cNvCxnSpPr>
          <p:nvPr/>
        </p:nvCxnSpPr>
        <p:spPr>
          <a:xfrm>
            <a:off x="3657743" y="2666094"/>
            <a:ext cx="457057" cy="348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DC38ED1D-B03C-4A98-A4ED-193837705798}"/>
              </a:ext>
            </a:extLst>
          </p:cNvPr>
          <p:cNvGrpSpPr/>
          <p:nvPr/>
        </p:nvGrpSpPr>
        <p:grpSpPr>
          <a:xfrm>
            <a:off x="2178039" y="4298276"/>
            <a:ext cx="1648208" cy="1462326"/>
            <a:chOff x="2178039" y="3941438"/>
            <a:chExt cx="1648208" cy="1462326"/>
          </a:xfrm>
        </p:grpSpPr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3A7CD704-C730-47A1-AEC0-221ED1E3D949}"/>
                </a:ext>
              </a:extLst>
            </p:cNvPr>
            <p:cNvSpPr/>
            <p:nvPr/>
          </p:nvSpPr>
          <p:spPr>
            <a:xfrm>
              <a:off x="2178039" y="4942099"/>
              <a:ext cx="1648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Dotazníky</a:t>
              </a:r>
              <a:endParaRPr lang="cs-CZ" sz="2400" dirty="0"/>
            </a:p>
          </p:txBody>
        </p:sp>
        <p:pic>
          <p:nvPicPr>
            <p:cNvPr id="1028" name="Picture 4" descr="Green Question Icon Download Green Question Icon Download - Questionnaire  Logo - Free Transparent PNG Clipart Images Download">
              <a:extLst>
                <a:ext uri="{FF2B5EF4-FFF2-40B4-BE49-F238E27FC236}">
                  <a16:creationId xmlns:a16="http://schemas.microsoft.com/office/drawing/2014/main" id="{226FDFA6-D97C-40F1-972C-A03C762131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9" b="90625" l="10000" r="90000">
                          <a14:foregroundMark x1="40357" y1="72461" x2="59220" y2="29824"/>
                          <a14:foregroundMark x1="54048" y1="72070" x2="41697" y2="31544"/>
                          <a14:foregroundMark x1="36972" y1="51033" x2="60952" y2="54883"/>
                          <a14:foregroundMark x1="38210" y1="57767" x2="56667" y2="72070"/>
                          <a14:foregroundMark x1="56667" y1="72070" x2="63690" y2="68555"/>
                          <a14:foregroundMark x1="64343" y1="65625" x2="64346" y2="65611"/>
                          <a14:foregroundMark x1="64173" y1="66390" x2="64343" y2="65625"/>
                          <a14:foregroundMark x1="63908" y1="67578" x2="64075" y2="66828"/>
                          <a14:foregroundMark x1="63690" y1="68555" x2="63908" y2="67578"/>
                          <a14:foregroundMark x1="63816" y1="46320" x2="63810" y2="46289"/>
                          <a14:foregroundMark x1="64197" y1="48480" x2="64216" y2="48589"/>
                          <a14:foregroundMark x1="65129" y1="53748" x2="64804" y2="51907"/>
                          <a14:foregroundMark x1="65671" y1="56807" x2="65600" y2="56407"/>
                          <a14:foregroundMark x1="65961" y1="58451" x2="65679" y2="56856"/>
                          <a14:foregroundMark x1="63176" y1="45389" x2="57619" y2="37500"/>
                          <a14:foregroundMark x1="63314" y1="45585" x2="63191" y2="45410"/>
                          <a14:foregroundMark x1="63443" y1="45767" x2="63450" y2="45778"/>
                          <a14:foregroundMark x1="63819" y1="46302" x2="63871" y2="46376"/>
                          <a14:foregroundMark x1="63904" y1="46423" x2="63944" y2="46480"/>
                          <a14:foregroundMark x1="63810" y1="46289" x2="63918" y2="46442"/>
                          <a14:foregroundMark x1="57619" y1="37500" x2="51310" y2="35352"/>
                          <a14:foregroundMark x1="51310" y1="35352" x2="44048" y2="39258"/>
                          <a14:foregroundMark x1="44048" y1="39258" x2="39167" y2="48047"/>
                          <a14:foregroundMark x1="39167" y1="48047" x2="41190" y2="58398"/>
                          <a14:foregroundMark x1="41190" y1="58398" x2="55833" y2="69531"/>
                          <a14:foregroundMark x1="55833" y1="69531" x2="47619" y2="73633"/>
                          <a14:foregroundMark x1="47619" y1="73633" x2="39643" y2="69141"/>
                          <a14:foregroundMark x1="39643" y1="69141" x2="38810" y2="58984"/>
                          <a14:foregroundMark x1="38810" y1="58984" x2="61190" y2="41211"/>
                          <a14:foregroundMark x1="61190" y1="41211" x2="54762" y2="31250"/>
                          <a14:foregroundMark x1="54762" y1="31250" x2="49048" y2="26953"/>
                          <a14:foregroundMark x1="51685" y1="25195" x2="52605" y2="24582"/>
                          <a14:foregroundMark x1="49048" y1="26953" x2="51685" y2="25195"/>
                          <a14:foregroundMark x1="48571" y1="90625" x2="48571" y2="90625"/>
                          <a14:foregroundMark x1="48571" y1="8789" x2="48571" y2="8789"/>
                          <a14:backgroundMark x1="34524" y1="40430" x2="34524" y2="40430"/>
                          <a14:backgroundMark x1="30238" y1="67578" x2="33690" y2="31445"/>
                          <a14:backgroundMark x1="69286" y1="60156" x2="68333" y2="32031"/>
                          <a14:backgroundMark x1="42976" y1="84375" x2="52619" y2="87891"/>
                          <a14:backgroundMark x1="52619" y1="87891" x2="61310" y2="87109"/>
                          <a14:backgroundMark x1="61310" y1="87109" x2="62976" y2="85547"/>
                          <a14:backgroundMark x1="65357" y1="64453" x2="63810" y2="48438"/>
                          <a14:backgroundMark x1="65476" y1="57031" x2="65952" y2="46094"/>
                          <a14:backgroundMark x1="63810" y1="65625" x2="63810" y2="65625"/>
                          <a14:backgroundMark x1="64405" y1="66797" x2="64286" y2="55469"/>
                          <a14:backgroundMark x1="63929" y1="69727" x2="65000" y2="60156"/>
                          <a14:backgroundMark x1="65119" y1="66016" x2="64524" y2="48047"/>
                          <a14:backgroundMark x1="37262" y1="21094" x2="50357" y2="15430"/>
                          <a14:backgroundMark x1="50357" y1="15430" x2="56071" y2="14844"/>
                          <a14:backgroundMark x1="60119" y1="27930" x2="52381" y2="18164"/>
                          <a14:backgroundMark x1="52619" y1="25195" x2="52619" y2="25195"/>
                          <a14:backgroundMark x1="53214" y1="25781" x2="52857" y2="19336"/>
                          <a14:backgroundMark x1="55238" y1="26758" x2="53095" y2="19727"/>
                          <a14:backgroundMark x1="63095" y1="25586" x2="57500" y2="21094"/>
                          <a14:backgroundMark x1="57500" y1="21094" x2="57500" y2="21094"/>
                          <a14:backgroundMark x1="62500" y1="28711" x2="56786" y2="23047"/>
                          <a14:backgroundMark x1="56786" y1="23047" x2="56786" y2="23047"/>
                          <a14:backgroundMark x1="35000" y1="55664" x2="35595" y2="41992"/>
                          <a14:backgroundMark x1="35238" y1="56250" x2="35119" y2="47266"/>
                          <a14:backgroundMark x1="33571" y1="55859" x2="34167" y2="45898"/>
                          <a14:backgroundMark x1="32262" y1="58008" x2="33333" y2="47070"/>
                          <a14:backgroundMark x1="28929" y1="48828" x2="34643" y2="54688"/>
                          <a14:backgroundMark x1="34643" y1="54688" x2="36190" y2="49805"/>
                          <a14:backgroundMark x1="36429" y1="56055" x2="36429" y2="56055"/>
                          <a14:backgroundMark x1="36190" y1="58594" x2="36190" y2="53906"/>
                          <a14:backgroundMark x1="36429" y1="57227" x2="36190" y2="50195"/>
                          <a14:backgroundMark x1="35476" y1="57617" x2="36667" y2="50781"/>
                          <a14:backgroundMark x1="34524" y1="49219" x2="36786" y2="61523"/>
                          <a14:backgroundMark x1="63690" y1="67578" x2="63690" y2="67578"/>
                          <a14:backgroundMark x1="63571" y1="70508" x2="64048" y2="64453"/>
                          <a14:backgroundMark x1="65238" y1="62891" x2="65952" y2="50586"/>
                          <a14:backgroundMark x1="66071" y1="60938" x2="66548" y2="49609"/>
                          <a14:backgroundMark x1="66071" y1="61133" x2="65833" y2="50781"/>
                          <a14:backgroundMark x1="65238" y1="61914" x2="67262" y2="49219"/>
                          <a14:backgroundMark x1="65595" y1="60156" x2="67857" y2="50000"/>
                          <a14:backgroundMark x1="67857" y1="50000" x2="67857" y2="49219"/>
                          <a14:backgroundMark x1="63690" y1="70898" x2="63571" y2="64258"/>
                          <a14:backgroundMark x1="63929" y1="67969" x2="64881" y2="61914"/>
                          <a14:backgroundMark x1="63333" y1="68555" x2="63333" y2="68555"/>
                          <a14:backgroundMark x1="63452" y1="69141" x2="63571" y2="67578"/>
                          <a14:backgroundMark x1="64881" y1="54102" x2="64881" y2="47461"/>
                          <a14:backgroundMark x1="65357" y1="54102" x2="65119" y2="48242"/>
                          <a14:backgroundMark x1="64524" y1="53320" x2="64881" y2="43750"/>
                          <a14:backgroundMark x1="63929" y1="48242" x2="63929" y2="42773"/>
                          <a14:backgroundMark x1="64048" y1="49805" x2="64762" y2="44141"/>
                          <a14:backgroundMark x1="63810" y1="47461" x2="63810" y2="43359"/>
                          <a14:backgroundMark x1="64405" y1="48047" x2="64524" y2="43359"/>
                          <a14:backgroundMark x1="64286" y1="48242" x2="64643" y2="42188"/>
                          <a14:backgroundMark x1="63452" y1="46680" x2="63571" y2="43750"/>
                          <a14:backgroundMark x1="63810" y1="46680" x2="64167" y2="42188"/>
                          <a14:backgroundMark x1="63333" y1="46289" x2="63571" y2="44141"/>
                          <a14:backgroundMark x1="59405" y1="29492" x2="59405" y2="29492"/>
                          <a14:backgroundMark x1="59524" y1="28711" x2="58810" y2="27930"/>
                          <a14:backgroundMark x1="59881" y1="29688" x2="58810" y2="28320"/>
                          <a14:backgroundMark x1="41905" y1="28906" x2="39643" y2="28516"/>
                          <a14:backgroundMark x1="55119" y1="23047" x2="52619" y2="24609"/>
                          <a14:backgroundMark x1="52143" y1="24609" x2="52143" y2="24609"/>
                          <a14:backgroundMark x1="52143" y1="25000" x2="52143" y2="25000"/>
                          <a14:backgroundMark x1="52024" y1="24414" x2="52024" y2="24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64" t="18978" r="34380" b="20293"/>
            <a:stretch/>
          </p:blipFill>
          <p:spPr bwMode="auto">
            <a:xfrm>
              <a:off x="2440125" y="3941438"/>
              <a:ext cx="1024543" cy="111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E2264BD5-AB09-4827-B053-D4ED42EC209C}"/>
              </a:ext>
            </a:extLst>
          </p:cNvPr>
          <p:cNvGrpSpPr/>
          <p:nvPr/>
        </p:nvGrpSpPr>
        <p:grpSpPr>
          <a:xfrm>
            <a:off x="7070970" y="1517893"/>
            <a:ext cx="1592103" cy="1888343"/>
            <a:chOff x="7070970" y="1161055"/>
            <a:chExt cx="1592103" cy="1888343"/>
          </a:xfrm>
        </p:grpSpPr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E6E09F4B-218A-442D-AB30-EE32D3338B49}"/>
                </a:ext>
              </a:extLst>
            </p:cNvPr>
            <p:cNvSpPr/>
            <p:nvPr/>
          </p:nvSpPr>
          <p:spPr>
            <a:xfrm>
              <a:off x="7070970" y="2218401"/>
              <a:ext cx="1592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Analýza </a:t>
              </a:r>
            </a:p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materiálů</a:t>
              </a:r>
              <a:endParaRPr lang="cs-CZ" sz="2400" dirty="0"/>
            </a:p>
          </p:txBody>
        </p:sp>
        <p:pic>
          <p:nvPicPr>
            <p:cNvPr id="1030" name="Picture 6" descr="Files folder icon design Royalty Free Vector Image">
              <a:extLst>
                <a:ext uri="{FF2B5EF4-FFF2-40B4-BE49-F238E27FC236}">
                  <a16:creationId xmlns:a16="http://schemas.microsoft.com/office/drawing/2014/main" id="{5BF929BF-0107-424D-BBE5-E9E80DDFA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0278" y1="37339" x2="60648" y2="27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178" y="1161055"/>
              <a:ext cx="1387922" cy="1497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1FFC0589-61CE-439E-AE2B-3AB10C5F7625}"/>
              </a:ext>
            </a:extLst>
          </p:cNvPr>
          <p:cNvCxnSpPr>
            <a:cxnSpLocks/>
          </p:cNvCxnSpPr>
          <p:nvPr/>
        </p:nvCxnSpPr>
        <p:spPr>
          <a:xfrm flipV="1">
            <a:off x="8541811" y="2080973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A22E338-4DA2-493E-ACC5-2AB69D376F46}"/>
              </a:ext>
            </a:extLst>
          </p:cNvPr>
          <p:cNvCxnSpPr>
            <a:cxnSpLocks/>
          </p:cNvCxnSpPr>
          <p:nvPr/>
        </p:nvCxnSpPr>
        <p:spPr>
          <a:xfrm flipV="1">
            <a:off x="8541811" y="2340567"/>
            <a:ext cx="624704" cy="11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85DC213D-5CE3-4744-BC57-C79AA4C01539}"/>
              </a:ext>
            </a:extLst>
          </p:cNvPr>
          <p:cNvCxnSpPr>
            <a:cxnSpLocks/>
          </p:cNvCxnSpPr>
          <p:nvPr/>
        </p:nvCxnSpPr>
        <p:spPr>
          <a:xfrm>
            <a:off x="8544622" y="2454388"/>
            <a:ext cx="621893" cy="146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6BCAA908-D15F-4EF5-9FF0-B0D1B82972B1}"/>
              </a:ext>
            </a:extLst>
          </p:cNvPr>
          <p:cNvCxnSpPr>
            <a:cxnSpLocks/>
          </p:cNvCxnSpPr>
          <p:nvPr/>
        </p:nvCxnSpPr>
        <p:spPr>
          <a:xfrm>
            <a:off x="8550100" y="2460033"/>
            <a:ext cx="551163" cy="38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élník 65">
            <a:extLst>
              <a:ext uri="{FF2B5EF4-FFF2-40B4-BE49-F238E27FC236}">
                <a16:creationId xmlns:a16="http://schemas.microsoft.com/office/drawing/2014/main" id="{D240578A-1E79-4252-AA1D-1D4BD31ECF4F}"/>
              </a:ext>
            </a:extLst>
          </p:cNvPr>
          <p:cNvSpPr/>
          <p:nvPr/>
        </p:nvSpPr>
        <p:spPr>
          <a:xfrm>
            <a:off x="8427763" y="1859330"/>
            <a:ext cx="3308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programy rozvoje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APP, inzeráty</a:t>
            </a:r>
          </a:p>
          <a:p>
            <a:pPr algn="ctr"/>
            <a:r>
              <a:rPr lang="cs-CZ" dirty="0"/>
              <a:t>diáře, deníky</a:t>
            </a:r>
          </a:p>
          <a:p>
            <a:pPr algn="ctr"/>
            <a:r>
              <a:rPr lang="cs-CZ" dirty="0"/>
              <a:t>školící </a:t>
            </a:r>
            <a:r>
              <a:rPr lang="cs-CZ" dirty="0" err="1"/>
              <a:t>docs</a:t>
            </a:r>
            <a:endParaRPr lang="cs-CZ" dirty="0"/>
          </a:p>
          <a:p>
            <a:pPr algn="ctr"/>
            <a:r>
              <a:rPr lang="cs-CZ" dirty="0"/>
              <a:t>vzorové </a:t>
            </a:r>
            <a:r>
              <a:rPr lang="cs-CZ" dirty="0" err="1"/>
              <a:t>docs</a:t>
            </a:r>
            <a:endParaRPr lang="cs-CZ" dirty="0"/>
          </a:p>
        </p:txBody>
      </p: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80B15F40-4691-4AD4-96EB-82AF90373455}"/>
              </a:ext>
            </a:extLst>
          </p:cNvPr>
          <p:cNvCxnSpPr>
            <a:cxnSpLocks/>
          </p:cNvCxnSpPr>
          <p:nvPr/>
        </p:nvCxnSpPr>
        <p:spPr>
          <a:xfrm>
            <a:off x="8545955" y="2457027"/>
            <a:ext cx="511908" cy="644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bdélník 71">
            <a:extLst>
              <a:ext uri="{FF2B5EF4-FFF2-40B4-BE49-F238E27FC236}">
                <a16:creationId xmlns:a16="http://schemas.microsoft.com/office/drawing/2014/main" id="{D318DC7F-EA9E-481C-8FB5-5056344A889D}"/>
              </a:ext>
            </a:extLst>
          </p:cNvPr>
          <p:cNvSpPr/>
          <p:nvPr/>
        </p:nvSpPr>
        <p:spPr>
          <a:xfrm>
            <a:off x="8258351" y="5425822"/>
            <a:ext cx="175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Pozorování</a:t>
            </a:r>
            <a:endParaRPr lang="cs-CZ" sz="2400" dirty="0"/>
          </a:p>
        </p:txBody>
      </p:sp>
      <p:pic>
        <p:nvPicPr>
          <p:cNvPr id="1032" name="Picture 8" descr="SR Observation App | Safety Reports | Mobile Safety Solutions">
            <a:extLst>
              <a:ext uri="{FF2B5EF4-FFF2-40B4-BE49-F238E27FC236}">
                <a16:creationId xmlns:a16="http://schemas.microsoft.com/office/drawing/2014/main" id="{D69328BD-3068-4C7D-BFBA-B1A0F718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25" y1="42000" x2="40625" y2="42000"/>
                        <a14:foregroundMark x1="67125" y1="43375" x2="67125" y2="43375"/>
                        <a14:foregroundMark x1="69875" y1="63750" x2="69875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14" y="4262128"/>
            <a:ext cx="1423111" cy="14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délník 34">
            <a:extLst>
              <a:ext uri="{FF2B5EF4-FFF2-40B4-BE49-F238E27FC236}">
                <a16:creationId xmlns:a16="http://schemas.microsoft.com/office/drawing/2014/main" id="{0FB12111-391C-47F6-8309-3EE907E1AEF4}"/>
              </a:ext>
            </a:extLst>
          </p:cNvPr>
          <p:cNvSpPr/>
          <p:nvPr/>
        </p:nvSpPr>
        <p:spPr>
          <a:xfrm>
            <a:off x="4228848" y="2105415"/>
            <a:ext cx="1469650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95CDE5F1-D44B-48C4-8C2C-D87A722567D5}"/>
              </a:ext>
            </a:extLst>
          </p:cNvPr>
          <p:cNvSpPr/>
          <p:nvPr/>
        </p:nvSpPr>
        <p:spPr>
          <a:xfrm>
            <a:off x="4228847" y="2348523"/>
            <a:ext cx="1469650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1F55756-CF50-494E-8B2A-57D2808DA237}"/>
              </a:ext>
            </a:extLst>
          </p:cNvPr>
          <p:cNvSpPr/>
          <p:nvPr/>
        </p:nvSpPr>
        <p:spPr>
          <a:xfrm>
            <a:off x="4203361" y="2625171"/>
            <a:ext cx="1469650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3F363109-BF0F-458A-A5D3-50F830354876}"/>
              </a:ext>
            </a:extLst>
          </p:cNvPr>
          <p:cNvSpPr/>
          <p:nvPr/>
        </p:nvSpPr>
        <p:spPr>
          <a:xfrm>
            <a:off x="4203361" y="2948454"/>
            <a:ext cx="1469650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36C70A7C-AEBB-42FC-92E8-9EF3619D4EC9}"/>
              </a:ext>
            </a:extLst>
          </p:cNvPr>
          <p:cNvSpPr/>
          <p:nvPr/>
        </p:nvSpPr>
        <p:spPr>
          <a:xfrm>
            <a:off x="9255630" y="2737770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6700AD34-F95A-4AC3-B628-3E51A1A193E3}"/>
              </a:ext>
            </a:extLst>
          </p:cNvPr>
          <p:cNvSpPr/>
          <p:nvPr/>
        </p:nvSpPr>
        <p:spPr>
          <a:xfrm>
            <a:off x="9136156" y="1914910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2F3D1E03-E636-4812-B3B4-E3C08EA6E756}"/>
              </a:ext>
            </a:extLst>
          </p:cNvPr>
          <p:cNvSpPr/>
          <p:nvPr/>
        </p:nvSpPr>
        <p:spPr>
          <a:xfrm>
            <a:off x="9284707" y="2173519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2B32E9A4-6554-4CCE-9D6E-812C3AE375A6}"/>
              </a:ext>
            </a:extLst>
          </p:cNvPr>
          <p:cNvSpPr/>
          <p:nvPr/>
        </p:nvSpPr>
        <p:spPr>
          <a:xfrm>
            <a:off x="9230669" y="2463844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D5EAB2A7-3241-441F-A022-B9767579ADDB}"/>
              </a:ext>
            </a:extLst>
          </p:cNvPr>
          <p:cNvSpPr/>
          <p:nvPr/>
        </p:nvSpPr>
        <p:spPr>
          <a:xfrm>
            <a:off x="9290769" y="3028671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70E59816-6795-4CC3-BFE0-E10A5737F090}"/>
              </a:ext>
            </a:extLst>
          </p:cNvPr>
          <p:cNvSpPr/>
          <p:nvPr/>
        </p:nvSpPr>
        <p:spPr>
          <a:xfrm>
            <a:off x="2211610" y="1985223"/>
            <a:ext cx="1387922" cy="149715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>
            <a:extLst>
              <a:ext uri="{FF2B5EF4-FFF2-40B4-BE49-F238E27FC236}">
                <a16:creationId xmlns:a16="http://schemas.microsoft.com/office/drawing/2014/main" id="{34D4810C-3415-4CF8-9A40-FC12650E31B3}"/>
              </a:ext>
            </a:extLst>
          </p:cNvPr>
          <p:cNvSpPr/>
          <p:nvPr/>
        </p:nvSpPr>
        <p:spPr>
          <a:xfrm>
            <a:off x="2281595" y="4264668"/>
            <a:ext cx="1460784" cy="149715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289CAE7A-654E-4A3A-97D5-A0203E88FA76}"/>
              </a:ext>
            </a:extLst>
          </p:cNvPr>
          <p:cNvSpPr/>
          <p:nvPr/>
        </p:nvSpPr>
        <p:spPr>
          <a:xfrm>
            <a:off x="7150708" y="1719346"/>
            <a:ext cx="1460784" cy="159548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D6688AAA-C0F8-4837-842B-2721ACABBBB4}"/>
              </a:ext>
            </a:extLst>
          </p:cNvPr>
          <p:cNvSpPr/>
          <p:nvPr/>
        </p:nvSpPr>
        <p:spPr>
          <a:xfrm>
            <a:off x="8282795" y="4412845"/>
            <a:ext cx="1755610" cy="159548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bdélník 68">
            <a:extLst>
              <a:ext uri="{FF2B5EF4-FFF2-40B4-BE49-F238E27FC236}">
                <a16:creationId xmlns:a16="http://schemas.microsoft.com/office/drawing/2014/main" id="{DA21D8BF-F62D-4D89-B3D8-45FEE6B93B59}"/>
              </a:ext>
            </a:extLst>
          </p:cNvPr>
          <p:cNvSpPr/>
          <p:nvPr/>
        </p:nvSpPr>
        <p:spPr>
          <a:xfrm>
            <a:off x="3657741" y="2149226"/>
            <a:ext cx="576125" cy="9289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B0836E24-C7B3-42A7-993D-D80040360BE4}"/>
              </a:ext>
            </a:extLst>
          </p:cNvPr>
          <p:cNvSpPr/>
          <p:nvPr/>
        </p:nvSpPr>
        <p:spPr>
          <a:xfrm>
            <a:off x="3909273" y="4089629"/>
            <a:ext cx="3308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pracovní postoje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hodnocení procesů</a:t>
            </a:r>
          </a:p>
          <a:p>
            <a:pPr algn="ctr"/>
            <a:r>
              <a:rPr lang="cs-CZ" dirty="0"/>
              <a:t>ZV na týmy/nadřízené</a:t>
            </a:r>
          </a:p>
          <a:p>
            <a:pPr algn="ctr"/>
            <a:r>
              <a:rPr lang="cs-CZ" dirty="0"/>
              <a:t>ZV na regulace</a:t>
            </a:r>
          </a:p>
          <a:p>
            <a:pPr algn="ctr"/>
            <a:r>
              <a:rPr lang="cs-CZ" dirty="0"/>
              <a:t>péče o zdraví</a:t>
            </a:r>
          </a:p>
          <a:p>
            <a:pPr algn="ctr"/>
            <a:r>
              <a:rPr lang="cs-CZ" dirty="0"/>
              <a:t>zákaznická spokojenost</a:t>
            </a:r>
          </a:p>
        </p:txBody>
      </p:sp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8669EF05-F5B9-44D4-9FD0-1E32FAEE9463}"/>
              </a:ext>
            </a:extLst>
          </p:cNvPr>
          <p:cNvCxnSpPr>
            <a:cxnSpLocks/>
          </p:cNvCxnSpPr>
          <p:nvPr/>
        </p:nvCxnSpPr>
        <p:spPr>
          <a:xfrm flipV="1">
            <a:off x="3661715" y="4624498"/>
            <a:ext cx="547191" cy="38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16A91251-5567-4D12-989C-A45CA1B12486}"/>
              </a:ext>
            </a:extLst>
          </p:cNvPr>
          <p:cNvCxnSpPr>
            <a:cxnSpLocks/>
          </p:cNvCxnSpPr>
          <p:nvPr/>
        </p:nvCxnSpPr>
        <p:spPr>
          <a:xfrm flipV="1">
            <a:off x="3661715" y="485805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4EEAB07C-B226-49E4-8DFB-B844A10F0A2B}"/>
              </a:ext>
            </a:extLst>
          </p:cNvPr>
          <p:cNvCxnSpPr>
            <a:cxnSpLocks/>
          </p:cNvCxnSpPr>
          <p:nvPr/>
        </p:nvCxnSpPr>
        <p:spPr>
          <a:xfrm>
            <a:off x="3664526" y="500813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0FC915C9-BC40-4C75-964C-2F6797981557}"/>
              </a:ext>
            </a:extLst>
          </p:cNvPr>
          <p:cNvCxnSpPr>
            <a:cxnSpLocks/>
          </p:cNvCxnSpPr>
          <p:nvPr/>
        </p:nvCxnSpPr>
        <p:spPr>
          <a:xfrm>
            <a:off x="3670004" y="5013784"/>
            <a:ext cx="538902" cy="318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A7BCB06F-43BF-422D-908C-8A7967F0D0C4}"/>
              </a:ext>
            </a:extLst>
          </p:cNvPr>
          <p:cNvCxnSpPr>
            <a:cxnSpLocks/>
          </p:cNvCxnSpPr>
          <p:nvPr/>
        </p:nvCxnSpPr>
        <p:spPr>
          <a:xfrm>
            <a:off x="3665470" y="5022080"/>
            <a:ext cx="461591" cy="588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F369C6AA-5C9E-4B70-8967-254335C1024E}"/>
              </a:ext>
            </a:extLst>
          </p:cNvPr>
          <p:cNvCxnSpPr>
            <a:cxnSpLocks/>
          </p:cNvCxnSpPr>
          <p:nvPr/>
        </p:nvCxnSpPr>
        <p:spPr>
          <a:xfrm flipV="1">
            <a:off x="3657422" y="4367106"/>
            <a:ext cx="562635" cy="633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bdélník 80">
            <a:extLst>
              <a:ext uri="{FF2B5EF4-FFF2-40B4-BE49-F238E27FC236}">
                <a16:creationId xmlns:a16="http://schemas.microsoft.com/office/drawing/2014/main" id="{D5C93982-FAAA-4F49-B1ED-9B9B6A742A37}"/>
              </a:ext>
            </a:extLst>
          </p:cNvPr>
          <p:cNvSpPr/>
          <p:nvPr/>
        </p:nvSpPr>
        <p:spPr>
          <a:xfrm>
            <a:off x="3670004" y="4162380"/>
            <a:ext cx="604805" cy="14704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bdélník 81">
            <a:extLst>
              <a:ext uri="{FF2B5EF4-FFF2-40B4-BE49-F238E27FC236}">
                <a16:creationId xmlns:a16="http://schemas.microsoft.com/office/drawing/2014/main" id="{6840AB7B-B1E4-4CC6-B87D-5B434003B719}"/>
              </a:ext>
            </a:extLst>
          </p:cNvPr>
          <p:cNvSpPr/>
          <p:nvPr/>
        </p:nvSpPr>
        <p:spPr>
          <a:xfrm>
            <a:off x="4384567" y="4121588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5D434921-4A74-48E5-BD8B-87797E933161}"/>
              </a:ext>
            </a:extLst>
          </p:cNvPr>
          <p:cNvSpPr/>
          <p:nvPr/>
        </p:nvSpPr>
        <p:spPr>
          <a:xfrm>
            <a:off x="4428488" y="4435534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A1B7C7BA-1B9C-44B1-B991-6CBB3ACF6EB5}"/>
              </a:ext>
            </a:extLst>
          </p:cNvPr>
          <p:cNvSpPr/>
          <p:nvPr/>
        </p:nvSpPr>
        <p:spPr>
          <a:xfrm>
            <a:off x="4299253" y="4710353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bdélník 84">
            <a:extLst>
              <a:ext uri="{FF2B5EF4-FFF2-40B4-BE49-F238E27FC236}">
                <a16:creationId xmlns:a16="http://schemas.microsoft.com/office/drawing/2014/main" id="{4F8372C2-E5A0-405F-AC57-EA44FE205BF6}"/>
              </a:ext>
            </a:extLst>
          </p:cNvPr>
          <p:cNvSpPr/>
          <p:nvPr/>
        </p:nvSpPr>
        <p:spPr>
          <a:xfrm>
            <a:off x="4299253" y="4997726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>
            <a:extLst>
              <a:ext uri="{FF2B5EF4-FFF2-40B4-BE49-F238E27FC236}">
                <a16:creationId xmlns:a16="http://schemas.microsoft.com/office/drawing/2014/main" id="{00B5A20D-0C32-4635-A9E3-9401A8236F9E}"/>
              </a:ext>
            </a:extLst>
          </p:cNvPr>
          <p:cNvSpPr/>
          <p:nvPr/>
        </p:nvSpPr>
        <p:spPr>
          <a:xfrm>
            <a:off x="4335687" y="5232693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>
            <a:extLst>
              <a:ext uri="{FF2B5EF4-FFF2-40B4-BE49-F238E27FC236}">
                <a16:creationId xmlns:a16="http://schemas.microsoft.com/office/drawing/2014/main" id="{2C11CA3C-9C43-4DD6-86D0-9CDA46757BF9}"/>
              </a:ext>
            </a:extLst>
          </p:cNvPr>
          <p:cNvSpPr/>
          <p:nvPr/>
        </p:nvSpPr>
        <p:spPr>
          <a:xfrm>
            <a:off x="4276702" y="5516130"/>
            <a:ext cx="2645507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C1AA8EFE-3F30-439A-A552-08FA6A5A7588}"/>
              </a:ext>
            </a:extLst>
          </p:cNvPr>
          <p:cNvSpPr txBox="1"/>
          <p:nvPr/>
        </p:nvSpPr>
        <p:spPr>
          <a:xfrm>
            <a:off x="8951560" y="1588808"/>
            <a:ext cx="2261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předpisy, postupy</a:t>
            </a:r>
          </a:p>
        </p:txBody>
      </p:sp>
      <p:cxnSp>
        <p:nvCxnSpPr>
          <p:cNvPr id="88" name="Přímá spojnice se šipkou 87">
            <a:extLst>
              <a:ext uri="{FF2B5EF4-FFF2-40B4-BE49-F238E27FC236}">
                <a16:creationId xmlns:a16="http://schemas.microsoft.com/office/drawing/2014/main" id="{94EE9E2B-0D1D-4341-AB6E-34D829A17A89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8542302" y="2469022"/>
            <a:ext cx="409257" cy="80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se šipkou 88">
            <a:extLst>
              <a:ext uri="{FF2B5EF4-FFF2-40B4-BE49-F238E27FC236}">
                <a16:creationId xmlns:a16="http://schemas.microsoft.com/office/drawing/2014/main" id="{D85B3B68-6099-4733-B276-149D1EFA8C0E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8518157" y="1773474"/>
            <a:ext cx="433403" cy="688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bdélník 89">
            <a:extLst>
              <a:ext uri="{FF2B5EF4-FFF2-40B4-BE49-F238E27FC236}">
                <a16:creationId xmlns:a16="http://schemas.microsoft.com/office/drawing/2014/main" id="{D3A0C368-F7BA-4D98-B03C-5BBC5D50A4A4}"/>
              </a:ext>
            </a:extLst>
          </p:cNvPr>
          <p:cNvSpPr/>
          <p:nvPr/>
        </p:nvSpPr>
        <p:spPr>
          <a:xfrm>
            <a:off x="8932269" y="3302021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délník 90">
            <a:extLst>
              <a:ext uri="{FF2B5EF4-FFF2-40B4-BE49-F238E27FC236}">
                <a16:creationId xmlns:a16="http://schemas.microsoft.com/office/drawing/2014/main" id="{963F83E9-AF42-434A-94A4-19332F743E6F}"/>
              </a:ext>
            </a:extLst>
          </p:cNvPr>
          <p:cNvSpPr/>
          <p:nvPr/>
        </p:nvSpPr>
        <p:spPr>
          <a:xfrm>
            <a:off x="9080559" y="1615216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54850BE0-C9A0-487F-9DB4-C2EF0408CD0A}"/>
              </a:ext>
            </a:extLst>
          </p:cNvPr>
          <p:cNvSpPr/>
          <p:nvPr/>
        </p:nvSpPr>
        <p:spPr>
          <a:xfrm>
            <a:off x="8536705" y="1688447"/>
            <a:ext cx="651032" cy="167276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6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39" grpId="0" animBg="1"/>
      <p:bldP spid="41" grpId="0" animBg="1"/>
      <p:bldP spid="45" grpId="0" animBg="1"/>
      <p:bldP spid="46" grpId="0" animBg="1"/>
      <p:bldP spid="47" grpId="0" animBg="1"/>
      <p:bldP spid="49" grpId="0" animBg="1"/>
      <p:bldP spid="59" grpId="0" animBg="1"/>
      <p:bldP spid="60" grpId="0" animBg="1"/>
      <p:bldP spid="61" grpId="0" animBg="1"/>
      <p:bldP spid="68" grpId="0" animBg="1"/>
      <p:bldP spid="6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0" grpId="0" animBg="1"/>
      <p:bldP spid="91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Zdroje diagnostiky pracovního procesu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30104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80698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4AE870B-6BE4-4EC6-BF1C-E92F94EAA10C}"/>
              </a:ext>
            </a:extLst>
          </p:cNvPr>
          <p:cNvGrpSpPr/>
          <p:nvPr/>
        </p:nvGrpSpPr>
        <p:grpSpPr>
          <a:xfrm>
            <a:off x="1767591" y="2026223"/>
            <a:ext cx="2258186" cy="1537428"/>
            <a:chOff x="1642170" y="1286309"/>
            <a:chExt cx="2258186" cy="1537428"/>
          </a:xfrm>
        </p:grpSpPr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3D9E7ACA-E94C-4848-B3C1-56CD8205F1A0}"/>
                </a:ext>
              </a:extLst>
            </p:cNvPr>
            <p:cNvSpPr/>
            <p:nvPr/>
          </p:nvSpPr>
          <p:spPr>
            <a:xfrm>
              <a:off x="2018493" y="2362072"/>
              <a:ext cx="1505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Rozhovor</a:t>
              </a:r>
              <a:endParaRPr lang="cs-CZ" sz="2400" dirty="0"/>
            </a:p>
          </p:txBody>
        </p:sp>
        <p:pic>
          <p:nvPicPr>
            <p:cNvPr id="1026" name="Picture 2" descr="Job interview, interview cartoon, text, logo png | PNGEgg">
              <a:extLst>
                <a:ext uri="{FF2B5EF4-FFF2-40B4-BE49-F238E27FC236}">
                  <a16:creationId xmlns:a16="http://schemas.microsoft.com/office/drawing/2014/main" id="{A68A0D8D-C90D-40BB-951F-388CB678A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6667" y1="19483" x2="46667" y2="19483"/>
                          <a14:foregroundMark x1="46111" y1="24851" x2="46111" y2="24851"/>
                          <a14:foregroundMark x1="57444" y1="25845" x2="57556" y2="16302"/>
                          <a14:foregroundMark x1="45556" y1="21869" x2="45556" y2="21869"/>
                          <a14:foregroundMark x1="45778" y1="26441" x2="45667" y2="16501"/>
                          <a14:foregroundMark x1="45667" y1="16501" x2="46111" y2="14911"/>
                          <a14:foregroundMark x1="49667" y1="18091" x2="49667" y2="18091"/>
                          <a14:foregroundMark x1="50778" y1="13718" x2="50778" y2="13718"/>
                          <a14:foregroundMark x1="50222" y1="14115" x2="50222" y2="14115"/>
                          <a14:foregroundMark x1="53000" y1="13320" x2="53000" y2="13320"/>
                          <a14:foregroundMark x1="57778" y1="48310" x2="57778" y2="48310"/>
                          <a14:foregroundMark x1="69667" y1="56262" x2="69667" y2="56262"/>
                          <a14:foregroundMark x1="66889" y1="52087" x2="66889" y2="52087"/>
                          <a14:foregroundMark x1="72778" y1="69384" x2="72778" y2="69384"/>
                          <a14:foregroundMark x1="47000" y1="59245" x2="47000" y2="59245"/>
                          <a14:backgroundMark x1="45444" y1="69583" x2="45444" y2="69583"/>
                          <a14:backgroundMark x1="50889" y1="65010" x2="50889" y2="65010"/>
                          <a14:backgroundMark x1="50222" y1="20875" x2="50222" y2="20875"/>
                          <a14:backgroundMark x1="51444" y1="25249" x2="51444" y2="252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170" y="1286309"/>
              <a:ext cx="2258186" cy="12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510F7E4-A30A-4BDD-B028-C7D52BCF89C6}"/>
              </a:ext>
            </a:extLst>
          </p:cNvPr>
          <p:cNvCxnSpPr>
            <a:cxnSpLocks/>
          </p:cNvCxnSpPr>
          <p:nvPr/>
        </p:nvCxnSpPr>
        <p:spPr>
          <a:xfrm flipV="1">
            <a:off x="3649454" y="2287034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6BF99F6B-551B-4D95-B9E9-7944FD1EDFA2}"/>
              </a:ext>
            </a:extLst>
          </p:cNvPr>
          <p:cNvSpPr/>
          <p:nvPr/>
        </p:nvSpPr>
        <p:spPr>
          <a:xfrm>
            <a:off x="3287486" y="2034518"/>
            <a:ext cx="3308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zaměstnanci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nadřízený</a:t>
            </a:r>
          </a:p>
          <a:p>
            <a:pPr algn="ctr"/>
            <a:r>
              <a:rPr lang="cs-CZ" dirty="0"/>
              <a:t>HR</a:t>
            </a:r>
          </a:p>
          <a:p>
            <a:pPr algn="ctr"/>
            <a:r>
              <a:rPr lang="cs-CZ" dirty="0"/>
              <a:t>zákazníci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C5CDC8B-670A-421F-BDE9-A893D70866E4}"/>
              </a:ext>
            </a:extLst>
          </p:cNvPr>
          <p:cNvCxnSpPr>
            <a:cxnSpLocks/>
          </p:cNvCxnSpPr>
          <p:nvPr/>
        </p:nvCxnSpPr>
        <p:spPr>
          <a:xfrm flipV="1">
            <a:off x="3649454" y="251036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2033A318-D89C-42BA-BAD2-E7C3F2079BCE}"/>
              </a:ext>
            </a:extLst>
          </p:cNvPr>
          <p:cNvCxnSpPr>
            <a:cxnSpLocks/>
          </p:cNvCxnSpPr>
          <p:nvPr/>
        </p:nvCxnSpPr>
        <p:spPr>
          <a:xfrm>
            <a:off x="3652265" y="266044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CFAE6A57-34E2-4BEC-9CA3-DD286E4D0948}"/>
              </a:ext>
            </a:extLst>
          </p:cNvPr>
          <p:cNvCxnSpPr>
            <a:cxnSpLocks/>
          </p:cNvCxnSpPr>
          <p:nvPr/>
        </p:nvCxnSpPr>
        <p:spPr>
          <a:xfrm>
            <a:off x="3657743" y="2666094"/>
            <a:ext cx="457057" cy="348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DC38ED1D-B03C-4A98-A4ED-193837705798}"/>
              </a:ext>
            </a:extLst>
          </p:cNvPr>
          <p:cNvGrpSpPr/>
          <p:nvPr/>
        </p:nvGrpSpPr>
        <p:grpSpPr>
          <a:xfrm>
            <a:off x="2178039" y="4298276"/>
            <a:ext cx="1648208" cy="1462326"/>
            <a:chOff x="2178039" y="3941438"/>
            <a:chExt cx="1648208" cy="1462326"/>
          </a:xfrm>
        </p:grpSpPr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3A7CD704-C730-47A1-AEC0-221ED1E3D949}"/>
                </a:ext>
              </a:extLst>
            </p:cNvPr>
            <p:cNvSpPr/>
            <p:nvPr/>
          </p:nvSpPr>
          <p:spPr>
            <a:xfrm>
              <a:off x="2178039" y="4942099"/>
              <a:ext cx="1648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Dotazníky</a:t>
              </a:r>
              <a:endParaRPr lang="cs-CZ" sz="2400" dirty="0"/>
            </a:p>
          </p:txBody>
        </p:sp>
        <p:pic>
          <p:nvPicPr>
            <p:cNvPr id="1028" name="Picture 4" descr="Green Question Icon Download Green Question Icon Download - Questionnaire  Logo - Free Transparent PNG Clipart Images Download">
              <a:extLst>
                <a:ext uri="{FF2B5EF4-FFF2-40B4-BE49-F238E27FC236}">
                  <a16:creationId xmlns:a16="http://schemas.microsoft.com/office/drawing/2014/main" id="{226FDFA6-D97C-40F1-972C-A03C762131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9" b="90625" l="10000" r="90000">
                          <a14:foregroundMark x1="40357" y1="72461" x2="59220" y2="29824"/>
                          <a14:foregroundMark x1="54048" y1="72070" x2="41697" y2="31544"/>
                          <a14:foregroundMark x1="36972" y1="51033" x2="60952" y2="54883"/>
                          <a14:foregroundMark x1="38210" y1="57767" x2="56667" y2="72070"/>
                          <a14:foregroundMark x1="56667" y1="72070" x2="63690" y2="68555"/>
                          <a14:foregroundMark x1="64343" y1="65625" x2="64346" y2="65611"/>
                          <a14:foregroundMark x1="64173" y1="66390" x2="64343" y2="65625"/>
                          <a14:foregroundMark x1="63908" y1="67578" x2="64075" y2="66828"/>
                          <a14:foregroundMark x1="63690" y1="68555" x2="63908" y2="67578"/>
                          <a14:foregroundMark x1="63816" y1="46320" x2="63810" y2="46289"/>
                          <a14:foregroundMark x1="64197" y1="48480" x2="64216" y2="48589"/>
                          <a14:foregroundMark x1="65129" y1="53748" x2="64804" y2="51907"/>
                          <a14:foregroundMark x1="65671" y1="56807" x2="65600" y2="56407"/>
                          <a14:foregroundMark x1="65961" y1="58451" x2="65679" y2="56856"/>
                          <a14:foregroundMark x1="63176" y1="45389" x2="57619" y2="37500"/>
                          <a14:foregroundMark x1="63314" y1="45585" x2="63191" y2="45410"/>
                          <a14:foregroundMark x1="63443" y1="45767" x2="63450" y2="45778"/>
                          <a14:foregroundMark x1="63819" y1="46302" x2="63871" y2="46376"/>
                          <a14:foregroundMark x1="63904" y1="46423" x2="63944" y2="46480"/>
                          <a14:foregroundMark x1="63810" y1="46289" x2="63918" y2="46442"/>
                          <a14:foregroundMark x1="57619" y1="37500" x2="51310" y2="35352"/>
                          <a14:foregroundMark x1="51310" y1="35352" x2="44048" y2="39258"/>
                          <a14:foregroundMark x1="44048" y1="39258" x2="39167" y2="48047"/>
                          <a14:foregroundMark x1="39167" y1="48047" x2="41190" y2="58398"/>
                          <a14:foregroundMark x1="41190" y1="58398" x2="55833" y2="69531"/>
                          <a14:foregroundMark x1="55833" y1="69531" x2="47619" y2="73633"/>
                          <a14:foregroundMark x1="47619" y1="73633" x2="39643" y2="69141"/>
                          <a14:foregroundMark x1="39643" y1="69141" x2="38810" y2="58984"/>
                          <a14:foregroundMark x1="38810" y1="58984" x2="61190" y2="41211"/>
                          <a14:foregroundMark x1="61190" y1="41211" x2="54762" y2="31250"/>
                          <a14:foregroundMark x1="54762" y1="31250" x2="49048" y2="26953"/>
                          <a14:foregroundMark x1="51685" y1="25195" x2="52605" y2="24582"/>
                          <a14:foregroundMark x1="49048" y1="26953" x2="51685" y2="25195"/>
                          <a14:foregroundMark x1="48571" y1="90625" x2="48571" y2="90625"/>
                          <a14:foregroundMark x1="48571" y1="8789" x2="48571" y2="8789"/>
                          <a14:backgroundMark x1="34524" y1="40430" x2="34524" y2="40430"/>
                          <a14:backgroundMark x1="30238" y1="67578" x2="33690" y2="31445"/>
                          <a14:backgroundMark x1="69286" y1="60156" x2="68333" y2="32031"/>
                          <a14:backgroundMark x1="42976" y1="84375" x2="52619" y2="87891"/>
                          <a14:backgroundMark x1="52619" y1="87891" x2="61310" y2="87109"/>
                          <a14:backgroundMark x1="61310" y1="87109" x2="62976" y2="85547"/>
                          <a14:backgroundMark x1="65357" y1="64453" x2="63810" y2="48438"/>
                          <a14:backgroundMark x1="65476" y1="57031" x2="65952" y2="46094"/>
                          <a14:backgroundMark x1="63810" y1="65625" x2="63810" y2="65625"/>
                          <a14:backgroundMark x1="64405" y1="66797" x2="64286" y2="55469"/>
                          <a14:backgroundMark x1="63929" y1="69727" x2="65000" y2="60156"/>
                          <a14:backgroundMark x1="65119" y1="66016" x2="64524" y2="48047"/>
                          <a14:backgroundMark x1="37262" y1="21094" x2="50357" y2="15430"/>
                          <a14:backgroundMark x1="50357" y1="15430" x2="56071" y2="14844"/>
                          <a14:backgroundMark x1="60119" y1="27930" x2="52381" y2="18164"/>
                          <a14:backgroundMark x1="52619" y1="25195" x2="52619" y2="25195"/>
                          <a14:backgroundMark x1="53214" y1="25781" x2="52857" y2="19336"/>
                          <a14:backgroundMark x1="55238" y1="26758" x2="53095" y2="19727"/>
                          <a14:backgroundMark x1="63095" y1="25586" x2="57500" y2="21094"/>
                          <a14:backgroundMark x1="57500" y1="21094" x2="57500" y2="21094"/>
                          <a14:backgroundMark x1="62500" y1="28711" x2="56786" y2="23047"/>
                          <a14:backgroundMark x1="56786" y1="23047" x2="56786" y2="23047"/>
                          <a14:backgroundMark x1="35000" y1="55664" x2="35595" y2="41992"/>
                          <a14:backgroundMark x1="35238" y1="56250" x2="35119" y2="47266"/>
                          <a14:backgroundMark x1="33571" y1="55859" x2="34167" y2="45898"/>
                          <a14:backgroundMark x1="32262" y1="58008" x2="33333" y2="47070"/>
                          <a14:backgroundMark x1="28929" y1="48828" x2="34643" y2="54688"/>
                          <a14:backgroundMark x1="34643" y1="54688" x2="36190" y2="49805"/>
                          <a14:backgroundMark x1="36429" y1="56055" x2="36429" y2="56055"/>
                          <a14:backgroundMark x1="36190" y1="58594" x2="36190" y2="53906"/>
                          <a14:backgroundMark x1="36429" y1="57227" x2="36190" y2="50195"/>
                          <a14:backgroundMark x1="35476" y1="57617" x2="36667" y2="50781"/>
                          <a14:backgroundMark x1="34524" y1="49219" x2="36786" y2="61523"/>
                          <a14:backgroundMark x1="63690" y1="67578" x2="63690" y2="67578"/>
                          <a14:backgroundMark x1="63571" y1="70508" x2="64048" y2="64453"/>
                          <a14:backgroundMark x1="65238" y1="62891" x2="65952" y2="50586"/>
                          <a14:backgroundMark x1="66071" y1="60938" x2="66548" y2="49609"/>
                          <a14:backgroundMark x1="66071" y1="61133" x2="65833" y2="50781"/>
                          <a14:backgroundMark x1="65238" y1="61914" x2="67262" y2="49219"/>
                          <a14:backgroundMark x1="65595" y1="60156" x2="67857" y2="50000"/>
                          <a14:backgroundMark x1="67857" y1="50000" x2="67857" y2="49219"/>
                          <a14:backgroundMark x1="63690" y1="70898" x2="63571" y2="64258"/>
                          <a14:backgroundMark x1="63929" y1="67969" x2="64881" y2="61914"/>
                          <a14:backgroundMark x1="63333" y1="68555" x2="63333" y2="68555"/>
                          <a14:backgroundMark x1="63452" y1="69141" x2="63571" y2="67578"/>
                          <a14:backgroundMark x1="64881" y1="54102" x2="64881" y2="47461"/>
                          <a14:backgroundMark x1="65357" y1="54102" x2="65119" y2="48242"/>
                          <a14:backgroundMark x1="64524" y1="53320" x2="64881" y2="43750"/>
                          <a14:backgroundMark x1="63929" y1="48242" x2="63929" y2="42773"/>
                          <a14:backgroundMark x1="64048" y1="49805" x2="64762" y2="44141"/>
                          <a14:backgroundMark x1="63810" y1="47461" x2="63810" y2="43359"/>
                          <a14:backgroundMark x1="64405" y1="48047" x2="64524" y2="43359"/>
                          <a14:backgroundMark x1="64286" y1="48242" x2="64643" y2="42188"/>
                          <a14:backgroundMark x1="63452" y1="46680" x2="63571" y2="43750"/>
                          <a14:backgroundMark x1="63810" y1="46680" x2="64167" y2="42188"/>
                          <a14:backgroundMark x1="63333" y1="46289" x2="63571" y2="44141"/>
                          <a14:backgroundMark x1="59405" y1="29492" x2="59405" y2="29492"/>
                          <a14:backgroundMark x1="59524" y1="28711" x2="58810" y2="27930"/>
                          <a14:backgroundMark x1="59881" y1="29688" x2="58810" y2="28320"/>
                          <a14:backgroundMark x1="41905" y1="28906" x2="39643" y2="28516"/>
                          <a14:backgroundMark x1="55119" y1="23047" x2="52619" y2="24609"/>
                          <a14:backgroundMark x1="52143" y1="24609" x2="52143" y2="24609"/>
                          <a14:backgroundMark x1="52143" y1="25000" x2="52143" y2="25000"/>
                          <a14:backgroundMark x1="52024" y1="24414" x2="52024" y2="24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64" t="18978" r="34380" b="20293"/>
            <a:stretch/>
          </p:blipFill>
          <p:spPr bwMode="auto">
            <a:xfrm>
              <a:off x="2440125" y="3941438"/>
              <a:ext cx="1024543" cy="111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Obdélník 52">
            <a:extLst>
              <a:ext uri="{FF2B5EF4-FFF2-40B4-BE49-F238E27FC236}">
                <a16:creationId xmlns:a16="http://schemas.microsoft.com/office/drawing/2014/main" id="{5892F53E-F711-4958-9A89-8D0285EF2908}"/>
              </a:ext>
            </a:extLst>
          </p:cNvPr>
          <p:cNvSpPr/>
          <p:nvPr/>
        </p:nvSpPr>
        <p:spPr>
          <a:xfrm>
            <a:off x="3909273" y="4089629"/>
            <a:ext cx="3308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pracovní postoje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hodnocení procesů</a:t>
            </a:r>
          </a:p>
          <a:p>
            <a:pPr algn="ctr"/>
            <a:r>
              <a:rPr lang="cs-CZ" dirty="0"/>
              <a:t>ZV na týmy/nadřízené</a:t>
            </a:r>
          </a:p>
          <a:p>
            <a:pPr algn="ctr"/>
            <a:r>
              <a:rPr lang="cs-CZ" dirty="0"/>
              <a:t>ZV na regulace</a:t>
            </a:r>
          </a:p>
          <a:p>
            <a:pPr algn="ctr"/>
            <a:r>
              <a:rPr lang="cs-CZ" dirty="0"/>
              <a:t>péče o zdraví</a:t>
            </a:r>
          </a:p>
          <a:p>
            <a:pPr algn="ctr"/>
            <a:r>
              <a:rPr lang="cs-CZ" dirty="0"/>
              <a:t>zákaznická spokojenost</a:t>
            </a:r>
          </a:p>
        </p:txBody>
      </p: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D4483C31-7993-4A97-AA09-89380C9B5FD0}"/>
              </a:ext>
            </a:extLst>
          </p:cNvPr>
          <p:cNvCxnSpPr>
            <a:cxnSpLocks/>
          </p:cNvCxnSpPr>
          <p:nvPr/>
        </p:nvCxnSpPr>
        <p:spPr>
          <a:xfrm flipV="1">
            <a:off x="3661715" y="4624498"/>
            <a:ext cx="547191" cy="38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00EAA921-01B1-4863-89B1-61AE59C04199}"/>
              </a:ext>
            </a:extLst>
          </p:cNvPr>
          <p:cNvCxnSpPr>
            <a:cxnSpLocks/>
          </p:cNvCxnSpPr>
          <p:nvPr/>
        </p:nvCxnSpPr>
        <p:spPr>
          <a:xfrm flipV="1">
            <a:off x="3661715" y="485805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20C8E936-5CD6-48B9-BF8B-FC288DBC4642}"/>
              </a:ext>
            </a:extLst>
          </p:cNvPr>
          <p:cNvCxnSpPr>
            <a:cxnSpLocks/>
          </p:cNvCxnSpPr>
          <p:nvPr/>
        </p:nvCxnSpPr>
        <p:spPr>
          <a:xfrm>
            <a:off x="3664526" y="500813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81376FE7-79FA-46AB-A998-00F087161C5A}"/>
              </a:ext>
            </a:extLst>
          </p:cNvPr>
          <p:cNvCxnSpPr>
            <a:cxnSpLocks/>
          </p:cNvCxnSpPr>
          <p:nvPr/>
        </p:nvCxnSpPr>
        <p:spPr>
          <a:xfrm>
            <a:off x="3670004" y="5013784"/>
            <a:ext cx="538902" cy="318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E2264BD5-AB09-4827-B053-D4ED42EC209C}"/>
              </a:ext>
            </a:extLst>
          </p:cNvPr>
          <p:cNvGrpSpPr/>
          <p:nvPr/>
        </p:nvGrpSpPr>
        <p:grpSpPr>
          <a:xfrm>
            <a:off x="7070970" y="1517893"/>
            <a:ext cx="1592103" cy="1888343"/>
            <a:chOff x="7070970" y="1161055"/>
            <a:chExt cx="1592103" cy="1888343"/>
          </a:xfrm>
        </p:grpSpPr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E6E09F4B-218A-442D-AB30-EE32D3338B49}"/>
                </a:ext>
              </a:extLst>
            </p:cNvPr>
            <p:cNvSpPr/>
            <p:nvPr/>
          </p:nvSpPr>
          <p:spPr>
            <a:xfrm>
              <a:off x="7070970" y="2218401"/>
              <a:ext cx="1592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Analýza </a:t>
              </a:r>
            </a:p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materiálů</a:t>
              </a:r>
              <a:endParaRPr lang="cs-CZ" sz="2400" dirty="0"/>
            </a:p>
          </p:txBody>
        </p:sp>
        <p:pic>
          <p:nvPicPr>
            <p:cNvPr id="1030" name="Picture 6" descr="Files folder icon design Royalty Free Vector Image">
              <a:extLst>
                <a:ext uri="{FF2B5EF4-FFF2-40B4-BE49-F238E27FC236}">
                  <a16:creationId xmlns:a16="http://schemas.microsoft.com/office/drawing/2014/main" id="{5BF929BF-0107-424D-BBE5-E9E80DDFA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0278" y1="37339" x2="60648" y2="27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178" y="1161055"/>
              <a:ext cx="1387922" cy="1497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1FFC0589-61CE-439E-AE2B-3AB10C5F7625}"/>
              </a:ext>
            </a:extLst>
          </p:cNvPr>
          <p:cNvCxnSpPr>
            <a:cxnSpLocks/>
          </p:cNvCxnSpPr>
          <p:nvPr/>
        </p:nvCxnSpPr>
        <p:spPr>
          <a:xfrm flipV="1">
            <a:off x="8541811" y="2080973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A22E338-4DA2-493E-ACC5-2AB69D376F46}"/>
              </a:ext>
            </a:extLst>
          </p:cNvPr>
          <p:cNvCxnSpPr>
            <a:cxnSpLocks/>
          </p:cNvCxnSpPr>
          <p:nvPr/>
        </p:nvCxnSpPr>
        <p:spPr>
          <a:xfrm flipV="1">
            <a:off x="8541811" y="2340567"/>
            <a:ext cx="624704" cy="11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85DC213D-5CE3-4744-BC57-C79AA4C01539}"/>
              </a:ext>
            </a:extLst>
          </p:cNvPr>
          <p:cNvCxnSpPr>
            <a:cxnSpLocks/>
          </p:cNvCxnSpPr>
          <p:nvPr/>
        </p:nvCxnSpPr>
        <p:spPr>
          <a:xfrm>
            <a:off x="8544622" y="2454388"/>
            <a:ext cx="621893" cy="146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6BCAA908-D15F-4EF5-9FF0-B0D1B82972B1}"/>
              </a:ext>
            </a:extLst>
          </p:cNvPr>
          <p:cNvCxnSpPr>
            <a:cxnSpLocks/>
          </p:cNvCxnSpPr>
          <p:nvPr/>
        </p:nvCxnSpPr>
        <p:spPr>
          <a:xfrm>
            <a:off x="8550100" y="2460033"/>
            <a:ext cx="551163" cy="38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élník 65">
            <a:extLst>
              <a:ext uri="{FF2B5EF4-FFF2-40B4-BE49-F238E27FC236}">
                <a16:creationId xmlns:a16="http://schemas.microsoft.com/office/drawing/2014/main" id="{D240578A-1E79-4252-AA1D-1D4BD31ECF4F}"/>
              </a:ext>
            </a:extLst>
          </p:cNvPr>
          <p:cNvSpPr/>
          <p:nvPr/>
        </p:nvSpPr>
        <p:spPr>
          <a:xfrm>
            <a:off x="8427763" y="1859330"/>
            <a:ext cx="3308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programy rozvoje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APP, inzeráty</a:t>
            </a:r>
          </a:p>
          <a:p>
            <a:pPr algn="ctr"/>
            <a:r>
              <a:rPr lang="cs-CZ" dirty="0"/>
              <a:t>diáře, deníky</a:t>
            </a:r>
          </a:p>
          <a:p>
            <a:pPr algn="ctr"/>
            <a:r>
              <a:rPr lang="cs-CZ" dirty="0"/>
              <a:t>školící </a:t>
            </a:r>
            <a:r>
              <a:rPr lang="cs-CZ" dirty="0" err="1"/>
              <a:t>docs</a:t>
            </a:r>
            <a:endParaRPr lang="cs-CZ" dirty="0"/>
          </a:p>
          <a:p>
            <a:pPr algn="ctr"/>
            <a:r>
              <a:rPr lang="cs-CZ" dirty="0"/>
              <a:t>vzorové </a:t>
            </a:r>
            <a:r>
              <a:rPr lang="cs-CZ" dirty="0" err="1"/>
              <a:t>docs</a:t>
            </a:r>
            <a:endParaRPr lang="cs-CZ" dirty="0"/>
          </a:p>
        </p:txBody>
      </p: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80B15F40-4691-4AD4-96EB-82AF90373455}"/>
              </a:ext>
            </a:extLst>
          </p:cNvPr>
          <p:cNvCxnSpPr>
            <a:cxnSpLocks/>
          </p:cNvCxnSpPr>
          <p:nvPr/>
        </p:nvCxnSpPr>
        <p:spPr>
          <a:xfrm>
            <a:off x="8545955" y="2457027"/>
            <a:ext cx="511908" cy="644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bdélník 71">
            <a:extLst>
              <a:ext uri="{FF2B5EF4-FFF2-40B4-BE49-F238E27FC236}">
                <a16:creationId xmlns:a16="http://schemas.microsoft.com/office/drawing/2014/main" id="{D318DC7F-EA9E-481C-8FB5-5056344A889D}"/>
              </a:ext>
            </a:extLst>
          </p:cNvPr>
          <p:cNvSpPr/>
          <p:nvPr/>
        </p:nvSpPr>
        <p:spPr>
          <a:xfrm>
            <a:off x="8258351" y="5425822"/>
            <a:ext cx="175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Pozorování</a:t>
            </a:r>
            <a:endParaRPr lang="cs-CZ" sz="2400" dirty="0"/>
          </a:p>
        </p:txBody>
      </p:sp>
      <p:pic>
        <p:nvPicPr>
          <p:cNvPr id="1032" name="Picture 8" descr="SR Observation App | Safety Reports | Mobile Safety Solutions">
            <a:extLst>
              <a:ext uri="{FF2B5EF4-FFF2-40B4-BE49-F238E27FC236}">
                <a16:creationId xmlns:a16="http://schemas.microsoft.com/office/drawing/2014/main" id="{D69328BD-3068-4C7D-BFBA-B1A0F718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25" y1="42000" x2="40625" y2="42000"/>
                        <a14:foregroundMark x1="67125" y1="43375" x2="67125" y2="43375"/>
                        <a14:foregroundMark x1="69875" y1="63750" x2="69875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14" y="4262128"/>
            <a:ext cx="1423111" cy="14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F0E06BA7-4A88-4722-A05A-C34E243E0FF8}"/>
              </a:ext>
            </a:extLst>
          </p:cNvPr>
          <p:cNvCxnSpPr>
            <a:cxnSpLocks/>
          </p:cNvCxnSpPr>
          <p:nvPr/>
        </p:nvCxnSpPr>
        <p:spPr>
          <a:xfrm>
            <a:off x="3665470" y="5022080"/>
            <a:ext cx="461591" cy="588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4E132309-AF79-4E5B-BB38-C470AA84BCF8}"/>
              </a:ext>
            </a:extLst>
          </p:cNvPr>
          <p:cNvCxnSpPr>
            <a:cxnSpLocks/>
          </p:cNvCxnSpPr>
          <p:nvPr/>
        </p:nvCxnSpPr>
        <p:spPr>
          <a:xfrm flipV="1">
            <a:off x="3657422" y="4367106"/>
            <a:ext cx="562635" cy="633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7EF2A64E-432F-4F42-8DB4-72CDA153BA15}"/>
              </a:ext>
            </a:extLst>
          </p:cNvPr>
          <p:cNvSpPr txBox="1"/>
          <p:nvPr/>
        </p:nvSpPr>
        <p:spPr>
          <a:xfrm>
            <a:off x="8951560" y="1588808"/>
            <a:ext cx="2261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předpisy, postupy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D7BAFE4-4770-44EE-B86A-0262402704D3}"/>
              </a:ext>
            </a:extLst>
          </p:cNvPr>
          <p:cNvSpPr txBox="1"/>
          <p:nvPr/>
        </p:nvSpPr>
        <p:spPr>
          <a:xfrm>
            <a:off x="8951559" y="2951786"/>
            <a:ext cx="2261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výstupy</a:t>
            </a:r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6B85483B-1679-49DC-9724-D6BF93AEEF9F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8542302" y="2469022"/>
            <a:ext cx="409257" cy="80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1F82DBF2-2B89-4401-B730-37970A4E0D4B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8518157" y="1773474"/>
            <a:ext cx="433403" cy="688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Workshop – část 1.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Sledujte simulovaný behaviorální rozhovor na pracovní pozici event managera konference.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Zaměřte se na to, které otázky vám připadaly dobře položené a které ne (a proč).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se, jak by se daly „nepovedené“ otázky vylepšit nebo jakými doplňujícími otázkami je dále rozvést.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3073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DEBFFED-B830-44FE-94AB-DD62A84A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59136" y="4413677"/>
            <a:ext cx="3269375" cy="2143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Workshop – část 2.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Vyzkoušejte si rozhovor na 2 pozicích, které vám předložíme (nejprve jeden z vás jako uchazeč, potom ten druhý).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Během 10 minut se zamyslete, jak položíte otázky (tazatel). / jaké zkušenosti dokládají, že se na pozici hodíte (uchazeč).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Rozeberte s kolegou, co si myslíte, že se podařilo, kde byste se zeptali jinak, apod.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Vyměňte si role (tazatel a uchazeč).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Opět rozeberte, co si myslíte, že se podařilo, co byste změnili, atd.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Společná diskuse.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3073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Týmový projekt – volba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Představte stručně danou organizaci.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oblast práce, typ zaměstnanců, velikost, zda má HR…</a:t>
            </a:r>
            <a:endParaRPr lang="cs-CZ" sz="18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Představte stručně procesy, o jejichž úpravě uvažujete.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současný stav, prostor pro zlepšení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odhad časové a úkolové náročnosti diagnostiky a změny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výhody a nevýhody práce na nich</a:t>
            </a:r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654480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2E11894-9662-4457-BBCB-CBB0636A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1795" y="4150252"/>
            <a:ext cx="4999973" cy="2143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Případová studie – </a:t>
            </a:r>
            <a:r>
              <a:rPr lang="cs-CZ" b="1" dirty="0" err="1">
                <a:solidFill>
                  <a:srgbClr val="00897E"/>
                </a:solidFill>
                <a:latin typeface="Sylfaen" panose="010A0502050306030303" pitchFamily="18" charset="0"/>
              </a:rPr>
              <a:t>PhoneIT</a:t>
            </a:r>
            <a:endParaRPr lang="cs-CZ" b="1" dirty="0">
              <a:solidFill>
                <a:srgbClr val="00897E"/>
              </a:solidFill>
              <a:latin typeface="Sylfaen" panose="010A05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skupiny po 3 studentech.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Přečtěte si následující případovou studii o určitém procesu v jedné telekomunikační firmě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Pokuste se společně zodpovědět otázky pod popisem situace.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Při řešení se zamyslete i nad tím, v jaké části procesu by vlastně mohl spočívat problém.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5e339676-2431-4c6d-95ea-8eb9d31273fc" Revision="1" Stencil="System.MyShapes" StencilVersion="1.0"/>
</Control>
</file>

<file path=customXml/itemProps1.xml><?xml version="1.0" encoding="utf-8"?>
<ds:datastoreItem xmlns:ds="http://schemas.openxmlformats.org/officeDocument/2006/customXml" ds:itemID="{AB544161-9813-438A-8620-BAFB1F9351E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10895</TotalTime>
  <Words>696</Words>
  <Application>Microsoft Office PowerPoint</Application>
  <PresentationFormat>Širokoúhlá obrazovka</PresentationFormat>
  <Paragraphs>263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Schoolbook</vt:lpstr>
      <vt:lpstr>Sylfaen</vt:lpstr>
      <vt:lpstr>Wingdings 2</vt:lpstr>
      <vt:lpstr>Motiv Office</vt:lpstr>
      <vt:lpstr>View</vt:lpstr>
      <vt:lpstr>  PSYb2930: Psycholog v řízení lidských zdrojů  Diagnostika procesu </vt:lpstr>
      <vt:lpstr>Stručné opakování</vt:lpstr>
      <vt:lpstr>Zdroje diagnostiky pracovního procesu</vt:lpstr>
      <vt:lpstr>Zdroje diagnostiky pracovního procesu</vt:lpstr>
      <vt:lpstr>Zdroje diagnostiky pracovního procesu</vt:lpstr>
      <vt:lpstr>Workshop – část 1.</vt:lpstr>
      <vt:lpstr>Workshop – část 2.</vt:lpstr>
      <vt:lpstr>Týmový projekt – volba procesu</vt:lpstr>
      <vt:lpstr>Případová studie – PhoneIT</vt:lpstr>
      <vt:lpstr>PSYb2930: Psycholog v řízení lidských zdrojů  Diagnostika procesu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PSY535 Diplomový projekt Gamifikace</dc:title>
  <dc:creator>Brog</dc:creator>
  <cp:lastModifiedBy>Tomáš Kratochvíl</cp:lastModifiedBy>
  <cp:revision>126</cp:revision>
  <dcterms:created xsi:type="dcterms:W3CDTF">2017-11-08T08:56:52Z</dcterms:created>
  <dcterms:modified xsi:type="dcterms:W3CDTF">2023-10-05T20:07:44Z</dcterms:modified>
</cp:coreProperties>
</file>