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ink/ink1.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69"/>
  </p:notesMasterIdLst>
  <p:sldIdLst>
    <p:sldId id="263" r:id="rId2"/>
    <p:sldId id="315" r:id="rId3"/>
    <p:sldId id="304" r:id="rId4"/>
    <p:sldId id="318" r:id="rId5"/>
    <p:sldId id="294" r:id="rId6"/>
    <p:sldId id="334" r:id="rId7"/>
    <p:sldId id="295" r:id="rId8"/>
    <p:sldId id="322" r:id="rId9"/>
    <p:sldId id="335" r:id="rId10"/>
    <p:sldId id="321" r:id="rId11"/>
    <p:sldId id="296" r:id="rId12"/>
    <p:sldId id="299" r:id="rId13"/>
    <p:sldId id="297" r:id="rId14"/>
    <p:sldId id="298" r:id="rId15"/>
    <p:sldId id="332" r:id="rId16"/>
    <p:sldId id="331" r:id="rId17"/>
    <p:sldId id="336" r:id="rId18"/>
    <p:sldId id="300" r:id="rId19"/>
    <p:sldId id="317" r:id="rId20"/>
    <p:sldId id="337" r:id="rId21"/>
    <p:sldId id="323" r:id="rId22"/>
    <p:sldId id="301" r:id="rId23"/>
    <p:sldId id="302" r:id="rId24"/>
    <p:sldId id="303" r:id="rId25"/>
    <p:sldId id="313" r:id="rId26"/>
    <p:sldId id="306" r:id="rId27"/>
    <p:sldId id="307" r:id="rId28"/>
    <p:sldId id="308" r:id="rId29"/>
    <p:sldId id="309" r:id="rId30"/>
    <p:sldId id="310" r:id="rId31"/>
    <p:sldId id="312" r:id="rId32"/>
    <p:sldId id="293" r:id="rId33"/>
    <p:sldId id="305" r:id="rId34"/>
    <p:sldId id="316" r:id="rId35"/>
    <p:sldId id="314" r:id="rId36"/>
    <p:sldId id="330" r:id="rId37"/>
    <p:sldId id="278" r:id="rId38"/>
    <p:sldId id="279" r:id="rId39"/>
    <p:sldId id="333" r:id="rId40"/>
    <p:sldId id="280" r:id="rId41"/>
    <p:sldId id="284" r:id="rId42"/>
    <p:sldId id="283" r:id="rId43"/>
    <p:sldId id="285" r:id="rId44"/>
    <p:sldId id="292" r:id="rId45"/>
    <p:sldId id="325" r:id="rId46"/>
    <p:sldId id="268" r:id="rId47"/>
    <p:sldId id="276" r:id="rId48"/>
    <p:sldId id="328" r:id="rId49"/>
    <p:sldId id="329" r:id="rId50"/>
    <p:sldId id="277" r:id="rId51"/>
    <p:sldId id="288" r:id="rId52"/>
    <p:sldId id="282" r:id="rId53"/>
    <p:sldId id="327" r:id="rId54"/>
    <p:sldId id="267" r:id="rId55"/>
    <p:sldId id="269" r:id="rId56"/>
    <p:sldId id="270" r:id="rId57"/>
    <p:sldId id="271" r:id="rId58"/>
    <p:sldId id="272" r:id="rId59"/>
    <p:sldId id="273" r:id="rId60"/>
    <p:sldId id="274" r:id="rId61"/>
    <p:sldId id="275" r:id="rId62"/>
    <p:sldId id="326" r:id="rId63"/>
    <p:sldId id="289" r:id="rId64"/>
    <p:sldId id="290" r:id="rId65"/>
    <p:sldId id="287" r:id="rId66"/>
    <p:sldId id="286" r:id="rId67"/>
    <p:sldId id="264" r:id="rId68"/>
  </p:sldIdLst>
  <p:sldSz cx="12801600" cy="9601200" type="A3"/>
  <p:notesSz cx="6858000" cy="9144000"/>
  <p:defaultTextStyle>
    <a:defPPr>
      <a:defRPr lang="cs-CZ"/>
    </a:defPPr>
    <a:lvl1pPr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500" kern="1200">
        <a:solidFill>
          <a:schemeClr val="tx1"/>
        </a:solidFill>
        <a:latin typeface="Arial" panose="020B0604020202020204" pitchFamily="34" charset="0"/>
        <a:ea typeface="+mn-ea"/>
        <a:cs typeface="+mn-cs"/>
      </a:defRPr>
    </a:lvl5pPr>
    <a:lvl6pPr marL="2286000" algn="l" defTabSz="914400" rtl="0" eaLnBrk="1" latinLnBrk="0" hangingPunct="1">
      <a:defRPr sz="2500" kern="1200">
        <a:solidFill>
          <a:schemeClr val="tx1"/>
        </a:solidFill>
        <a:latin typeface="Arial" panose="020B0604020202020204" pitchFamily="34" charset="0"/>
        <a:ea typeface="+mn-ea"/>
        <a:cs typeface="+mn-cs"/>
      </a:defRPr>
    </a:lvl6pPr>
    <a:lvl7pPr marL="2743200" algn="l" defTabSz="914400" rtl="0" eaLnBrk="1" latinLnBrk="0" hangingPunct="1">
      <a:defRPr sz="2500" kern="1200">
        <a:solidFill>
          <a:schemeClr val="tx1"/>
        </a:solidFill>
        <a:latin typeface="Arial" panose="020B0604020202020204" pitchFamily="34" charset="0"/>
        <a:ea typeface="+mn-ea"/>
        <a:cs typeface="+mn-cs"/>
      </a:defRPr>
    </a:lvl7pPr>
    <a:lvl8pPr marL="3200400" algn="l" defTabSz="914400" rtl="0" eaLnBrk="1" latinLnBrk="0" hangingPunct="1">
      <a:defRPr sz="2500" kern="1200">
        <a:solidFill>
          <a:schemeClr val="tx1"/>
        </a:solidFill>
        <a:latin typeface="Arial" panose="020B0604020202020204" pitchFamily="34" charset="0"/>
        <a:ea typeface="+mn-ea"/>
        <a:cs typeface="+mn-cs"/>
      </a:defRPr>
    </a:lvl8pPr>
    <a:lvl9pPr marL="3657600" algn="l" defTabSz="914400" rtl="0" eaLnBrk="1" latinLnBrk="0" hangingPunct="1">
      <a:defRPr sz="25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Výchozí oddíl" id="{DE4D9EE6-9A51-434C-B970-6D59567C556C}">
          <p14:sldIdLst>
            <p14:sldId id="263"/>
            <p14:sldId id="315"/>
            <p14:sldId id="304"/>
            <p14:sldId id="318"/>
          </p14:sldIdLst>
        </p14:section>
        <p14:section name="Kontext a otázka" id="{7C226592-7C45-4975-AB59-7D45BB4E4827}">
          <p14:sldIdLst>
            <p14:sldId id="294"/>
            <p14:sldId id="334"/>
            <p14:sldId id="295"/>
            <p14:sldId id="322"/>
            <p14:sldId id="335"/>
            <p14:sldId id="321"/>
          </p14:sldIdLst>
        </p14:section>
        <p14:section name="Volba potřebných informací" id="{AB8ED7D9-24FE-4D1C-AF08-081D242098FF}">
          <p14:sldIdLst>
            <p14:sldId id="296"/>
            <p14:sldId id="299"/>
            <p14:sldId id="297"/>
            <p14:sldId id="298"/>
            <p14:sldId id="332"/>
            <p14:sldId id="331"/>
            <p14:sldId id="336"/>
          </p14:sldIdLst>
        </p14:section>
        <p14:section name="Administrace metod" id="{9B317693-3BCE-440B-BFA0-C1A43B8A2B20}">
          <p14:sldIdLst>
            <p14:sldId id="300"/>
            <p14:sldId id="317"/>
            <p14:sldId id="337"/>
            <p14:sldId id="323"/>
          </p14:sldIdLst>
        </p14:section>
        <p14:section name="Nález" id="{7592DB9C-D38B-4FD0-852B-AE5631508F67}">
          <p14:sldIdLst>
            <p14:sldId id="301"/>
            <p14:sldId id="302"/>
            <p14:sldId id="303"/>
            <p14:sldId id="313"/>
            <p14:sldId id="306"/>
            <p14:sldId id="307"/>
            <p14:sldId id="308"/>
            <p14:sldId id="309"/>
            <p14:sldId id="310"/>
            <p14:sldId id="312"/>
            <p14:sldId id="293"/>
            <p14:sldId id="305"/>
            <p14:sldId id="316"/>
            <p14:sldId id="314"/>
            <p14:sldId id="330"/>
          </p14:sldIdLst>
        </p14:section>
        <p14:section name="Pozorování" id="{5AE22751-95A6-4C70-B9A5-17865F4E6D1A}">
          <p14:sldIdLst>
            <p14:sldId id="278"/>
            <p14:sldId id="279"/>
            <p14:sldId id="333"/>
            <p14:sldId id="280"/>
            <p14:sldId id="284"/>
            <p14:sldId id="283"/>
            <p14:sldId id="285"/>
          </p14:sldIdLst>
        </p14:section>
        <p14:section name="Rozhovor" id="{CBC20CA1-237F-4F42-BFE3-83DEE3B3D8D9}">
          <p14:sldIdLst>
            <p14:sldId id="292"/>
            <p14:sldId id="325"/>
            <p14:sldId id="268"/>
            <p14:sldId id="276"/>
            <p14:sldId id="328"/>
            <p14:sldId id="329"/>
            <p14:sldId id="277"/>
            <p14:sldId id="288"/>
            <p14:sldId id="282"/>
            <p14:sldId id="327"/>
          </p14:sldIdLst>
        </p14:section>
        <p14:section name="Tazatelské dovednosti" id="{9AA88EC6-E1EA-4358-A05D-52EADA024858}">
          <p14:sldIdLst>
            <p14:sldId id="267"/>
            <p14:sldId id="269"/>
            <p14:sldId id="270"/>
            <p14:sldId id="271"/>
            <p14:sldId id="272"/>
            <p14:sldId id="273"/>
            <p14:sldId id="274"/>
            <p14:sldId id="275"/>
            <p14:sldId id="326"/>
            <p14:sldId id="289"/>
            <p14:sldId id="290"/>
            <p14:sldId id="287"/>
            <p14:sldId id="286"/>
            <p14:sldId id="264"/>
          </p14:sldIdLst>
        </p14:section>
      </p14:sectionLst>
    </p:ex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9999"/>
    <a:srgbClr val="71CDCB"/>
    <a:srgbClr val="439CA3"/>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37" autoAdjust="0"/>
    <p:restoredTop sz="73684" autoAdjust="0"/>
  </p:normalViewPr>
  <p:slideViewPr>
    <p:cSldViewPr>
      <p:cViewPr varScale="1">
        <p:scale>
          <a:sx n="56" d="100"/>
          <a:sy n="56" d="100"/>
        </p:scale>
        <p:origin x="414" y="96"/>
      </p:cViewPr>
      <p:guideLst>
        <p:guide orient="horz" pos="3024"/>
        <p:guide pos="403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9-09-29T16:38:24.014"/>
    </inkml:context>
    <inkml:brush xml:id="br0">
      <inkml:brushProperty name="width" value="0.025" units="cm"/>
      <inkml:brushProperty name="height" value="0.025" units="cm"/>
      <inkml:brushProperty name="color" value="#E71224"/>
    </inkml:brush>
  </inkml:definitions>
  <inkml:trace contextRef="#ctx0" brushRef="#br0">1 90 23414,'30'0'5605,"-30"0"-1857,0 0-3748,0 0-609,-15-24-3426,15 24-962,0-30-128,0 30-32,-15-36-96,15 36-192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0B7575F8-ECC7-478E-9F06-E9E0D9C8C3DA}" type="slidenum">
              <a:rPr lang="cs-CZ" altLang="cs-CZ"/>
              <a:pPr/>
              <a:t>‹#›</a:t>
            </a:fld>
            <a:endParaRPr lang="cs-CZ" altLang="cs-CZ"/>
          </a:p>
        </p:txBody>
      </p:sp>
    </p:spTree>
    <p:extLst>
      <p:ext uri="{BB962C8B-B14F-4D97-AF65-F5344CB8AC3E}">
        <p14:creationId xmlns:p14="http://schemas.microsoft.com/office/powerpoint/2010/main" val="28885544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youtube.com/watch?v=VmMKGDkHFx8" TargetMode="External"/><Relationship Id="rId2" Type="http://schemas.openxmlformats.org/officeDocument/2006/relationships/slide" Target="../slides/slide67.xml"/><Relationship Id="rId1" Type="http://schemas.openxmlformats.org/officeDocument/2006/relationships/notesMaster" Target="../notesMasters/notesMaster1.xml"/><Relationship Id="rId5" Type="http://schemas.openxmlformats.org/officeDocument/2006/relationships/hyperlink" Target="http://www.youtube.com/watch?v=PcuhhJ1BaMk" TargetMode="External"/><Relationship Id="rId4" Type="http://schemas.openxmlformats.org/officeDocument/2006/relationships/hyperlink" Target="http://www.youtube.com/watch?v=9qRH8dUOIK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D266DE-09EF-4F28-8DDC-AEC75B5478D6}" type="slidenum">
              <a:rPr lang="cs-CZ" altLang="cs-CZ"/>
              <a:pPr>
                <a:spcBef>
                  <a:spcPct val="0"/>
                </a:spcBef>
              </a:pPr>
              <a:t>1</a:t>
            </a:fld>
            <a:endParaRPr lang="cs-CZ" altLang="cs-CZ"/>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cs-CZ">
              <a:latin typeface="Arial" panose="020B0604020202020204" pitchFamily="34" charset="0"/>
            </a:endParaRPr>
          </a:p>
        </p:txBody>
      </p:sp>
    </p:spTree>
    <p:extLst>
      <p:ext uri="{BB962C8B-B14F-4D97-AF65-F5344CB8AC3E}">
        <p14:creationId xmlns:p14="http://schemas.microsoft.com/office/powerpoint/2010/main" val="2248113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http://www.testforum.cz/domains/testforum.cz/index.php/testforum/article/view/TF2018-10-179#.W7Hnz2j7TRY</a:t>
            </a:r>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13</a:t>
            </a:fld>
            <a:endParaRPr lang="cs-CZ" altLang="cs-CZ"/>
          </a:p>
        </p:txBody>
      </p:sp>
    </p:spTree>
    <p:extLst>
      <p:ext uri="{BB962C8B-B14F-4D97-AF65-F5344CB8AC3E}">
        <p14:creationId xmlns:p14="http://schemas.microsoft.com/office/powerpoint/2010/main" val="3803739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Konzistence je nenápadný klíč. Vedle racionálních úvah o tom, co se chceme dozvědět, je pocit, že nějaká dvě chování a prožitky jsou nekonzistentní (vyskytuje-li se jedno, nečekal bych druhé), také signálem mých v danou chvíli možná nevědomých očekávání.  Vyjasnění/ujištění se takových nekonzistencí může samozřejmě vést k tomu, že si uvědomím, že moje očekávání bylo mylné/stereotypní/příliš zjednodušující.</a:t>
            </a:r>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15</a:t>
            </a:fld>
            <a:endParaRPr lang="cs-CZ" altLang="cs-CZ"/>
          </a:p>
        </p:txBody>
      </p:sp>
    </p:spTree>
    <p:extLst>
      <p:ext uri="{BB962C8B-B14F-4D97-AF65-F5344CB8AC3E}">
        <p14:creationId xmlns:p14="http://schemas.microsoft.com/office/powerpoint/2010/main" val="1791649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17</a:t>
            </a:fld>
            <a:endParaRPr lang="cs-CZ" altLang="cs-CZ"/>
          </a:p>
        </p:txBody>
      </p:sp>
    </p:spTree>
    <p:extLst>
      <p:ext uri="{BB962C8B-B14F-4D97-AF65-F5344CB8AC3E}">
        <p14:creationId xmlns:p14="http://schemas.microsoft.com/office/powerpoint/2010/main" val="2322392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 co souhlas s informacemi o druhých</a:t>
            </a:r>
            <a:r>
              <a:rPr lang="cs-CZ" baseline="0" dirty="0"/>
              <a:t> (př. příbuzní v anamnéze)?</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19</a:t>
            </a:fld>
            <a:endParaRPr lang="cs-CZ" altLang="cs-CZ"/>
          </a:p>
        </p:txBody>
      </p:sp>
    </p:spTree>
    <p:extLst>
      <p:ext uri="{BB962C8B-B14F-4D97-AF65-F5344CB8AC3E}">
        <p14:creationId xmlns:p14="http://schemas.microsoft.com/office/powerpoint/2010/main" val="2730157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20</a:t>
            </a:fld>
            <a:endParaRPr lang="cs-CZ" altLang="cs-CZ"/>
          </a:p>
        </p:txBody>
      </p:sp>
    </p:spTree>
    <p:extLst>
      <p:ext uri="{BB962C8B-B14F-4D97-AF65-F5344CB8AC3E}">
        <p14:creationId xmlns:p14="http://schemas.microsoft.com/office/powerpoint/2010/main" val="533100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Písemnou část znaleckého šetření musel stěžovatel absolvovat v čekárně mezi ostatními pacienty. </a:t>
            </a:r>
          </a:p>
          <a:p>
            <a:r>
              <a:rPr lang="cs-CZ" dirty="0"/>
              <a:t>V průběhu ústní části znaleckého šetření psycholog kouřil cigarety a měl po celou dobu otevřené okno, přestože byl venku mráz, což mělo za následek onemocnění stěžovatele zánětem močového měchýře</a:t>
            </a:r>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21</a:t>
            </a:fld>
            <a:endParaRPr lang="cs-CZ" altLang="cs-CZ"/>
          </a:p>
        </p:txBody>
      </p:sp>
    </p:spTree>
    <p:extLst>
      <p:ext uri="{BB962C8B-B14F-4D97-AF65-F5344CB8AC3E}">
        <p14:creationId xmlns:p14="http://schemas.microsoft.com/office/powerpoint/2010/main" val="21404908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Informovaný</a:t>
            </a:r>
            <a:r>
              <a:rPr lang="cs-CZ" baseline="0" dirty="0"/>
              <a:t> souhlas více rozveden v G-M. v Etických aspektech </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22</a:t>
            </a:fld>
            <a:endParaRPr lang="cs-CZ" altLang="cs-CZ"/>
          </a:p>
        </p:txBody>
      </p:sp>
    </p:spTree>
    <p:extLst>
      <p:ext uri="{BB962C8B-B14F-4D97-AF65-F5344CB8AC3E}">
        <p14:creationId xmlns:p14="http://schemas.microsoft.com/office/powerpoint/2010/main" val="27862185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Čtení:</a:t>
            </a:r>
            <a:r>
              <a:rPr lang="cs-CZ" baseline="0" dirty="0"/>
              <a:t> G-M(2009) „</a:t>
            </a:r>
            <a:r>
              <a:rPr lang="cs-CZ" baseline="0" dirty="0" err="1"/>
              <a:t>Interpreting</a:t>
            </a:r>
            <a:r>
              <a:rPr lang="cs-CZ" baseline="0" dirty="0"/>
              <a:t> </a:t>
            </a:r>
            <a:r>
              <a:rPr lang="cs-CZ" baseline="0" dirty="0" err="1"/>
              <a:t>the</a:t>
            </a:r>
            <a:r>
              <a:rPr lang="cs-CZ" baseline="0" dirty="0"/>
              <a:t> data“ – doporučuje využít pravděpodobnostních modelů, pokud jsou k danému účelu k dispozici. </a:t>
            </a:r>
          </a:p>
          <a:p>
            <a:endParaRPr lang="cs-CZ" baseline="0" dirty="0"/>
          </a:p>
          <a:p>
            <a:r>
              <a:rPr lang="cs-CZ" baseline="0" dirty="0"/>
              <a:t>Interpretace by měla ideálně probíhat jako psaní zprávy, aby zpráva neobsahovala jen závěry zbavené všech pochybností. Alternativně se to dá formulovat tak, že konečná interpretace vzniká při psaní zprávy. </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23</a:t>
            </a:fld>
            <a:endParaRPr lang="cs-CZ" altLang="cs-CZ"/>
          </a:p>
        </p:txBody>
      </p:sp>
    </p:spTree>
    <p:extLst>
      <p:ext uri="{BB962C8B-B14F-4D97-AF65-F5344CB8AC3E}">
        <p14:creationId xmlns:p14="http://schemas.microsoft.com/office/powerpoint/2010/main" val="42480252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35</a:t>
            </a:fld>
            <a:endParaRPr lang="cs-CZ" altLang="cs-CZ"/>
          </a:p>
        </p:txBody>
      </p:sp>
    </p:spTree>
    <p:extLst>
      <p:ext uri="{BB962C8B-B14F-4D97-AF65-F5344CB8AC3E}">
        <p14:creationId xmlns:p14="http://schemas.microsoft.com/office/powerpoint/2010/main" val="807276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Anamnéza</a:t>
            </a:r>
            <a:r>
              <a:rPr lang="cs-CZ" baseline="0" dirty="0"/>
              <a:t> – case (</a:t>
            </a:r>
            <a:r>
              <a:rPr lang="cs-CZ" baseline="0" dirty="0" err="1"/>
              <a:t>psychatric</a:t>
            </a:r>
            <a:r>
              <a:rPr lang="cs-CZ" baseline="0" dirty="0"/>
              <a:t>) </a:t>
            </a:r>
            <a:r>
              <a:rPr lang="cs-CZ" baseline="0" dirty="0" err="1"/>
              <a:t>history</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37</a:t>
            </a:fld>
            <a:endParaRPr lang="cs-CZ" altLang="cs-CZ"/>
          </a:p>
        </p:txBody>
      </p:sp>
    </p:spTree>
    <p:extLst>
      <p:ext uri="{BB962C8B-B14F-4D97-AF65-F5344CB8AC3E}">
        <p14:creationId xmlns:p14="http://schemas.microsoft.com/office/powerpoint/2010/main" val="93752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2</a:t>
            </a:fld>
            <a:endParaRPr lang="cs-CZ" altLang="cs-CZ"/>
          </a:p>
        </p:txBody>
      </p:sp>
    </p:spTree>
    <p:extLst>
      <p:ext uri="{BB962C8B-B14F-4D97-AF65-F5344CB8AC3E}">
        <p14:creationId xmlns:p14="http://schemas.microsoft.com/office/powerpoint/2010/main" val="32301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Zatím asi nejlepší stručný popis v </a:t>
            </a:r>
            <a:r>
              <a:rPr lang="cs-CZ" dirty="0" err="1"/>
              <a:t>Lichtenberger</a:t>
            </a:r>
            <a:r>
              <a:rPr lang="cs-CZ" dirty="0"/>
              <a:t> (2004) </a:t>
            </a:r>
            <a:r>
              <a:rPr lang="en-US" dirty="0"/>
              <a:t>Essentials of assessment report writing</a:t>
            </a:r>
            <a:r>
              <a:rPr lang="cs-CZ" dirty="0"/>
              <a:t>. </a:t>
            </a:r>
            <a:r>
              <a:rPr lang="cs-CZ" dirty="0" err="1"/>
              <a:t>Wiley</a:t>
            </a:r>
            <a:r>
              <a:rPr lang="cs-CZ" dirty="0"/>
              <a:t>.</a:t>
            </a:r>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38</a:t>
            </a:fld>
            <a:endParaRPr lang="cs-CZ" altLang="cs-CZ"/>
          </a:p>
        </p:txBody>
      </p:sp>
    </p:spTree>
    <p:extLst>
      <p:ext uri="{BB962C8B-B14F-4D97-AF65-F5344CB8AC3E}">
        <p14:creationId xmlns:p14="http://schemas.microsoft.com/office/powerpoint/2010/main" val="16171531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Vzhled ve S chyběl. Emoce jsou v L dekomponované</a:t>
            </a:r>
            <a:r>
              <a:rPr lang="cs-CZ" baseline="0" dirty="0"/>
              <a:t> na konkrétnější zdroje emocí.</a:t>
            </a:r>
          </a:p>
          <a:p>
            <a:r>
              <a:rPr lang="cs-CZ" baseline="0" dirty="0"/>
              <a:t>Moc pěkné jsou kapitoly 7 až 10 v </a:t>
            </a:r>
            <a:r>
              <a:rPr lang="cs-CZ" baseline="0" dirty="0" err="1"/>
              <a:t>Zuckermanově</a:t>
            </a:r>
            <a:r>
              <a:rPr lang="cs-CZ" baseline="0" dirty="0"/>
              <a:t> tezauru. Jsou zároveň seznamem pozorovaných charakteristik, tak způsobů, jak pozorované napsat do zprávy. Je na místě upozornit, že ty </a:t>
            </a:r>
            <a:r>
              <a:rPr lang="cs-CZ" baseline="0" dirty="0" err="1"/>
              <a:t>jednověná</a:t>
            </a:r>
            <a:r>
              <a:rPr lang="cs-CZ" baseline="0" dirty="0"/>
              <a:t> pozorování jsou často hodně interpretacemi a v nálezu by měla být uvedena chování, z nichž jsme k interpretaci dospěli.   Zvlášť to platí pro kapitolu 9.</a:t>
            </a:r>
            <a:endParaRPr lang="cs-CZ" dirty="0"/>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40</a:t>
            </a:fld>
            <a:endParaRPr lang="cs-CZ" altLang="cs-CZ"/>
          </a:p>
        </p:txBody>
      </p:sp>
    </p:spTree>
    <p:extLst>
      <p:ext uri="{BB962C8B-B14F-4D97-AF65-F5344CB8AC3E}">
        <p14:creationId xmlns:p14="http://schemas.microsoft.com/office/powerpoint/2010/main" val="1825136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G-M</a:t>
            </a:r>
            <a:r>
              <a:rPr lang="cs-CZ" baseline="0" dirty="0"/>
              <a:t> prezentuje zajímavou historii zkoumání rozhovoru jako nástroje. V organizačním prostředí je validita rozhovoru aktuální otázkou.</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44</a:t>
            </a:fld>
            <a:endParaRPr lang="cs-CZ" altLang="cs-CZ"/>
          </a:p>
        </p:txBody>
      </p:sp>
    </p:spTree>
    <p:extLst>
      <p:ext uri="{BB962C8B-B14F-4D97-AF65-F5344CB8AC3E}">
        <p14:creationId xmlns:p14="http://schemas.microsoft.com/office/powerpoint/2010/main" val="6899227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a:t>z </a:t>
            </a:r>
            <a:r>
              <a:rPr lang="cs-CZ" dirty="0" err="1"/>
              <a:t>Berman</a:t>
            </a:r>
            <a:r>
              <a:rPr lang="cs-CZ" dirty="0"/>
              <a:t>, </a:t>
            </a:r>
            <a:r>
              <a:rPr lang="cs-CZ" dirty="0" err="1"/>
              <a:t>Shopland</a:t>
            </a:r>
            <a:endParaRPr lang="cs-CZ" dirty="0"/>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46</a:t>
            </a:fld>
            <a:endParaRPr lang="cs-CZ" altLang="cs-CZ"/>
          </a:p>
        </p:txBody>
      </p:sp>
    </p:spTree>
    <p:extLst>
      <p:ext uri="{BB962C8B-B14F-4D97-AF65-F5344CB8AC3E}">
        <p14:creationId xmlns:p14="http://schemas.microsoft.com/office/powerpoint/2010/main" val="32722982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 … lze vložit další věci, např. MSE, anamnéza</a:t>
            </a:r>
          </a:p>
          <a:p>
            <a:r>
              <a:rPr lang="cs-CZ" dirty="0"/>
              <a:t>Obecně</a:t>
            </a:r>
            <a:r>
              <a:rPr lang="cs-CZ" baseline="0" dirty="0"/>
              <a:t> sedí i na jiné než klinické kontexty.</a:t>
            </a:r>
          </a:p>
          <a:p>
            <a:endParaRPr lang="cs-CZ" baseline="0" dirty="0"/>
          </a:p>
          <a:p>
            <a:r>
              <a:rPr lang="cs-CZ" baseline="0" dirty="0"/>
              <a:t>Assessment interview and case </a:t>
            </a:r>
            <a:r>
              <a:rPr lang="cs-CZ" baseline="0" dirty="0" err="1"/>
              <a:t>history</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47</a:t>
            </a:fld>
            <a:endParaRPr lang="cs-CZ" altLang="cs-CZ"/>
          </a:p>
        </p:txBody>
      </p:sp>
    </p:spTree>
    <p:extLst>
      <p:ext uri="{BB962C8B-B14F-4D97-AF65-F5344CB8AC3E}">
        <p14:creationId xmlns:p14="http://schemas.microsoft.com/office/powerpoint/2010/main" val="2697421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Mimo zdravotnictví k tomu psychologové moc netíhnou. Ale kvůli maskování to smysl má.</a:t>
            </a:r>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50</a:t>
            </a:fld>
            <a:endParaRPr lang="cs-CZ" altLang="cs-CZ"/>
          </a:p>
        </p:txBody>
      </p:sp>
    </p:spTree>
    <p:extLst>
      <p:ext uri="{BB962C8B-B14F-4D97-AF65-F5344CB8AC3E}">
        <p14:creationId xmlns:p14="http://schemas.microsoft.com/office/powerpoint/2010/main" val="2312276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Neklinické</a:t>
            </a:r>
            <a:r>
              <a:rPr lang="cs-CZ"/>
              <a:t> rozhovory?</a:t>
            </a:r>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51</a:t>
            </a:fld>
            <a:endParaRPr lang="cs-CZ" altLang="cs-CZ"/>
          </a:p>
        </p:txBody>
      </p:sp>
    </p:spTree>
    <p:extLst>
      <p:ext uri="{BB962C8B-B14F-4D97-AF65-F5344CB8AC3E}">
        <p14:creationId xmlns:p14="http://schemas.microsoft.com/office/powerpoint/2010/main" val="521475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a:t>z </a:t>
            </a:r>
            <a:r>
              <a:rPr lang="cs-CZ" dirty="0" err="1"/>
              <a:t>Berman</a:t>
            </a:r>
            <a:r>
              <a:rPr lang="cs-CZ" dirty="0"/>
              <a:t>, </a:t>
            </a:r>
            <a:r>
              <a:rPr lang="cs-CZ" dirty="0" err="1"/>
              <a:t>Shopland</a:t>
            </a:r>
            <a:endParaRPr lang="cs-CZ" dirty="0"/>
          </a:p>
          <a:p>
            <a:endParaRPr lang="cs-CZ" dirty="0"/>
          </a:p>
          <a:p>
            <a:r>
              <a:rPr lang="cs-CZ" dirty="0"/>
              <a:t>naslouchání konfrontovat se</a:t>
            </a:r>
            <a:r>
              <a:rPr lang="cs-CZ" baseline="0" dirty="0"/>
              <a:t> Svobodou</a:t>
            </a:r>
          </a:p>
          <a:p>
            <a:endParaRPr lang="cs-CZ"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cs-CZ" baseline="0" dirty="0"/>
              <a:t>Vynechávám </a:t>
            </a:r>
            <a:r>
              <a:rPr lang="cs-CZ" dirty="0"/>
              <a:t>Podpůrná konfrontace, anžto je popsána jako ryze terapeutická technika.</a:t>
            </a:r>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54</a:t>
            </a:fld>
            <a:endParaRPr lang="cs-CZ" altLang="cs-CZ"/>
          </a:p>
        </p:txBody>
      </p:sp>
    </p:spTree>
    <p:extLst>
      <p:ext uri="{BB962C8B-B14F-4D97-AF65-F5344CB8AC3E}">
        <p14:creationId xmlns:p14="http://schemas.microsoft.com/office/powerpoint/2010/main" val="35573956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t>If verbal and nonverbal behaviors are incongruent, the client is likely to trust the non­</a:t>
            </a:r>
            <a:r>
              <a:rPr lang="cs-CZ" dirty="0"/>
              <a:t> </a:t>
            </a:r>
            <a:r>
              <a:rPr lang="en-US" dirty="0"/>
              <a:t>verbal message over the verbal one. </a:t>
            </a:r>
            <a:endParaRPr lang="cs-CZ" dirty="0"/>
          </a:p>
          <a:p>
            <a:r>
              <a:rPr lang="cs-CZ" dirty="0"/>
              <a:t>Zkušenosti z loňských reflexí – velké stížnosti na nezájem prvního </a:t>
            </a:r>
            <a:r>
              <a:rPr lang="cs-CZ" dirty="0" err="1"/>
              <a:t>psycholoha</a:t>
            </a:r>
            <a:r>
              <a:rPr lang="cs-CZ" dirty="0"/>
              <a:t>, kterého jsem navštívil(a).</a:t>
            </a:r>
          </a:p>
          <a:p>
            <a:endParaRPr lang="cs-CZ" dirty="0"/>
          </a:p>
          <a:p>
            <a:r>
              <a:rPr lang="en-US" dirty="0"/>
              <a:t>There are no universal  criteria  for what is appropriate  or inappropriate nonverbal  attend­ing. Nonverbal attending behavior varies across ethnic and racial groups as well as across indi­viduals within an ethnic or racial group. </a:t>
            </a:r>
            <a:endParaRPr lang="cs-CZ" dirty="0"/>
          </a:p>
          <a:p>
            <a:endParaRPr lang="cs-CZ" dirty="0"/>
          </a:p>
          <a:p>
            <a:r>
              <a:rPr lang="cs-CZ" dirty="0"/>
              <a:t>Zrcadlení je spíše neuvědomovaná</a:t>
            </a:r>
            <a:r>
              <a:rPr lang="cs-CZ" baseline="0" dirty="0"/>
              <a:t> tendence. Nemusí nutně fungovat, záleží na tom, jak to vnímá klient. Taky bychom ho tak neměli podporovat ve všem – např. zlehčování toho, co nám nepřipadá dobré zlehčovat. Řada psychologů by zde začala mluvit o autentičnosti. </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55</a:t>
            </a:fld>
            <a:endParaRPr lang="cs-CZ" altLang="cs-CZ"/>
          </a:p>
        </p:txBody>
      </p:sp>
    </p:spTree>
    <p:extLst>
      <p:ext uri="{BB962C8B-B14F-4D97-AF65-F5344CB8AC3E}">
        <p14:creationId xmlns:p14="http://schemas.microsoft.com/office/powerpoint/2010/main" val="14362019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reflective</a:t>
            </a:r>
            <a:r>
              <a:rPr lang="cs-CZ" dirty="0"/>
              <a:t> </a:t>
            </a:r>
            <a:r>
              <a:rPr lang="cs-CZ" dirty="0" err="1"/>
              <a:t>listening</a:t>
            </a:r>
            <a:r>
              <a:rPr lang="cs-CZ" dirty="0"/>
              <a:t> comment</a:t>
            </a:r>
          </a:p>
          <a:p>
            <a:r>
              <a:rPr lang="cs-CZ" dirty="0"/>
              <a:t>Je snadné si uvědomit silnější emoce. Co si můžeme jako klienti méně často uvědomovat, je absence emocí, či zdánlivá lhostejnost u témat, které obvykle emoce budí.</a:t>
            </a:r>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57</a:t>
            </a:fld>
            <a:endParaRPr lang="cs-CZ" altLang="cs-CZ"/>
          </a:p>
        </p:txBody>
      </p:sp>
    </p:spTree>
    <p:extLst>
      <p:ext uri="{BB962C8B-B14F-4D97-AF65-F5344CB8AC3E}">
        <p14:creationId xmlns:p14="http://schemas.microsoft.com/office/powerpoint/2010/main" val="2349840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3</a:t>
            </a:fld>
            <a:endParaRPr lang="cs-CZ" altLang="cs-CZ"/>
          </a:p>
        </p:txBody>
      </p:sp>
    </p:spTree>
    <p:extLst>
      <p:ext uri="{BB962C8B-B14F-4D97-AF65-F5344CB8AC3E}">
        <p14:creationId xmlns:p14="http://schemas.microsoft.com/office/powerpoint/2010/main" val="3148414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err="1"/>
              <a:t>Teyber</a:t>
            </a:r>
            <a:r>
              <a:rPr lang="cs-CZ" dirty="0"/>
              <a:t> (1997) </a:t>
            </a:r>
            <a:r>
              <a:rPr lang="en-US" sz="1200" b="0" i="0" kern="1200" dirty="0">
                <a:solidFill>
                  <a:schemeClr val="tx1"/>
                </a:solidFill>
                <a:effectLst/>
                <a:latin typeface="Arial" charset="0"/>
                <a:ea typeface="+mn-ea"/>
                <a:cs typeface="+mn-cs"/>
              </a:rPr>
              <a:t>Interpersonal Process in Psychotherapy: A Relational Approach</a:t>
            </a:r>
            <a:r>
              <a:rPr lang="cs-CZ" sz="1200" b="0" i="0" kern="1200" dirty="0">
                <a:solidFill>
                  <a:schemeClr val="tx1"/>
                </a:solidFill>
                <a:effectLst/>
                <a:latin typeface="Arial" charset="0"/>
                <a:ea typeface="+mn-ea"/>
                <a:cs typeface="+mn-cs"/>
              </a:rPr>
              <a:t> – aplaudovaná</a:t>
            </a:r>
            <a:r>
              <a:rPr lang="cs-CZ" sz="1200" b="0" i="0" kern="1200" baseline="0" dirty="0">
                <a:solidFill>
                  <a:schemeClr val="tx1"/>
                </a:solidFill>
                <a:effectLst/>
                <a:latin typeface="Arial" charset="0"/>
                <a:ea typeface="+mn-ea"/>
                <a:cs typeface="+mn-cs"/>
              </a:rPr>
              <a:t> knížka</a:t>
            </a:r>
            <a:endParaRPr lang="en-US" sz="1200" b="0" i="0" kern="1200" dirty="0">
              <a:solidFill>
                <a:schemeClr val="tx1"/>
              </a:solidFill>
              <a:effectLst/>
              <a:latin typeface="Arial" charset="0"/>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61</a:t>
            </a:fld>
            <a:endParaRPr lang="cs-CZ" altLang="cs-CZ"/>
          </a:p>
        </p:txBody>
      </p:sp>
    </p:spTree>
    <p:extLst>
      <p:ext uri="{BB962C8B-B14F-4D97-AF65-F5344CB8AC3E}">
        <p14:creationId xmlns:p14="http://schemas.microsoft.com/office/powerpoint/2010/main" val="719695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Přednáška o MSE: </a:t>
            </a:r>
            <a:r>
              <a:rPr lang="cs-CZ" dirty="0">
                <a:hlinkClick r:id="rId3"/>
              </a:rPr>
              <a:t>http://www.youtube.com/watch?v=VmMKGDkHFx8</a:t>
            </a:r>
            <a:endParaRPr lang="cs-CZ" dirty="0"/>
          </a:p>
          <a:p>
            <a:r>
              <a:rPr lang="cs-CZ" dirty="0"/>
              <a:t>Kanál </a:t>
            </a:r>
            <a:r>
              <a:rPr lang="cs-CZ" dirty="0" err="1"/>
              <a:t>bahaashaaban</a:t>
            </a:r>
            <a:r>
              <a:rPr lang="cs-CZ" dirty="0"/>
              <a:t>: early</a:t>
            </a:r>
            <a:r>
              <a:rPr lang="cs-CZ" baseline="0" dirty="0"/>
              <a:t> </a:t>
            </a:r>
            <a:r>
              <a:rPr lang="cs-CZ" baseline="0" dirty="0" err="1"/>
              <a:t>assessment</a:t>
            </a:r>
            <a:r>
              <a:rPr lang="cs-CZ" baseline="0" dirty="0"/>
              <a:t> </a:t>
            </a:r>
            <a:r>
              <a:rPr lang="cs-CZ" baseline="0" dirty="0" err="1"/>
              <a:t>videos</a:t>
            </a:r>
            <a:endParaRPr lang="cs-CZ" baseline="0" dirty="0"/>
          </a:p>
          <a:p>
            <a:r>
              <a:rPr lang="cs-CZ" baseline="0" dirty="0"/>
              <a:t>Přenáška o MMSE: </a:t>
            </a:r>
            <a:r>
              <a:rPr lang="cs-CZ" dirty="0">
                <a:hlinkClick r:id="rId4"/>
              </a:rPr>
              <a:t>http://www.youtube.com/watch?v=9qRH8dUOIKM</a:t>
            </a:r>
            <a:endParaRPr lang="cs-CZ" dirty="0"/>
          </a:p>
          <a:p>
            <a:r>
              <a:rPr lang="cs-CZ" dirty="0"/>
              <a:t>DSM – katalog na vše: </a:t>
            </a:r>
            <a:r>
              <a:rPr lang="cs-CZ" dirty="0">
                <a:hlinkClick r:id="rId5"/>
              </a:rPr>
              <a:t>http://www.youtube.com/watch?v=PcuhhJ1BaMk</a:t>
            </a:r>
            <a:endParaRPr lang="cs-CZ" dirty="0"/>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67</a:t>
            </a:fld>
            <a:endParaRPr lang="cs-CZ" altLang="cs-CZ"/>
          </a:p>
        </p:txBody>
      </p:sp>
    </p:spTree>
    <p:extLst>
      <p:ext uri="{BB962C8B-B14F-4D97-AF65-F5344CB8AC3E}">
        <p14:creationId xmlns:p14="http://schemas.microsoft.com/office/powerpoint/2010/main" val="2861327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6</a:t>
            </a:fld>
            <a:endParaRPr lang="cs-CZ" altLang="cs-CZ"/>
          </a:p>
        </p:txBody>
      </p:sp>
    </p:spTree>
    <p:extLst>
      <p:ext uri="{BB962C8B-B14F-4D97-AF65-F5344CB8AC3E}">
        <p14:creationId xmlns:p14="http://schemas.microsoft.com/office/powerpoint/2010/main" val="4162521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a:t>Práce začíná před příchodem klienta. Zbytek při a po prvním/vstupním rozhovoru. </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indent="0" algn="l" defTabSz="914400" rtl="0" eaLnBrk="0" fontAlgn="base" latinLnBrk="0" hangingPunct="0">
              <a:lnSpc>
                <a:spcPct val="100000"/>
              </a:lnSpc>
              <a:spcBef>
                <a:spcPct val="30000"/>
              </a:spcBef>
              <a:spcAft>
                <a:spcPct val="0"/>
              </a:spcAft>
              <a:buClrTx/>
              <a:buSzTx/>
              <a:buFontTx/>
              <a:buNone/>
              <a:tabLst/>
              <a:defRPr/>
            </a:pPr>
            <a:r>
              <a:rPr lang="cs-CZ" dirty="0"/>
              <a:t>Různé kontexty (z americké perspektivy)</a:t>
            </a:r>
            <a:r>
              <a:rPr lang="cs-CZ" baseline="0" dirty="0"/>
              <a:t> popisuje G-M v kapitole 2: </a:t>
            </a:r>
            <a:r>
              <a:rPr lang="cs-CZ" baseline="0" dirty="0" err="1"/>
              <a:t>Context</a:t>
            </a:r>
            <a:r>
              <a:rPr lang="cs-CZ" baseline="0" dirty="0"/>
              <a:t> </a:t>
            </a:r>
            <a:r>
              <a:rPr lang="cs-CZ" baseline="0" dirty="0" err="1"/>
              <a:t>of</a:t>
            </a:r>
            <a:r>
              <a:rPr lang="cs-CZ" baseline="0" dirty="0"/>
              <a:t> </a:t>
            </a:r>
            <a:r>
              <a:rPr lang="cs-CZ" baseline="0" dirty="0" err="1"/>
              <a:t>Clinical</a:t>
            </a:r>
            <a:r>
              <a:rPr lang="cs-CZ" baseline="0" dirty="0"/>
              <a:t> </a:t>
            </a:r>
            <a:r>
              <a:rPr lang="cs-CZ" baseline="0" dirty="0" err="1"/>
              <a:t>Assessment</a:t>
            </a:r>
            <a:endParaRPr lang="cs-CZ" dirty="0"/>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7</a:t>
            </a:fld>
            <a:endParaRPr lang="cs-CZ" altLang="cs-CZ"/>
          </a:p>
        </p:txBody>
      </p:sp>
    </p:spTree>
    <p:extLst>
      <p:ext uri="{BB962C8B-B14F-4D97-AF65-F5344CB8AC3E}">
        <p14:creationId xmlns:p14="http://schemas.microsoft.com/office/powerpoint/2010/main" val="3340527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a:t>Práce začíná před příchodem klienta. Zbytek při a po prvním/vstupním rozhovoru. </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indent="0" algn="l" defTabSz="914400" rtl="0" eaLnBrk="0" fontAlgn="base" latinLnBrk="0" hangingPunct="0">
              <a:lnSpc>
                <a:spcPct val="100000"/>
              </a:lnSpc>
              <a:spcBef>
                <a:spcPct val="30000"/>
              </a:spcBef>
              <a:spcAft>
                <a:spcPct val="0"/>
              </a:spcAft>
              <a:buClrTx/>
              <a:buSzTx/>
              <a:buFontTx/>
              <a:buNone/>
              <a:tabLst/>
              <a:defRPr/>
            </a:pPr>
            <a:r>
              <a:rPr lang="cs-CZ" dirty="0"/>
              <a:t>Různé kontexty (z americké perspektivy)</a:t>
            </a:r>
            <a:r>
              <a:rPr lang="cs-CZ" baseline="0" dirty="0"/>
              <a:t> popisuje G-M v kapitole 2: </a:t>
            </a:r>
            <a:r>
              <a:rPr lang="cs-CZ" baseline="0" dirty="0" err="1"/>
              <a:t>Context</a:t>
            </a:r>
            <a:r>
              <a:rPr lang="cs-CZ" baseline="0" dirty="0"/>
              <a:t> </a:t>
            </a:r>
            <a:r>
              <a:rPr lang="cs-CZ" baseline="0" dirty="0" err="1"/>
              <a:t>of</a:t>
            </a:r>
            <a:r>
              <a:rPr lang="cs-CZ" baseline="0" dirty="0"/>
              <a:t> </a:t>
            </a:r>
            <a:r>
              <a:rPr lang="cs-CZ" baseline="0" dirty="0" err="1"/>
              <a:t>Clinical</a:t>
            </a:r>
            <a:r>
              <a:rPr lang="cs-CZ" baseline="0" dirty="0"/>
              <a:t> </a:t>
            </a:r>
            <a:r>
              <a:rPr lang="cs-CZ" baseline="0" dirty="0" err="1"/>
              <a:t>Assessment</a:t>
            </a:r>
            <a:endParaRPr lang="cs-CZ" dirty="0"/>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8</a:t>
            </a:fld>
            <a:endParaRPr lang="cs-CZ" altLang="cs-CZ"/>
          </a:p>
        </p:txBody>
      </p:sp>
    </p:spTree>
    <p:extLst>
      <p:ext uri="{BB962C8B-B14F-4D97-AF65-F5344CB8AC3E}">
        <p14:creationId xmlns:p14="http://schemas.microsoft.com/office/powerpoint/2010/main" val="151024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Nejčastější zdroje kariérní nerozhodnosti:</a:t>
            </a:r>
          </a:p>
          <a:p>
            <a:pPr marL="171450" indent="-171450">
              <a:buFontTx/>
              <a:buChar char="-"/>
            </a:pPr>
            <a:r>
              <a:rPr lang="cs-CZ" dirty="0"/>
              <a:t>Nedostatek informací</a:t>
            </a:r>
          </a:p>
          <a:p>
            <a:pPr marL="171450" indent="-171450">
              <a:buFontTx/>
              <a:buChar char="-"/>
            </a:pPr>
            <a:r>
              <a:rPr lang="cs-CZ" dirty="0"/>
              <a:t>Nevyjasněná identita (identity </a:t>
            </a:r>
            <a:r>
              <a:rPr lang="cs-CZ" dirty="0" err="1"/>
              <a:t>diffusion</a:t>
            </a:r>
            <a:r>
              <a:rPr lang="cs-CZ" dirty="0"/>
              <a:t>), externí </a:t>
            </a:r>
            <a:r>
              <a:rPr lang="cs-CZ" dirty="0" err="1"/>
              <a:t>locus</a:t>
            </a:r>
            <a:r>
              <a:rPr lang="cs-CZ" dirty="0"/>
              <a:t> </a:t>
            </a:r>
            <a:r>
              <a:rPr lang="cs-CZ" dirty="0" err="1"/>
              <a:t>of</a:t>
            </a:r>
            <a:r>
              <a:rPr lang="cs-CZ" dirty="0"/>
              <a:t> </a:t>
            </a:r>
            <a:r>
              <a:rPr lang="cs-CZ" dirty="0" err="1"/>
              <a:t>control</a:t>
            </a:r>
            <a:endParaRPr lang="cs-CZ" dirty="0"/>
          </a:p>
          <a:p>
            <a:pPr marL="171450" indent="-171450">
              <a:buFontTx/>
              <a:buChar char="-"/>
            </a:pPr>
            <a:r>
              <a:rPr lang="cs-CZ" dirty="0"/>
              <a:t>Rysová nerozhodnost (…</a:t>
            </a:r>
            <a:r>
              <a:rPr lang="cs-CZ" dirty="0" err="1"/>
              <a:t>ability</a:t>
            </a:r>
            <a:r>
              <a:rPr lang="cs-CZ" dirty="0"/>
              <a:t> to </a:t>
            </a:r>
            <a:r>
              <a:rPr lang="cs-CZ" dirty="0" err="1"/>
              <a:t>achieve</a:t>
            </a:r>
            <a:r>
              <a:rPr lang="cs-CZ" dirty="0"/>
              <a:t> </a:t>
            </a:r>
            <a:r>
              <a:rPr lang="cs-CZ" dirty="0" err="1"/>
              <a:t>closure</a:t>
            </a:r>
            <a:r>
              <a:rPr lang="cs-CZ" dirty="0"/>
              <a:t>)</a:t>
            </a:r>
          </a:p>
          <a:p>
            <a:pPr marL="171450" indent="-171450">
              <a:buFontTx/>
              <a:buChar char="-"/>
            </a:pPr>
            <a:r>
              <a:rPr lang="cs-CZ" dirty="0"/>
              <a:t>Úzkost </a:t>
            </a:r>
            <a:r>
              <a:rPr lang="cs-CZ" dirty="0" err="1"/>
              <a:t>přirozhodování</a:t>
            </a:r>
            <a:r>
              <a:rPr lang="cs-CZ" dirty="0"/>
              <a:t> </a:t>
            </a:r>
          </a:p>
          <a:p>
            <a:pPr marL="171450" indent="-171450">
              <a:buFontTx/>
              <a:buChar char="-"/>
            </a:pPr>
            <a:r>
              <a:rPr lang="cs-CZ" dirty="0"/>
              <a:t>Nesouhlas významných druhých</a:t>
            </a:r>
          </a:p>
          <a:p>
            <a:pPr marL="0" indent="0">
              <a:buFontTx/>
              <a:buNone/>
            </a:pPr>
            <a:r>
              <a:rPr lang="cs-CZ" dirty="0"/>
              <a:t>Zdroj: https://psychology.iresearchnet.com/counseling-psychology/career-counseling/career-indecision/</a:t>
            </a:r>
          </a:p>
          <a:p>
            <a:endParaRPr lang="cs-CZ" dirty="0"/>
          </a:p>
          <a:p>
            <a:r>
              <a:rPr lang="cs-CZ" dirty="0"/>
              <a:t>Základním cíle může být rozlišení, zda v následné péči mířit spíše na poskytování informací, nebo na komplexnější poradenskou/terapeutickou intervenci.   Tj. co stojí  v cestě rozhodnutí (vs. pro co se mám rozhodnout?)</a:t>
            </a:r>
          </a:p>
        </p:txBody>
      </p:sp>
      <p:sp>
        <p:nvSpPr>
          <p:cNvPr id="4" name="Zástupný symbol pro číslo snímku 3"/>
          <p:cNvSpPr>
            <a:spLocks noGrp="1"/>
          </p:cNvSpPr>
          <p:nvPr>
            <p:ph type="sldNum" sz="quarter" idx="5"/>
          </p:nvPr>
        </p:nvSpPr>
        <p:spPr/>
        <p:txBody>
          <a:bodyPr/>
          <a:lstStyle/>
          <a:p>
            <a:fld id="{0B7575F8-ECC7-478E-9F06-E9E0D9C8C3DA}" type="slidenum">
              <a:rPr lang="cs-CZ" altLang="cs-CZ" smtClean="0"/>
              <a:pPr/>
              <a:t>9</a:t>
            </a:fld>
            <a:endParaRPr lang="cs-CZ" altLang="cs-CZ"/>
          </a:p>
        </p:txBody>
      </p:sp>
    </p:spTree>
    <p:extLst>
      <p:ext uri="{BB962C8B-B14F-4D97-AF65-F5344CB8AC3E}">
        <p14:creationId xmlns:p14="http://schemas.microsoft.com/office/powerpoint/2010/main" val="1796206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a:t>Práce začíná před příchodem klienta. Zbytek při a po prvním/vstupním rozhovoru. </a:t>
            </a:r>
          </a:p>
          <a:p>
            <a:pPr marL="0" marR="0" indent="0" algn="l" defTabSz="914400" rtl="0" eaLnBrk="0" fontAlgn="base" latinLnBrk="0" hangingPunct="0">
              <a:lnSpc>
                <a:spcPct val="100000"/>
              </a:lnSpc>
              <a:spcBef>
                <a:spcPct val="30000"/>
              </a:spcBef>
              <a:spcAft>
                <a:spcPct val="0"/>
              </a:spcAft>
              <a:buClrTx/>
              <a:buSzTx/>
              <a:buFontTx/>
              <a:buNone/>
              <a:tabLst/>
              <a:defRPr/>
            </a:pPr>
            <a:endParaRPr lang="cs-CZ" dirty="0"/>
          </a:p>
          <a:p>
            <a:pPr marL="0" marR="0" indent="0" algn="l" defTabSz="914400" rtl="0" eaLnBrk="0" fontAlgn="base" latinLnBrk="0" hangingPunct="0">
              <a:lnSpc>
                <a:spcPct val="100000"/>
              </a:lnSpc>
              <a:spcBef>
                <a:spcPct val="30000"/>
              </a:spcBef>
              <a:spcAft>
                <a:spcPct val="0"/>
              </a:spcAft>
              <a:buClrTx/>
              <a:buSzTx/>
              <a:buFontTx/>
              <a:buNone/>
              <a:tabLst/>
              <a:defRPr/>
            </a:pPr>
            <a:r>
              <a:rPr lang="cs-CZ" dirty="0"/>
              <a:t>Různé kontexty (z americké perspektivy)</a:t>
            </a:r>
            <a:r>
              <a:rPr lang="cs-CZ" baseline="0" dirty="0"/>
              <a:t> popisuje G-M v kapitole 2: </a:t>
            </a:r>
            <a:r>
              <a:rPr lang="cs-CZ" baseline="0" dirty="0" err="1"/>
              <a:t>Context</a:t>
            </a:r>
            <a:r>
              <a:rPr lang="cs-CZ" baseline="0" dirty="0"/>
              <a:t> </a:t>
            </a:r>
            <a:r>
              <a:rPr lang="cs-CZ" baseline="0" dirty="0" err="1"/>
              <a:t>of</a:t>
            </a:r>
            <a:r>
              <a:rPr lang="cs-CZ" baseline="0" dirty="0"/>
              <a:t> </a:t>
            </a:r>
            <a:r>
              <a:rPr lang="cs-CZ" baseline="0" dirty="0" err="1"/>
              <a:t>Clinical</a:t>
            </a:r>
            <a:r>
              <a:rPr lang="cs-CZ" baseline="0" dirty="0"/>
              <a:t> </a:t>
            </a:r>
            <a:r>
              <a:rPr lang="cs-CZ" baseline="0" dirty="0" err="1"/>
              <a:t>Assessment</a:t>
            </a:r>
            <a:endParaRPr lang="cs-CZ" dirty="0"/>
          </a:p>
          <a:p>
            <a:endParaRPr lang="cs-CZ" dirty="0"/>
          </a:p>
          <a:p>
            <a:r>
              <a:rPr lang="cs-CZ" dirty="0"/>
              <a:t>V </a:t>
            </a:r>
            <a:r>
              <a:rPr lang="cs-CZ" dirty="0" err="1"/>
              <a:t>Zimmermanovi</a:t>
            </a:r>
            <a:r>
              <a:rPr lang="cs-CZ" baseline="0" dirty="0"/>
              <a:t> je to kapitola 1. </a:t>
            </a:r>
            <a:r>
              <a:rPr lang="cs-CZ" baseline="0" dirty="0" err="1"/>
              <a:t>Beginning</a:t>
            </a:r>
            <a:r>
              <a:rPr lang="cs-CZ" baseline="0" dirty="0"/>
              <a:t> and </a:t>
            </a:r>
            <a:r>
              <a:rPr lang="cs-CZ" baseline="0" dirty="0" err="1"/>
              <a:t>Ending</a:t>
            </a:r>
            <a:r>
              <a:rPr lang="cs-CZ" baseline="0" dirty="0"/>
              <a:t> </a:t>
            </a:r>
            <a:r>
              <a:rPr lang="cs-CZ" baseline="0" dirty="0" err="1"/>
              <a:t>the</a:t>
            </a:r>
            <a:r>
              <a:rPr lang="cs-CZ" baseline="0" dirty="0"/>
              <a:t> Interview</a:t>
            </a:r>
          </a:p>
          <a:p>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10</a:t>
            </a:fld>
            <a:endParaRPr lang="cs-CZ" altLang="cs-CZ"/>
          </a:p>
        </p:txBody>
      </p:sp>
    </p:spTree>
    <p:extLst>
      <p:ext uri="{BB962C8B-B14F-4D97-AF65-F5344CB8AC3E}">
        <p14:creationId xmlns:p14="http://schemas.microsoft.com/office/powerpoint/2010/main" val="2033656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Třeba soudní znalci studium spisu moc nedoporučují.</a:t>
            </a:r>
          </a:p>
          <a:p>
            <a:endParaRPr lang="cs-CZ" dirty="0"/>
          </a:p>
          <a:p>
            <a:r>
              <a:rPr lang="cs-CZ" dirty="0"/>
              <a:t>Když se volba</a:t>
            </a:r>
            <a:r>
              <a:rPr lang="cs-CZ" baseline="0" dirty="0"/>
              <a:t> testů udělá moc brzy, nebo automaticky bez rozvahy nad cílem vyšetření, nemůžeme si uvědomit tak dobře limity použitých testů, protože budeme mít tendenci přizpůsobovat otázku tomu, co test(y) nabízí.  Tohle může někomu vyhovovat (nemusí si nad kvalitami testů lámat hlavu), ale z hlediska péče o klienta to není optimální.</a:t>
            </a:r>
            <a:endParaRPr lang="cs-CZ" dirty="0"/>
          </a:p>
        </p:txBody>
      </p:sp>
      <p:sp>
        <p:nvSpPr>
          <p:cNvPr id="4" name="Zástupný symbol pro číslo snímku 3"/>
          <p:cNvSpPr>
            <a:spLocks noGrp="1"/>
          </p:cNvSpPr>
          <p:nvPr>
            <p:ph type="sldNum" sz="quarter" idx="10"/>
          </p:nvPr>
        </p:nvSpPr>
        <p:spPr/>
        <p:txBody>
          <a:bodyPr/>
          <a:lstStyle/>
          <a:p>
            <a:fld id="{0B7575F8-ECC7-478E-9F06-E9E0D9C8C3DA}" type="slidenum">
              <a:rPr lang="cs-CZ" altLang="cs-CZ" smtClean="0"/>
              <a:pPr/>
              <a:t>12</a:t>
            </a:fld>
            <a:endParaRPr lang="cs-CZ" altLang="cs-CZ"/>
          </a:p>
        </p:txBody>
      </p:sp>
    </p:spTree>
    <p:extLst>
      <p:ext uri="{BB962C8B-B14F-4D97-AF65-F5344CB8AC3E}">
        <p14:creationId xmlns:p14="http://schemas.microsoft.com/office/powerpoint/2010/main" val="2523978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356850" cy="9601200"/>
          </a:xfrm>
          <a:prstGeom prst="rect">
            <a:avLst/>
          </a:prstGeom>
        </p:spPr>
      </p:pic>
      <p:sp>
        <p:nvSpPr>
          <p:cNvPr id="2" name="Title 1"/>
          <p:cNvSpPr>
            <a:spLocks noGrp="1"/>
          </p:cNvSpPr>
          <p:nvPr>
            <p:ph type="ctrTitle"/>
          </p:nvPr>
        </p:nvSpPr>
        <p:spPr>
          <a:xfrm>
            <a:off x="3841562" y="2749974"/>
            <a:ext cx="7999919" cy="3390050"/>
          </a:xfrm>
        </p:spPr>
        <p:txBody>
          <a:bodyPr anchor="b">
            <a:normAutofit/>
          </a:bodyPr>
          <a:lstStyle>
            <a:lvl1pPr algn="r">
              <a:defRPr sz="6160">
                <a:effectLst/>
              </a:defRPr>
            </a:lvl1pPr>
          </a:lstStyle>
          <a:p>
            <a:r>
              <a:rPr lang="cs-CZ"/>
              <a:t>Kliknutím lze upravit styl.</a:t>
            </a:r>
            <a:endParaRPr lang="en-US" dirty="0"/>
          </a:p>
        </p:txBody>
      </p:sp>
      <p:sp>
        <p:nvSpPr>
          <p:cNvPr id="3" name="Subtitle 2"/>
          <p:cNvSpPr>
            <a:spLocks noGrp="1"/>
          </p:cNvSpPr>
          <p:nvPr>
            <p:ph type="subTitle" idx="1"/>
          </p:nvPr>
        </p:nvSpPr>
        <p:spPr>
          <a:xfrm>
            <a:off x="3841562" y="6140027"/>
            <a:ext cx="7999919" cy="1967654"/>
          </a:xfrm>
        </p:spPr>
        <p:txBody>
          <a:bodyPr anchor="t">
            <a:normAutofit/>
          </a:bodyPr>
          <a:lstStyle>
            <a:lvl1pPr marL="0" indent="0" algn="r">
              <a:buNone/>
              <a:defRPr sz="2520" cap="all">
                <a:solidFill>
                  <a:schemeClr val="tx1"/>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9453236" y="8218807"/>
            <a:ext cx="1697042" cy="528955"/>
          </a:xfrm>
        </p:spPr>
        <p:txBody>
          <a:bodyPr/>
          <a:lstStyle/>
          <a:p>
            <a:pPr>
              <a:defRPr/>
            </a:pPr>
            <a:endParaRPr lang="cs-CZ"/>
          </a:p>
        </p:txBody>
      </p:sp>
      <p:sp>
        <p:nvSpPr>
          <p:cNvPr id="5" name="Footer Placeholder 4"/>
          <p:cNvSpPr>
            <a:spLocks noGrp="1"/>
          </p:cNvSpPr>
          <p:nvPr>
            <p:ph type="ftr" sz="quarter" idx="11"/>
          </p:nvPr>
        </p:nvSpPr>
        <p:spPr>
          <a:xfrm>
            <a:off x="3841563" y="8218807"/>
            <a:ext cx="5504992" cy="528955"/>
          </a:xfrm>
        </p:spPr>
        <p:txBody>
          <a:bodyPr/>
          <a:lstStyle/>
          <a:p>
            <a:pPr>
              <a:defRPr/>
            </a:pPr>
            <a:endParaRPr lang="cs-CZ"/>
          </a:p>
        </p:txBody>
      </p:sp>
      <p:sp>
        <p:nvSpPr>
          <p:cNvPr id="6" name="Slide Number Placeholder 5"/>
          <p:cNvSpPr>
            <a:spLocks noGrp="1"/>
          </p:cNvSpPr>
          <p:nvPr>
            <p:ph type="sldNum" sz="quarter" idx="12"/>
          </p:nvPr>
        </p:nvSpPr>
        <p:spPr>
          <a:xfrm>
            <a:off x="11256959" y="8218807"/>
            <a:ext cx="584522" cy="528955"/>
          </a:xfrm>
        </p:spPr>
        <p:txBody>
          <a:bodyPr/>
          <a:lstStyle/>
          <a:p>
            <a:fld id="{0ADF476C-9D47-4577-8400-B86D062394A8}" type="slidenum">
              <a:rPr lang="cs-CZ" altLang="cs-CZ" smtClean="0"/>
              <a:pPr/>
              <a:t>‹#›</a:t>
            </a:fld>
            <a:endParaRPr lang="cs-CZ" altLang="cs-CZ"/>
          </a:p>
        </p:txBody>
      </p:sp>
    </p:spTree>
    <p:extLst>
      <p:ext uri="{BB962C8B-B14F-4D97-AF65-F5344CB8AC3E}">
        <p14:creationId xmlns:p14="http://schemas.microsoft.com/office/powerpoint/2010/main" val="3253503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0081" y="6626011"/>
            <a:ext cx="10881360" cy="793433"/>
          </a:xfrm>
        </p:spPr>
        <p:txBody>
          <a:bodyPr anchor="b">
            <a:normAutofit/>
          </a:bodyPr>
          <a:lstStyle>
            <a:lvl1pPr algn="l">
              <a:defRPr sz="2800" b="0"/>
            </a:lvl1pPr>
          </a:lstStyle>
          <a:p>
            <a:r>
              <a:rPr lang="cs-CZ"/>
              <a:t>Kliknutím lze upravit styl.</a:t>
            </a:r>
            <a:endParaRPr lang="en-US" dirty="0"/>
          </a:p>
        </p:txBody>
      </p:sp>
      <p:sp>
        <p:nvSpPr>
          <p:cNvPr id="3" name="Picture Placeholder 2"/>
          <p:cNvSpPr>
            <a:spLocks noGrp="1" noChangeAspect="1"/>
          </p:cNvSpPr>
          <p:nvPr>
            <p:ph type="pic" idx="1"/>
          </p:nvPr>
        </p:nvSpPr>
        <p:spPr>
          <a:xfrm>
            <a:off x="1280161" y="1304957"/>
            <a:ext cx="9601200" cy="443096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2240"/>
            </a:lvl1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a:xfrm>
            <a:off x="640081" y="7419444"/>
            <a:ext cx="10881360" cy="691197"/>
          </a:xfrm>
        </p:spPr>
        <p:txBody>
          <a:bodyPr>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261943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0085" y="853443"/>
            <a:ext cx="10881359" cy="4373879"/>
          </a:xfrm>
        </p:spPr>
        <p:txBody>
          <a:bodyPr anchor="ctr">
            <a:normAutofit/>
          </a:bodyPr>
          <a:lstStyle>
            <a:lvl1pPr algn="l">
              <a:defRPr sz="4480" b="0" cap="none"/>
            </a:lvl1pPr>
          </a:lstStyle>
          <a:p>
            <a:r>
              <a:rPr lang="cs-CZ"/>
              <a:t>Kliknutím lze upravit styl.</a:t>
            </a:r>
            <a:endParaRPr lang="en-US" dirty="0"/>
          </a:p>
        </p:txBody>
      </p:sp>
      <p:sp>
        <p:nvSpPr>
          <p:cNvPr id="3" name="Text Placeholder 2"/>
          <p:cNvSpPr>
            <a:spLocks noGrp="1"/>
          </p:cNvSpPr>
          <p:nvPr>
            <p:ph type="body" idx="1"/>
          </p:nvPr>
        </p:nvSpPr>
        <p:spPr>
          <a:xfrm>
            <a:off x="640083" y="6080760"/>
            <a:ext cx="10881359" cy="2026920"/>
          </a:xfrm>
        </p:spPr>
        <p:txBody>
          <a:bodyPr anchor="ctr">
            <a:normAutofit/>
          </a:bodyPr>
          <a:lstStyle>
            <a:lvl1pPr marL="0" indent="0" algn="l">
              <a:buNone/>
              <a:defRPr sz="2800">
                <a:solidFill>
                  <a:schemeClr val="tx1"/>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2753584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14" name="TextBox 13"/>
          <p:cNvSpPr txBox="1"/>
          <p:nvPr/>
        </p:nvSpPr>
        <p:spPr>
          <a:xfrm>
            <a:off x="590515" y="1005360"/>
            <a:ext cx="640247"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1200" dirty="0">
                <a:solidFill>
                  <a:schemeClr val="tx1"/>
                </a:solidFill>
                <a:effectLst/>
              </a:rPr>
              <a:t>“</a:t>
            </a:r>
          </a:p>
        </p:txBody>
      </p:sp>
      <p:sp>
        <p:nvSpPr>
          <p:cNvPr id="15" name="TextBox 14"/>
          <p:cNvSpPr txBox="1"/>
          <p:nvPr/>
        </p:nvSpPr>
        <p:spPr>
          <a:xfrm>
            <a:off x="10830121" y="3852340"/>
            <a:ext cx="640247"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1200" dirty="0">
                <a:solidFill>
                  <a:schemeClr val="tx1"/>
                </a:solidFill>
                <a:effectLst/>
              </a:rPr>
              <a:t>”</a:t>
            </a:r>
          </a:p>
        </p:txBody>
      </p:sp>
      <p:sp>
        <p:nvSpPr>
          <p:cNvPr id="2" name="Title 1"/>
          <p:cNvSpPr>
            <a:spLocks noGrp="1"/>
          </p:cNvSpPr>
          <p:nvPr>
            <p:ph type="title"/>
          </p:nvPr>
        </p:nvSpPr>
        <p:spPr>
          <a:xfrm>
            <a:off x="1230762" y="853443"/>
            <a:ext cx="9927816" cy="3840479"/>
          </a:xfrm>
        </p:spPr>
        <p:txBody>
          <a:bodyPr anchor="ctr">
            <a:normAutofit/>
          </a:bodyPr>
          <a:lstStyle>
            <a:lvl1pPr algn="l">
              <a:defRPr sz="448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384140" y="4693920"/>
            <a:ext cx="9626586" cy="533400"/>
          </a:xfrm>
        </p:spPr>
        <p:txBody>
          <a:bodyPr anchor="ctr">
            <a:normAutofit/>
          </a:bodyPr>
          <a:lstStyle>
            <a:lvl1pPr marL="0" indent="0">
              <a:buFontTx/>
              <a:buNone/>
              <a:defRPr sz="2240"/>
            </a:lvl1pPr>
            <a:lvl2pPr marL="640080" indent="0">
              <a:buFontTx/>
              <a:buNone/>
              <a:defRPr/>
            </a:lvl2pPr>
            <a:lvl3pPr marL="1280160" indent="0">
              <a:buFontTx/>
              <a:buNone/>
              <a:defRPr/>
            </a:lvl3pPr>
            <a:lvl4pPr marL="1920240" indent="0">
              <a:buFontTx/>
              <a:buNone/>
              <a:defRPr/>
            </a:lvl4pPr>
            <a:lvl5pPr marL="256032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47172" y="6080760"/>
            <a:ext cx="10881360" cy="2026920"/>
          </a:xfrm>
        </p:spPr>
        <p:txBody>
          <a:bodyPr anchor="ctr">
            <a:normAutofit/>
          </a:bodyPr>
          <a:lstStyle>
            <a:lvl1pPr marL="0" indent="0" algn="l">
              <a:buNone/>
              <a:defRPr sz="2800">
                <a:solidFill>
                  <a:schemeClr val="tx1"/>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3558519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0082" y="4608307"/>
            <a:ext cx="10881361" cy="2056320"/>
          </a:xfrm>
        </p:spPr>
        <p:txBody>
          <a:bodyPr anchor="b">
            <a:normAutofit/>
          </a:bodyPr>
          <a:lstStyle>
            <a:lvl1pPr algn="l">
              <a:defRPr sz="3920" b="0" cap="none"/>
            </a:lvl1pPr>
          </a:lstStyle>
          <a:p>
            <a:r>
              <a:rPr lang="cs-CZ"/>
              <a:t>Kliknutím lze upravit styl.</a:t>
            </a:r>
            <a:endParaRPr lang="en-US" dirty="0"/>
          </a:p>
        </p:txBody>
      </p:sp>
      <p:sp>
        <p:nvSpPr>
          <p:cNvPr id="3" name="Text Placeholder 2"/>
          <p:cNvSpPr>
            <a:spLocks noGrp="1"/>
          </p:cNvSpPr>
          <p:nvPr>
            <p:ph type="body" idx="1"/>
          </p:nvPr>
        </p:nvSpPr>
        <p:spPr>
          <a:xfrm>
            <a:off x="640080" y="6664627"/>
            <a:ext cx="10881363" cy="1204560"/>
          </a:xfrm>
        </p:spPr>
        <p:txBody>
          <a:bodyPr anchor="t">
            <a:normAutofit/>
          </a:bodyPr>
          <a:lstStyle>
            <a:lvl1pPr marL="0" indent="0" algn="l">
              <a:buNone/>
              <a:defRPr sz="2520">
                <a:solidFill>
                  <a:schemeClr val="tx1"/>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253207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11" name="TextBox 10"/>
          <p:cNvSpPr txBox="1"/>
          <p:nvPr/>
        </p:nvSpPr>
        <p:spPr>
          <a:xfrm>
            <a:off x="590515" y="1005360"/>
            <a:ext cx="640247"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11200" dirty="0">
                <a:solidFill>
                  <a:schemeClr val="tx1"/>
                </a:solidFill>
                <a:effectLst/>
              </a:rPr>
              <a:t>“</a:t>
            </a:r>
          </a:p>
        </p:txBody>
      </p:sp>
      <p:sp>
        <p:nvSpPr>
          <p:cNvPr id="16" name="TextBox 15"/>
          <p:cNvSpPr txBox="1"/>
          <p:nvPr/>
        </p:nvSpPr>
        <p:spPr>
          <a:xfrm>
            <a:off x="10830121" y="3852340"/>
            <a:ext cx="640247" cy="818686"/>
          </a:xfrm>
          <a:prstGeom prst="rect">
            <a:avLst/>
          </a:prstGeom>
        </p:spPr>
        <p:txBody>
          <a:bodyPr vert="horz" lIns="128016" tIns="64008" rIns="128016" bIns="6400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11200" dirty="0">
                <a:solidFill>
                  <a:schemeClr val="tx1"/>
                </a:solidFill>
                <a:effectLst/>
              </a:rPr>
              <a:t>”</a:t>
            </a:r>
          </a:p>
        </p:txBody>
      </p:sp>
      <p:sp>
        <p:nvSpPr>
          <p:cNvPr id="2" name="Title 1"/>
          <p:cNvSpPr>
            <a:spLocks noGrp="1"/>
          </p:cNvSpPr>
          <p:nvPr>
            <p:ph type="title"/>
          </p:nvPr>
        </p:nvSpPr>
        <p:spPr>
          <a:xfrm>
            <a:off x="1230762" y="853443"/>
            <a:ext cx="9927816" cy="3840479"/>
          </a:xfrm>
        </p:spPr>
        <p:txBody>
          <a:bodyPr anchor="ctr">
            <a:normAutofit/>
          </a:bodyPr>
          <a:lstStyle>
            <a:lvl1pPr algn="l">
              <a:defRPr sz="4480" b="0" cap="none">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640081" y="5440680"/>
            <a:ext cx="10881361" cy="12446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Kliknutím lze upravit styly předlohy textu.</a:t>
            </a:r>
          </a:p>
        </p:txBody>
      </p:sp>
      <p:sp>
        <p:nvSpPr>
          <p:cNvPr id="3" name="Text Placeholder 2"/>
          <p:cNvSpPr>
            <a:spLocks noGrp="1"/>
          </p:cNvSpPr>
          <p:nvPr>
            <p:ph type="body" idx="1"/>
          </p:nvPr>
        </p:nvSpPr>
        <p:spPr>
          <a:xfrm>
            <a:off x="640081" y="6685280"/>
            <a:ext cx="10881361" cy="1422400"/>
          </a:xfrm>
        </p:spPr>
        <p:txBody>
          <a:bodyPr anchor="t">
            <a:normAutofit/>
          </a:bodyPr>
          <a:lstStyle>
            <a:lvl1pPr marL="0" indent="0" algn="l">
              <a:buNone/>
              <a:defRPr sz="2240">
                <a:solidFill>
                  <a:schemeClr val="tx1"/>
                </a:solidFill>
              </a:defRPr>
            </a:lvl1pPr>
            <a:lvl2pPr marL="640080" indent="0">
              <a:buNone/>
              <a:defRPr sz="224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2579801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50217" y="853443"/>
            <a:ext cx="10881361" cy="3840479"/>
          </a:xfrm>
        </p:spPr>
        <p:txBody>
          <a:bodyPr vert="horz" lIns="91440" tIns="45720" rIns="91440" bIns="45720" rtlCol="0" anchor="ctr">
            <a:normAutofit/>
          </a:bodyPr>
          <a:lstStyle>
            <a:lvl1pPr>
              <a:defRPr lang="en-US" sz="3920"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650217" y="4907280"/>
            <a:ext cx="10881361" cy="117348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a:t>Kliknutím lze upravit styly předlohy textu.</a:t>
            </a:r>
          </a:p>
        </p:txBody>
      </p:sp>
      <p:sp>
        <p:nvSpPr>
          <p:cNvPr id="3" name="Text Placeholder 2"/>
          <p:cNvSpPr>
            <a:spLocks noGrp="1"/>
          </p:cNvSpPr>
          <p:nvPr>
            <p:ph type="body" idx="1"/>
          </p:nvPr>
        </p:nvSpPr>
        <p:spPr>
          <a:xfrm>
            <a:off x="650216" y="6080760"/>
            <a:ext cx="10881361" cy="2026920"/>
          </a:xfrm>
        </p:spPr>
        <p:txBody>
          <a:bodyPr anchor="t">
            <a:normAutofit/>
          </a:bodyPr>
          <a:lstStyle>
            <a:lvl1pPr marL="0" indent="0" algn="l">
              <a:buNone/>
              <a:defRPr sz="2240">
                <a:solidFill>
                  <a:schemeClr val="tx1"/>
                </a:solidFill>
              </a:defRPr>
            </a:lvl1pPr>
            <a:lvl2pPr marL="640080" indent="0">
              <a:buNone/>
              <a:defRPr sz="224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71526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8" name="Title 1"/>
          <p:cNvSpPr>
            <a:spLocks noGrp="1"/>
          </p:cNvSpPr>
          <p:nvPr>
            <p:ph type="title"/>
          </p:nvPr>
        </p:nvSpPr>
        <p:spPr>
          <a:xfrm>
            <a:off x="640080" y="853442"/>
            <a:ext cx="10881360" cy="2038774"/>
          </a:xfrm>
        </p:spPr>
        <p:txBody>
          <a:bodyPr>
            <a:normAutofit/>
          </a:bodyPr>
          <a:lstStyle>
            <a:lvl1pPr>
              <a:defRPr sz="3920"/>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A83BE3C5-B94A-498B-944A-BC1DC83CAF8C}" type="slidenum">
              <a:rPr lang="cs-CZ" altLang="cs-CZ" smtClean="0"/>
              <a:pPr/>
              <a:t>‹#›</a:t>
            </a:fld>
            <a:endParaRPr lang="cs-CZ" altLang="cs-CZ"/>
          </a:p>
        </p:txBody>
      </p:sp>
    </p:spTree>
    <p:extLst>
      <p:ext uri="{BB962C8B-B14F-4D97-AF65-F5344CB8AC3E}">
        <p14:creationId xmlns:p14="http://schemas.microsoft.com/office/powerpoint/2010/main" val="1996431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Vertical Title 1"/>
          <p:cNvSpPr>
            <a:spLocks noGrp="1"/>
          </p:cNvSpPr>
          <p:nvPr>
            <p:ph type="title" orient="vert"/>
          </p:nvPr>
        </p:nvSpPr>
        <p:spPr>
          <a:xfrm>
            <a:off x="9174170" y="853441"/>
            <a:ext cx="2347269" cy="7254241"/>
          </a:xfrm>
        </p:spPr>
        <p:txBody>
          <a:bodyPr vert="eaVert">
            <a:normAutofit/>
          </a:bodyPr>
          <a:lstStyle>
            <a:lvl1pPr>
              <a:defRPr sz="3920"/>
            </a:lvl1pPr>
          </a:lstStyle>
          <a:p>
            <a:r>
              <a:rPr lang="cs-CZ"/>
              <a:t>Kliknutím lze upravit styl.</a:t>
            </a:r>
            <a:endParaRPr lang="en-US" dirty="0"/>
          </a:p>
        </p:txBody>
      </p:sp>
      <p:sp>
        <p:nvSpPr>
          <p:cNvPr id="3" name="Vertical Text Placeholder 2"/>
          <p:cNvSpPr>
            <a:spLocks noGrp="1"/>
          </p:cNvSpPr>
          <p:nvPr>
            <p:ph type="body" orient="vert" idx="1"/>
          </p:nvPr>
        </p:nvSpPr>
        <p:spPr>
          <a:xfrm>
            <a:off x="640080" y="853440"/>
            <a:ext cx="8386258" cy="7254240"/>
          </a:xfrm>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DEA1F804-7160-46A6-922B-8B5CA98DA6FC}" type="slidenum">
              <a:rPr lang="cs-CZ" altLang="cs-CZ" smtClean="0"/>
              <a:pPr/>
              <a:t>‹#›</a:t>
            </a:fld>
            <a:endParaRPr lang="cs-CZ" altLang="cs-CZ"/>
          </a:p>
        </p:txBody>
      </p:sp>
    </p:spTree>
    <p:extLst>
      <p:ext uri="{BB962C8B-B14F-4D97-AF65-F5344CB8AC3E}">
        <p14:creationId xmlns:p14="http://schemas.microsoft.com/office/powerpoint/2010/main" val="429416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p:txBody>
          <a:bodyPr>
            <a:normAutofit/>
          </a:bodyPr>
          <a:lstStyle>
            <a:lvl1pPr>
              <a:defRPr sz="3920"/>
            </a:lvl1p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1863647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0083" y="4632013"/>
            <a:ext cx="10881360" cy="2056320"/>
          </a:xfrm>
        </p:spPr>
        <p:txBody>
          <a:bodyPr anchor="b">
            <a:normAutofit/>
          </a:bodyPr>
          <a:lstStyle>
            <a:lvl1pPr algn="l">
              <a:defRPr sz="4480" b="0" cap="all"/>
            </a:lvl1pPr>
          </a:lstStyle>
          <a:p>
            <a:r>
              <a:rPr lang="cs-CZ"/>
              <a:t>Kliknutím lze upravit styl.</a:t>
            </a:r>
            <a:endParaRPr lang="en-US" dirty="0"/>
          </a:p>
        </p:txBody>
      </p:sp>
      <p:sp>
        <p:nvSpPr>
          <p:cNvPr id="3" name="Text Placeholder 2"/>
          <p:cNvSpPr>
            <a:spLocks noGrp="1"/>
          </p:cNvSpPr>
          <p:nvPr>
            <p:ph type="body" idx="1"/>
          </p:nvPr>
        </p:nvSpPr>
        <p:spPr>
          <a:xfrm>
            <a:off x="640081" y="6688333"/>
            <a:ext cx="10881360" cy="1204560"/>
          </a:xfrm>
        </p:spPr>
        <p:txBody>
          <a:bodyPr anchor="t">
            <a:normAutofit/>
          </a:bodyPr>
          <a:lstStyle>
            <a:lvl1pPr marL="0" indent="0" algn="l">
              <a:buNone/>
              <a:defRPr sz="2520" cap="all">
                <a:solidFill>
                  <a:schemeClr val="tx1"/>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pPr>
              <a:defRPr/>
            </a:pPr>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fld id="{4665DEAD-811B-4664-84F9-038057681B3B}" type="slidenum">
              <a:rPr lang="cs-CZ" altLang="cs-CZ" smtClean="0"/>
              <a:pPr/>
              <a:t>‹#›</a:t>
            </a:fld>
            <a:endParaRPr lang="cs-CZ" altLang="cs-CZ"/>
          </a:p>
        </p:txBody>
      </p:sp>
    </p:spTree>
    <p:extLst>
      <p:ext uri="{BB962C8B-B14F-4D97-AF65-F5344CB8AC3E}">
        <p14:creationId xmlns:p14="http://schemas.microsoft.com/office/powerpoint/2010/main" val="217104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40082" y="2998895"/>
            <a:ext cx="5338267" cy="5108788"/>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3174" y="2998896"/>
            <a:ext cx="5338267" cy="5108786"/>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fld id="{14B380D7-F7D8-4E8B-9C7E-41829011EC5B}" type="slidenum">
              <a:rPr lang="cs-CZ" altLang="cs-CZ" smtClean="0"/>
              <a:pPr/>
              <a:t>‹#›</a:t>
            </a:fld>
            <a:endParaRPr lang="cs-CZ" altLang="cs-CZ"/>
          </a:p>
        </p:txBody>
      </p:sp>
    </p:spTree>
    <p:extLst>
      <p:ext uri="{BB962C8B-B14F-4D97-AF65-F5344CB8AC3E}">
        <p14:creationId xmlns:p14="http://schemas.microsoft.com/office/powerpoint/2010/main" val="614727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p:txBody>
          <a:bodyPr>
            <a:normAutofit/>
          </a:bodyPr>
          <a:lstStyle>
            <a:lvl1pPr>
              <a:defRPr sz="4480"/>
            </a:lvl1pPr>
          </a:lstStyle>
          <a:p>
            <a:r>
              <a:rPr lang="cs-CZ"/>
              <a:t>Kliknutím lze upravit styl.</a:t>
            </a:r>
            <a:endParaRPr lang="en-US" dirty="0"/>
          </a:p>
        </p:txBody>
      </p:sp>
      <p:sp>
        <p:nvSpPr>
          <p:cNvPr id="3" name="Text Placeholder 2"/>
          <p:cNvSpPr>
            <a:spLocks noGrp="1"/>
          </p:cNvSpPr>
          <p:nvPr>
            <p:ph type="body" idx="1"/>
          </p:nvPr>
        </p:nvSpPr>
        <p:spPr>
          <a:xfrm>
            <a:off x="1040873" y="3105574"/>
            <a:ext cx="4956844" cy="806767"/>
          </a:xfrm>
        </p:spPr>
        <p:txBody>
          <a:bodyPr anchor="b">
            <a:noAutofit/>
          </a:bodyPr>
          <a:lstStyle>
            <a:lvl1pPr marL="0" indent="0">
              <a:buNone/>
              <a:defRPr sz="3360" b="0"/>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cs-CZ"/>
              <a:t>Kliknutím lze upravit styly předlohy textu.</a:t>
            </a:r>
          </a:p>
        </p:txBody>
      </p:sp>
      <p:sp>
        <p:nvSpPr>
          <p:cNvPr id="4" name="Content Placeholder 3"/>
          <p:cNvSpPr>
            <a:spLocks noGrp="1"/>
          </p:cNvSpPr>
          <p:nvPr>
            <p:ph sz="half" idx="2"/>
          </p:nvPr>
        </p:nvSpPr>
        <p:spPr>
          <a:xfrm>
            <a:off x="640080" y="4018282"/>
            <a:ext cx="5338267" cy="4089397"/>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95568" y="3105574"/>
            <a:ext cx="4925872" cy="806767"/>
          </a:xfrm>
        </p:spPr>
        <p:txBody>
          <a:bodyPr anchor="b">
            <a:noAutofit/>
          </a:bodyPr>
          <a:lstStyle>
            <a:lvl1pPr marL="0" indent="0">
              <a:buNone/>
              <a:defRPr sz="3360" b="0"/>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cs-CZ"/>
              <a:t>Kliknutím lze upravit styly předlohy textu.</a:t>
            </a:r>
          </a:p>
        </p:txBody>
      </p:sp>
      <p:sp>
        <p:nvSpPr>
          <p:cNvPr id="6" name="Content Placeholder 5"/>
          <p:cNvSpPr>
            <a:spLocks noGrp="1"/>
          </p:cNvSpPr>
          <p:nvPr>
            <p:ph sz="quarter" idx="4"/>
          </p:nvPr>
        </p:nvSpPr>
        <p:spPr>
          <a:xfrm>
            <a:off x="6183173" y="4018282"/>
            <a:ext cx="5338267" cy="4089397"/>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defRPr/>
            </a:pPr>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fld id="{51BD55C5-3FCE-4245-BA01-DD051A12B535}" type="slidenum">
              <a:rPr lang="cs-CZ" altLang="cs-CZ" smtClean="0"/>
              <a:pPr/>
              <a:t>‹#›</a:t>
            </a:fld>
            <a:endParaRPr lang="cs-CZ" altLang="cs-CZ"/>
          </a:p>
        </p:txBody>
      </p:sp>
    </p:spTree>
    <p:extLst>
      <p:ext uri="{BB962C8B-B14F-4D97-AF65-F5344CB8AC3E}">
        <p14:creationId xmlns:p14="http://schemas.microsoft.com/office/powerpoint/2010/main" val="226185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0081" y="853442"/>
            <a:ext cx="10881360" cy="2038774"/>
          </a:xfrm>
        </p:spPr>
        <p:txBody>
          <a:bodyPr>
            <a:normAutofit/>
          </a:bodyPr>
          <a:lstStyle>
            <a:lvl1pPr>
              <a:defRPr sz="4480"/>
            </a:lvl1pPr>
          </a:lstStyle>
          <a:p>
            <a:r>
              <a:rPr lang="cs-CZ"/>
              <a:t>Kliknutím lze upravit styl.</a:t>
            </a:r>
            <a:endParaRPr lang="en-US" dirty="0"/>
          </a:p>
        </p:txBody>
      </p:sp>
      <p:sp>
        <p:nvSpPr>
          <p:cNvPr id="3" name="Date Placeholder 2"/>
          <p:cNvSpPr>
            <a:spLocks noGrp="1"/>
          </p:cNvSpPr>
          <p:nvPr>
            <p:ph type="dt" sz="half" idx="10"/>
          </p:nvPr>
        </p:nvSpPr>
        <p:spPr/>
        <p:txBody>
          <a:bodyPr/>
          <a:lstStyle/>
          <a:p>
            <a:pPr>
              <a:defRPr/>
            </a:pPr>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fld id="{D3103F0E-20B0-434A-821E-6E4EA762D3FD}" type="slidenum">
              <a:rPr lang="cs-CZ" altLang="cs-CZ" smtClean="0"/>
              <a:pPr/>
              <a:t>‹#›</a:t>
            </a:fld>
            <a:endParaRPr lang="cs-CZ" altLang="cs-CZ"/>
          </a:p>
        </p:txBody>
      </p:sp>
    </p:spTree>
    <p:extLst>
      <p:ext uri="{BB962C8B-B14F-4D97-AF65-F5344CB8AC3E}">
        <p14:creationId xmlns:p14="http://schemas.microsoft.com/office/powerpoint/2010/main" val="2637994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fld id="{2B21D735-D74A-4EFC-936A-E88A3DD92778}" type="slidenum">
              <a:rPr lang="cs-CZ" altLang="cs-CZ" smtClean="0"/>
              <a:pPr/>
              <a:t>‹#›</a:t>
            </a:fld>
            <a:endParaRPr lang="cs-CZ" altLang="cs-CZ"/>
          </a:p>
        </p:txBody>
      </p:sp>
    </p:spTree>
    <p:extLst>
      <p:ext uri="{BB962C8B-B14F-4D97-AF65-F5344CB8AC3E}">
        <p14:creationId xmlns:p14="http://schemas.microsoft.com/office/powerpoint/2010/main" val="61736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6405" y="2181015"/>
            <a:ext cx="4008074" cy="2015065"/>
          </a:xfrm>
        </p:spPr>
        <p:txBody>
          <a:bodyPr anchor="b">
            <a:normAutofit/>
          </a:bodyPr>
          <a:lstStyle>
            <a:lvl1pPr algn="l">
              <a:defRPr sz="3360" b="0"/>
            </a:lvl1pPr>
          </a:lstStyle>
          <a:p>
            <a:r>
              <a:rPr lang="cs-CZ"/>
              <a:t>Kliknutím lze upravit styl.</a:t>
            </a:r>
            <a:endParaRPr lang="en-US" dirty="0"/>
          </a:p>
        </p:txBody>
      </p:sp>
      <p:sp>
        <p:nvSpPr>
          <p:cNvPr id="3" name="Content Placeholder 2"/>
          <p:cNvSpPr>
            <a:spLocks noGrp="1"/>
          </p:cNvSpPr>
          <p:nvPr>
            <p:ph idx="1"/>
          </p:nvPr>
        </p:nvSpPr>
        <p:spPr>
          <a:xfrm>
            <a:off x="5048602" y="853441"/>
            <a:ext cx="6479165" cy="7254240"/>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46405" y="4196081"/>
            <a:ext cx="4008074" cy="2584029"/>
          </a:xfrm>
        </p:spPr>
        <p:txBody>
          <a:bodyPr anchor="t">
            <a:normAutofit/>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fld id="{23DA2A2D-D063-42BC-BCF1-FFBE4EC70235}" type="slidenum">
              <a:rPr lang="cs-CZ" altLang="cs-CZ" smtClean="0"/>
              <a:pPr/>
              <a:t>‹#›</a:t>
            </a:fld>
            <a:endParaRPr lang="cs-CZ" altLang="cs-CZ"/>
          </a:p>
        </p:txBody>
      </p:sp>
    </p:spTree>
    <p:extLst>
      <p:ext uri="{BB962C8B-B14F-4D97-AF65-F5344CB8AC3E}">
        <p14:creationId xmlns:p14="http://schemas.microsoft.com/office/powerpoint/2010/main" val="4273755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38" y="0"/>
            <a:ext cx="12766040" cy="9601200"/>
          </a:xfrm>
          <a:prstGeom prst="rect">
            <a:avLst/>
          </a:prstGeom>
        </p:spPr>
      </p:pic>
      <p:sp>
        <p:nvSpPr>
          <p:cNvPr id="2" name="Title 1"/>
          <p:cNvSpPr>
            <a:spLocks noGrp="1"/>
          </p:cNvSpPr>
          <p:nvPr>
            <p:ph type="title"/>
          </p:nvPr>
        </p:nvSpPr>
        <p:spPr>
          <a:xfrm>
            <a:off x="646979" y="2429941"/>
            <a:ext cx="5736086" cy="1920240"/>
          </a:xfrm>
        </p:spPr>
        <p:txBody>
          <a:bodyPr anchor="b">
            <a:normAutofit/>
          </a:bodyPr>
          <a:lstStyle>
            <a:lvl1pPr algn="l">
              <a:defRPr sz="3360" b="0"/>
            </a:lvl1pPr>
          </a:lstStyle>
          <a:p>
            <a:r>
              <a:rPr lang="cs-CZ"/>
              <a:t>Kliknutím lze upravit styl.</a:t>
            </a:r>
            <a:endParaRPr lang="en-US" dirty="0"/>
          </a:p>
        </p:txBody>
      </p:sp>
      <p:sp>
        <p:nvSpPr>
          <p:cNvPr id="14" name="Picture Placeholder 2"/>
          <p:cNvSpPr>
            <a:spLocks noGrp="1" noChangeAspect="1"/>
          </p:cNvSpPr>
          <p:nvPr>
            <p:ph type="pic" idx="1"/>
          </p:nvPr>
        </p:nvSpPr>
        <p:spPr>
          <a:xfrm>
            <a:off x="7040880" y="1280160"/>
            <a:ext cx="4480560" cy="64008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2240" dirty="0"/>
            </a:lvl1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a:xfrm>
            <a:off x="646979" y="4350181"/>
            <a:ext cx="5736086" cy="2560320"/>
          </a:xfrm>
        </p:spPr>
        <p:txBody>
          <a:bodyPr anchor="t">
            <a:normAutofit/>
          </a:bodyPr>
          <a:lstStyle>
            <a:lvl1pPr marL="0" indent="0">
              <a:buNone/>
              <a:defRPr sz="224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lang="cs-CZ"/>
              <a:t>Kliknutím lze upravit styly předlohy textu.</a:t>
            </a:r>
          </a:p>
        </p:txBody>
      </p:sp>
      <p:sp>
        <p:nvSpPr>
          <p:cNvPr id="5" name="Date Placeholder 4"/>
          <p:cNvSpPr>
            <a:spLocks noGrp="1"/>
          </p:cNvSpPr>
          <p:nvPr>
            <p:ph type="dt" sz="half" idx="10"/>
          </p:nvPr>
        </p:nvSpPr>
        <p:spPr/>
        <p:txBody>
          <a:bodyPr/>
          <a:lstStyle/>
          <a:p>
            <a:pPr>
              <a:defRPr/>
            </a:pPr>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fld id="{714E0045-32C9-4AFE-818B-FF3E7C6E3019}" type="slidenum">
              <a:rPr lang="cs-CZ" altLang="cs-CZ" smtClean="0"/>
              <a:pPr/>
              <a:t>‹#›</a:t>
            </a:fld>
            <a:endParaRPr lang="cs-CZ" altLang="cs-CZ"/>
          </a:p>
        </p:txBody>
      </p:sp>
    </p:spTree>
    <p:extLst>
      <p:ext uri="{BB962C8B-B14F-4D97-AF65-F5344CB8AC3E}">
        <p14:creationId xmlns:p14="http://schemas.microsoft.com/office/powerpoint/2010/main" val="143160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853442"/>
            <a:ext cx="10881360" cy="2038774"/>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40080" y="2998896"/>
            <a:ext cx="10881360" cy="5108786"/>
          </a:xfrm>
          <a:prstGeom prst="rect">
            <a:avLst/>
          </a:prstGeom>
        </p:spPr>
        <p:txBody>
          <a:bodyPr vert="horz" lIns="91440" tIns="45720" rIns="91440" bIns="45720" rtlCol="0"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133198" y="8218807"/>
            <a:ext cx="1697042" cy="528955"/>
          </a:xfrm>
          <a:prstGeom prst="rect">
            <a:avLst/>
          </a:prstGeom>
        </p:spPr>
        <p:txBody>
          <a:bodyPr vert="horz" lIns="91440" tIns="45720" rIns="91440" bIns="45720" rtlCol="0" anchor="ctr"/>
          <a:lstStyle>
            <a:lvl1pPr algn="r">
              <a:defRPr sz="1400" b="0" i="0">
                <a:solidFill>
                  <a:schemeClr val="tx1"/>
                </a:solidFill>
                <a:effectLst/>
                <a:latin typeface="+mn-lt"/>
              </a:defRPr>
            </a:lvl1pPr>
          </a:lstStyle>
          <a:p>
            <a:pPr>
              <a:defRPr/>
            </a:pPr>
            <a:endParaRPr lang="cs-CZ"/>
          </a:p>
        </p:txBody>
      </p:sp>
      <p:sp>
        <p:nvSpPr>
          <p:cNvPr id="5" name="Footer Placeholder 4"/>
          <p:cNvSpPr>
            <a:spLocks noGrp="1"/>
          </p:cNvSpPr>
          <p:nvPr>
            <p:ph type="ftr" sz="quarter" idx="3"/>
          </p:nvPr>
        </p:nvSpPr>
        <p:spPr>
          <a:xfrm>
            <a:off x="640081" y="8218807"/>
            <a:ext cx="8386435" cy="528955"/>
          </a:xfrm>
          <a:prstGeom prst="rect">
            <a:avLst/>
          </a:prstGeom>
        </p:spPr>
        <p:txBody>
          <a:bodyPr vert="horz" lIns="91440" tIns="45720" rIns="91440" bIns="45720" rtlCol="0" anchor="ctr"/>
          <a:lstStyle>
            <a:lvl1pPr algn="l">
              <a:defRPr sz="1400" b="0" i="0">
                <a:solidFill>
                  <a:schemeClr val="tx1"/>
                </a:solidFill>
                <a:effectLst/>
                <a:latin typeface="+mn-lt"/>
              </a:defRPr>
            </a:lvl1pPr>
          </a:lstStyle>
          <a:p>
            <a:pPr>
              <a:defRPr/>
            </a:pPr>
            <a:endParaRPr lang="cs-CZ"/>
          </a:p>
        </p:txBody>
      </p:sp>
      <p:sp>
        <p:nvSpPr>
          <p:cNvPr id="6" name="Slide Number Placeholder 5"/>
          <p:cNvSpPr>
            <a:spLocks noGrp="1"/>
          </p:cNvSpPr>
          <p:nvPr>
            <p:ph type="sldNum" sz="quarter" idx="4"/>
          </p:nvPr>
        </p:nvSpPr>
        <p:spPr>
          <a:xfrm>
            <a:off x="10936919" y="8218807"/>
            <a:ext cx="584522" cy="528955"/>
          </a:xfrm>
          <a:prstGeom prst="rect">
            <a:avLst/>
          </a:prstGeom>
        </p:spPr>
        <p:txBody>
          <a:bodyPr vert="horz" lIns="91440" tIns="45720" rIns="91440" bIns="45720" rtlCol="0" anchor="ctr"/>
          <a:lstStyle>
            <a:lvl1pPr algn="r">
              <a:defRPr sz="1400" b="0" i="0">
                <a:solidFill>
                  <a:schemeClr val="tx1"/>
                </a:solidFill>
                <a:effectLst/>
                <a:latin typeface="+mn-lt"/>
              </a:defRPr>
            </a:lvl1pPr>
          </a:lstStyle>
          <a:p>
            <a:fld id="{E7BFB9E5-DD2B-47FF-97E5-4B0E46831FB2}" type="slidenum">
              <a:rPr lang="cs-CZ" altLang="cs-CZ" smtClean="0"/>
              <a:pPr/>
              <a:t>‹#›</a:t>
            </a:fld>
            <a:endParaRPr lang="cs-CZ" altLang="cs-CZ"/>
          </a:p>
        </p:txBody>
      </p:sp>
    </p:spTree>
    <p:extLst>
      <p:ext uri="{BB962C8B-B14F-4D97-AF65-F5344CB8AC3E}">
        <p14:creationId xmlns:p14="http://schemas.microsoft.com/office/powerpoint/2010/main" val="2523589835"/>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640080" rtl="0" eaLnBrk="1" latinLnBrk="0" hangingPunct="1">
        <a:spcBef>
          <a:spcPct val="0"/>
        </a:spcBef>
        <a:buNone/>
        <a:defRPr sz="448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0050" indent="-400050" algn="l" defTabSz="640080" rtl="0" eaLnBrk="1" latinLnBrk="0" hangingPunct="1">
        <a:spcBef>
          <a:spcPts val="0"/>
        </a:spcBef>
        <a:spcAft>
          <a:spcPts val="1400"/>
        </a:spcAft>
        <a:buClr>
          <a:schemeClr val="tx1"/>
        </a:buClr>
        <a:buSzPct val="100000"/>
        <a:buFont typeface="Arial"/>
        <a:buChar char="•"/>
        <a:defRPr sz="2520" kern="1200" cap="none">
          <a:solidFill>
            <a:schemeClr val="tx1"/>
          </a:solidFill>
          <a:effectLst/>
          <a:latin typeface="+mn-lt"/>
          <a:ea typeface="+mn-ea"/>
          <a:cs typeface="+mn-cs"/>
        </a:defRPr>
      </a:lvl1pPr>
      <a:lvl2pPr marL="1040130" indent="-400050" algn="l" defTabSz="640080" rtl="0" eaLnBrk="1" latinLnBrk="0" hangingPunct="1">
        <a:spcBef>
          <a:spcPts val="0"/>
        </a:spcBef>
        <a:spcAft>
          <a:spcPts val="1400"/>
        </a:spcAft>
        <a:buClr>
          <a:schemeClr val="tx1"/>
        </a:buClr>
        <a:buSzPct val="100000"/>
        <a:buFont typeface="Arial"/>
        <a:buChar char="•"/>
        <a:defRPr sz="2240" kern="1200" cap="none">
          <a:solidFill>
            <a:schemeClr val="tx1"/>
          </a:solidFill>
          <a:effectLst/>
          <a:latin typeface="+mn-lt"/>
          <a:ea typeface="+mn-ea"/>
          <a:cs typeface="+mn-cs"/>
        </a:defRPr>
      </a:lvl2pPr>
      <a:lvl3pPr marL="1680210" indent="-400050" algn="l" defTabSz="640080" rtl="0" eaLnBrk="1" latinLnBrk="0" hangingPunct="1">
        <a:spcBef>
          <a:spcPts val="0"/>
        </a:spcBef>
        <a:spcAft>
          <a:spcPts val="1400"/>
        </a:spcAft>
        <a:buClr>
          <a:schemeClr val="tx1"/>
        </a:buClr>
        <a:buSzPct val="100000"/>
        <a:buFont typeface="Arial"/>
        <a:buChar char="•"/>
        <a:defRPr sz="1960" kern="1200" cap="none">
          <a:solidFill>
            <a:schemeClr val="tx1"/>
          </a:solidFill>
          <a:effectLst/>
          <a:latin typeface="+mn-lt"/>
          <a:ea typeface="+mn-ea"/>
          <a:cs typeface="+mn-cs"/>
        </a:defRPr>
      </a:lvl3pPr>
      <a:lvl4pPr marL="2160270" indent="-24003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4pPr>
      <a:lvl5pPr marL="2800350" indent="-24003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5pPr>
      <a:lvl6pPr marL="3520440" indent="-32004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6pPr>
      <a:lvl7pPr marL="4160520" indent="-32004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7pPr>
      <a:lvl8pPr marL="4800600" indent="-32004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8pPr>
      <a:lvl9pPr marL="5440680" indent="-320040" algn="l" defTabSz="640080" rtl="0" eaLnBrk="1" latinLnBrk="0" hangingPunct="1">
        <a:spcBef>
          <a:spcPts val="0"/>
        </a:spcBef>
        <a:spcAft>
          <a:spcPts val="1400"/>
        </a:spcAft>
        <a:buClr>
          <a:schemeClr val="tx1"/>
        </a:buClr>
        <a:buSzPct val="100000"/>
        <a:buFont typeface="Arial"/>
        <a:buChar char="•"/>
        <a:defRPr sz="1680" kern="1200" cap="none">
          <a:solidFill>
            <a:schemeClr val="tx1"/>
          </a:solidFill>
          <a:effectLst/>
          <a:latin typeface="+mn-lt"/>
          <a:ea typeface="+mn-ea"/>
          <a:cs typeface="+mn-cs"/>
        </a:defRPr>
      </a:lvl9pPr>
    </p:bodyStyle>
    <p:otherStyle>
      <a:defPPr>
        <a:defRPr lang="en-US"/>
      </a:defPPr>
      <a:lvl1pPr marL="0" algn="l" defTabSz="640080" rtl="0" eaLnBrk="1" latinLnBrk="0" hangingPunct="1">
        <a:defRPr sz="2520" kern="1200">
          <a:solidFill>
            <a:schemeClr val="tx1"/>
          </a:solidFill>
          <a:latin typeface="+mn-lt"/>
          <a:ea typeface="+mn-ea"/>
          <a:cs typeface="+mn-cs"/>
        </a:defRPr>
      </a:lvl1pPr>
      <a:lvl2pPr marL="640080" algn="l" defTabSz="640080" rtl="0" eaLnBrk="1" latinLnBrk="0" hangingPunct="1">
        <a:defRPr sz="2520" kern="1200">
          <a:solidFill>
            <a:schemeClr val="tx1"/>
          </a:solidFill>
          <a:latin typeface="+mn-lt"/>
          <a:ea typeface="+mn-ea"/>
          <a:cs typeface="+mn-cs"/>
        </a:defRPr>
      </a:lvl2pPr>
      <a:lvl3pPr marL="1280160" algn="l" defTabSz="640080" rtl="0" eaLnBrk="1" latinLnBrk="0" hangingPunct="1">
        <a:defRPr sz="2520" kern="1200">
          <a:solidFill>
            <a:schemeClr val="tx1"/>
          </a:solidFill>
          <a:latin typeface="+mn-lt"/>
          <a:ea typeface="+mn-ea"/>
          <a:cs typeface="+mn-cs"/>
        </a:defRPr>
      </a:lvl3pPr>
      <a:lvl4pPr marL="1920240" algn="l" defTabSz="640080" rtl="0" eaLnBrk="1" latinLnBrk="0" hangingPunct="1">
        <a:defRPr sz="2520" kern="1200">
          <a:solidFill>
            <a:schemeClr val="tx1"/>
          </a:solidFill>
          <a:latin typeface="+mn-lt"/>
          <a:ea typeface="+mn-ea"/>
          <a:cs typeface="+mn-cs"/>
        </a:defRPr>
      </a:lvl4pPr>
      <a:lvl5pPr marL="2560320" algn="l" defTabSz="640080" rtl="0" eaLnBrk="1" latinLnBrk="0" hangingPunct="1">
        <a:defRPr sz="2520" kern="1200">
          <a:solidFill>
            <a:schemeClr val="tx1"/>
          </a:solidFill>
          <a:latin typeface="+mn-lt"/>
          <a:ea typeface="+mn-ea"/>
          <a:cs typeface="+mn-cs"/>
        </a:defRPr>
      </a:lvl5pPr>
      <a:lvl6pPr marL="3200400" algn="l" defTabSz="640080" rtl="0" eaLnBrk="1" latinLnBrk="0" hangingPunct="1">
        <a:defRPr sz="2520" kern="1200">
          <a:solidFill>
            <a:schemeClr val="tx1"/>
          </a:solidFill>
          <a:latin typeface="+mn-lt"/>
          <a:ea typeface="+mn-ea"/>
          <a:cs typeface="+mn-cs"/>
        </a:defRPr>
      </a:lvl6pPr>
      <a:lvl7pPr marL="3840480" algn="l" defTabSz="640080" rtl="0" eaLnBrk="1" latinLnBrk="0" hangingPunct="1">
        <a:defRPr sz="2520" kern="1200">
          <a:solidFill>
            <a:schemeClr val="tx1"/>
          </a:solidFill>
          <a:latin typeface="+mn-lt"/>
          <a:ea typeface="+mn-ea"/>
          <a:cs typeface="+mn-cs"/>
        </a:defRPr>
      </a:lvl7pPr>
      <a:lvl8pPr marL="4480560" algn="l" defTabSz="640080" rtl="0" eaLnBrk="1" latinLnBrk="0" hangingPunct="1">
        <a:defRPr sz="2520" kern="1200">
          <a:solidFill>
            <a:schemeClr val="tx1"/>
          </a:solidFill>
          <a:latin typeface="+mn-lt"/>
          <a:ea typeface="+mn-ea"/>
          <a:cs typeface="+mn-cs"/>
        </a:defRPr>
      </a:lvl8pPr>
      <a:lvl9pPr marL="5120640" algn="l" defTabSz="64008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mocatest.org/"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hyperlink" Target="http://www.scid4.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hcp.med.harvard.edu/wmhcidi/index.php"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amazon.com/ICF-Core-Sets-Clinical-Practice/dp/0889374317" TargetMode="External"/><Relationship Id="rId2" Type="http://schemas.openxmlformats.org/officeDocument/2006/relationships/hyperlink" Target="http://www.mzcr.cz/obsah/mezinarodni-klasifikace-funkcnich-schopnostidisability-a-zdravimkf-_1982_3.html"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www.youtube.com/watch?v=xkqLRsvSSFw"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www.youtube.com/watch?v=HeSWc4BS3ZM" TargetMode="External"/><Relationship Id="rId4" Type="http://schemas.openxmlformats.org/officeDocument/2006/relationships/hyperlink" Target="http://www.youtube.com/watch?v=83i2MWMqph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10"/>
          <p:cNvSpPr txBox="1">
            <a:spLocks noChangeArrowheads="1"/>
          </p:cNvSpPr>
          <p:nvPr/>
        </p:nvSpPr>
        <p:spPr bwMode="auto">
          <a:xfrm>
            <a:off x="352425" y="3721100"/>
            <a:ext cx="1188085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79525">
              <a:spcBef>
                <a:spcPct val="20000"/>
              </a:spcBef>
              <a:buChar char="•"/>
              <a:defRPr sz="4500">
                <a:solidFill>
                  <a:schemeClr val="tx1"/>
                </a:solidFill>
                <a:latin typeface="Arial" panose="020B0604020202020204" pitchFamily="34" charset="0"/>
              </a:defRPr>
            </a:lvl1pPr>
            <a:lvl2pPr marL="742950" indent="-285750" defTabSz="1279525">
              <a:spcBef>
                <a:spcPct val="20000"/>
              </a:spcBef>
              <a:buChar char="–"/>
              <a:defRPr sz="3900">
                <a:solidFill>
                  <a:schemeClr val="tx1"/>
                </a:solidFill>
                <a:latin typeface="Arial" panose="020B0604020202020204" pitchFamily="34" charset="0"/>
              </a:defRPr>
            </a:lvl2pPr>
            <a:lvl3pPr marL="1143000" indent="-228600" defTabSz="1279525">
              <a:spcBef>
                <a:spcPct val="20000"/>
              </a:spcBef>
              <a:buChar char="•"/>
              <a:defRPr sz="3400">
                <a:solidFill>
                  <a:schemeClr val="tx1"/>
                </a:solidFill>
                <a:latin typeface="Arial" panose="020B0604020202020204" pitchFamily="34" charset="0"/>
              </a:defRPr>
            </a:lvl3pPr>
            <a:lvl4pPr marL="1600200" indent="-228600" defTabSz="1279525">
              <a:spcBef>
                <a:spcPct val="20000"/>
              </a:spcBef>
              <a:buChar char="–"/>
              <a:defRPr sz="2800">
                <a:solidFill>
                  <a:schemeClr val="tx1"/>
                </a:solidFill>
                <a:latin typeface="Arial" panose="020B0604020202020204" pitchFamily="34" charset="0"/>
              </a:defRPr>
            </a:lvl4pPr>
            <a:lvl5pPr marL="2057400" indent="-228600" defTabSz="1279525">
              <a:spcBef>
                <a:spcPct val="20000"/>
              </a:spcBef>
              <a:buChar char="»"/>
              <a:defRPr sz="2800">
                <a:solidFill>
                  <a:schemeClr val="tx1"/>
                </a:solidFill>
                <a:latin typeface="Arial" panose="020B0604020202020204" pitchFamily="34" charset="0"/>
              </a:defRPr>
            </a:lvl5pPr>
            <a:lvl6pPr marL="25146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6pPr>
            <a:lvl7pPr marL="29718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7pPr>
            <a:lvl8pPr marL="34290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8pPr>
            <a:lvl9pPr marL="38862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9pPr>
          </a:lstStyle>
          <a:p>
            <a:pPr eaLnBrk="1" hangingPunct="1">
              <a:spcBef>
                <a:spcPct val="50000"/>
              </a:spcBef>
              <a:buFontTx/>
              <a:buNone/>
            </a:pPr>
            <a:r>
              <a:rPr lang="cs-CZ" altLang="cs-CZ" sz="3600" b="1" dirty="0">
                <a:solidFill>
                  <a:srgbClr val="FFFFFF"/>
                </a:solidFill>
                <a:latin typeface="+mn-lt"/>
              </a:rPr>
              <a:t>Přednáška 2 -  Proces vyšetření. Pozorování a rozhovor.</a:t>
            </a:r>
          </a:p>
          <a:p>
            <a:pPr eaLnBrk="1" hangingPunct="1">
              <a:spcBef>
                <a:spcPct val="50000"/>
              </a:spcBef>
              <a:buNone/>
            </a:pPr>
            <a:r>
              <a:rPr lang="cs-CZ" altLang="cs-CZ" sz="2800" dirty="0">
                <a:solidFill>
                  <a:srgbClr val="FFFFFF"/>
                </a:solidFill>
              </a:rPr>
              <a:t>PSYb4020 Psychologické testování a diagnostika dospělých</a:t>
            </a:r>
          </a:p>
        </p:txBody>
      </p:sp>
      <p:sp>
        <p:nvSpPr>
          <p:cNvPr id="2057" name="Text Box 11"/>
          <p:cNvSpPr txBox="1">
            <a:spLocks noChangeArrowheads="1"/>
          </p:cNvSpPr>
          <p:nvPr/>
        </p:nvSpPr>
        <p:spPr bwMode="auto">
          <a:xfrm>
            <a:off x="423863" y="5448300"/>
            <a:ext cx="64087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79525">
              <a:spcBef>
                <a:spcPct val="20000"/>
              </a:spcBef>
              <a:buChar char="•"/>
              <a:defRPr sz="4500">
                <a:solidFill>
                  <a:schemeClr val="tx1"/>
                </a:solidFill>
                <a:latin typeface="Arial" panose="020B0604020202020204" pitchFamily="34" charset="0"/>
              </a:defRPr>
            </a:lvl1pPr>
            <a:lvl2pPr marL="742950" indent="-285750" defTabSz="1279525">
              <a:spcBef>
                <a:spcPct val="20000"/>
              </a:spcBef>
              <a:buChar char="–"/>
              <a:defRPr sz="3900">
                <a:solidFill>
                  <a:schemeClr val="tx1"/>
                </a:solidFill>
                <a:latin typeface="Arial" panose="020B0604020202020204" pitchFamily="34" charset="0"/>
              </a:defRPr>
            </a:lvl2pPr>
            <a:lvl3pPr marL="1143000" indent="-228600" defTabSz="1279525">
              <a:spcBef>
                <a:spcPct val="20000"/>
              </a:spcBef>
              <a:buChar char="•"/>
              <a:defRPr sz="3400">
                <a:solidFill>
                  <a:schemeClr val="tx1"/>
                </a:solidFill>
                <a:latin typeface="Arial" panose="020B0604020202020204" pitchFamily="34" charset="0"/>
              </a:defRPr>
            </a:lvl3pPr>
            <a:lvl4pPr marL="1600200" indent="-228600" defTabSz="1279525">
              <a:spcBef>
                <a:spcPct val="20000"/>
              </a:spcBef>
              <a:buChar char="–"/>
              <a:defRPr sz="2800">
                <a:solidFill>
                  <a:schemeClr val="tx1"/>
                </a:solidFill>
                <a:latin typeface="Arial" panose="020B0604020202020204" pitchFamily="34" charset="0"/>
              </a:defRPr>
            </a:lvl4pPr>
            <a:lvl5pPr marL="2057400" indent="-228600" defTabSz="1279525">
              <a:spcBef>
                <a:spcPct val="20000"/>
              </a:spcBef>
              <a:buChar char="»"/>
              <a:defRPr sz="2800">
                <a:solidFill>
                  <a:schemeClr val="tx1"/>
                </a:solidFill>
                <a:latin typeface="Arial" panose="020B0604020202020204" pitchFamily="34" charset="0"/>
              </a:defRPr>
            </a:lvl5pPr>
            <a:lvl6pPr marL="25146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6pPr>
            <a:lvl7pPr marL="29718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7pPr>
            <a:lvl8pPr marL="34290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8pPr>
            <a:lvl9pPr marL="3886200" indent="-228600" defTabSz="1279525" eaLnBrk="0" fontAlgn="base" hangingPunct="0">
              <a:spcBef>
                <a:spcPct val="20000"/>
              </a:spcBef>
              <a:spcAft>
                <a:spcPct val="0"/>
              </a:spcAft>
              <a:buChar char="»"/>
              <a:defRPr sz="2800">
                <a:solidFill>
                  <a:schemeClr val="tx1"/>
                </a:solidFill>
                <a:latin typeface="Arial" panose="020B0604020202020204" pitchFamily="34" charset="0"/>
              </a:defRPr>
            </a:lvl9pPr>
          </a:lstStyle>
          <a:p>
            <a:pPr eaLnBrk="1" hangingPunct="1">
              <a:spcBef>
                <a:spcPct val="50000"/>
              </a:spcBef>
              <a:buFontTx/>
              <a:buNone/>
            </a:pPr>
            <a:r>
              <a:rPr lang="cs-CZ" altLang="cs-CZ" sz="2500" dirty="0">
                <a:latin typeface="+mn-lt"/>
              </a:rPr>
              <a:t>Stanislav Ježek, FSS MU</a:t>
            </a:r>
          </a:p>
        </p:txBody>
      </p:sp>
    </p:spTree>
  </p:cSld>
  <p:clrMapOvr>
    <a:masterClrMapping/>
  </p:clrMapOvr>
  <mc:AlternateContent xmlns:mc="http://schemas.openxmlformats.org/markup-compatibility/2006" xmlns:p14="http://schemas.microsoft.com/office/powerpoint/2010/main">
    <mc:Choice Requires="p14">
      <p:transition p14:dur="25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2168" y="264096"/>
            <a:ext cx="10881360" cy="1224136"/>
          </a:xfrm>
        </p:spPr>
        <p:txBody>
          <a:bodyPr>
            <a:normAutofit/>
          </a:bodyPr>
          <a:lstStyle/>
          <a:p>
            <a:r>
              <a:rPr lang="cs-CZ" sz="5400" dirty="0"/>
              <a:t>Kontext a otázka(y)  </a:t>
            </a:r>
            <a:r>
              <a:rPr lang="cs-CZ" sz="3200" i="1" cap="none" dirty="0"/>
              <a:t>(</a:t>
            </a:r>
            <a:r>
              <a:rPr lang="cs-CZ" sz="3200" i="1" cap="none" dirty="0" err="1"/>
              <a:t>pokrač</a:t>
            </a:r>
            <a:r>
              <a:rPr lang="cs-CZ" sz="3200" i="1" cap="none" dirty="0"/>
              <a:t>.)</a:t>
            </a:r>
            <a:endParaRPr lang="cs-CZ" sz="5400" i="1" dirty="0"/>
          </a:p>
        </p:txBody>
      </p:sp>
      <p:sp>
        <p:nvSpPr>
          <p:cNvPr id="3" name="Zástupný symbol pro obsah 2"/>
          <p:cNvSpPr>
            <a:spLocks noGrp="1"/>
          </p:cNvSpPr>
          <p:nvPr>
            <p:ph idx="1"/>
          </p:nvPr>
        </p:nvSpPr>
        <p:spPr>
          <a:xfrm>
            <a:off x="640080" y="1776264"/>
            <a:ext cx="11881400" cy="6984776"/>
          </a:xfrm>
        </p:spPr>
        <p:txBody>
          <a:bodyPr>
            <a:normAutofit lnSpcReduction="10000"/>
          </a:bodyPr>
          <a:lstStyle/>
          <a:p>
            <a:pPr marL="640080" lvl="1" indent="0">
              <a:lnSpc>
                <a:spcPct val="110000"/>
              </a:lnSpc>
              <a:spcAft>
                <a:spcPts val="600"/>
              </a:spcAft>
              <a:buNone/>
            </a:pPr>
            <a:endParaRPr lang="cs-CZ" sz="2920" dirty="0"/>
          </a:p>
          <a:p>
            <a:pPr marL="0" indent="0">
              <a:lnSpc>
                <a:spcPct val="110000"/>
              </a:lnSpc>
              <a:spcAft>
                <a:spcPts val="600"/>
              </a:spcAft>
              <a:buNone/>
            </a:pPr>
            <a:r>
              <a:rPr lang="cs-CZ" sz="4000" dirty="0"/>
              <a:t>Sebereflexe – dokážu poskytnout odpověď?</a:t>
            </a:r>
          </a:p>
          <a:p>
            <a:pPr lvl="1">
              <a:lnSpc>
                <a:spcPct val="110000"/>
              </a:lnSpc>
              <a:spcAft>
                <a:spcPts val="600"/>
              </a:spcAft>
            </a:pPr>
            <a:r>
              <a:rPr lang="cs-CZ" sz="3600" dirty="0"/>
              <a:t>Mám potřebné znalosti a dovednosti? Lze je získat? Předjímám potřebné informace. </a:t>
            </a:r>
          </a:p>
          <a:p>
            <a:pPr lvl="1">
              <a:lnSpc>
                <a:spcPct val="110000"/>
              </a:lnSpc>
              <a:spcAft>
                <a:spcPts val="600"/>
              </a:spcAft>
            </a:pPr>
            <a:r>
              <a:rPr lang="cs-CZ" sz="3600" dirty="0"/>
              <a:t>Kulturní  kompetence  – prý 4. vlna v psychologii</a:t>
            </a:r>
          </a:p>
          <a:p>
            <a:pPr lvl="1">
              <a:lnSpc>
                <a:spcPct val="110000"/>
              </a:lnSpc>
              <a:spcAft>
                <a:spcPts val="600"/>
              </a:spcAft>
            </a:pPr>
            <a:r>
              <a:rPr lang="cs-CZ" sz="3600" dirty="0"/>
              <a:t>Znalost systému – procesy, zdroje informací, lidi, očekávání – zákonné povinnosti</a:t>
            </a:r>
            <a:endParaRPr lang="cs-CZ" sz="2800" dirty="0"/>
          </a:p>
          <a:p>
            <a:pPr marL="0" indent="0">
              <a:lnSpc>
                <a:spcPct val="110000"/>
              </a:lnSpc>
              <a:spcAft>
                <a:spcPts val="600"/>
              </a:spcAft>
              <a:buNone/>
            </a:pPr>
            <a:endParaRPr lang="cs-CZ" sz="3600" dirty="0"/>
          </a:p>
          <a:p>
            <a:pPr marL="0" indent="0">
              <a:lnSpc>
                <a:spcPct val="110000"/>
              </a:lnSpc>
              <a:spcAft>
                <a:spcPts val="600"/>
              </a:spcAft>
              <a:buNone/>
            </a:pPr>
            <a:r>
              <a:rPr lang="cs-CZ" sz="3600" dirty="0"/>
              <a:t>LZE ODMÍTNOUT ZADÁNÍ!</a:t>
            </a:r>
          </a:p>
          <a:p>
            <a:pPr lvl="1">
              <a:lnSpc>
                <a:spcPct val="110000"/>
              </a:lnSpc>
              <a:spcAft>
                <a:spcPts val="600"/>
              </a:spcAft>
            </a:pPr>
            <a:r>
              <a:rPr lang="cs-CZ" sz="3600" dirty="0"/>
              <a:t>bez této možnosti se z profesionála-psychologa stává neprofesionální </a:t>
            </a:r>
            <a:r>
              <a:rPr lang="cs-CZ" sz="3600" dirty="0" err="1"/>
              <a:t>plízr</a:t>
            </a:r>
            <a:endParaRPr lang="cs-CZ" sz="3600" dirty="0"/>
          </a:p>
        </p:txBody>
      </p:sp>
    </p:spTree>
    <p:extLst>
      <p:ext uri="{BB962C8B-B14F-4D97-AF65-F5344CB8AC3E}">
        <p14:creationId xmlns:p14="http://schemas.microsoft.com/office/powerpoint/2010/main" val="53870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Kontext</a:t>
            </a:r>
          </a:p>
          <a:p>
            <a:pPr algn="ctr" defTabSz="1279525" eaLnBrk="1" hangingPunct="1">
              <a:defRPr/>
            </a:pPr>
            <a:r>
              <a:rPr lang="cs-CZ" dirty="0">
                <a:solidFill>
                  <a:schemeClr val="tx1"/>
                </a:solidFill>
              </a:rPr>
              <a:t>a</a:t>
            </a:r>
          </a:p>
          <a:p>
            <a:pPr algn="ctr" defTabSz="1279525" eaLnBrk="1" hangingPunct="1">
              <a:defRPr/>
            </a:pPr>
            <a:r>
              <a:rPr lang="cs-CZ" dirty="0">
                <a:solidFill>
                  <a:schemeClr val="tx1"/>
                </a:solidFill>
              </a:rPr>
              <a:t>otázka</a:t>
            </a:r>
          </a:p>
        </p:txBody>
      </p:sp>
      <p:sp>
        <p:nvSpPr>
          <p:cNvPr id="5" name="Obdélník 4"/>
          <p:cNvSpPr/>
          <p:nvPr/>
        </p:nvSpPr>
        <p:spPr bwMode="auto">
          <a:xfrm>
            <a:off x="2871788" y="3000400"/>
            <a:ext cx="1979612" cy="2016224"/>
          </a:xfrm>
          <a:prstGeom prst="rect">
            <a:avLst/>
          </a:prstGeom>
          <a:solidFill>
            <a:schemeClr val="accent1">
              <a:lumMod val="20000"/>
              <a:lumOff val="8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b="1" dirty="0">
                <a:solidFill>
                  <a:schemeClr val="bg1"/>
                </a:solidFill>
              </a:rPr>
              <a:t>Stanovení potřebných informací</a:t>
            </a:r>
          </a:p>
          <a:p>
            <a:pPr algn="ctr" defTabSz="1279525" eaLnBrk="1" hangingPunct="1">
              <a:defRPr/>
            </a:pPr>
            <a:r>
              <a:rPr lang="cs-CZ" b="1" dirty="0">
                <a:solidFill>
                  <a:schemeClr val="bg1"/>
                </a:solidFill>
              </a:rPr>
              <a:t>(volba metod)</a:t>
            </a:r>
          </a:p>
          <a:p>
            <a:pPr algn="ctr" defTabSz="1279525" eaLnBrk="1" hangingPunct="1">
              <a:defRPr/>
            </a:pPr>
            <a:endParaRPr lang="cs-CZ" b="1" dirty="0">
              <a:solidFill>
                <a:schemeClr val="bg1"/>
              </a:solidFill>
            </a:endParaRPr>
          </a:p>
        </p:txBody>
      </p:sp>
      <p:sp>
        <p:nvSpPr>
          <p:cNvPr id="6" name="Obdélník 5"/>
          <p:cNvSpPr/>
          <p:nvPr/>
        </p:nvSpPr>
        <p:spPr bwMode="auto">
          <a:xfrm>
            <a:off x="4960938" y="2640360"/>
            <a:ext cx="2087562" cy="244827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Administrace</a:t>
            </a:r>
          </a:p>
          <a:p>
            <a:pPr algn="ctr" defTabSz="1279525" eaLnBrk="1" hangingPunct="1">
              <a:defRPr/>
            </a:pPr>
            <a:r>
              <a:rPr lang="en-US" dirty="0">
                <a:solidFill>
                  <a:schemeClr val="tx1"/>
                </a:solidFill>
              </a:rPr>
              <a:t>≈</a:t>
            </a:r>
            <a:r>
              <a:rPr lang="en-US" dirty="0" err="1">
                <a:solidFill>
                  <a:schemeClr val="tx1"/>
                </a:solidFill>
              </a:rPr>
              <a:t>metod</a:t>
            </a:r>
            <a:endParaRPr lang="cs-CZ" dirty="0">
              <a:solidFill>
                <a:schemeClr val="tx1"/>
              </a:solidFill>
            </a:endParaRPr>
          </a:p>
          <a:p>
            <a:pPr algn="ctr" defTabSz="1279525" eaLnBrk="1" hangingPunct="1">
              <a:defRPr/>
            </a:pPr>
            <a:endParaRPr lang="cs-CZ" dirty="0">
              <a:solidFill>
                <a:schemeClr val="tx1"/>
              </a:solidFill>
            </a:endParaRPr>
          </a:p>
        </p:txBody>
      </p:sp>
      <p:sp>
        <p:nvSpPr>
          <p:cNvPr id="7" name="Obdélník 6"/>
          <p:cNvSpPr/>
          <p:nvPr/>
        </p:nvSpPr>
        <p:spPr bwMode="auto">
          <a:xfrm>
            <a:off x="7223125" y="3432523"/>
            <a:ext cx="1985963"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Nález -</a:t>
            </a:r>
          </a:p>
          <a:p>
            <a:pPr algn="ctr" defTabSz="1279525" eaLnBrk="1" hangingPunct="1">
              <a:defRPr/>
            </a:pPr>
            <a:r>
              <a:rPr lang="cs-CZ" dirty="0">
                <a:solidFill>
                  <a:schemeClr val="tx1"/>
                </a:solidFill>
              </a:rPr>
              <a:t>interpretace</a:t>
            </a:r>
          </a:p>
        </p:txBody>
      </p:sp>
      <p:sp>
        <p:nvSpPr>
          <p:cNvPr id="8" name="Obdélník 7"/>
          <p:cNvSpPr/>
          <p:nvPr/>
        </p:nvSpPr>
        <p:spPr bwMode="auto">
          <a:xfrm>
            <a:off x="9345613" y="3432523"/>
            <a:ext cx="2024062"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038123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800" dirty="0"/>
              <a:t>stanovení potřebných informací</a:t>
            </a:r>
            <a:br>
              <a:rPr lang="cs-CZ" sz="4800" dirty="0"/>
            </a:br>
            <a:r>
              <a:rPr lang="cs-CZ" sz="4800" i="1" dirty="0"/>
              <a:t>kroky ke </a:t>
            </a:r>
            <a:r>
              <a:rPr lang="cs-CZ" sz="4800" b="1" i="1" dirty="0"/>
              <a:t>zdůvodněné</a:t>
            </a:r>
            <a:r>
              <a:rPr lang="cs-CZ" sz="4800" i="1" dirty="0"/>
              <a:t> volbě metod</a:t>
            </a:r>
          </a:p>
        </p:txBody>
      </p:sp>
      <p:sp>
        <p:nvSpPr>
          <p:cNvPr id="3" name="Zástupný symbol pro obsah 2"/>
          <p:cNvSpPr>
            <a:spLocks noGrp="1"/>
          </p:cNvSpPr>
          <p:nvPr>
            <p:ph idx="1"/>
          </p:nvPr>
        </p:nvSpPr>
        <p:spPr>
          <a:xfrm>
            <a:off x="640080" y="2998896"/>
            <a:ext cx="11665376" cy="6266200"/>
          </a:xfrm>
        </p:spPr>
        <p:txBody>
          <a:bodyPr>
            <a:normAutofit/>
          </a:bodyPr>
          <a:lstStyle/>
          <a:p>
            <a:pPr marL="1154430" lvl="1" indent="-514350">
              <a:buFont typeface="+mj-lt"/>
              <a:buAutoNum type="arabicPeriod"/>
            </a:pPr>
            <a:r>
              <a:rPr lang="cs-CZ" sz="2800" dirty="0"/>
              <a:t>Otázky, na které má vyšetření poskytnout odpověď</a:t>
            </a:r>
          </a:p>
          <a:p>
            <a:pPr marL="1154430" lvl="1" indent="-514350">
              <a:buFont typeface="+mj-lt"/>
              <a:buAutoNum type="arabicPeriod"/>
            </a:pPr>
            <a:r>
              <a:rPr lang="cs-CZ" sz="2800" dirty="0"/>
              <a:t>Získání informací o problému – studium</a:t>
            </a:r>
          </a:p>
          <a:p>
            <a:pPr marL="1154430" lvl="1" indent="-514350">
              <a:buFont typeface="+mj-lt"/>
              <a:buAutoNum type="arabicPeriod"/>
            </a:pPr>
            <a:r>
              <a:rPr lang="cs-CZ" sz="2800" dirty="0"/>
              <a:t>Získání a studium záznamů klienta (zdravotní, kariérní…) </a:t>
            </a:r>
          </a:p>
          <a:p>
            <a:pPr marL="1154430" lvl="1" indent="-514350">
              <a:buFont typeface="+mj-lt"/>
              <a:buAutoNum type="arabicPeriod"/>
            </a:pPr>
            <a:r>
              <a:rPr lang="cs-CZ" sz="2800" dirty="0"/>
              <a:t>Identifikace domén fungování, o kterých je potřeba se něco dozvědět</a:t>
            </a:r>
          </a:p>
          <a:p>
            <a:pPr lvl="2"/>
            <a:r>
              <a:rPr lang="en-US" sz="2400" dirty="0"/>
              <a:t>emo</a:t>
            </a:r>
            <a:r>
              <a:rPr lang="cs-CZ" sz="2400" dirty="0"/>
              <a:t>ční fungování ● intelektové fungování ● paměť a exekutivní funkce ● akademický/pracovní výkon ● chování ●  interpersonální vztahy ● rozhodování ● sebepojetí ● fungování v rodině ● rodinná anamnéza ● situační stres ● symptomy…</a:t>
            </a:r>
          </a:p>
          <a:p>
            <a:pPr marL="1154430" lvl="1" indent="-514350">
              <a:buFont typeface="+mj-lt"/>
              <a:buAutoNum type="arabicPeriod"/>
            </a:pPr>
            <a:r>
              <a:rPr lang="cs-CZ" sz="2800" dirty="0"/>
              <a:t>Volba zdrojů informací – rozhovor, pozorování, testy, záznamy… </a:t>
            </a:r>
          </a:p>
          <a:p>
            <a:pPr marL="640080" lvl="1" indent="0">
              <a:buNone/>
            </a:pPr>
            <a:r>
              <a:rPr lang="cs-CZ" sz="2800" dirty="0"/>
              <a:t>…Administrace </a:t>
            </a:r>
          </a:p>
          <a:p>
            <a:pPr marL="640080" lvl="1" indent="0">
              <a:buNone/>
            </a:pPr>
            <a:r>
              <a:rPr lang="cs-CZ" sz="2800" dirty="0"/>
              <a:t>…Určení reliability, validity a použitelnosti získaných </a:t>
            </a:r>
            <a:r>
              <a:rPr lang="cs-CZ" sz="2800" u="sng" dirty="0"/>
              <a:t>dat</a:t>
            </a:r>
          </a:p>
        </p:txBody>
      </p:sp>
    </p:spTree>
    <p:extLst>
      <p:ext uri="{BB962C8B-B14F-4D97-AF65-F5344CB8AC3E}">
        <p14:creationId xmlns:p14="http://schemas.microsoft.com/office/powerpoint/2010/main" val="278306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800" dirty="0"/>
              <a:t>stanovení potřebných informací</a:t>
            </a:r>
            <a:br>
              <a:rPr lang="cs-CZ" sz="4800" dirty="0"/>
            </a:br>
            <a:r>
              <a:rPr lang="cs-CZ" sz="4800" i="1" dirty="0"/>
              <a:t>EBA</a:t>
            </a:r>
          </a:p>
        </p:txBody>
      </p:sp>
      <p:sp>
        <p:nvSpPr>
          <p:cNvPr id="3" name="Zástupný symbol pro obsah 2"/>
          <p:cNvSpPr>
            <a:spLocks noGrp="1"/>
          </p:cNvSpPr>
          <p:nvPr>
            <p:ph idx="1"/>
          </p:nvPr>
        </p:nvSpPr>
        <p:spPr>
          <a:xfrm>
            <a:off x="640080" y="2998896"/>
            <a:ext cx="11665376" cy="6122184"/>
          </a:xfrm>
        </p:spPr>
        <p:txBody>
          <a:bodyPr>
            <a:normAutofit/>
          </a:bodyPr>
          <a:lstStyle/>
          <a:p>
            <a:pPr marL="0" indent="0">
              <a:buNone/>
            </a:pPr>
            <a:r>
              <a:rPr lang="cs-CZ" sz="3200" dirty="0"/>
              <a:t>Dnes stále více v kontextu hnutí za </a:t>
            </a:r>
            <a:r>
              <a:rPr lang="cs-CZ" sz="3200" b="1" dirty="0"/>
              <a:t>Evidence-</a:t>
            </a:r>
            <a:r>
              <a:rPr lang="cs-CZ" sz="3200" b="1" dirty="0" err="1"/>
              <a:t>Based</a:t>
            </a:r>
            <a:r>
              <a:rPr lang="cs-CZ" sz="3200" b="1" dirty="0"/>
              <a:t> </a:t>
            </a:r>
            <a:r>
              <a:rPr lang="cs-CZ" sz="3200" b="1" dirty="0" err="1"/>
              <a:t>Assessment</a:t>
            </a:r>
            <a:r>
              <a:rPr lang="cs-CZ" sz="3200" b="1" dirty="0"/>
              <a:t> </a:t>
            </a:r>
          </a:p>
          <a:p>
            <a:r>
              <a:rPr lang="cs-CZ" sz="3080" dirty="0"/>
              <a:t>příklon ke </a:t>
            </a:r>
            <a:r>
              <a:rPr lang="cs-CZ" sz="3080" b="1" dirty="0"/>
              <a:t>zdůvodněné volbě nástrojů </a:t>
            </a:r>
            <a:r>
              <a:rPr lang="cs-CZ" sz="3080" dirty="0"/>
              <a:t>(vs. komplexní baterie „na vše“) – ve výběrových řízeních to implikuje i legislativa (viz Stříteský)</a:t>
            </a:r>
          </a:p>
          <a:p>
            <a:r>
              <a:rPr lang="cs-CZ" sz="3080" dirty="0"/>
              <a:t>zvýšené užívání metod </a:t>
            </a:r>
            <a:r>
              <a:rPr lang="cs-CZ" sz="3080" b="1" dirty="0"/>
              <a:t>specificky</a:t>
            </a:r>
            <a:r>
              <a:rPr lang="cs-CZ" sz="3080" dirty="0"/>
              <a:t> zaměřených na určité diagnózy, symptomy, kompetence….</a:t>
            </a:r>
          </a:p>
          <a:p>
            <a:r>
              <a:rPr lang="cs-CZ" sz="3080" dirty="0"/>
              <a:t>zvýšený důraz na celoživotní vzdělávání (o metodách)</a:t>
            </a:r>
          </a:p>
          <a:p>
            <a:r>
              <a:rPr lang="cs-CZ" sz="3080" dirty="0"/>
              <a:t>zvýšený důraz na stanovení diagnóz </a:t>
            </a:r>
          </a:p>
          <a:p>
            <a:r>
              <a:rPr lang="cs-CZ" sz="3080" dirty="0"/>
              <a:t>jde na ruku hnutí za </a:t>
            </a:r>
            <a:r>
              <a:rPr lang="cs-CZ" sz="3080" dirty="0" err="1"/>
              <a:t>akontabilitu</a:t>
            </a:r>
            <a:r>
              <a:rPr lang="cs-CZ" sz="3080" dirty="0"/>
              <a:t> zdravotnické péče – výkaznictví, formalismus, diagnózy</a:t>
            </a:r>
          </a:p>
          <a:p>
            <a:pPr marL="0" indent="0" algn="ctr">
              <a:buNone/>
            </a:pPr>
            <a:r>
              <a:rPr lang="cs-CZ" sz="3200" b="1" dirty="0">
                <a:solidFill>
                  <a:srgbClr val="FFFF00"/>
                </a:solidFill>
              </a:rPr>
              <a:t>Připravenost argumentovat co, proč a jak vyšetřením zjišťujeme.</a:t>
            </a:r>
          </a:p>
          <a:p>
            <a:pPr lvl="1"/>
            <a:endParaRPr lang="cs-CZ" dirty="0"/>
          </a:p>
        </p:txBody>
      </p:sp>
    </p:spTree>
    <p:extLst>
      <p:ext uri="{BB962C8B-B14F-4D97-AF65-F5344CB8AC3E}">
        <p14:creationId xmlns:p14="http://schemas.microsoft.com/office/powerpoint/2010/main" val="1038828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4800" dirty="0"/>
              <a:t>stanovení potřebných informací</a:t>
            </a:r>
          </a:p>
        </p:txBody>
      </p:sp>
      <p:sp>
        <p:nvSpPr>
          <p:cNvPr id="3" name="Zástupný symbol pro obsah 2"/>
          <p:cNvSpPr>
            <a:spLocks noGrp="1"/>
          </p:cNvSpPr>
          <p:nvPr>
            <p:ph idx="1"/>
          </p:nvPr>
        </p:nvSpPr>
        <p:spPr>
          <a:xfrm>
            <a:off x="640080" y="2568352"/>
            <a:ext cx="11521360" cy="7032848"/>
          </a:xfrm>
        </p:spPr>
        <p:txBody>
          <a:bodyPr>
            <a:normAutofit/>
          </a:bodyPr>
          <a:lstStyle/>
          <a:p>
            <a:pPr marL="0" indent="0">
              <a:buNone/>
            </a:pPr>
            <a:r>
              <a:rPr lang="cs-CZ" sz="2400" dirty="0"/>
              <a:t>Ve (zkrácené) zkratce </a:t>
            </a:r>
            <a:r>
              <a:rPr lang="cs-CZ" sz="2400" dirty="0" err="1"/>
              <a:t>Meyera</a:t>
            </a:r>
            <a:r>
              <a:rPr lang="cs-CZ" sz="2400" dirty="0"/>
              <a:t> et al. (2001):</a:t>
            </a:r>
          </a:p>
          <a:p>
            <a:pPr marL="0" indent="0">
              <a:buNone/>
            </a:pPr>
            <a:endParaRPr lang="cs-CZ" sz="2400" dirty="0"/>
          </a:p>
          <a:p>
            <a:pPr marL="0" indent="0">
              <a:buNone/>
            </a:pPr>
            <a:r>
              <a:rPr lang="cs-CZ" sz="2400" dirty="0"/>
              <a:t>„Za optimálních podmínek nám </a:t>
            </a:r>
          </a:p>
          <a:p>
            <a:pPr marL="514350" indent="-514350">
              <a:buAutoNum type="alphaLcParenBoth"/>
            </a:pPr>
            <a:r>
              <a:rPr lang="cs-CZ" sz="2400" dirty="0"/>
              <a:t>nestrukturovaný rozhovor poskytne narativní informace o životě,</a:t>
            </a:r>
            <a:r>
              <a:rPr lang="en-US" sz="2400" dirty="0"/>
              <a:t>[</a:t>
            </a:r>
            <a:r>
              <a:rPr lang="cs-CZ" sz="2400" dirty="0"/>
              <a:t>…</a:t>
            </a:r>
            <a:r>
              <a:rPr lang="en-US" sz="2400" dirty="0"/>
              <a:t>]</a:t>
            </a:r>
            <a:r>
              <a:rPr lang="cs-CZ" sz="2400" dirty="0"/>
              <a:t>  </a:t>
            </a:r>
          </a:p>
          <a:p>
            <a:pPr marL="514350" indent="-514350">
              <a:buAutoNum type="alphaLcParenBoth"/>
            </a:pPr>
            <a:r>
              <a:rPr lang="en-US" sz="2400" dirty="0"/>
              <a:t>s</a:t>
            </a:r>
            <a:r>
              <a:rPr lang="cs-CZ" sz="2400" dirty="0" err="1"/>
              <a:t>trukturované</a:t>
            </a:r>
            <a:r>
              <a:rPr lang="cs-CZ" sz="2400" dirty="0"/>
              <a:t> rozhovory a self-reportové nástroje nám poskytnou detaily o klientově vědomém porozumění sobě samému a navenek projevované symptomatologii </a:t>
            </a:r>
            <a:r>
              <a:rPr lang="en-US" sz="2400" dirty="0"/>
              <a:t>[…]</a:t>
            </a:r>
            <a:r>
              <a:rPr lang="cs-CZ" sz="2400" dirty="0"/>
              <a:t>, </a:t>
            </a:r>
          </a:p>
          <a:p>
            <a:pPr marL="514350" indent="-514350">
              <a:buAutoNum type="alphaLcParenBoth"/>
            </a:pPr>
            <a:r>
              <a:rPr lang="cs-CZ" sz="2400" dirty="0"/>
              <a:t>výkonové osobnostní testy (ROR, TAT) nám poskytnou data o chování v nestrukturovaných podmínkách nebo implicitní dynamiku a schémata percepce a motivace </a:t>
            </a:r>
            <a:r>
              <a:rPr lang="en-US" sz="2400" dirty="0"/>
              <a:t>[…]</a:t>
            </a:r>
            <a:r>
              <a:rPr lang="cs-CZ" sz="2400" dirty="0"/>
              <a:t>, </a:t>
            </a:r>
          </a:p>
          <a:p>
            <a:pPr marL="514350" indent="-514350">
              <a:buAutoNum type="alphaLcParenBoth"/>
            </a:pPr>
            <a:r>
              <a:rPr lang="cs-CZ" sz="2400" dirty="0"/>
              <a:t>výkonové kognitivní úkoly nám dají informace o řešení problémů a funkčních schopnostech </a:t>
            </a:r>
            <a:r>
              <a:rPr lang="en-US" sz="2400" dirty="0"/>
              <a:t>[…]</a:t>
            </a:r>
            <a:r>
              <a:rPr lang="cs-CZ" sz="2400" dirty="0"/>
              <a:t> a</a:t>
            </a:r>
          </a:p>
          <a:p>
            <a:pPr marL="514350" indent="-514350">
              <a:buAutoNum type="alphaLcParenBoth"/>
            </a:pPr>
            <a:r>
              <a:rPr lang="cs-CZ" sz="2400" dirty="0"/>
              <a:t>posuzovací škály nám poskytnou pohled dalších informátorů…“</a:t>
            </a:r>
          </a:p>
          <a:p>
            <a:pPr lvl="1"/>
            <a:endParaRPr lang="cs-CZ" sz="2000" dirty="0"/>
          </a:p>
        </p:txBody>
      </p:sp>
    </p:spTree>
    <p:extLst>
      <p:ext uri="{BB962C8B-B14F-4D97-AF65-F5344CB8AC3E}">
        <p14:creationId xmlns:p14="http://schemas.microsoft.com/office/powerpoint/2010/main" val="3925855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93964F-0D4E-4AE9-863F-E0CC85915580}"/>
              </a:ext>
            </a:extLst>
          </p:cNvPr>
          <p:cNvSpPr>
            <a:spLocks noGrp="1"/>
          </p:cNvSpPr>
          <p:nvPr>
            <p:ph type="title"/>
          </p:nvPr>
        </p:nvSpPr>
        <p:spPr/>
        <p:txBody>
          <a:bodyPr/>
          <a:lstStyle/>
          <a:p>
            <a:r>
              <a:rPr lang="cs-CZ" b="1" dirty="0" err="1"/>
              <a:t>ČaSOVé</a:t>
            </a:r>
            <a:r>
              <a:rPr lang="cs-CZ" dirty="0"/>
              <a:t> rozlišení potřebných informací </a:t>
            </a:r>
          </a:p>
        </p:txBody>
      </p:sp>
      <p:sp>
        <p:nvSpPr>
          <p:cNvPr id="3" name="Zástupný symbol pro obsah 2">
            <a:extLst>
              <a:ext uri="{FF2B5EF4-FFF2-40B4-BE49-F238E27FC236}">
                <a16:creationId xmlns:a16="http://schemas.microsoft.com/office/drawing/2014/main" id="{E4348477-DC3A-4C04-BA30-A286E9829C33}"/>
              </a:ext>
            </a:extLst>
          </p:cNvPr>
          <p:cNvSpPr>
            <a:spLocks noGrp="1"/>
          </p:cNvSpPr>
          <p:nvPr>
            <p:ph idx="1"/>
          </p:nvPr>
        </p:nvSpPr>
        <p:spPr>
          <a:xfrm>
            <a:off x="640080" y="2998896"/>
            <a:ext cx="11593368" cy="6194192"/>
          </a:xfrm>
        </p:spPr>
        <p:txBody>
          <a:bodyPr>
            <a:normAutofit fontScale="92500" lnSpcReduction="10000"/>
          </a:bodyPr>
          <a:lstStyle/>
          <a:p>
            <a:pPr marL="0" indent="0">
              <a:buNone/>
            </a:pPr>
            <a:r>
              <a:rPr lang="cs-CZ" sz="2800" b="1" dirty="0"/>
              <a:t>Minulost</a:t>
            </a:r>
            <a:r>
              <a:rPr lang="cs-CZ" sz="2400" dirty="0"/>
              <a:t> </a:t>
            </a:r>
          </a:p>
          <a:p>
            <a:r>
              <a:rPr lang="cs-CZ" sz="2400" dirty="0"/>
              <a:t>Narativní historie problému/otázky – </a:t>
            </a:r>
            <a:r>
              <a:rPr lang="cs-CZ" sz="2400" i="1" dirty="0"/>
              <a:t>do jakého příběhu vstupujeme</a:t>
            </a:r>
          </a:p>
          <a:p>
            <a:r>
              <a:rPr lang="cs-CZ" sz="2400" dirty="0"/>
              <a:t>Vývoj </a:t>
            </a:r>
            <a:r>
              <a:rPr lang="cs-CZ" sz="2400" i="1" dirty="0"/>
              <a:t>projevů</a:t>
            </a:r>
            <a:r>
              <a:rPr lang="cs-CZ" sz="2400" dirty="0"/>
              <a:t>, symptomů, indikátorů v čase</a:t>
            </a:r>
          </a:p>
          <a:p>
            <a:pPr lvl="1"/>
            <a:r>
              <a:rPr lang="cs-CZ" sz="2120" dirty="0"/>
              <a:t>Spíše  jde o využití předpokladu </a:t>
            </a:r>
            <a:r>
              <a:rPr lang="cs-CZ" sz="2120" b="1" dirty="0"/>
              <a:t>kontinuity</a:t>
            </a:r>
            <a:r>
              <a:rPr lang="cs-CZ" sz="2120" dirty="0"/>
              <a:t> osobnosti k usuzování na to, co připsat změnám v prostředí a co stabilním osobnostním charakteristikám (pravidelnosti), méně pak kvůli připisování současných problémů významným událostem/faktorům v dětství.</a:t>
            </a:r>
          </a:p>
          <a:p>
            <a:r>
              <a:rPr lang="cs-CZ" sz="2400" dirty="0"/>
              <a:t>Konzistence napříč situacemi, životními doménami – rodina,  škola, kamarádi, partneři, koníčky...</a:t>
            </a:r>
          </a:p>
          <a:p>
            <a:pPr marL="0" indent="0">
              <a:buNone/>
            </a:pPr>
            <a:r>
              <a:rPr lang="cs-CZ" sz="2800" b="1" dirty="0"/>
              <a:t>Současnost</a:t>
            </a:r>
          </a:p>
          <a:p>
            <a:r>
              <a:rPr lang="cs-CZ" sz="2400" dirty="0"/>
              <a:t>Současnost problému/otázky a konzistence napříč doménami</a:t>
            </a:r>
          </a:p>
          <a:p>
            <a:r>
              <a:rPr lang="cs-CZ" sz="2400" dirty="0"/>
              <a:t>Nová situace – </a:t>
            </a:r>
            <a:r>
              <a:rPr lang="cs-CZ" sz="2400" i="1" dirty="0"/>
              <a:t>probíhající vyšetření</a:t>
            </a:r>
            <a:r>
              <a:rPr lang="cs-CZ" sz="2400" dirty="0"/>
              <a:t> – je v souladu?  </a:t>
            </a:r>
          </a:p>
          <a:p>
            <a:r>
              <a:rPr lang="cs-CZ" sz="2400" dirty="0"/>
              <a:t>Tady ve vyšetření – jaké projevy lze pozorovat v rámci rozhovoru</a:t>
            </a:r>
          </a:p>
          <a:p>
            <a:r>
              <a:rPr lang="cs-CZ" sz="2400" dirty="0"/>
              <a:t>Tady ve vyšetření – jaké projevy lze pozorovat, když extra vytvoříme situaci, aby se mohly vyskytnout – standardizované metody.</a:t>
            </a:r>
          </a:p>
          <a:p>
            <a:pPr marL="0" indent="0">
              <a:buNone/>
            </a:pPr>
            <a:endParaRPr lang="cs-CZ" sz="2400" dirty="0"/>
          </a:p>
        </p:txBody>
      </p:sp>
    </p:spTree>
    <p:extLst>
      <p:ext uri="{BB962C8B-B14F-4D97-AF65-F5344CB8AC3E}">
        <p14:creationId xmlns:p14="http://schemas.microsoft.com/office/powerpoint/2010/main" val="2524761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2CC4F-9C67-4A89-AD87-CFB18B1DC273}"/>
              </a:ext>
            </a:extLst>
          </p:cNvPr>
          <p:cNvSpPr>
            <a:spLocks noGrp="1"/>
          </p:cNvSpPr>
          <p:nvPr>
            <p:ph type="title"/>
          </p:nvPr>
        </p:nvSpPr>
        <p:spPr>
          <a:xfrm>
            <a:off x="640080" y="853442"/>
            <a:ext cx="11161320" cy="2038774"/>
          </a:xfrm>
        </p:spPr>
        <p:txBody>
          <a:bodyPr/>
          <a:lstStyle/>
          <a:p>
            <a:r>
              <a:rPr lang="cs-CZ" dirty="0"/>
              <a:t>Plán vyšetření</a:t>
            </a:r>
            <a:br>
              <a:rPr lang="cs-CZ" dirty="0"/>
            </a:br>
            <a:r>
              <a:rPr lang="cs-CZ" b="1" dirty="0"/>
              <a:t>METODOVÉ</a:t>
            </a:r>
            <a:r>
              <a:rPr lang="cs-CZ" dirty="0"/>
              <a:t> rozlišení potřebných informací </a:t>
            </a:r>
          </a:p>
        </p:txBody>
      </p:sp>
      <p:sp>
        <p:nvSpPr>
          <p:cNvPr id="3" name="Zástupný symbol pro obsah 2">
            <a:extLst>
              <a:ext uri="{FF2B5EF4-FFF2-40B4-BE49-F238E27FC236}">
                <a16:creationId xmlns:a16="http://schemas.microsoft.com/office/drawing/2014/main" id="{ED57853B-D634-43D8-AEDA-2830ABA7F791}"/>
              </a:ext>
            </a:extLst>
          </p:cNvPr>
          <p:cNvSpPr>
            <a:spLocks noGrp="1"/>
          </p:cNvSpPr>
          <p:nvPr>
            <p:ph idx="1"/>
          </p:nvPr>
        </p:nvSpPr>
        <p:spPr/>
        <p:txBody>
          <a:bodyPr/>
          <a:lstStyle/>
          <a:p>
            <a:r>
              <a:rPr lang="cs-CZ" dirty="0"/>
              <a:t>Na co se chci ptát?</a:t>
            </a:r>
          </a:p>
          <a:p>
            <a:pPr lvl="1"/>
            <a:r>
              <a:rPr lang="cs-CZ" dirty="0"/>
              <a:t>Anamnesticky, vzhledem k současné situaci, v reflexi toho, co se ve vyšetření odehrálo </a:t>
            </a:r>
          </a:p>
          <a:p>
            <a:r>
              <a:rPr lang="cs-CZ" dirty="0"/>
              <a:t>Co budu pozorovat?</a:t>
            </a:r>
          </a:p>
          <a:p>
            <a:pPr lvl="1"/>
            <a:r>
              <a:rPr lang="cs-CZ" dirty="0"/>
              <a:t>Při vyjednávání, při rozhovoru, při standardizovaných metodách </a:t>
            </a:r>
          </a:p>
          <a:p>
            <a:r>
              <a:rPr lang="cs-CZ" dirty="0"/>
              <a:t>Co přesně budu chtít získat strukturovanými metodami?</a:t>
            </a:r>
          </a:p>
          <a:p>
            <a:pPr lvl="1"/>
            <a:r>
              <a:rPr lang="cs-CZ" dirty="0"/>
              <a:t>Jaké informace, skóry?</a:t>
            </a:r>
          </a:p>
          <a:p>
            <a:pPr lvl="1"/>
            <a:r>
              <a:rPr lang="cs-CZ" dirty="0"/>
              <a:t>K jakým pozorováním získám příležitost?</a:t>
            </a:r>
          </a:p>
        </p:txBody>
      </p:sp>
    </p:spTree>
    <p:extLst>
      <p:ext uri="{BB962C8B-B14F-4D97-AF65-F5344CB8AC3E}">
        <p14:creationId xmlns:p14="http://schemas.microsoft.com/office/powerpoint/2010/main" val="1839935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FBA1D-C96D-4300-8AF1-0873AEC74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466D7B-5095-4A88-AF1E-E9A082CB8E93}"/>
              </a:ext>
            </a:extLst>
          </p:cNvPr>
          <p:cNvSpPr>
            <a:spLocks noGrp="1"/>
          </p:cNvSpPr>
          <p:nvPr>
            <p:ph idx="1"/>
          </p:nvPr>
        </p:nvSpPr>
        <p:spPr>
          <a:xfrm>
            <a:off x="640080" y="2998896"/>
            <a:ext cx="10881360" cy="6410216"/>
          </a:xfrm>
        </p:spPr>
        <p:style>
          <a:lnRef idx="2">
            <a:schemeClr val="accent1"/>
          </a:lnRef>
          <a:fillRef idx="1">
            <a:schemeClr val="lt1"/>
          </a:fillRef>
          <a:effectRef idx="0">
            <a:schemeClr val="accent1"/>
          </a:effectRef>
          <a:fontRef idx="minor">
            <a:schemeClr val="dk1"/>
          </a:fontRef>
        </p:style>
        <p:txBody>
          <a:bodyPr>
            <a:normAutofit/>
          </a:bodyPr>
          <a:lstStyle/>
          <a:p>
            <a:r>
              <a:rPr lang="cs-CZ" i="1" dirty="0"/>
              <a:t>Jaké informace budeme chtít získat od Kristýny?</a:t>
            </a:r>
          </a:p>
          <a:p>
            <a:r>
              <a:rPr lang="cs-CZ" dirty="0"/>
              <a:t>V rozhovoru</a:t>
            </a:r>
          </a:p>
          <a:p>
            <a:endParaRPr lang="cs-CZ" dirty="0"/>
          </a:p>
          <a:p>
            <a:endParaRPr lang="cs-CZ" dirty="0"/>
          </a:p>
          <a:p>
            <a:r>
              <a:rPr lang="cs-CZ" dirty="0"/>
              <a:t>V pozorování</a:t>
            </a:r>
          </a:p>
          <a:p>
            <a:endParaRPr lang="cs-CZ" dirty="0"/>
          </a:p>
          <a:p>
            <a:endParaRPr lang="cs-CZ" dirty="0"/>
          </a:p>
          <a:p>
            <a:r>
              <a:rPr lang="cs-CZ" dirty="0"/>
              <a:t>Pomocí strukturovaných metod</a:t>
            </a:r>
          </a:p>
          <a:p>
            <a:endParaRPr lang="cs-CZ" dirty="0"/>
          </a:p>
          <a:p>
            <a:endParaRPr lang="cs-CZ" dirty="0"/>
          </a:p>
          <a:p>
            <a:endParaRPr lang="cs-CZ" dirty="0"/>
          </a:p>
        </p:txBody>
      </p:sp>
    </p:spTree>
    <p:extLst>
      <p:ext uri="{BB962C8B-B14F-4D97-AF65-F5344CB8AC3E}">
        <p14:creationId xmlns:p14="http://schemas.microsoft.com/office/powerpoint/2010/main" val="79993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Kontext</a:t>
            </a:r>
          </a:p>
          <a:p>
            <a:pPr algn="ctr" defTabSz="1279525" eaLnBrk="1" hangingPunct="1">
              <a:defRPr/>
            </a:pPr>
            <a:r>
              <a:rPr lang="cs-CZ" dirty="0">
                <a:solidFill>
                  <a:schemeClr val="tx1"/>
                </a:solidFill>
              </a:rPr>
              <a:t>a</a:t>
            </a:r>
          </a:p>
          <a:p>
            <a:pPr algn="ctr" defTabSz="1279525" eaLnBrk="1" hangingPunct="1">
              <a:defRPr/>
            </a:pPr>
            <a:r>
              <a:rPr lang="cs-CZ" dirty="0">
                <a:solidFill>
                  <a:schemeClr val="tx1"/>
                </a:solidFill>
              </a:rPr>
              <a:t>otázka</a:t>
            </a:r>
          </a:p>
        </p:txBody>
      </p:sp>
      <p:sp>
        <p:nvSpPr>
          <p:cNvPr id="5" name="Obdélník 4"/>
          <p:cNvSpPr/>
          <p:nvPr/>
        </p:nvSpPr>
        <p:spPr bwMode="auto">
          <a:xfrm>
            <a:off x="2871788" y="3000400"/>
            <a:ext cx="1979612" cy="2016224"/>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Stanovení potřebných informací</a:t>
            </a:r>
          </a:p>
          <a:p>
            <a:pPr algn="ctr" defTabSz="1279525" eaLnBrk="1" hangingPunct="1">
              <a:defRPr/>
            </a:pPr>
            <a:r>
              <a:rPr lang="cs-CZ" dirty="0">
                <a:solidFill>
                  <a:schemeClr val="tx1"/>
                </a:solidFill>
              </a:rPr>
              <a:t>(volba metod)</a:t>
            </a:r>
          </a:p>
          <a:p>
            <a:pPr algn="ctr" defTabSz="1279525" eaLnBrk="1" hangingPunct="1">
              <a:defRPr/>
            </a:pPr>
            <a:endParaRPr lang="cs-CZ" dirty="0">
              <a:solidFill>
                <a:schemeClr val="tx1"/>
              </a:solidFill>
            </a:endParaRPr>
          </a:p>
        </p:txBody>
      </p:sp>
      <p:sp>
        <p:nvSpPr>
          <p:cNvPr id="6" name="Obdélník 5"/>
          <p:cNvSpPr/>
          <p:nvPr/>
        </p:nvSpPr>
        <p:spPr bwMode="auto">
          <a:xfrm>
            <a:off x="4960938" y="2640360"/>
            <a:ext cx="2087562" cy="2448272"/>
          </a:xfrm>
          <a:prstGeom prst="rect">
            <a:avLst/>
          </a:prstGeom>
          <a:solidFill>
            <a:schemeClr val="accent1">
              <a:lumMod val="20000"/>
              <a:lumOff val="8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b="1" dirty="0">
              <a:solidFill>
                <a:schemeClr val="bg1"/>
              </a:solidFill>
            </a:endParaRPr>
          </a:p>
          <a:p>
            <a:pPr algn="ctr" defTabSz="1279525" eaLnBrk="1" hangingPunct="1">
              <a:defRPr/>
            </a:pPr>
            <a:endParaRPr lang="cs-CZ" b="1" dirty="0">
              <a:solidFill>
                <a:schemeClr val="bg1"/>
              </a:solidFill>
            </a:endParaRPr>
          </a:p>
          <a:p>
            <a:pPr algn="ctr" defTabSz="1279525" eaLnBrk="1" hangingPunct="1">
              <a:defRPr/>
            </a:pPr>
            <a:endParaRPr lang="cs-CZ" b="1" dirty="0">
              <a:solidFill>
                <a:schemeClr val="bg1"/>
              </a:solidFill>
            </a:endParaRPr>
          </a:p>
          <a:p>
            <a:pPr algn="ctr" defTabSz="1279525" eaLnBrk="1" hangingPunct="1">
              <a:defRPr/>
            </a:pPr>
            <a:r>
              <a:rPr lang="cs-CZ" b="1" dirty="0">
                <a:solidFill>
                  <a:schemeClr val="bg1"/>
                </a:solidFill>
              </a:rPr>
              <a:t>Administrace</a:t>
            </a:r>
          </a:p>
          <a:p>
            <a:pPr algn="ctr" defTabSz="1279525" eaLnBrk="1" hangingPunct="1">
              <a:defRPr/>
            </a:pPr>
            <a:r>
              <a:rPr lang="en-US" b="1" dirty="0">
                <a:solidFill>
                  <a:schemeClr val="bg1"/>
                </a:solidFill>
              </a:rPr>
              <a:t>≈</a:t>
            </a:r>
            <a:r>
              <a:rPr lang="en-US" b="1" dirty="0" err="1">
                <a:solidFill>
                  <a:schemeClr val="bg1"/>
                </a:solidFill>
              </a:rPr>
              <a:t>metod</a:t>
            </a:r>
            <a:endParaRPr lang="cs-CZ" b="1" dirty="0">
              <a:solidFill>
                <a:schemeClr val="bg1"/>
              </a:solidFill>
            </a:endParaRPr>
          </a:p>
          <a:p>
            <a:pPr algn="ctr" defTabSz="1279525" eaLnBrk="1" hangingPunct="1">
              <a:defRPr/>
            </a:pPr>
            <a:endParaRPr lang="cs-CZ" b="1" dirty="0">
              <a:solidFill>
                <a:schemeClr val="bg1"/>
              </a:solidFill>
            </a:endParaRPr>
          </a:p>
        </p:txBody>
      </p:sp>
      <p:sp>
        <p:nvSpPr>
          <p:cNvPr id="7" name="Obdélník 6"/>
          <p:cNvSpPr/>
          <p:nvPr/>
        </p:nvSpPr>
        <p:spPr bwMode="auto">
          <a:xfrm>
            <a:off x="7223125" y="3432523"/>
            <a:ext cx="1985963"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Nález -</a:t>
            </a:r>
          </a:p>
          <a:p>
            <a:pPr algn="ctr" defTabSz="1279525" eaLnBrk="1" hangingPunct="1">
              <a:defRPr/>
            </a:pPr>
            <a:r>
              <a:rPr lang="cs-CZ" dirty="0">
                <a:solidFill>
                  <a:schemeClr val="tx1"/>
                </a:solidFill>
              </a:rPr>
              <a:t>interpretace</a:t>
            </a:r>
          </a:p>
        </p:txBody>
      </p:sp>
      <p:sp>
        <p:nvSpPr>
          <p:cNvPr id="8" name="Obdélník 7"/>
          <p:cNvSpPr/>
          <p:nvPr/>
        </p:nvSpPr>
        <p:spPr bwMode="auto">
          <a:xfrm>
            <a:off x="9345613" y="3432523"/>
            <a:ext cx="2024062"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879192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t>Informovaný souhlas</a:t>
            </a:r>
          </a:p>
        </p:txBody>
      </p:sp>
      <p:sp>
        <p:nvSpPr>
          <p:cNvPr id="3" name="Zástupný symbol pro obsah 2"/>
          <p:cNvSpPr>
            <a:spLocks noGrp="1"/>
          </p:cNvSpPr>
          <p:nvPr>
            <p:ph idx="1"/>
          </p:nvPr>
        </p:nvSpPr>
        <p:spPr>
          <a:xfrm>
            <a:off x="640080" y="2352328"/>
            <a:ext cx="11665376" cy="7248872"/>
          </a:xfrm>
        </p:spPr>
        <p:txBody>
          <a:bodyPr>
            <a:normAutofit lnSpcReduction="10000"/>
          </a:bodyPr>
          <a:lstStyle/>
          <a:p>
            <a:pPr marL="0" indent="0">
              <a:buNone/>
            </a:pPr>
            <a:r>
              <a:rPr lang="cs-CZ" dirty="0"/>
              <a:t>Informování směřující k získání souhlasu s…</a:t>
            </a:r>
          </a:p>
          <a:p>
            <a:r>
              <a:rPr lang="cs-CZ" dirty="0"/>
              <a:t>…s cílem vyšetření,</a:t>
            </a:r>
          </a:p>
          <a:p>
            <a:r>
              <a:rPr lang="cs-CZ" dirty="0"/>
              <a:t>…s provedením vyšetření zamýšleným způsobem,</a:t>
            </a:r>
          </a:p>
          <a:p>
            <a:pPr lvl="1"/>
            <a:r>
              <a:rPr lang="cs-CZ" dirty="0"/>
              <a:t>(zajistíme patřičnou úroveň informovanosti o plánovaných metodách)</a:t>
            </a:r>
          </a:p>
          <a:p>
            <a:r>
              <a:rPr lang="cs-CZ" dirty="0"/>
              <a:t>…s možnými konsekvencemi (různých výsledků) vyšetření,</a:t>
            </a:r>
          </a:p>
          <a:p>
            <a:r>
              <a:rPr lang="cs-CZ" dirty="0"/>
              <a:t>…s možnými riziky,</a:t>
            </a:r>
          </a:p>
          <a:p>
            <a:r>
              <a:rPr lang="cs-CZ" dirty="0"/>
              <a:t>…se způsobem nakládání s osobními údaji (zprávou z vyšetření), zejm. informování dalších osob, institucí a …</a:t>
            </a:r>
          </a:p>
          <a:p>
            <a:pPr marL="0" indent="0">
              <a:buNone/>
            </a:pPr>
            <a:r>
              <a:rPr lang="cs-CZ" dirty="0"/>
              <a:t>Zahrnuje také informování </a:t>
            </a:r>
            <a:r>
              <a:rPr lang="cs-CZ" b="1" dirty="0"/>
              <a:t>o právech a povinnostech klienta</a:t>
            </a:r>
            <a:r>
              <a:rPr lang="cs-CZ" dirty="0"/>
              <a:t>/vyšetřované osoby.</a:t>
            </a:r>
          </a:p>
          <a:p>
            <a:endParaRPr lang="cs-CZ" dirty="0"/>
          </a:p>
          <a:p>
            <a:r>
              <a:rPr lang="cs-CZ" sz="2100" dirty="0"/>
              <a:t>IS shrnuje vše, co předpokládáme, že klient o průběhu vyšetření ví. Řadu věcí ví jen implicitně a jen možná a proto je v souhlasu explicitně uvádíme. Jeho účelem je nejen naše ochrana. Klientova představa o vyšetření má na úspěch vyšetření vliv – mylná, zkreslená představa může vyšetření zkomplikovat i zhatit. Přesná představa </a:t>
            </a:r>
            <a:r>
              <a:rPr lang="cs-CZ" sz="2100" b="1" dirty="0"/>
              <a:t>je základem důvěry </a:t>
            </a:r>
            <a:r>
              <a:rPr lang="cs-CZ" sz="2100" dirty="0"/>
              <a:t>v psychologa a mj. umožňuje psychologovi klást otázky, které by v jiném kontextu byly nepřípustně intimní. Absence nebo nejasnost souhlasu může psychologa brzdit, zvlášť začínajícího.   </a:t>
            </a:r>
          </a:p>
        </p:txBody>
      </p:sp>
      <p:sp>
        <p:nvSpPr>
          <p:cNvPr id="4" name="TextovéPole 3">
            <a:extLst>
              <a:ext uri="{FF2B5EF4-FFF2-40B4-BE49-F238E27FC236}">
                <a16:creationId xmlns:a16="http://schemas.microsoft.com/office/drawing/2014/main" id="{A7EC79B2-A344-4B55-B518-CC9E420E0CF7}"/>
              </a:ext>
            </a:extLst>
          </p:cNvPr>
          <p:cNvSpPr txBox="1"/>
          <p:nvPr/>
        </p:nvSpPr>
        <p:spPr>
          <a:xfrm>
            <a:off x="8849072" y="336392"/>
            <a:ext cx="4032448" cy="37548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cs-CZ" sz="3200" b="1" dirty="0"/>
              <a:t>MANDÁT &gt;&gt; RAPORT</a:t>
            </a:r>
          </a:p>
          <a:p>
            <a:endParaRPr lang="cs-CZ" b="1" dirty="0"/>
          </a:p>
          <a:p>
            <a:endParaRPr lang="cs-CZ" b="1" dirty="0"/>
          </a:p>
          <a:p>
            <a:endParaRPr lang="cs-CZ" b="1" dirty="0"/>
          </a:p>
          <a:p>
            <a:endParaRPr lang="cs-CZ" b="1" dirty="0"/>
          </a:p>
          <a:p>
            <a:r>
              <a:rPr lang="cs-CZ" sz="3200" b="1" dirty="0"/>
              <a:t>Souhlasí s ….</a:t>
            </a:r>
          </a:p>
          <a:p>
            <a:r>
              <a:rPr lang="cs-CZ" sz="3200" b="1" dirty="0"/>
              <a:t>Je si vědom, že…</a:t>
            </a:r>
          </a:p>
          <a:p>
            <a:endParaRPr lang="cs-CZ" sz="1800" b="1" dirty="0"/>
          </a:p>
          <a:p>
            <a:r>
              <a:rPr lang="cs-CZ" sz="2400" b="1" dirty="0">
                <a:solidFill>
                  <a:srgbClr val="FF0000"/>
                </a:solidFill>
              </a:rPr>
              <a:t>NE </a:t>
            </a:r>
            <a:r>
              <a:rPr lang="cs-CZ" sz="2400" b="1" dirty="0">
                <a:solidFill>
                  <a:schemeClr val="bg1"/>
                </a:solidFill>
              </a:rPr>
              <a:t>„Byl informován…“</a:t>
            </a:r>
          </a:p>
        </p:txBody>
      </p:sp>
    </p:spTree>
    <p:extLst>
      <p:ext uri="{BB962C8B-B14F-4D97-AF65-F5344CB8AC3E}">
        <p14:creationId xmlns:p14="http://schemas.microsoft.com/office/powerpoint/2010/main" val="294404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a:t>
            </a:r>
          </a:p>
        </p:txBody>
      </p:sp>
      <p:sp>
        <p:nvSpPr>
          <p:cNvPr id="3" name="Zástupný symbol pro obsah 2"/>
          <p:cNvSpPr>
            <a:spLocks noGrp="1"/>
          </p:cNvSpPr>
          <p:nvPr>
            <p:ph idx="1"/>
          </p:nvPr>
        </p:nvSpPr>
        <p:spPr/>
        <p:txBody>
          <a:bodyPr>
            <a:normAutofit/>
          </a:bodyPr>
          <a:lstStyle/>
          <a:p>
            <a:r>
              <a:rPr lang="cs-CZ" sz="3200" dirty="0"/>
              <a:t>Proces vyšetření</a:t>
            </a:r>
          </a:p>
          <a:p>
            <a:r>
              <a:rPr lang="cs-CZ" sz="3200" dirty="0"/>
              <a:t>Pozorování a rozhovor ve vyšetření</a:t>
            </a:r>
          </a:p>
          <a:p>
            <a:r>
              <a:rPr lang="cs-CZ" sz="3200" dirty="0"/>
              <a:t>Upřesnění zadání seminární práce</a:t>
            </a:r>
          </a:p>
        </p:txBody>
      </p:sp>
    </p:spTree>
    <p:extLst>
      <p:ext uri="{BB962C8B-B14F-4D97-AF65-F5344CB8AC3E}">
        <p14:creationId xmlns:p14="http://schemas.microsoft.com/office/powerpoint/2010/main" val="227603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FBA1D-C96D-4300-8AF1-0873AEC74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466D7B-5095-4A88-AF1E-E9A082CB8E93}"/>
              </a:ext>
            </a:extLst>
          </p:cNvPr>
          <p:cNvSpPr>
            <a:spLocks noGrp="1"/>
          </p:cNvSpPr>
          <p:nvPr>
            <p:ph idx="1"/>
          </p:nvPr>
        </p:nvSpPr>
        <p:spPr>
          <a:xfrm>
            <a:off x="640080" y="2998896"/>
            <a:ext cx="10881360" cy="6410216"/>
          </a:xfrm>
        </p:spPr>
        <p:style>
          <a:lnRef idx="2">
            <a:schemeClr val="accent1"/>
          </a:lnRef>
          <a:fillRef idx="1">
            <a:schemeClr val="lt1"/>
          </a:fillRef>
          <a:effectRef idx="0">
            <a:schemeClr val="accent1"/>
          </a:effectRef>
          <a:fontRef idx="minor">
            <a:schemeClr val="dk1"/>
          </a:fontRef>
        </p:style>
        <p:txBody>
          <a:bodyPr>
            <a:normAutofit/>
          </a:bodyPr>
          <a:lstStyle/>
          <a:p>
            <a:r>
              <a:rPr lang="cs-CZ" i="1" dirty="0"/>
              <a:t>O čem chceme informovat Kristýnu?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034616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zajištění podmínek, vlastní administrace, vyhodnocení</a:t>
            </a:r>
          </a:p>
        </p:txBody>
      </p:sp>
      <p:sp>
        <p:nvSpPr>
          <p:cNvPr id="3" name="Zástupný symbol pro obsah 2"/>
          <p:cNvSpPr>
            <a:spLocks noGrp="1"/>
          </p:cNvSpPr>
          <p:nvPr>
            <p:ph idx="1"/>
          </p:nvPr>
        </p:nvSpPr>
        <p:spPr>
          <a:xfrm>
            <a:off x="640080" y="2998896"/>
            <a:ext cx="10881360" cy="6266200"/>
          </a:xfrm>
        </p:spPr>
        <p:txBody>
          <a:bodyPr>
            <a:normAutofit fontScale="85000" lnSpcReduction="20000"/>
          </a:bodyPr>
          <a:lstStyle/>
          <a:p>
            <a:r>
              <a:rPr lang="cs-CZ" dirty="0"/>
              <a:t>dle manuálu metod a případného kurzu, výcviku</a:t>
            </a:r>
          </a:p>
          <a:p>
            <a:r>
              <a:rPr lang="cs-CZ" dirty="0"/>
              <a:t>s doplněním, osvěžením souhlasu</a:t>
            </a:r>
          </a:p>
          <a:p>
            <a:r>
              <a:rPr lang="cs-CZ" dirty="0"/>
              <a:t>Standardizace umožňuje připisovat pozorované rozdílnosti v chování charakteristikám vyšetřované osoby</a:t>
            </a:r>
          </a:p>
          <a:p>
            <a:pPr lvl="1"/>
            <a:r>
              <a:rPr lang="cs-CZ" dirty="0"/>
              <a:t>Kontrolní skupinou je standardizační vzorek, ale také psychologovi dřívější vyšetřovaní</a:t>
            </a:r>
          </a:p>
          <a:p>
            <a:endParaRPr lang="cs-CZ" dirty="0"/>
          </a:p>
          <a:p>
            <a:endParaRPr lang="cs-CZ" dirty="0"/>
          </a:p>
          <a:p>
            <a:r>
              <a:rPr lang="cs-CZ" dirty="0"/>
              <a:t>obecně proaktivní přístup k zajištění pohodlí dle specifik klienta</a:t>
            </a:r>
          </a:p>
          <a:p>
            <a:r>
              <a:rPr lang="cs-CZ" dirty="0"/>
              <a:t>práce se soukromím (čelem, zády)</a:t>
            </a:r>
          </a:p>
          <a:p>
            <a:r>
              <a:rPr lang="cs-CZ" dirty="0" err="1"/>
              <a:t>vteřinovka</a:t>
            </a:r>
            <a:r>
              <a:rPr lang="cs-CZ" dirty="0"/>
              <a:t> na stěně</a:t>
            </a:r>
          </a:p>
          <a:p>
            <a:r>
              <a:rPr lang="cs-CZ" dirty="0"/>
              <a:t>ticho, bílý šum</a:t>
            </a:r>
          </a:p>
          <a:p>
            <a:r>
              <a:rPr lang="cs-CZ" dirty="0"/>
              <a:t>obecně zajištění možnosti záznamu poznámek z pozorování </a:t>
            </a:r>
          </a:p>
          <a:p>
            <a:endParaRPr lang="cs-CZ" dirty="0"/>
          </a:p>
          <a:p>
            <a:r>
              <a:rPr lang="cs-CZ" dirty="0"/>
              <a:t>Samozřejmosti? Ne nutně:  http://cmps.ecn.cz/EK/EK_cerven2017.pdf</a:t>
            </a:r>
          </a:p>
          <a:p>
            <a:endParaRPr lang="cs-CZ" dirty="0"/>
          </a:p>
        </p:txBody>
      </p:sp>
    </p:spTree>
    <p:extLst>
      <p:ext uri="{BB962C8B-B14F-4D97-AF65-F5344CB8AC3E}">
        <p14:creationId xmlns:p14="http://schemas.microsoft.com/office/powerpoint/2010/main" val="3120026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Kontext</a:t>
            </a:r>
          </a:p>
          <a:p>
            <a:pPr algn="ctr" defTabSz="1279525" eaLnBrk="1" hangingPunct="1">
              <a:defRPr/>
            </a:pPr>
            <a:r>
              <a:rPr lang="cs-CZ" dirty="0">
                <a:solidFill>
                  <a:schemeClr val="tx1"/>
                </a:solidFill>
              </a:rPr>
              <a:t>a</a:t>
            </a:r>
          </a:p>
          <a:p>
            <a:pPr algn="ctr" defTabSz="1279525" eaLnBrk="1" hangingPunct="1">
              <a:defRPr/>
            </a:pPr>
            <a:r>
              <a:rPr lang="cs-CZ" dirty="0">
                <a:solidFill>
                  <a:schemeClr val="tx1"/>
                </a:solidFill>
              </a:rPr>
              <a:t>otázka</a:t>
            </a:r>
          </a:p>
        </p:txBody>
      </p:sp>
      <p:sp>
        <p:nvSpPr>
          <p:cNvPr id="5" name="Obdélník 4"/>
          <p:cNvSpPr/>
          <p:nvPr/>
        </p:nvSpPr>
        <p:spPr bwMode="auto">
          <a:xfrm>
            <a:off x="2871788" y="3000400"/>
            <a:ext cx="1979612" cy="2016224"/>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Stanovení potřebných informací</a:t>
            </a:r>
          </a:p>
          <a:p>
            <a:pPr algn="ctr" defTabSz="1279525" eaLnBrk="1" hangingPunct="1">
              <a:defRPr/>
            </a:pPr>
            <a:r>
              <a:rPr lang="cs-CZ" dirty="0">
                <a:solidFill>
                  <a:schemeClr val="tx1"/>
                </a:solidFill>
              </a:rPr>
              <a:t>(volba metod)</a:t>
            </a:r>
          </a:p>
          <a:p>
            <a:pPr algn="ctr" defTabSz="1279525" eaLnBrk="1" hangingPunct="1">
              <a:defRPr/>
            </a:pPr>
            <a:endParaRPr lang="cs-CZ" dirty="0">
              <a:solidFill>
                <a:schemeClr val="tx1"/>
              </a:solidFill>
            </a:endParaRPr>
          </a:p>
        </p:txBody>
      </p:sp>
      <p:sp>
        <p:nvSpPr>
          <p:cNvPr id="6" name="Obdélník 5"/>
          <p:cNvSpPr/>
          <p:nvPr/>
        </p:nvSpPr>
        <p:spPr bwMode="auto">
          <a:xfrm>
            <a:off x="4960938" y="2640360"/>
            <a:ext cx="2087562" cy="244827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Administrace</a:t>
            </a:r>
          </a:p>
          <a:p>
            <a:pPr algn="ctr" defTabSz="1279525" eaLnBrk="1" hangingPunct="1">
              <a:defRPr/>
            </a:pPr>
            <a:r>
              <a:rPr lang="en-US" dirty="0">
                <a:solidFill>
                  <a:schemeClr val="tx1"/>
                </a:solidFill>
              </a:rPr>
              <a:t>≈</a:t>
            </a:r>
            <a:r>
              <a:rPr lang="en-US" dirty="0" err="1">
                <a:solidFill>
                  <a:schemeClr val="tx1"/>
                </a:solidFill>
              </a:rPr>
              <a:t>metod</a:t>
            </a:r>
            <a:endParaRPr lang="cs-CZ" dirty="0">
              <a:solidFill>
                <a:schemeClr val="tx1"/>
              </a:solidFill>
            </a:endParaRPr>
          </a:p>
          <a:p>
            <a:pPr algn="ctr" defTabSz="1279525" eaLnBrk="1" hangingPunct="1">
              <a:defRPr/>
            </a:pPr>
            <a:endParaRPr lang="cs-CZ" dirty="0">
              <a:solidFill>
                <a:schemeClr val="tx1"/>
              </a:solidFill>
            </a:endParaRPr>
          </a:p>
        </p:txBody>
      </p:sp>
      <p:sp>
        <p:nvSpPr>
          <p:cNvPr id="7" name="Obdélník 6"/>
          <p:cNvSpPr/>
          <p:nvPr/>
        </p:nvSpPr>
        <p:spPr bwMode="auto">
          <a:xfrm>
            <a:off x="7223125" y="3432523"/>
            <a:ext cx="1985963" cy="1223962"/>
          </a:xfrm>
          <a:prstGeom prst="rect">
            <a:avLst/>
          </a:prstGeom>
          <a:solidFill>
            <a:schemeClr val="accent1">
              <a:lumMod val="20000"/>
              <a:lumOff val="8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b="1" dirty="0">
                <a:solidFill>
                  <a:schemeClr val="bg1"/>
                </a:solidFill>
              </a:rPr>
              <a:t>Nález -</a:t>
            </a:r>
          </a:p>
          <a:p>
            <a:pPr algn="ctr" defTabSz="1279525" eaLnBrk="1" hangingPunct="1">
              <a:defRPr/>
            </a:pPr>
            <a:r>
              <a:rPr lang="cs-CZ" b="1" dirty="0">
                <a:solidFill>
                  <a:schemeClr val="bg1"/>
                </a:solidFill>
              </a:rPr>
              <a:t>interpretace</a:t>
            </a:r>
          </a:p>
        </p:txBody>
      </p:sp>
      <p:sp>
        <p:nvSpPr>
          <p:cNvPr id="8" name="Obdélník 7"/>
          <p:cNvSpPr/>
          <p:nvPr/>
        </p:nvSpPr>
        <p:spPr bwMode="auto">
          <a:xfrm>
            <a:off x="9345613" y="3432523"/>
            <a:ext cx="2024062"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588089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dirty="0" err="1"/>
              <a:t>INterpretace</a:t>
            </a:r>
            <a:endParaRPr lang="cs-CZ" sz="5400" dirty="0"/>
          </a:p>
        </p:txBody>
      </p:sp>
      <p:sp>
        <p:nvSpPr>
          <p:cNvPr id="3" name="Zástupný symbol pro obsah 2"/>
          <p:cNvSpPr>
            <a:spLocks noGrp="1"/>
          </p:cNvSpPr>
          <p:nvPr>
            <p:ph idx="1"/>
          </p:nvPr>
        </p:nvSpPr>
        <p:spPr>
          <a:xfrm>
            <a:off x="640080" y="2352328"/>
            <a:ext cx="11521440" cy="6984776"/>
          </a:xfrm>
        </p:spPr>
        <p:txBody>
          <a:bodyPr>
            <a:normAutofit lnSpcReduction="10000"/>
          </a:bodyPr>
          <a:lstStyle/>
          <a:p>
            <a:r>
              <a:rPr lang="cs-CZ" sz="3200" dirty="0" err="1"/>
              <a:t>Znovuujasnění</a:t>
            </a:r>
            <a:r>
              <a:rPr lang="cs-CZ" sz="3200" dirty="0"/>
              <a:t> ohniska – hlavního důvodu vyšetření, otázky, hypotézy</a:t>
            </a:r>
          </a:p>
          <a:p>
            <a:r>
              <a:rPr lang="cs-CZ" sz="3200" dirty="0"/>
              <a:t>Rozpomenutí  na hlavní domény fungování</a:t>
            </a:r>
          </a:p>
          <a:p>
            <a:pPr lvl="1"/>
            <a:r>
              <a:rPr lang="cs-CZ" sz="2800" dirty="0"/>
              <a:t>chování –  emoce – kognice – interpersonální – sebepojetí + specifické oblasti</a:t>
            </a:r>
          </a:p>
          <a:p>
            <a:r>
              <a:rPr lang="cs-CZ" sz="3200" dirty="0"/>
              <a:t>Organizace a integrace dat</a:t>
            </a:r>
          </a:p>
          <a:p>
            <a:pPr lvl="1"/>
            <a:r>
              <a:rPr lang="cs-CZ" sz="2800" dirty="0"/>
              <a:t>co jsme se kterou metodou (vč. </a:t>
            </a:r>
            <a:r>
              <a:rPr lang="cs-CZ" sz="2800" b="1" dirty="0"/>
              <a:t>rozhovoru a pozorování</a:t>
            </a:r>
            <a:r>
              <a:rPr lang="cs-CZ" sz="2800" dirty="0"/>
              <a:t>) o každé doméně dozvěděli vzhledem k ohnisku vyšetření</a:t>
            </a:r>
          </a:p>
          <a:p>
            <a:r>
              <a:rPr lang="cs-CZ" sz="3200" dirty="0"/>
              <a:t>Vyřešení nesrovnalostí a rozporů</a:t>
            </a:r>
          </a:p>
          <a:p>
            <a:r>
              <a:rPr lang="cs-CZ" sz="3200" dirty="0"/>
              <a:t>Zamyšlení nad nečekanými zjištěními</a:t>
            </a:r>
          </a:p>
          <a:p>
            <a:r>
              <a:rPr lang="cs-CZ" sz="3200" dirty="0"/>
              <a:t>Formulace odpovědi na otázky vyšetření</a:t>
            </a:r>
          </a:p>
          <a:p>
            <a:r>
              <a:rPr lang="cs-CZ" sz="3200" dirty="0"/>
              <a:t>Navržení doporučení</a:t>
            </a:r>
          </a:p>
        </p:txBody>
      </p:sp>
    </p:spTree>
    <p:extLst>
      <p:ext uri="{BB962C8B-B14F-4D97-AF65-F5344CB8AC3E}">
        <p14:creationId xmlns:p14="http://schemas.microsoft.com/office/powerpoint/2010/main" val="2177801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Zpráva  (nález)</a:t>
            </a:r>
          </a:p>
        </p:txBody>
      </p:sp>
      <p:sp>
        <p:nvSpPr>
          <p:cNvPr id="3" name="Zástupný symbol pro obsah 2"/>
          <p:cNvSpPr>
            <a:spLocks noGrp="1"/>
          </p:cNvSpPr>
          <p:nvPr>
            <p:ph idx="1"/>
          </p:nvPr>
        </p:nvSpPr>
        <p:spPr>
          <a:xfrm>
            <a:off x="640080" y="2998896"/>
            <a:ext cx="10881360" cy="6602304"/>
          </a:xfrm>
        </p:spPr>
        <p:txBody>
          <a:bodyPr>
            <a:normAutofit lnSpcReduction="10000"/>
          </a:bodyPr>
          <a:lstStyle/>
          <a:p>
            <a:r>
              <a:rPr lang="cs-CZ" sz="3200" dirty="0"/>
              <a:t>Účelem zprávy je </a:t>
            </a:r>
          </a:p>
          <a:p>
            <a:pPr lvl="1"/>
            <a:r>
              <a:rPr lang="cs-CZ" sz="2800" dirty="0"/>
              <a:t>Vytvořit záznam (někdy i právně relevantní dokument)</a:t>
            </a:r>
          </a:p>
          <a:p>
            <a:pPr lvl="1"/>
            <a:r>
              <a:rPr lang="cs-CZ" sz="2800" dirty="0"/>
              <a:t>Lépe interpretovat </a:t>
            </a:r>
            <a:r>
              <a:rPr lang="cs-CZ" sz="2400" dirty="0"/>
              <a:t>- psaní vyjasňuje myšlení, omezuje percepční zkreslení, vede ke generování hypotéz</a:t>
            </a:r>
          </a:p>
          <a:p>
            <a:pPr lvl="1"/>
            <a:r>
              <a:rPr lang="cs-CZ" sz="2800" dirty="0"/>
              <a:t>Komunikovat výsledky vyšetření</a:t>
            </a:r>
          </a:p>
          <a:p>
            <a:pPr lvl="2"/>
            <a:r>
              <a:rPr lang="cs-CZ" sz="2520" dirty="0"/>
              <a:t>Odpovědět na otázky zadavatele, poskytnout relevantní doplňující informace</a:t>
            </a:r>
          </a:p>
          <a:p>
            <a:pPr lvl="1"/>
            <a:endParaRPr lang="cs-CZ" sz="2800" dirty="0"/>
          </a:p>
          <a:p>
            <a:r>
              <a:rPr lang="cs-CZ" sz="3200" dirty="0"/>
              <a:t>Hlavním adresátem je zadavatel vyšetření (</a:t>
            </a:r>
            <a:r>
              <a:rPr lang="cs-CZ" sz="3200" dirty="0" err="1"/>
              <a:t>referrer</a:t>
            </a:r>
            <a:r>
              <a:rPr lang="cs-CZ" sz="3200" dirty="0"/>
              <a:t>)</a:t>
            </a:r>
          </a:p>
          <a:p>
            <a:pPr lvl="1"/>
            <a:r>
              <a:rPr lang="cs-CZ" sz="2800" dirty="0"/>
              <a:t>Zohlednění potřeb adresáta – účel, vzdělání, odbornost</a:t>
            </a:r>
          </a:p>
          <a:p>
            <a:pPr lvl="1"/>
            <a:r>
              <a:rPr lang="cs-CZ" sz="2800" dirty="0"/>
              <a:t>Zohlednění dalších adresátů může/nemusí vést k různým verzím zprávy</a:t>
            </a:r>
            <a:endParaRPr lang="cs-CZ" dirty="0"/>
          </a:p>
        </p:txBody>
      </p:sp>
    </p:spTree>
    <p:extLst>
      <p:ext uri="{BB962C8B-B14F-4D97-AF65-F5344CB8AC3E}">
        <p14:creationId xmlns:p14="http://schemas.microsoft.com/office/powerpoint/2010/main" val="1212921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Druhy Zpráv</a:t>
            </a:r>
          </a:p>
        </p:txBody>
      </p:sp>
      <p:sp>
        <p:nvSpPr>
          <p:cNvPr id="3" name="Zástupný symbol pro obsah 2"/>
          <p:cNvSpPr>
            <a:spLocks noGrp="1"/>
          </p:cNvSpPr>
          <p:nvPr>
            <p:ph idx="1"/>
          </p:nvPr>
        </p:nvSpPr>
        <p:spPr>
          <a:xfrm>
            <a:off x="640080" y="2496344"/>
            <a:ext cx="10881360" cy="7104856"/>
          </a:xfrm>
        </p:spPr>
        <p:txBody>
          <a:bodyPr>
            <a:normAutofit fontScale="92500" lnSpcReduction="10000"/>
          </a:bodyPr>
          <a:lstStyle/>
          <a:p>
            <a:r>
              <a:rPr lang="cs-CZ" sz="3200" dirty="0"/>
              <a:t>G-M, Davis (2014) – kognitivní, </a:t>
            </a:r>
            <a:r>
              <a:rPr lang="cs-CZ" sz="3200" dirty="0" err="1"/>
              <a:t>neuropsy</a:t>
            </a:r>
            <a:r>
              <a:rPr lang="cs-CZ" sz="3200" dirty="0"/>
              <a:t>, osobnost, forenzní, kariérní </a:t>
            </a:r>
          </a:p>
          <a:p>
            <a:r>
              <a:rPr lang="cs-CZ" sz="3200" dirty="0"/>
              <a:t>Svoboda – n. klinický, testový, exploračně testový, narativní, osobnost</a:t>
            </a:r>
          </a:p>
          <a:p>
            <a:r>
              <a:rPr lang="cs-CZ" sz="3200" dirty="0"/>
              <a:t>Komplexní zprávy vs. omezené, automaticky generované</a:t>
            </a:r>
          </a:p>
          <a:p>
            <a:r>
              <a:rPr lang="cs-CZ" sz="3200" dirty="0"/>
              <a:t>Každá organizace/praktik si postupně vytvoří své „šablony“ zpráv, které zahrnují vše, co si zainteresované strany potřebují sdělit.</a:t>
            </a:r>
          </a:p>
          <a:p>
            <a:r>
              <a:rPr lang="cs-CZ" sz="3200" dirty="0"/>
              <a:t>Obecné návody k psaní zpráv:</a:t>
            </a:r>
          </a:p>
          <a:p>
            <a:pPr lvl="1"/>
            <a:r>
              <a:rPr lang="cs-CZ" sz="2920" dirty="0"/>
              <a:t>Edward </a:t>
            </a:r>
            <a:r>
              <a:rPr lang="cs-CZ" sz="2920" dirty="0" err="1"/>
              <a:t>Zuckerman</a:t>
            </a:r>
            <a:r>
              <a:rPr lang="cs-CZ" sz="2920" dirty="0"/>
              <a:t> (2010)</a:t>
            </a:r>
          </a:p>
          <a:p>
            <a:pPr lvl="1"/>
            <a:r>
              <a:rPr lang="cs-CZ" sz="2920" dirty="0"/>
              <a:t>Elizabeth </a:t>
            </a:r>
            <a:r>
              <a:rPr lang="cs-CZ" sz="2920" dirty="0" err="1"/>
              <a:t>Lichtenberger</a:t>
            </a:r>
            <a:r>
              <a:rPr lang="cs-CZ" sz="2920" dirty="0"/>
              <a:t> et al. (2004) – česky vydalo </a:t>
            </a:r>
            <a:r>
              <a:rPr lang="cs-CZ" sz="2920" dirty="0" err="1"/>
              <a:t>ProPsyCo</a:t>
            </a:r>
            <a:endParaRPr lang="cs-CZ" sz="2920" dirty="0"/>
          </a:p>
          <a:p>
            <a:pPr lvl="1"/>
            <a:r>
              <a:rPr lang="cs-CZ" sz="2920" dirty="0" err="1"/>
              <a:t>Gary</a:t>
            </a:r>
            <a:r>
              <a:rPr lang="cs-CZ" sz="2920" dirty="0"/>
              <a:t> </a:t>
            </a:r>
            <a:r>
              <a:rPr lang="cs-CZ" sz="2920" dirty="0" err="1"/>
              <a:t>Groth-Marnat</a:t>
            </a:r>
            <a:r>
              <a:rPr lang="cs-CZ" sz="2920" dirty="0"/>
              <a:t>, </a:t>
            </a:r>
            <a:r>
              <a:rPr lang="cs-CZ" sz="2920" dirty="0" err="1"/>
              <a:t>Ari</a:t>
            </a:r>
            <a:r>
              <a:rPr lang="cs-CZ" sz="2920" dirty="0"/>
              <a:t> Davis (2014)</a:t>
            </a:r>
          </a:p>
          <a:p>
            <a:pPr lvl="1"/>
            <a:r>
              <a:rPr lang="cs-CZ" sz="2920" dirty="0"/>
              <a:t>Karen </a:t>
            </a:r>
            <a:r>
              <a:rPr lang="cs-CZ" sz="2920" dirty="0" err="1"/>
              <a:t>Goldfinger</a:t>
            </a:r>
            <a:r>
              <a:rPr lang="cs-CZ" sz="2920" dirty="0"/>
              <a:t>, Andrew </a:t>
            </a:r>
            <a:r>
              <a:rPr lang="cs-CZ" sz="2920" dirty="0" err="1"/>
              <a:t>Pomerantz</a:t>
            </a:r>
            <a:r>
              <a:rPr lang="cs-CZ" sz="2920" dirty="0"/>
              <a:t> (2014)</a:t>
            </a:r>
          </a:p>
          <a:p>
            <a:pPr lvl="1"/>
            <a:r>
              <a:rPr lang="cs-CZ" sz="2920" dirty="0"/>
              <a:t>Pavel Říčan (1979)</a:t>
            </a:r>
            <a:endParaRPr lang="cs-CZ" sz="3200" dirty="0"/>
          </a:p>
        </p:txBody>
      </p:sp>
    </p:spTree>
    <p:extLst>
      <p:ext uri="{BB962C8B-B14F-4D97-AF65-F5344CB8AC3E}">
        <p14:creationId xmlns:p14="http://schemas.microsoft.com/office/powerpoint/2010/main" val="179849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Zpráva podle </a:t>
            </a:r>
            <a:r>
              <a:rPr lang="cs-CZ" sz="6000" dirty="0" err="1"/>
              <a:t>zuckermana</a:t>
            </a:r>
            <a:endParaRPr lang="cs-CZ" sz="6000" dirty="0"/>
          </a:p>
        </p:txBody>
      </p:sp>
      <p:sp>
        <p:nvSpPr>
          <p:cNvPr id="3" name="Zástupný symbol pro obsah 2"/>
          <p:cNvSpPr>
            <a:spLocks noGrp="1"/>
          </p:cNvSpPr>
          <p:nvPr>
            <p:ph idx="1"/>
          </p:nvPr>
        </p:nvSpPr>
        <p:spPr>
          <a:xfrm>
            <a:off x="640080" y="2998896"/>
            <a:ext cx="10881360" cy="6122184"/>
          </a:xfrm>
        </p:spPr>
        <p:txBody>
          <a:bodyPr>
            <a:normAutofit/>
          </a:bodyPr>
          <a:lstStyle/>
          <a:p>
            <a:pPr marL="0" indent="0">
              <a:buNone/>
            </a:pPr>
            <a:r>
              <a:rPr lang="cs-CZ" sz="3200" dirty="0"/>
              <a:t>Obecné schéma pro konstruování zprávy</a:t>
            </a:r>
          </a:p>
          <a:p>
            <a:r>
              <a:rPr lang="cs-CZ" sz="3200" dirty="0"/>
              <a:t>Úvod – staré informace, kontext vyšetření, anamnéza </a:t>
            </a:r>
          </a:p>
          <a:p>
            <a:r>
              <a:rPr lang="cs-CZ" sz="3200" dirty="0"/>
              <a:t>Osoba ve vyšetření – informace ze vstupního rozhovoru a pozorování při vyšetření, fungování ve vyšetření</a:t>
            </a:r>
          </a:p>
          <a:p>
            <a:r>
              <a:rPr lang="cs-CZ" sz="3200" dirty="0"/>
              <a:t>Testové informace z vyšetření</a:t>
            </a:r>
          </a:p>
          <a:p>
            <a:r>
              <a:rPr lang="cs-CZ" sz="3200" dirty="0"/>
              <a:t>Osoba v sociálním prostředí – fungování v životě</a:t>
            </a:r>
          </a:p>
          <a:p>
            <a:r>
              <a:rPr lang="cs-CZ" sz="3200" dirty="0"/>
              <a:t>Závěry, dojmy, doporučení </a:t>
            </a:r>
          </a:p>
        </p:txBody>
      </p:sp>
    </p:spTree>
    <p:extLst>
      <p:ext uri="{BB962C8B-B14F-4D97-AF65-F5344CB8AC3E}">
        <p14:creationId xmlns:p14="http://schemas.microsoft.com/office/powerpoint/2010/main" val="3762527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podle </a:t>
            </a:r>
            <a:r>
              <a:rPr lang="cs-CZ" dirty="0" err="1"/>
              <a:t>zuckermana</a:t>
            </a:r>
            <a:br>
              <a:rPr lang="cs-CZ" dirty="0"/>
            </a:br>
            <a:r>
              <a:rPr lang="cs-CZ" b="1" i="1" dirty="0"/>
              <a:t>Úvodní informace</a:t>
            </a:r>
          </a:p>
        </p:txBody>
      </p:sp>
      <p:sp>
        <p:nvSpPr>
          <p:cNvPr id="3" name="Zástupný symbol pro obsah 2"/>
          <p:cNvSpPr>
            <a:spLocks noGrp="1"/>
          </p:cNvSpPr>
          <p:nvPr>
            <p:ph idx="1"/>
          </p:nvPr>
        </p:nvSpPr>
        <p:spPr>
          <a:xfrm>
            <a:off x="640080" y="2496344"/>
            <a:ext cx="10881360" cy="7104856"/>
          </a:xfrm>
        </p:spPr>
        <p:txBody>
          <a:bodyPr>
            <a:normAutofit/>
          </a:bodyPr>
          <a:lstStyle/>
          <a:p>
            <a:r>
              <a:rPr lang="cs-CZ" sz="2800" dirty="0"/>
              <a:t>Základní informace</a:t>
            </a:r>
          </a:p>
          <a:p>
            <a:pPr lvl="1"/>
            <a:r>
              <a:rPr lang="cs-CZ" sz="2400" dirty="0"/>
              <a:t>Data (kdy, co),  zdroje informací, kdo a jak dorazil, informace o informování a souhlasu s vyšetřením, deklarace důvěrnosti</a:t>
            </a:r>
          </a:p>
          <a:p>
            <a:r>
              <a:rPr lang="cs-CZ" sz="2800" dirty="0"/>
              <a:t>Důvod doporučení k vyšetření</a:t>
            </a:r>
          </a:p>
          <a:p>
            <a:pPr lvl="1"/>
            <a:r>
              <a:rPr lang="cs-CZ" sz="2400" dirty="0"/>
              <a:t>Dle klienta, dle toho, kdo ho doporučil, popř. dle dalších zainteresovaných</a:t>
            </a:r>
          </a:p>
          <a:p>
            <a:pPr lvl="1"/>
            <a:r>
              <a:rPr lang="cs-CZ" sz="2400" dirty="0"/>
              <a:t>Stanovené cíle vyšetření </a:t>
            </a:r>
          </a:p>
          <a:p>
            <a:r>
              <a:rPr lang="cs-CZ" sz="2800" dirty="0"/>
              <a:t>Historie - anamnestická data</a:t>
            </a:r>
          </a:p>
          <a:p>
            <a:pPr lvl="1"/>
            <a:r>
              <a:rPr lang="cs-CZ" sz="2400" dirty="0"/>
              <a:t>Relevantní údaje z dokumentace (zdravotní, školní, právní…)</a:t>
            </a:r>
          </a:p>
          <a:p>
            <a:pPr lvl="1"/>
            <a:r>
              <a:rPr lang="cs-CZ" sz="2400" dirty="0"/>
              <a:t>Historie problému/zakázky  (…zdroj zvědavosti)</a:t>
            </a:r>
          </a:p>
          <a:p>
            <a:pPr lvl="1"/>
            <a:r>
              <a:rPr lang="cs-CZ" sz="2400" dirty="0"/>
              <a:t>Anamnéza – zdravotní, rodinná, sociální. </a:t>
            </a:r>
          </a:p>
          <a:p>
            <a:pPr marL="0" indent="0">
              <a:buNone/>
            </a:pPr>
            <a:r>
              <a:rPr lang="cs-CZ" sz="2680" dirty="0"/>
              <a:t>Vše není z dokumentace, něco z rozhovorů s různými lidmi, vč. klienta. Důraz na </a:t>
            </a:r>
            <a:r>
              <a:rPr lang="cs-CZ" sz="2680" b="1" dirty="0">
                <a:solidFill>
                  <a:schemeClr val="accent1">
                    <a:lumMod val="20000"/>
                    <a:lumOff val="80000"/>
                  </a:schemeClr>
                </a:solidFill>
              </a:rPr>
              <a:t>uvádění zdroje informace</a:t>
            </a:r>
            <a:r>
              <a:rPr lang="cs-CZ" sz="2680" dirty="0"/>
              <a:t>.</a:t>
            </a:r>
          </a:p>
        </p:txBody>
      </p:sp>
    </p:spTree>
    <p:extLst>
      <p:ext uri="{BB962C8B-B14F-4D97-AF65-F5344CB8AC3E}">
        <p14:creationId xmlns:p14="http://schemas.microsoft.com/office/powerpoint/2010/main" val="661923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podle </a:t>
            </a:r>
            <a:r>
              <a:rPr lang="cs-CZ" dirty="0" err="1"/>
              <a:t>zuckermana</a:t>
            </a:r>
            <a:br>
              <a:rPr lang="cs-CZ" dirty="0"/>
            </a:br>
            <a:r>
              <a:rPr lang="cs-CZ" b="1" i="1" dirty="0"/>
              <a:t>Vyšetřovaná osoba</a:t>
            </a:r>
          </a:p>
        </p:txBody>
      </p:sp>
      <p:sp>
        <p:nvSpPr>
          <p:cNvPr id="3" name="Zástupný symbol pro obsah 2"/>
          <p:cNvSpPr>
            <a:spLocks noGrp="1"/>
          </p:cNvSpPr>
          <p:nvPr>
            <p:ph idx="1"/>
          </p:nvPr>
        </p:nvSpPr>
        <p:spPr>
          <a:xfrm>
            <a:off x="640080" y="2496344"/>
            <a:ext cx="10881360" cy="7104856"/>
          </a:xfrm>
        </p:spPr>
        <p:txBody>
          <a:bodyPr>
            <a:normAutofit/>
          </a:bodyPr>
          <a:lstStyle/>
          <a:p>
            <a:pPr marL="0" indent="0">
              <a:buNone/>
            </a:pPr>
            <a:r>
              <a:rPr lang="cs-CZ" sz="2800" dirty="0"/>
              <a:t>Popisuje aktuální fungování klienta – v kontaktu s vámi.</a:t>
            </a:r>
          </a:p>
          <a:p>
            <a:pPr marL="0" indent="0">
              <a:buNone/>
            </a:pPr>
            <a:endParaRPr lang="cs-CZ" sz="2800" dirty="0"/>
          </a:p>
          <a:p>
            <a:r>
              <a:rPr lang="cs-CZ" sz="2800" dirty="0"/>
              <a:t>Výsledky pozorování při rozhovoru i testech</a:t>
            </a:r>
          </a:p>
          <a:p>
            <a:r>
              <a:rPr lang="cs-CZ" sz="2800" dirty="0"/>
              <a:t>Reagování na předkládané otázky a úkoly</a:t>
            </a:r>
          </a:p>
          <a:p>
            <a:r>
              <a:rPr lang="cs-CZ" sz="2800" dirty="0"/>
              <a:t>Vystupování, chování, sebeprezentace</a:t>
            </a:r>
          </a:p>
          <a:p>
            <a:r>
              <a:rPr lang="cs-CZ" sz="2800" dirty="0"/>
              <a:t>Emoce</a:t>
            </a:r>
          </a:p>
          <a:p>
            <a:r>
              <a:rPr lang="cs-CZ" sz="2800" dirty="0"/>
              <a:t>Myšlení</a:t>
            </a:r>
          </a:p>
          <a:p>
            <a:r>
              <a:rPr lang="cs-CZ" sz="2800" dirty="0"/>
              <a:t>Symptomy, psychopatologie</a:t>
            </a:r>
          </a:p>
          <a:p>
            <a:r>
              <a:rPr lang="cs-CZ" sz="2800" dirty="0"/>
              <a:t>Osobnost</a:t>
            </a:r>
          </a:p>
          <a:p>
            <a:endParaRPr lang="cs-CZ" sz="2800" dirty="0"/>
          </a:p>
        </p:txBody>
      </p:sp>
    </p:spTree>
    <p:extLst>
      <p:ext uri="{BB962C8B-B14F-4D97-AF65-F5344CB8AC3E}">
        <p14:creationId xmlns:p14="http://schemas.microsoft.com/office/powerpoint/2010/main" val="1906920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podle </a:t>
            </a:r>
            <a:r>
              <a:rPr lang="cs-CZ" dirty="0" err="1"/>
              <a:t>zuckermana</a:t>
            </a:r>
            <a:br>
              <a:rPr lang="cs-CZ" dirty="0"/>
            </a:br>
            <a:r>
              <a:rPr lang="cs-CZ" b="1" i="1" dirty="0"/>
              <a:t>výsledky testů</a:t>
            </a:r>
          </a:p>
        </p:txBody>
      </p:sp>
      <p:sp>
        <p:nvSpPr>
          <p:cNvPr id="3" name="Zástupný symbol pro obsah 2"/>
          <p:cNvSpPr>
            <a:spLocks noGrp="1"/>
          </p:cNvSpPr>
          <p:nvPr>
            <p:ph idx="1"/>
          </p:nvPr>
        </p:nvSpPr>
        <p:spPr>
          <a:xfrm>
            <a:off x="640080" y="2496344"/>
            <a:ext cx="11881400" cy="7104856"/>
          </a:xfrm>
        </p:spPr>
        <p:txBody>
          <a:bodyPr>
            <a:normAutofit/>
          </a:bodyPr>
          <a:lstStyle/>
          <a:p>
            <a:pPr marL="0" indent="0">
              <a:buNone/>
            </a:pPr>
            <a:r>
              <a:rPr lang="cs-CZ" sz="2800" dirty="0"/>
              <a:t>Poskytuje výsledky testů, které specificky doplňují předchozí informace.</a:t>
            </a:r>
          </a:p>
          <a:p>
            <a:pPr marL="0" indent="0">
              <a:buNone/>
            </a:pPr>
            <a:endParaRPr lang="cs-CZ" sz="2800" dirty="0"/>
          </a:p>
          <a:p>
            <a:r>
              <a:rPr lang="cs-CZ" sz="2800" dirty="0"/>
              <a:t>Představení testů a administrovaných částí </a:t>
            </a:r>
            <a:r>
              <a:rPr lang="cs-CZ" sz="2400" dirty="0"/>
              <a:t>(implicitně/explicitně zdůvodňující)</a:t>
            </a:r>
            <a:endParaRPr lang="cs-CZ" sz="2800" dirty="0"/>
          </a:p>
          <a:p>
            <a:r>
              <a:rPr lang="cs-CZ" sz="2800" dirty="0"/>
              <a:t>Relevantní skóry – standardní skóry, intervaly spolehlivosti, percentily a jejich vysvětlení. Volba norem (je-li).</a:t>
            </a:r>
          </a:p>
          <a:p>
            <a:r>
              <a:rPr lang="cs-CZ" sz="2800" dirty="0"/>
              <a:t>Informace důležité pro zhodnocení validity a použitelnosti dat</a:t>
            </a:r>
          </a:p>
          <a:p>
            <a:r>
              <a:rPr lang="cs-CZ" sz="2800" dirty="0"/>
              <a:t>Elementární interpretace</a:t>
            </a:r>
          </a:p>
          <a:p>
            <a:endParaRPr lang="cs-CZ" sz="2800" dirty="0"/>
          </a:p>
          <a:p>
            <a:pPr marL="0" indent="0">
              <a:buNone/>
            </a:pPr>
            <a:r>
              <a:rPr lang="cs-CZ" sz="2800" dirty="0"/>
              <a:t>Obecně nepředpokládáme, že čtenář použité testy zná.</a:t>
            </a:r>
          </a:p>
          <a:p>
            <a:pPr marL="0" indent="0">
              <a:buNone/>
            </a:pPr>
            <a:r>
              <a:rPr lang="cs-CZ" sz="2800" dirty="0"/>
              <a:t>Pozor na uvádění testových materiálů!</a:t>
            </a:r>
          </a:p>
          <a:p>
            <a:endParaRPr lang="cs-CZ" sz="2800" dirty="0"/>
          </a:p>
        </p:txBody>
      </p:sp>
    </p:spTree>
    <p:extLst>
      <p:ext uri="{BB962C8B-B14F-4D97-AF65-F5344CB8AC3E}">
        <p14:creationId xmlns:p14="http://schemas.microsoft.com/office/powerpoint/2010/main" val="482045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Kontext</a:t>
            </a:r>
          </a:p>
          <a:p>
            <a:pPr algn="ctr" defTabSz="1279525" eaLnBrk="1" hangingPunct="1">
              <a:defRPr/>
            </a:pPr>
            <a:r>
              <a:rPr lang="cs-CZ" dirty="0">
                <a:solidFill>
                  <a:schemeClr val="tx1"/>
                </a:solidFill>
              </a:rPr>
              <a:t>a</a:t>
            </a:r>
          </a:p>
          <a:p>
            <a:pPr algn="ctr" defTabSz="1279525" eaLnBrk="1" hangingPunct="1">
              <a:defRPr/>
            </a:pPr>
            <a:r>
              <a:rPr lang="cs-CZ" dirty="0">
                <a:solidFill>
                  <a:schemeClr val="tx1"/>
                </a:solidFill>
              </a:rPr>
              <a:t>otázka</a:t>
            </a:r>
          </a:p>
        </p:txBody>
      </p:sp>
      <p:sp>
        <p:nvSpPr>
          <p:cNvPr id="5" name="Obdélník 4"/>
          <p:cNvSpPr/>
          <p:nvPr/>
        </p:nvSpPr>
        <p:spPr bwMode="auto">
          <a:xfrm>
            <a:off x="2871788" y="3000400"/>
            <a:ext cx="1979612" cy="2016224"/>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Stanovení potřebných informací</a:t>
            </a:r>
          </a:p>
          <a:p>
            <a:pPr algn="ctr" defTabSz="1279525" eaLnBrk="1" hangingPunct="1">
              <a:defRPr/>
            </a:pPr>
            <a:r>
              <a:rPr lang="cs-CZ" dirty="0">
                <a:solidFill>
                  <a:schemeClr val="tx1"/>
                </a:solidFill>
              </a:rPr>
              <a:t>(volba metod)</a:t>
            </a:r>
          </a:p>
          <a:p>
            <a:pPr algn="ctr" defTabSz="1279525" eaLnBrk="1" hangingPunct="1">
              <a:defRPr/>
            </a:pPr>
            <a:endParaRPr lang="cs-CZ" dirty="0">
              <a:solidFill>
                <a:schemeClr val="tx1"/>
              </a:solidFill>
            </a:endParaRPr>
          </a:p>
        </p:txBody>
      </p:sp>
      <p:sp>
        <p:nvSpPr>
          <p:cNvPr id="6" name="Obdélník 5"/>
          <p:cNvSpPr/>
          <p:nvPr/>
        </p:nvSpPr>
        <p:spPr bwMode="auto">
          <a:xfrm>
            <a:off x="4960938" y="2640360"/>
            <a:ext cx="2087562" cy="244827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Administrace</a:t>
            </a:r>
          </a:p>
          <a:p>
            <a:pPr algn="ctr" defTabSz="1279525" eaLnBrk="1" hangingPunct="1">
              <a:defRPr/>
            </a:pPr>
            <a:r>
              <a:rPr lang="en-US" dirty="0">
                <a:solidFill>
                  <a:schemeClr val="tx1"/>
                </a:solidFill>
              </a:rPr>
              <a:t>≈</a:t>
            </a:r>
            <a:r>
              <a:rPr lang="en-US" dirty="0" err="1">
                <a:solidFill>
                  <a:schemeClr val="tx1"/>
                </a:solidFill>
              </a:rPr>
              <a:t>metod</a:t>
            </a:r>
            <a:endParaRPr lang="cs-CZ" dirty="0">
              <a:solidFill>
                <a:schemeClr val="tx1"/>
              </a:solidFill>
            </a:endParaRPr>
          </a:p>
          <a:p>
            <a:pPr algn="ctr" defTabSz="1279525" eaLnBrk="1" hangingPunct="1">
              <a:defRPr/>
            </a:pPr>
            <a:endParaRPr lang="cs-CZ" dirty="0">
              <a:solidFill>
                <a:schemeClr val="tx1"/>
              </a:solidFill>
            </a:endParaRPr>
          </a:p>
        </p:txBody>
      </p:sp>
      <p:sp>
        <p:nvSpPr>
          <p:cNvPr id="7" name="Obdélník 6"/>
          <p:cNvSpPr/>
          <p:nvPr/>
        </p:nvSpPr>
        <p:spPr bwMode="auto">
          <a:xfrm>
            <a:off x="7223125" y="3432523"/>
            <a:ext cx="1985963"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Nález -</a:t>
            </a:r>
          </a:p>
          <a:p>
            <a:pPr algn="ctr" defTabSz="1279525" eaLnBrk="1" hangingPunct="1">
              <a:defRPr/>
            </a:pPr>
            <a:r>
              <a:rPr lang="cs-CZ" dirty="0">
                <a:solidFill>
                  <a:schemeClr val="tx1"/>
                </a:solidFill>
              </a:rPr>
              <a:t>interpretace</a:t>
            </a:r>
          </a:p>
        </p:txBody>
      </p:sp>
      <p:sp>
        <p:nvSpPr>
          <p:cNvPr id="8" name="Obdélník 7"/>
          <p:cNvSpPr/>
          <p:nvPr/>
        </p:nvSpPr>
        <p:spPr bwMode="auto">
          <a:xfrm>
            <a:off x="9345613" y="3432523"/>
            <a:ext cx="2024062"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434549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podle </a:t>
            </a:r>
            <a:r>
              <a:rPr lang="cs-CZ" dirty="0" err="1"/>
              <a:t>zuckermana</a:t>
            </a:r>
            <a:br>
              <a:rPr lang="cs-CZ" dirty="0"/>
            </a:br>
            <a:r>
              <a:rPr lang="cs-CZ" b="1" i="1" dirty="0"/>
              <a:t>osoba v sociálním prostředí</a:t>
            </a:r>
          </a:p>
        </p:txBody>
      </p:sp>
      <p:sp>
        <p:nvSpPr>
          <p:cNvPr id="3" name="Zástupný symbol pro obsah 2"/>
          <p:cNvSpPr>
            <a:spLocks noGrp="1"/>
          </p:cNvSpPr>
          <p:nvPr>
            <p:ph idx="1"/>
          </p:nvPr>
        </p:nvSpPr>
        <p:spPr>
          <a:xfrm>
            <a:off x="640080" y="2496344"/>
            <a:ext cx="11593368" cy="7104856"/>
          </a:xfrm>
        </p:spPr>
        <p:txBody>
          <a:bodyPr>
            <a:normAutofit lnSpcReduction="10000"/>
          </a:bodyPr>
          <a:lstStyle/>
          <a:p>
            <a:pPr marL="0" indent="0">
              <a:buNone/>
            </a:pPr>
            <a:r>
              <a:rPr lang="cs-CZ" sz="3200" dirty="0"/>
              <a:t>Jak klient (s tím, co už o něm víme) funguje v každodenním životě.</a:t>
            </a:r>
          </a:p>
          <a:p>
            <a:pPr marL="0" indent="0">
              <a:buNone/>
            </a:pPr>
            <a:endParaRPr lang="cs-CZ" sz="3200" dirty="0"/>
          </a:p>
          <a:p>
            <a:r>
              <a:rPr lang="cs-CZ" sz="3200" dirty="0"/>
              <a:t>Sebeobsluha, každodenní fungování i plánování</a:t>
            </a:r>
          </a:p>
          <a:p>
            <a:r>
              <a:rPr lang="cs-CZ" sz="3200" dirty="0"/>
              <a:t>Sociální fungování – stabilní kontakty s lidmi mimo rodinu – práce,  komunita </a:t>
            </a:r>
          </a:p>
          <a:p>
            <a:r>
              <a:rPr lang="cs-CZ" sz="3200" dirty="0"/>
              <a:t>Partnerské a rodinné vztahy</a:t>
            </a:r>
          </a:p>
          <a:p>
            <a:r>
              <a:rPr lang="cs-CZ" sz="3200" dirty="0"/>
              <a:t>Akademické/pracovní fungování – dovednosti, kompetence, problémy</a:t>
            </a:r>
          </a:p>
          <a:p>
            <a:r>
              <a:rPr lang="cs-CZ" sz="3200" dirty="0"/>
              <a:t>Volnočasové fungování </a:t>
            </a:r>
          </a:p>
          <a:p>
            <a:endParaRPr lang="cs-CZ" sz="3200" dirty="0"/>
          </a:p>
          <a:p>
            <a:pPr marL="0" indent="0">
              <a:buNone/>
            </a:pPr>
            <a:r>
              <a:rPr lang="cs-CZ" sz="3200" b="1" dirty="0"/>
              <a:t>Příležitost konstatovat bezproblémovost, zdroje zvládání i možná rizika.</a:t>
            </a:r>
          </a:p>
        </p:txBody>
      </p:sp>
    </p:spTree>
    <p:extLst>
      <p:ext uri="{BB962C8B-B14F-4D97-AF65-F5344CB8AC3E}">
        <p14:creationId xmlns:p14="http://schemas.microsoft.com/office/powerpoint/2010/main" val="1418272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podle </a:t>
            </a:r>
            <a:r>
              <a:rPr lang="cs-CZ" dirty="0" err="1"/>
              <a:t>zuckermana</a:t>
            </a:r>
            <a:br>
              <a:rPr lang="cs-CZ" dirty="0"/>
            </a:br>
            <a:r>
              <a:rPr lang="cs-CZ" b="1" i="1" dirty="0"/>
              <a:t>závěry, doporučení</a:t>
            </a:r>
          </a:p>
        </p:txBody>
      </p:sp>
      <p:sp>
        <p:nvSpPr>
          <p:cNvPr id="3" name="Zástupný symbol pro obsah 2"/>
          <p:cNvSpPr>
            <a:spLocks noGrp="1"/>
          </p:cNvSpPr>
          <p:nvPr>
            <p:ph idx="1"/>
          </p:nvPr>
        </p:nvSpPr>
        <p:spPr>
          <a:xfrm>
            <a:off x="640080" y="2496344"/>
            <a:ext cx="10881360" cy="6840760"/>
          </a:xfrm>
        </p:spPr>
        <p:txBody>
          <a:bodyPr>
            <a:noAutofit/>
          </a:bodyPr>
          <a:lstStyle/>
          <a:p>
            <a:pPr marL="0" indent="0">
              <a:buNone/>
            </a:pPr>
            <a:r>
              <a:rPr lang="cs-CZ" sz="3200" dirty="0"/>
              <a:t>Formulace odpovědí na otázky a návrh dalšího postupu</a:t>
            </a:r>
          </a:p>
          <a:p>
            <a:r>
              <a:rPr lang="cs-CZ" sz="3200" dirty="0"/>
              <a:t>Zformulování závěrů s vícezdrojovou podporou. Vyřešení rozporů mezi různými zdroji informací.</a:t>
            </a:r>
          </a:p>
          <a:p>
            <a:pPr lvl="1"/>
            <a:r>
              <a:rPr lang="cs-CZ" sz="2800" dirty="0"/>
              <a:t>Úvaha o validitě, reliabilitě závěrů </a:t>
            </a:r>
          </a:p>
          <a:p>
            <a:r>
              <a:rPr lang="cs-CZ" sz="3200" dirty="0"/>
              <a:t>Odpověď na dg. otázku/y</a:t>
            </a:r>
          </a:p>
          <a:p>
            <a:r>
              <a:rPr lang="cs-CZ" sz="3200" dirty="0"/>
              <a:t>Etiologické dojmy, diagnóza, je-li na místě </a:t>
            </a:r>
          </a:p>
          <a:p>
            <a:r>
              <a:rPr lang="cs-CZ" sz="3200" dirty="0"/>
              <a:t>Doporučení</a:t>
            </a:r>
          </a:p>
          <a:p>
            <a:pPr lvl="1"/>
            <a:r>
              <a:rPr lang="cs-CZ" sz="2800" dirty="0"/>
              <a:t>Potřeba další  informace, vyšetření, pozornosti</a:t>
            </a:r>
          </a:p>
          <a:p>
            <a:pPr lvl="1"/>
            <a:r>
              <a:rPr lang="cs-CZ" sz="2800" dirty="0"/>
              <a:t>Způsoby intervence, terapie   (zohlednění klientovy historie)</a:t>
            </a:r>
          </a:p>
          <a:p>
            <a:r>
              <a:rPr lang="cs-CZ" sz="2800" dirty="0"/>
              <a:t>Závěr</a:t>
            </a:r>
          </a:p>
          <a:p>
            <a:pPr lvl="1"/>
            <a:r>
              <a:rPr lang="cs-CZ" sz="2800" dirty="0"/>
              <a:t>Poděkování. Jsem/nejsem k dispozici pro další  </a:t>
            </a:r>
          </a:p>
        </p:txBody>
      </p:sp>
    </p:spTree>
    <p:extLst>
      <p:ext uri="{BB962C8B-B14F-4D97-AF65-F5344CB8AC3E}">
        <p14:creationId xmlns:p14="http://schemas.microsoft.com/office/powerpoint/2010/main" val="3500793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Kontext</a:t>
            </a:r>
          </a:p>
          <a:p>
            <a:pPr algn="ctr" defTabSz="1279525" eaLnBrk="1" hangingPunct="1">
              <a:defRPr/>
            </a:pPr>
            <a:r>
              <a:rPr lang="cs-CZ" dirty="0">
                <a:solidFill>
                  <a:schemeClr val="tx1"/>
                </a:solidFill>
              </a:rPr>
              <a:t>a</a:t>
            </a:r>
          </a:p>
          <a:p>
            <a:pPr algn="ctr" defTabSz="1279525" eaLnBrk="1" hangingPunct="1">
              <a:defRPr/>
            </a:pPr>
            <a:r>
              <a:rPr lang="cs-CZ" dirty="0">
                <a:solidFill>
                  <a:schemeClr val="tx1"/>
                </a:solidFill>
              </a:rPr>
              <a:t>otázka</a:t>
            </a:r>
          </a:p>
        </p:txBody>
      </p:sp>
      <p:sp>
        <p:nvSpPr>
          <p:cNvPr id="5" name="Obdélník 4"/>
          <p:cNvSpPr/>
          <p:nvPr/>
        </p:nvSpPr>
        <p:spPr bwMode="auto">
          <a:xfrm>
            <a:off x="2871788" y="3000400"/>
            <a:ext cx="1979612" cy="2016224"/>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Stanovení potřebných informací</a:t>
            </a:r>
          </a:p>
          <a:p>
            <a:pPr algn="ctr" defTabSz="1279525" eaLnBrk="1" hangingPunct="1">
              <a:defRPr/>
            </a:pPr>
            <a:r>
              <a:rPr lang="cs-CZ" dirty="0">
                <a:solidFill>
                  <a:schemeClr val="tx1"/>
                </a:solidFill>
              </a:rPr>
              <a:t>(volba metod)</a:t>
            </a:r>
          </a:p>
          <a:p>
            <a:pPr algn="ctr" defTabSz="1279525" eaLnBrk="1" hangingPunct="1">
              <a:defRPr/>
            </a:pPr>
            <a:endParaRPr lang="cs-CZ" dirty="0">
              <a:solidFill>
                <a:schemeClr val="tx1"/>
              </a:solidFill>
            </a:endParaRPr>
          </a:p>
        </p:txBody>
      </p:sp>
      <p:sp>
        <p:nvSpPr>
          <p:cNvPr id="6" name="Obdélník 5"/>
          <p:cNvSpPr/>
          <p:nvPr/>
        </p:nvSpPr>
        <p:spPr bwMode="auto">
          <a:xfrm>
            <a:off x="4960938" y="2640360"/>
            <a:ext cx="2087562" cy="244827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Administrace</a:t>
            </a:r>
          </a:p>
          <a:p>
            <a:pPr algn="ctr" defTabSz="1279525" eaLnBrk="1" hangingPunct="1">
              <a:defRPr/>
            </a:pPr>
            <a:r>
              <a:rPr lang="en-US" dirty="0">
                <a:solidFill>
                  <a:schemeClr val="tx1"/>
                </a:solidFill>
              </a:rPr>
              <a:t>≈</a:t>
            </a:r>
            <a:r>
              <a:rPr lang="en-US" dirty="0" err="1">
                <a:solidFill>
                  <a:schemeClr val="tx1"/>
                </a:solidFill>
              </a:rPr>
              <a:t>metod</a:t>
            </a:r>
            <a:endParaRPr lang="cs-CZ" dirty="0">
              <a:solidFill>
                <a:schemeClr val="tx1"/>
              </a:solidFill>
            </a:endParaRPr>
          </a:p>
          <a:p>
            <a:pPr algn="ctr" defTabSz="1279525" eaLnBrk="1" hangingPunct="1">
              <a:defRPr/>
            </a:pPr>
            <a:endParaRPr lang="cs-CZ" dirty="0">
              <a:solidFill>
                <a:schemeClr val="tx1"/>
              </a:solidFill>
            </a:endParaRPr>
          </a:p>
        </p:txBody>
      </p:sp>
      <p:sp>
        <p:nvSpPr>
          <p:cNvPr id="7" name="Obdélník 6"/>
          <p:cNvSpPr/>
          <p:nvPr/>
        </p:nvSpPr>
        <p:spPr bwMode="auto">
          <a:xfrm>
            <a:off x="7223125" y="3432523"/>
            <a:ext cx="1985963"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Nález -</a:t>
            </a:r>
          </a:p>
          <a:p>
            <a:pPr algn="ctr" defTabSz="1279525" eaLnBrk="1" hangingPunct="1">
              <a:defRPr/>
            </a:pPr>
            <a:r>
              <a:rPr lang="cs-CZ" dirty="0">
                <a:solidFill>
                  <a:schemeClr val="tx1"/>
                </a:solidFill>
              </a:rPr>
              <a:t>interpretace</a:t>
            </a:r>
          </a:p>
        </p:txBody>
      </p:sp>
      <p:sp>
        <p:nvSpPr>
          <p:cNvPr id="8" name="Obdélník 7"/>
          <p:cNvSpPr/>
          <p:nvPr/>
        </p:nvSpPr>
        <p:spPr bwMode="auto">
          <a:xfrm>
            <a:off x="9345613" y="3432523"/>
            <a:ext cx="2024062" cy="1223962"/>
          </a:xfrm>
          <a:prstGeom prst="rect">
            <a:avLst/>
          </a:prstGeom>
          <a:solidFill>
            <a:schemeClr val="accent1">
              <a:lumMod val="20000"/>
              <a:lumOff val="8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b="1" dirty="0">
                <a:solidFill>
                  <a:schemeClr val="bg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5" name="Obdélník 14"/>
          <p:cNvSpPr/>
          <p:nvPr/>
        </p:nvSpPr>
        <p:spPr>
          <a:xfrm>
            <a:off x="6219500" y="4562073"/>
            <a:ext cx="362600" cy="477054"/>
          </a:xfrm>
          <a:prstGeom prst="rect">
            <a:avLst/>
          </a:prstGeom>
        </p:spPr>
        <p:txBody>
          <a:bodyPr wrap="none">
            <a:spAutoFit/>
          </a:bodyPr>
          <a:lstStyle/>
          <a:p>
            <a:r>
              <a:rPr lang="cs-CZ" dirty="0"/>
              <a:t>–</a:t>
            </a:r>
          </a:p>
        </p:txBody>
      </p:sp>
    </p:spTree>
    <p:extLst>
      <p:ext uri="{BB962C8B-B14F-4D97-AF65-F5344CB8AC3E}">
        <p14:creationId xmlns:p14="http://schemas.microsoft.com/office/powerpoint/2010/main" val="1980029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Zpětná vazba</a:t>
            </a:r>
          </a:p>
        </p:txBody>
      </p:sp>
      <p:sp>
        <p:nvSpPr>
          <p:cNvPr id="3" name="Zástupný symbol pro obsah 2"/>
          <p:cNvSpPr>
            <a:spLocks noGrp="1"/>
          </p:cNvSpPr>
          <p:nvPr>
            <p:ph idx="1"/>
          </p:nvPr>
        </p:nvSpPr>
        <p:spPr>
          <a:xfrm>
            <a:off x="640080" y="2998896"/>
            <a:ext cx="11449352" cy="5108786"/>
          </a:xfrm>
        </p:spPr>
        <p:txBody>
          <a:bodyPr>
            <a:normAutofit/>
          </a:bodyPr>
          <a:lstStyle/>
          <a:p>
            <a:r>
              <a:rPr lang="cs-CZ" sz="3600" dirty="0"/>
              <a:t>Často se odehraje zasláním, předáním zprávy</a:t>
            </a:r>
          </a:p>
          <a:p>
            <a:r>
              <a:rPr lang="cs-CZ" sz="3600" dirty="0"/>
              <a:t>Podle APA povinnost </a:t>
            </a:r>
            <a:r>
              <a:rPr lang="cs-CZ" sz="3600" i="1" dirty="0"/>
              <a:t>vysvětlit</a:t>
            </a:r>
            <a:r>
              <a:rPr lang="cs-CZ" sz="3600" dirty="0"/>
              <a:t> výsledky -     = alespoň projít</a:t>
            </a:r>
          </a:p>
          <a:p>
            <a:pPr lvl="1"/>
            <a:r>
              <a:rPr lang="cs-CZ" sz="3200" dirty="0"/>
              <a:t>PATI – </a:t>
            </a:r>
            <a:r>
              <a:rPr lang="cs-CZ" sz="3200" dirty="0" err="1"/>
              <a:t>psychological</a:t>
            </a:r>
            <a:r>
              <a:rPr lang="cs-CZ" sz="3200" dirty="0"/>
              <a:t> assessment as </a:t>
            </a:r>
            <a:r>
              <a:rPr lang="cs-CZ" sz="3200" dirty="0" err="1"/>
              <a:t>therapeutic</a:t>
            </a:r>
            <a:r>
              <a:rPr lang="cs-CZ" sz="3200" dirty="0"/>
              <a:t> </a:t>
            </a:r>
            <a:r>
              <a:rPr lang="cs-CZ" sz="3200" dirty="0" err="1"/>
              <a:t>intervention</a:t>
            </a:r>
            <a:endParaRPr lang="cs-CZ" sz="3200" dirty="0"/>
          </a:p>
          <a:p>
            <a:r>
              <a:rPr lang="cs-CZ" sz="3600" dirty="0"/>
              <a:t>Poskytnutí podpory při sdělování špatných zpráv</a:t>
            </a:r>
          </a:p>
          <a:p>
            <a:r>
              <a:rPr lang="cs-CZ" sz="3600" dirty="0"/>
              <a:t>Možnost přechodu k </a:t>
            </a:r>
            <a:r>
              <a:rPr lang="cs-CZ" sz="3600" dirty="0" err="1"/>
              <a:t>psychoeduakci</a:t>
            </a:r>
            <a:r>
              <a:rPr lang="cs-CZ" sz="3600" dirty="0"/>
              <a:t>, intervenci</a:t>
            </a:r>
          </a:p>
        </p:txBody>
      </p:sp>
    </p:spTree>
    <p:extLst>
      <p:ext uri="{BB962C8B-B14F-4D97-AF65-F5344CB8AC3E}">
        <p14:creationId xmlns:p14="http://schemas.microsoft.com/office/powerpoint/2010/main" val="40465374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příklady reálných zpráv v </a:t>
            </a:r>
            <a:r>
              <a:rPr lang="cs-CZ" dirty="0" err="1"/>
              <a:t>is</a:t>
            </a:r>
            <a:endParaRPr lang="cs-CZ" dirty="0"/>
          </a:p>
        </p:txBody>
      </p:sp>
      <p:sp>
        <p:nvSpPr>
          <p:cNvPr id="3" name="Zástupný symbol pro obsah 2"/>
          <p:cNvSpPr>
            <a:spLocks noGrp="1"/>
          </p:cNvSpPr>
          <p:nvPr>
            <p:ph idx="1"/>
          </p:nvPr>
        </p:nvSpPr>
        <p:spPr/>
        <p:txBody>
          <a:bodyPr/>
          <a:lstStyle/>
          <a:p>
            <a:r>
              <a:rPr lang="cs-CZ" dirty="0"/>
              <a:t>žádná není dokonalá, podle </a:t>
            </a:r>
            <a:r>
              <a:rPr lang="cs-CZ" dirty="0" err="1"/>
              <a:t>Zuckermanna</a:t>
            </a:r>
            <a:endParaRPr lang="cs-CZ" dirty="0"/>
          </a:p>
        </p:txBody>
      </p:sp>
    </p:spTree>
    <p:extLst>
      <p:ext uri="{BB962C8B-B14F-4D97-AF65-F5344CB8AC3E}">
        <p14:creationId xmlns:p14="http://schemas.microsoft.com/office/powerpoint/2010/main" val="14989739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rgbClr val="FFFF00"/>
                </a:solidFill>
              </a:rPr>
              <a:t>Zadání seminární práce</a:t>
            </a:r>
            <a:br>
              <a:rPr lang="cs-CZ" b="1" dirty="0">
                <a:solidFill>
                  <a:srgbClr val="FFFF00"/>
                </a:solidFill>
              </a:rPr>
            </a:br>
            <a:r>
              <a:rPr lang="cs-CZ" sz="6000" b="1" dirty="0">
                <a:solidFill>
                  <a:srgbClr val="FFFF00"/>
                </a:solidFill>
              </a:rPr>
              <a:t>Zpráva z vyšetření</a:t>
            </a:r>
            <a:endParaRPr lang="cs-CZ" b="1" dirty="0">
              <a:solidFill>
                <a:srgbClr val="FFFF00"/>
              </a:solidFill>
            </a:endParaRPr>
          </a:p>
        </p:txBody>
      </p:sp>
      <p:sp>
        <p:nvSpPr>
          <p:cNvPr id="3" name="Zástupný symbol pro obsah 2"/>
          <p:cNvSpPr>
            <a:spLocks noGrp="1"/>
          </p:cNvSpPr>
          <p:nvPr>
            <p:ph idx="1"/>
          </p:nvPr>
        </p:nvSpPr>
        <p:spPr>
          <a:xfrm>
            <a:off x="640080" y="2998896"/>
            <a:ext cx="11953408" cy="6194192"/>
          </a:xfrm>
        </p:spPr>
        <p:txBody>
          <a:bodyPr>
            <a:normAutofit/>
          </a:bodyPr>
          <a:lstStyle/>
          <a:p>
            <a:r>
              <a:rPr lang="cs-CZ" sz="2800" dirty="0"/>
              <a:t>S</a:t>
            </a:r>
            <a:r>
              <a:rPr lang="cs-CZ" sz="2800" u="sng" dirty="0"/>
              <a:t>mysluplně a eticky</a:t>
            </a:r>
            <a:r>
              <a:rPr lang="cs-CZ" sz="2800" dirty="0"/>
              <a:t> provést vyšetření</a:t>
            </a:r>
          </a:p>
          <a:p>
            <a:pPr lvl="1"/>
            <a:r>
              <a:rPr lang="cs-CZ" sz="2400" dirty="0"/>
              <a:t>Stanovit se zvoleným klientem co nejreálněji diagnostickou otázku/cíl i potřebné informace.</a:t>
            </a:r>
          </a:p>
          <a:p>
            <a:pPr lvl="1"/>
            <a:r>
              <a:rPr lang="cs-CZ" sz="2400" dirty="0"/>
              <a:t>Samozřejmé využití rozhovoru a pozorování jako základních zdrojů informací. </a:t>
            </a:r>
          </a:p>
          <a:p>
            <a:pPr lvl="2"/>
            <a:r>
              <a:rPr lang="cs-CZ" sz="2120" dirty="0"/>
              <a:t>U obou dopředu naplánovat důležité otázky a cíle pozorování.</a:t>
            </a:r>
          </a:p>
          <a:p>
            <a:pPr lvl="1"/>
            <a:r>
              <a:rPr lang="cs-CZ" sz="2400" dirty="0"/>
              <a:t>Využít alespoň 1 standardizovanou </a:t>
            </a:r>
            <a:r>
              <a:rPr lang="cs-CZ" sz="2400" dirty="0" err="1"/>
              <a:t>psdg</a:t>
            </a:r>
            <a:r>
              <a:rPr lang="cs-CZ" sz="2400" dirty="0"/>
              <a:t> metodu.</a:t>
            </a:r>
          </a:p>
          <a:p>
            <a:r>
              <a:rPr lang="cs-CZ" sz="2800" dirty="0"/>
              <a:t>Struktura nálezu dle </a:t>
            </a:r>
            <a:r>
              <a:rPr lang="cs-CZ" sz="2800" dirty="0" err="1"/>
              <a:t>Zuckerman</a:t>
            </a:r>
            <a:r>
              <a:rPr lang="cs-CZ" sz="2800" dirty="0"/>
              <a:t> (2010).</a:t>
            </a:r>
          </a:p>
          <a:p>
            <a:pPr lvl="1"/>
            <a:r>
              <a:rPr lang="cs-CZ" dirty="0"/>
              <a:t>Pište to reálně, se zohledněním limitů situace (žádné „kdyby“). Zadavatel je vyšetřovaná osoba či odborník, člen týmu, s nímž byste se pak rozhodovali o tom, zda a jakou péči/službu nabídnout. Zpráva natolik kompletní, aby umožňovala přezkum.</a:t>
            </a:r>
          </a:p>
          <a:p>
            <a:pPr lvl="1"/>
            <a:r>
              <a:rPr lang="cs-CZ" dirty="0"/>
              <a:t>Po obhajobě prezentovat klientovi</a:t>
            </a:r>
          </a:p>
          <a:p>
            <a:r>
              <a:rPr lang="cs-CZ" sz="2800" dirty="0"/>
              <a:t>Důvěrnost -  anonymita</a:t>
            </a:r>
          </a:p>
        </p:txBody>
      </p:sp>
    </p:spTree>
    <p:extLst>
      <p:ext uri="{BB962C8B-B14F-4D97-AF65-F5344CB8AC3E}">
        <p14:creationId xmlns:p14="http://schemas.microsoft.com/office/powerpoint/2010/main" val="3085899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995163-547D-48A7-BEFB-8DBFC2C2E186}"/>
              </a:ext>
            </a:extLst>
          </p:cNvPr>
          <p:cNvSpPr>
            <a:spLocks noGrp="1"/>
          </p:cNvSpPr>
          <p:nvPr>
            <p:ph type="title"/>
          </p:nvPr>
        </p:nvSpPr>
        <p:spPr/>
        <p:txBody>
          <a:bodyPr/>
          <a:lstStyle/>
          <a:p>
            <a:r>
              <a:rPr lang="cs-CZ" sz="6600" dirty="0"/>
              <a:t>plánování vyšetření </a:t>
            </a:r>
            <a:r>
              <a:rPr lang="cs-CZ" dirty="0"/>
              <a:t>(v psyn4020)</a:t>
            </a:r>
          </a:p>
        </p:txBody>
      </p:sp>
      <p:sp>
        <p:nvSpPr>
          <p:cNvPr id="3" name="Zástupný obsah 2">
            <a:extLst>
              <a:ext uri="{FF2B5EF4-FFF2-40B4-BE49-F238E27FC236}">
                <a16:creationId xmlns:a16="http://schemas.microsoft.com/office/drawing/2014/main" id="{E5B20A95-0C30-4A15-A9A8-0DA748F8900A}"/>
              </a:ext>
            </a:extLst>
          </p:cNvPr>
          <p:cNvSpPr>
            <a:spLocks noGrp="1"/>
          </p:cNvSpPr>
          <p:nvPr>
            <p:ph idx="1"/>
          </p:nvPr>
        </p:nvSpPr>
        <p:spPr>
          <a:xfrm>
            <a:off x="640080" y="2998896"/>
            <a:ext cx="11953408" cy="6338208"/>
          </a:xfrm>
        </p:spPr>
        <p:txBody>
          <a:bodyPr>
            <a:normAutofit fontScale="92500" lnSpcReduction="20000"/>
          </a:bodyPr>
          <a:lstStyle/>
          <a:p>
            <a:r>
              <a:rPr lang="cs-CZ" sz="3200" dirty="0"/>
              <a:t>Získání klienta a zakázky (něco, čím si není jistý, co by o sobě rád věděl)</a:t>
            </a:r>
          </a:p>
          <a:p>
            <a:r>
              <a:rPr lang="cs-CZ" sz="3200" dirty="0"/>
              <a:t>Úvaha o možných způsobech naplnění zakázky -&gt; nabídka cílů vyšetření</a:t>
            </a:r>
          </a:p>
          <a:p>
            <a:r>
              <a:rPr lang="en-GB" sz="3200" dirty="0"/>
              <a:t>V</a:t>
            </a:r>
            <a:r>
              <a:rPr lang="cs-CZ" sz="3200" dirty="0" err="1"/>
              <a:t>yjednání</a:t>
            </a:r>
            <a:r>
              <a:rPr lang="cs-CZ" sz="3200" dirty="0"/>
              <a:t> cíle vyšetření   …… </a:t>
            </a:r>
            <a:r>
              <a:rPr lang="cs-CZ" sz="3200" i="1" dirty="0"/>
              <a:t>Termín 1</a:t>
            </a:r>
          </a:p>
          <a:p>
            <a:r>
              <a:rPr lang="cs-CZ" sz="3200" dirty="0"/>
              <a:t>Úvaha o potřebných informacích</a:t>
            </a:r>
            <a:endParaRPr lang="en-GB" sz="3200" dirty="0"/>
          </a:p>
          <a:p>
            <a:pPr lvl="1"/>
            <a:r>
              <a:rPr lang="en-GB" sz="2800" dirty="0" err="1"/>
              <a:t>Jak</a:t>
            </a:r>
            <a:r>
              <a:rPr lang="en-GB" sz="2800" dirty="0"/>
              <a:t> se je do</a:t>
            </a:r>
            <a:r>
              <a:rPr lang="cs-CZ" sz="2800" dirty="0"/>
              <a:t>zvím v rozhovoru (současné + anamnéza)</a:t>
            </a:r>
          </a:p>
          <a:p>
            <a:pPr lvl="1"/>
            <a:r>
              <a:rPr lang="cs-CZ" sz="2800" dirty="0"/>
              <a:t>Co k tomu mohu získat pozorováním v situaci vyšetření</a:t>
            </a:r>
          </a:p>
          <a:p>
            <a:pPr lvl="1"/>
            <a:r>
              <a:rPr lang="cs-CZ" sz="2800" dirty="0"/>
              <a:t>Co se dozvím použitím standardizovaných testů? - KDM</a:t>
            </a:r>
          </a:p>
          <a:p>
            <a:r>
              <a:rPr lang="cs-CZ" sz="3200" dirty="0"/>
              <a:t>Dohodnutí termínu vyšetření + rezervace metody  </a:t>
            </a:r>
          </a:p>
          <a:p>
            <a:r>
              <a:rPr lang="cs-CZ" sz="3200" dirty="0"/>
              <a:t>Získání informovaného souhlasu</a:t>
            </a:r>
          </a:p>
          <a:p>
            <a:r>
              <a:rPr lang="cs-CZ" sz="3200" dirty="0"/>
              <a:t>….</a:t>
            </a:r>
          </a:p>
          <a:p>
            <a:r>
              <a:rPr lang="cs-CZ" sz="3200" dirty="0"/>
              <a:t>Zpráva ….. </a:t>
            </a:r>
            <a:r>
              <a:rPr lang="cs-CZ" sz="3200" i="1" dirty="0"/>
              <a:t>Termín 2</a:t>
            </a:r>
            <a:endParaRPr lang="cs-CZ" dirty="0"/>
          </a:p>
          <a:p>
            <a:endParaRPr lang="cs-CZ" dirty="0"/>
          </a:p>
        </p:txBody>
      </p:sp>
    </p:spTree>
    <p:extLst>
      <p:ext uri="{BB962C8B-B14F-4D97-AF65-F5344CB8AC3E}">
        <p14:creationId xmlns:p14="http://schemas.microsoft.com/office/powerpoint/2010/main" val="30218840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9600" dirty="0"/>
              <a:t>„Klinické“ metody</a:t>
            </a:r>
          </a:p>
        </p:txBody>
      </p:sp>
      <p:sp>
        <p:nvSpPr>
          <p:cNvPr id="3" name="Zástupný symbol pro obsah 2"/>
          <p:cNvSpPr>
            <a:spLocks noGrp="1"/>
          </p:cNvSpPr>
          <p:nvPr>
            <p:ph idx="1"/>
          </p:nvPr>
        </p:nvSpPr>
        <p:spPr>
          <a:xfrm>
            <a:off x="640080" y="2998896"/>
            <a:ext cx="11521360" cy="5108786"/>
          </a:xfrm>
        </p:spPr>
        <p:txBody>
          <a:bodyPr>
            <a:normAutofit/>
          </a:bodyPr>
          <a:lstStyle/>
          <a:p>
            <a:pPr marL="0" indent="0">
              <a:buNone/>
            </a:pPr>
            <a:r>
              <a:rPr lang="cs-CZ" sz="3200" dirty="0"/>
              <a:t>Tradičně flexibilní způsoby vytváření informací a úsudků o klientovi</a:t>
            </a:r>
          </a:p>
          <a:p>
            <a:pPr marL="0" indent="0">
              <a:buNone/>
            </a:pPr>
            <a:endParaRPr lang="cs-CZ" sz="3200" dirty="0"/>
          </a:p>
          <a:p>
            <a:r>
              <a:rPr lang="cs-CZ" sz="3200" dirty="0"/>
              <a:t>Pozorování</a:t>
            </a:r>
          </a:p>
          <a:p>
            <a:r>
              <a:rPr lang="cs-CZ" sz="3200" dirty="0"/>
              <a:t>Rozhovor, anamnéza</a:t>
            </a:r>
          </a:p>
          <a:p>
            <a:r>
              <a:rPr lang="cs-CZ" sz="3200" dirty="0"/>
              <a:t>Analýza produktů – umělecká tvorba, deníky, odborná, profesní práce </a:t>
            </a:r>
          </a:p>
        </p:txBody>
      </p:sp>
      <mc:AlternateContent xmlns:mc="http://schemas.openxmlformats.org/markup-compatibility/2006" xmlns:p14="http://schemas.microsoft.com/office/powerpoint/2010/main">
        <mc:Choice Requires="p14">
          <p:contentPart p14:bwMode="auto" r:id="rId3">
            <p14:nvContentPartPr>
              <p14:cNvPr id="4" name="Rukopis 3">
                <a:extLst>
                  <a:ext uri="{FF2B5EF4-FFF2-40B4-BE49-F238E27FC236}">
                    <a16:creationId xmlns:a16="http://schemas.microsoft.com/office/drawing/2014/main" id="{6AFDA908-77DF-46FA-8EAB-4012C0B623D7}"/>
                  </a:ext>
                </a:extLst>
              </p14:cNvPr>
              <p14:cNvContentPartPr/>
              <p14:nvPr/>
            </p14:nvContentPartPr>
            <p14:xfrm>
              <a:off x="8234457" y="14868567"/>
              <a:ext cx="11160" cy="32400"/>
            </p14:xfrm>
          </p:contentPart>
        </mc:Choice>
        <mc:Fallback xmlns="">
          <p:pic>
            <p:nvPicPr>
              <p:cNvPr id="4" name="Rukopis 3">
                <a:extLst>
                  <a:ext uri="{FF2B5EF4-FFF2-40B4-BE49-F238E27FC236}">
                    <a16:creationId xmlns:a16="http://schemas.microsoft.com/office/drawing/2014/main" id="{6AFDA908-77DF-46FA-8EAB-4012C0B623D7}"/>
                  </a:ext>
                </a:extLst>
              </p:cNvPr>
              <p:cNvPicPr/>
              <p:nvPr/>
            </p:nvPicPr>
            <p:blipFill>
              <a:blip r:embed="rId4"/>
              <a:stretch>
                <a:fillRect/>
              </a:stretch>
            </p:blipFill>
            <p:spPr>
              <a:xfrm>
                <a:off x="8230137" y="14864247"/>
                <a:ext cx="19800" cy="41040"/>
              </a:xfrm>
              <a:prstGeom prst="rect">
                <a:avLst/>
              </a:prstGeom>
            </p:spPr>
          </p:pic>
        </mc:Fallback>
      </mc:AlternateContent>
    </p:spTree>
    <p:extLst>
      <p:ext uri="{BB962C8B-B14F-4D97-AF65-F5344CB8AC3E}">
        <p14:creationId xmlns:p14="http://schemas.microsoft.com/office/powerpoint/2010/main" val="3600210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7200" dirty="0"/>
              <a:t>pozorování</a:t>
            </a:r>
          </a:p>
        </p:txBody>
      </p:sp>
      <p:sp>
        <p:nvSpPr>
          <p:cNvPr id="3" name="Zástupný symbol pro obsah 2"/>
          <p:cNvSpPr>
            <a:spLocks noGrp="1"/>
          </p:cNvSpPr>
          <p:nvPr>
            <p:ph idx="1"/>
          </p:nvPr>
        </p:nvSpPr>
        <p:spPr/>
        <p:txBody>
          <a:bodyPr>
            <a:normAutofit/>
          </a:bodyPr>
          <a:lstStyle/>
          <a:p>
            <a:pPr marL="400050" lvl="1"/>
            <a:r>
              <a:rPr lang="cs-CZ" sz="3600" dirty="0"/>
              <a:t>Jako doprovodná metoda - prakticky vždy</a:t>
            </a:r>
          </a:p>
          <a:p>
            <a:pPr lvl="1"/>
            <a:r>
              <a:rPr lang="cs-CZ" sz="3200" dirty="0"/>
              <a:t>při rozhovoru, vyšetření</a:t>
            </a:r>
          </a:p>
          <a:p>
            <a:pPr lvl="1"/>
            <a:r>
              <a:rPr lang="cs-CZ" sz="3200" dirty="0"/>
              <a:t>součást testů </a:t>
            </a:r>
          </a:p>
          <a:p>
            <a:r>
              <a:rPr lang="cs-CZ" sz="3600" dirty="0"/>
              <a:t>Jako samostatná  standardizovaná metoda</a:t>
            </a:r>
          </a:p>
          <a:p>
            <a:pPr lvl="1"/>
            <a:r>
              <a:rPr lang="cs-CZ" sz="2800" dirty="0"/>
              <a:t>V klinice spíše v dětské diagnostice (př. BASC, GATSB pro WISC)</a:t>
            </a:r>
          </a:p>
          <a:p>
            <a:pPr lvl="1"/>
            <a:r>
              <a:rPr lang="cs-CZ" sz="2800" dirty="0"/>
              <a:t>V personalistice (AC), organizační psy., poradenské</a:t>
            </a:r>
          </a:p>
          <a:p>
            <a:r>
              <a:rPr lang="cs-CZ" sz="3600" dirty="0"/>
              <a:t>Ideově v základu behaviorální diagnostiky</a:t>
            </a:r>
            <a:r>
              <a:rPr lang="cs-CZ" sz="2000" dirty="0"/>
              <a:t> </a:t>
            </a:r>
            <a:r>
              <a:rPr lang="cs-CZ" sz="2000" dirty="0" err="1"/>
              <a:t>behavioral</a:t>
            </a:r>
            <a:r>
              <a:rPr lang="cs-CZ" sz="2000" dirty="0"/>
              <a:t> assessment</a:t>
            </a:r>
            <a:endParaRPr lang="cs-CZ" sz="3600" dirty="0"/>
          </a:p>
        </p:txBody>
      </p:sp>
    </p:spTree>
    <p:extLst>
      <p:ext uri="{BB962C8B-B14F-4D97-AF65-F5344CB8AC3E}">
        <p14:creationId xmlns:p14="http://schemas.microsoft.com/office/powerpoint/2010/main" val="11735169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93209-1097-6700-0656-18A701F4908E}"/>
              </a:ext>
            </a:extLst>
          </p:cNvPr>
          <p:cNvSpPr>
            <a:spLocks noGrp="1"/>
          </p:cNvSpPr>
          <p:nvPr>
            <p:ph type="title"/>
          </p:nvPr>
        </p:nvSpPr>
        <p:spPr/>
        <p:txBody>
          <a:bodyPr/>
          <a:lstStyle/>
          <a:p>
            <a:r>
              <a:rPr lang="cs-CZ" dirty="0"/>
              <a:t>Oblasti pozorování podle </a:t>
            </a:r>
            <a:r>
              <a:rPr lang="cs-CZ" dirty="0" err="1"/>
              <a:t>zuckermana</a:t>
            </a:r>
            <a:endParaRPr lang="cs-CZ" dirty="0"/>
          </a:p>
        </p:txBody>
      </p:sp>
      <p:sp>
        <p:nvSpPr>
          <p:cNvPr id="3" name="Zástupný obsah 2">
            <a:extLst>
              <a:ext uri="{FF2B5EF4-FFF2-40B4-BE49-F238E27FC236}">
                <a16:creationId xmlns:a16="http://schemas.microsoft.com/office/drawing/2014/main" id="{A78D5D01-2935-EFF8-68F7-4AB697B3EEF1}"/>
              </a:ext>
            </a:extLst>
          </p:cNvPr>
          <p:cNvSpPr>
            <a:spLocks noGrp="1"/>
          </p:cNvSpPr>
          <p:nvPr>
            <p:ph idx="1"/>
          </p:nvPr>
        </p:nvSpPr>
        <p:spPr/>
        <p:txBody>
          <a:bodyPr/>
          <a:lstStyle/>
          <a:p>
            <a:r>
              <a:rPr lang="cs-CZ" dirty="0"/>
              <a:t>Chování  - vzhled, pohyb, řeč</a:t>
            </a:r>
          </a:p>
          <a:p>
            <a:r>
              <a:rPr lang="cs-CZ" dirty="0"/>
              <a:t>Reagování na průběh vyšetření – porozumění, pozornost, motivace, interakce s vyšetřující osobou, reagování  na (ne)úspěch</a:t>
            </a:r>
          </a:p>
          <a:p>
            <a:r>
              <a:rPr lang="cs-CZ" dirty="0"/>
              <a:t>Sebeprezentace – sebevědomí, kontakt, vřelost</a:t>
            </a:r>
          </a:p>
          <a:p>
            <a:r>
              <a:rPr lang="cs-CZ" dirty="0"/>
              <a:t>Emoce – soulad emoce-chování, hněv, úzkost, deprese, vina/stud…</a:t>
            </a:r>
          </a:p>
          <a:p>
            <a:endParaRPr lang="cs-CZ" dirty="0"/>
          </a:p>
          <a:p>
            <a:endParaRPr lang="cs-CZ" dirty="0"/>
          </a:p>
        </p:txBody>
      </p:sp>
    </p:spTree>
    <p:extLst>
      <p:ext uri="{BB962C8B-B14F-4D97-AF65-F5344CB8AC3E}">
        <p14:creationId xmlns:p14="http://schemas.microsoft.com/office/powerpoint/2010/main" val="2614757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6104" y="192089"/>
            <a:ext cx="2016224" cy="8934980"/>
          </a:xfrm>
        </p:spPr>
        <p:txBody>
          <a:bodyPr>
            <a:normAutofit/>
          </a:bodyPr>
          <a:lstStyle/>
          <a:p>
            <a:r>
              <a:rPr lang="cs-CZ" dirty="0" err="1"/>
              <a:t>Wright</a:t>
            </a:r>
            <a:r>
              <a:rPr lang="cs-CZ" dirty="0"/>
              <a:t> (2010)</a:t>
            </a:r>
          </a:p>
        </p:txBody>
      </p:sp>
      <p:pic>
        <p:nvPicPr>
          <p:cNvPr id="3" name="Obrázek 2">
            <a:extLst>
              <a:ext uri="{FF2B5EF4-FFF2-40B4-BE49-F238E27FC236}">
                <a16:creationId xmlns:a16="http://schemas.microsoft.com/office/drawing/2014/main" id="{431E39FC-FD26-46CC-AA33-93F37C9FA9E6}"/>
              </a:ext>
            </a:extLst>
          </p:cNvPr>
          <p:cNvPicPr>
            <a:picLocks noChangeAspect="1"/>
          </p:cNvPicPr>
          <p:nvPr/>
        </p:nvPicPr>
        <p:blipFill rotWithShape="1">
          <a:blip r:embed="rId2"/>
          <a:srcRect l="10487" r="-151"/>
          <a:stretch/>
        </p:blipFill>
        <p:spPr>
          <a:xfrm>
            <a:off x="2152328" y="146663"/>
            <a:ext cx="10667966" cy="9190441"/>
          </a:xfrm>
          <a:prstGeom prst="rect">
            <a:avLst/>
          </a:prstGeom>
        </p:spPr>
      </p:pic>
    </p:spTree>
    <p:extLst>
      <p:ext uri="{BB962C8B-B14F-4D97-AF65-F5344CB8AC3E}">
        <p14:creationId xmlns:p14="http://schemas.microsoft.com/office/powerpoint/2010/main" val="33501143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Co obecně pozorujeme </a:t>
            </a:r>
            <a:r>
              <a:rPr lang="cs-CZ" sz="4000" dirty="0"/>
              <a:t>(S+L)</a:t>
            </a:r>
          </a:p>
        </p:txBody>
      </p:sp>
      <p:sp>
        <p:nvSpPr>
          <p:cNvPr id="3" name="Zástupný symbol pro obsah 2"/>
          <p:cNvSpPr>
            <a:spLocks noGrp="1"/>
          </p:cNvSpPr>
          <p:nvPr>
            <p:ph idx="1"/>
          </p:nvPr>
        </p:nvSpPr>
        <p:spPr>
          <a:xfrm>
            <a:off x="640080" y="2712368"/>
            <a:ext cx="10881360" cy="6624736"/>
          </a:xfrm>
        </p:spPr>
        <p:txBody>
          <a:bodyPr>
            <a:normAutofit lnSpcReduction="10000"/>
          </a:bodyPr>
          <a:lstStyle/>
          <a:p>
            <a:pPr>
              <a:spcAft>
                <a:spcPts val="600"/>
              </a:spcAft>
            </a:pPr>
            <a:r>
              <a:rPr lang="cs-CZ" sz="2500" dirty="0"/>
              <a:t>Vzhled, úprava</a:t>
            </a:r>
          </a:p>
          <a:p>
            <a:pPr>
              <a:spcAft>
                <a:spcPts val="600"/>
              </a:spcAft>
            </a:pPr>
            <a:r>
              <a:rPr lang="cs-CZ" sz="2500" dirty="0"/>
              <a:t>Snadnost nastolení a udržení raportu</a:t>
            </a:r>
          </a:p>
          <a:p>
            <a:pPr>
              <a:spcAft>
                <a:spcPts val="600"/>
              </a:spcAft>
            </a:pPr>
            <a:r>
              <a:rPr lang="cs-CZ" sz="2500" dirty="0"/>
              <a:t>Mimika, pantomimika, </a:t>
            </a:r>
            <a:r>
              <a:rPr lang="cs-CZ" sz="2500" dirty="0" err="1"/>
              <a:t>gestika</a:t>
            </a:r>
            <a:r>
              <a:rPr lang="cs-CZ" sz="2500" dirty="0"/>
              <a:t>, neobvyklé behaviorální (zlo)zvyky</a:t>
            </a:r>
          </a:p>
          <a:p>
            <a:pPr>
              <a:spcAft>
                <a:spcPts val="600"/>
              </a:spcAft>
            </a:pPr>
            <a:r>
              <a:rPr lang="cs-CZ" sz="2500" dirty="0"/>
              <a:t>Řeč</a:t>
            </a:r>
          </a:p>
          <a:p>
            <a:pPr>
              <a:spcAft>
                <a:spcPts val="600"/>
              </a:spcAft>
            </a:pPr>
            <a:r>
              <a:rPr lang="cs-CZ" sz="2500" dirty="0"/>
              <a:t>Reagování na neúspěchy, úspěchy, podporu/povzbuzení … vztah k sobě</a:t>
            </a:r>
          </a:p>
          <a:p>
            <a:pPr>
              <a:spcAft>
                <a:spcPts val="600"/>
              </a:spcAft>
            </a:pPr>
            <a:r>
              <a:rPr lang="cs-CZ" sz="2500" dirty="0"/>
              <a:t>Pozornost, její kolísání a </a:t>
            </a:r>
            <a:r>
              <a:rPr lang="cs-CZ" sz="2500" dirty="0" err="1"/>
              <a:t>rozptýlitelnost</a:t>
            </a:r>
            <a:endParaRPr lang="cs-CZ" sz="2500" dirty="0"/>
          </a:p>
          <a:p>
            <a:pPr>
              <a:spcAft>
                <a:spcPts val="600"/>
              </a:spcAft>
            </a:pPr>
            <a:r>
              <a:rPr lang="cs-CZ" sz="2500" dirty="0"/>
              <a:t>Úroveň aktivity</a:t>
            </a:r>
          </a:p>
          <a:p>
            <a:pPr>
              <a:spcAft>
                <a:spcPts val="600"/>
              </a:spcAft>
            </a:pPr>
            <a:r>
              <a:rPr lang="cs-CZ" sz="2500" dirty="0"/>
              <a:t>Úroveň úzkosti, nálada</a:t>
            </a:r>
          </a:p>
          <a:p>
            <a:pPr>
              <a:spcAft>
                <a:spcPts val="600"/>
              </a:spcAft>
            </a:pPr>
            <a:r>
              <a:rPr lang="cs-CZ" sz="2500" dirty="0"/>
              <a:t>Impulzivita, reflektivita</a:t>
            </a:r>
          </a:p>
          <a:p>
            <a:pPr>
              <a:spcAft>
                <a:spcPts val="600"/>
              </a:spcAft>
            </a:pPr>
            <a:r>
              <a:rPr lang="cs-CZ" sz="2500" dirty="0"/>
              <a:t>Strategie řešení problémů, postoj k testování</a:t>
            </a:r>
          </a:p>
          <a:p>
            <a:pPr>
              <a:spcAft>
                <a:spcPts val="600"/>
              </a:spcAft>
            </a:pPr>
            <a:r>
              <a:rPr lang="cs-CZ" sz="2500" dirty="0"/>
              <a:t>Interakce s psychologem, popř. dalšími lidmi,</a:t>
            </a:r>
          </a:p>
          <a:p>
            <a:pPr>
              <a:spcAft>
                <a:spcPts val="600"/>
              </a:spcAft>
            </a:pPr>
            <a:r>
              <a:rPr lang="cs-CZ" sz="2500" dirty="0"/>
              <a:t>Zacházení s věcmi, objekty</a:t>
            </a:r>
          </a:p>
          <a:p>
            <a:pPr>
              <a:spcAft>
                <a:spcPts val="600"/>
              </a:spcAft>
            </a:pPr>
            <a:r>
              <a:rPr lang="cs-CZ" sz="2500" dirty="0"/>
              <a:t>Jakékoli chování ovlivňující validní interpretaci testu</a:t>
            </a:r>
          </a:p>
          <a:p>
            <a:endParaRPr lang="cs-CZ" dirty="0"/>
          </a:p>
          <a:p>
            <a:r>
              <a:rPr lang="cs-CZ" dirty="0"/>
              <a:t>Příklad detailů </a:t>
            </a:r>
            <a:r>
              <a:rPr lang="cs-CZ" dirty="0" err="1"/>
              <a:t>Vernon</a:t>
            </a:r>
            <a:r>
              <a:rPr lang="cs-CZ" dirty="0"/>
              <a:t> ve Svobodovi, </a:t>
            </a:r>
            <a:r>
              <a:rPr lang="cs-CZ" dirty="0" err="1"/>
              <a:t>Zuckerman</a:t>
            </a:r>
            <a:endParaRPr lang="cs-CZ" dirty="0"/>
          </a:p>
        </p:txBody>
      </p:sp>
      <p:sp>
        <p:nvSpPr>
          <p:cNvPr id="4" name="TextovéPole 3">
            <a:extLst>
              <a:ext uri="{FF2B5EF4-FFF2-40B4-BE49-F238E27FC236}">
                <a16:creationId xmlns:a16="http://schemas.microsoft.com/office/drawing/2014/main" id="{23F1A5A5-52FB-4000-8A98-100E17CF6E6A}"/>
              </a:ext>
            </a:extLst>
          </p:cNvPr>
          <p:cNvSpPr txBox="1"/>
          <p:nvPr/>
        </p:nvSpPr>
        <p:spPr>
          <a:xfrm>
            <a:off x="8345016" y="5214659"/>
            <a:ext cx="3816504" cy="1754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cs-CZ" sz="3600" b="1" dirty="0"/>
              <a:t>Musíme si vybrat, co je  relevantní, konkretizovat !</a:t>
            </a:r>
          </a:p>
        </p:txBody>
      </p:sp>
    </p:spTree>
    <p:extLst>
      <p:ext uri="{BB962C8B-B14F-4D97-AF65-F5344CB8AC3E}">
        <p14:creationId xmlns:p14="http://schemas.microsoft.com/office/powerpoint/2010/main" val="19555060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observační dovednosti</a:t>
            </a:r>
          </a:p>
        </p:txBody>
      </p:sp>
      <p:sp>
        <p:nvSpPr>
          <p:cNvPr id="3" name="Zástupný symbol pro obsah 2"/>
          <p:cNvSpPr>
            <a:spLocks noGrp="1"/>
          </p:cNvSpPr>
          <p:nvPr>
            <p:ph idx="1"/>
          </p:nvPr>
        </p:nvSpPr>
        <p:spPr>
          <a:xfrm>
            <a:off x="640080" y="2998896"/>
            <a:ext cx="11665376" cy="5978168"/>
          </a:xfrm>
        </p:spPr>
        <p:txBody>
          <a:bodyPr>
            <a:normAutofit/>
          </a:bodyPr>
          <a:lstStyle/>
          <a:p>
            <a:r>
              <a:rPr lang="cs-CZ" sz="3200" b="1" dirty="0"/>
              <a:t>připravenost</a:t>
            </a:r>
            <a:r>
              <a:rPr lang="cs-CZ" sz="3200" dirty="0"/>
              <a:t> – předem vědět, co chci pozorovat</a:t>
            </a:r>
          </a:p>
          <a:p>
            <a:r>
              <a:rPr lang="cs-CZ" sz="3200" dirty="0"/>
              <a:t>rychlý záznam </a:t>
            </a:r>
          </a:p>
          <a:p>
            <a:pPr lvl="1"/>
            <a:r>
              <a:rPr lang="cs-CZ" sz="2800" dirty="0"/>
              <a:t>video nebývá možností</a:t>
            </a:r>
          </a:p>
          <a:p>
            <a:pPr lvl="1"/>
            <a:r>
              <a:rPr lang="cs-CZ" sz="2800" dirty="0"/>
              <a:t>blok, v rámci ostatních metod do formulářů či okrajů</a:t>
            </a:r>
          </a:p>
          <a:p>
            <a:r>
              <a:rPr lang="cs-CZ" sz="3200" dirty="0"/>
              <a:t>zvládnutí observačních zkreslení – haló, očekávání…</a:t>
            </a:r>
          </a:p>
          <a:p>
            <a:r>
              <a:rPr lang="cs-CZ" sz="3200" dirty="0"/>
              <a:t>oproštění se od okamžitých/nevědomých interpretací</a:t>
            </a:r>
          </a:p>
          <a:p>
            <a:r>
              <a:rPr lang="cs-CZ" sz="3200" dirty="0"/>
              <a:t>zvládnutí ostatních metod, aby na pozorování zbyla kapacita </a:t>
            </a:r>
          </a:p>
        </p:txBody>
      </p:sp>
    </p:spTree>
    <p:extLst>
      <p:ext uri="{BB962C8B-B14F-4D97-AF65-F5344CB8AC3E}">
        <p14:creationId xmlns:p14="http://schemas.microsoft.com/office/powerpoint/2010/main" val="2213388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0080" y="853442"/>
            <a:ext cx="11449352" cy="2038774"/>
          </a:xfrm>
        </p:spPr>
        <p:txBody>
          <a:bodyPr/>
          <a:lstStyle/>
          <a:p>
            <a:r>
              <a:rPr lang="cs-CZ" sz="4400" dirty="0"/>
              <a:t>práce S výsledky pozorování – Do nálezu</a:t>
            </a:r>
            <a:r>
              <a:rPr lang="cs-CZ" dirty="0"/>
              <a:t> </a:t>
            </a:r>
            <a:r>
              <a:rPr lang="cs-CZ" sz="3200" dirty="0"/>
              <a:t>(L)</a:t>
            </a:r>
            <a:endParaRPr lang="cs-CZ" dirty="0"/>
          </a:p>
        </p:txBody>
      </p:sp>
      <p:sp>
        <p:nvSpPr>
          <p:cNvPr id="3" name="Zástupný symbol pro obsah 2"/>
          <p:cNvSpPr>
            <a:spLocks noGrp="1"/>
          </p:cNvSpPr>
          <p:nvPr>
            <p:ph idx="1"/>
          </p:nvPr>
        </p:nvSpPr>
        <p:spPr>
          <a:xfrm>
            <a:off x="640080" y="2998896"/>
            <a:ext cx="10881360" cy="5978168"/>
          </a:xfrm>
        </p:spPr>
        <p:txBody>
          <a:bodyPr>
            <a:normAutofit/>
          </a:bodyPr>
          <a:lstStyle/>
          <a:p>
            <a:pPr marL="0" indent="0">
              <a:buNone/>
            </a:pPr>
            <a:r>
              <a:rPr lang="cs-CZ" sz="3200" b="1" dirty="0"/>
              <a:t>ANO</a:t>
            </a:r>
          </a:p>
          <a:p>
            <a:pPr lvl="1"/>
            <a:r>
              <a:rPr lang="cs-CZ" sz="2800" dirty="0"/>
              <a:t>Sepsat seznam (interpretací) </a:t>
            </a:r>
            <a:r>
              <a:rPr lang="cs-CZ" sz="2800" dirty="0" err="1"/>
              <a:t>interpretativních</a:t>
            </a:r>
            <a:r>
              <a:rPr lang="cs-CZ" sz="2800" dirty="0"/>
              <a:t> hypotéz o klientovi hned po setkání/</a:t>
            </a:r>
            <a:r>
              <a:rPr lang="cs-CZ" sz="2800" dirty="0" err="1"/>
              <a:t>sesi</a:t>
            </a:r>
            <a:endParaRPr lang="cs-CZ" sz="2800" dirty="0"/>
          </a:p>
          <a:p>
            <a:pPr lvl="1"/>
            <a:r>
              <a:rPr lang="cs-CZ" sz="2800" dirty="0"/>
              <a:t>Zamyslet se nad poznámkami o pozorovaných chováních</a:t>
            </a:r>
          </a:p>
          <a:p>
            <a:pPr lvl="1"/>
            <a:r>
              <a:rPr lang="cs-CZ" sz="2800" dirty="0"/>
              <a:t>Propojení </a:t>
            </a:r>
            <a:r>
              <a:rPr lang="cs-CZ" sz="2800" dirty="0" err="1"/>
              <a:t>interpretativních</a:t>
            </a:r>
            <a:r>
              <a:rPr lang="cs-CZ" sz="2800" dirty="0"/>
              <a:t> hypotéz a konkrétních chování do odstavců v nálezu</a:t>
            </a:r>
          </a:p>
          <a:p>
            <a:pPr lvl="1"/>
            <a:r>
              <a:rPr lang="cs-CZ" sz="2800" dirty="0"/>
              <a:t>Vyjma velmi výrazných chování nezakládáme interpretace na jednom výskytu chování - triangulace</a:t>
            </a:r>
          </a:p>
          <a:p>
            <a:pPr marL="0" indent="0">
              <a:buNone/>
            </a:pPr>
            <a:r>
              <a:rPr lang="cs-CZ" sz="3200" b="1" dirty="0"/>
              <a:t>NE</a:t>
            </a:r>
            <a:r>
              <a:rPr lang="cs-CZ" sz="3200" dirty="0"/>
              <a:t> – seznam chování nebo seznam interpretací</a:t>
            </a:r>
          </a:p>
          <a:p>
            <a:endParaRPr lang="cs-CZ" dirty="0"/>
          </a:p>
        </p:txBody>
      </p:sp>
    </p:spTree>
    <p:extLst>
      <p:ext uri="{BB962C8B-B14F-4D97-AF65-F5344CB8AC3E}">
        <p14:creationId xmlns:p14="http://schemas.microsoft.com/office/powerpoint/2010/main" val="1036884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13" y="52388"/>
            <a:ext cx="10544175" cy="949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14201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8000" dirty="0"/>
              <a:t>Rozhovor</a:t>
            </a:r>
          </a:p>
        </p:txBody>
      </p:sp>
      <p:sp>
        <p:nvSpPr>
          <p:cNvPr id="3" name="Zástupný symbol pro obsah 2"/>
          <p:cNvSpPr>
            <a:spLocks noGrp="1"/>
          </p:cNvSpPr>
          <p:nvPr>
            <p:ph idx="1"/>
          </p:nvPr>
        </p:nvSpPr>
        <p:spPr>
          <a:xfrm>
            <a:off x="640080" y="2998896"/>
            <a:ext cx="10881360" cy="6050176"/>
          </a:xfrm>
        </p:spPr>
        <p:txBody>
          <a:bodyPr>
            <a:normAutofit/>
          </a:bodyPr>
          <a:lstStyle/>
          <a:p>
            <a:r>
              <a:rPr lang="cs-CZ" sz="3600" dirty="0"/>
              <a:t>Vstupní (první, </a:t>
            </a:r>
            <a:r>
              <a:rPr lang="cs-CZ" sz="3600" dirty="0" err="1"/>
              <a:t>intake</a:t>
            </a:r>
            <a:r>
              <a:rPr lang="cs-CZ" sz="3600" dirty="0"/>
              <a:t>)</a:t>
            </a:r>
          </a:p>
          <a:p>
            <a:r>
              <a:rPr lang="cs-CZ" sz="3600" dirty="0"/>
              <a:t>Diagnostický, MSE</a:t>
            </a:r>
          </a:p>
          <a:p>
            <a:r>
              <a:rPr lang="cs-CZ" sz="3600" dirty="0"/>
              <a:t>Terapeutický</a:t>
            </a:r>
          </a:p>
          <a:p>
            <a:r>
              <a:rPr lang="cs-CZ" sz="3600" dirty="0"/>
              <a:t>Krizový</a:t>
            </a:r>
          </a:p>
          <a:p>
            <a:r>
              <a:rPr lang="cs-CZ" sz="3600" dirty="0"/>
              <a:t>Výběrový po/</a:t>
            </a:r>
            <a:r>
              <a:rPr lang="cs-CZ" sz="3600" dirty="0" err="1"/>
              <a:t>roz</a:t>
            </a:r>
            <a:r>
              <a:rPr lang="cs-CZ" sz="3600" dirty="0"/>
              <a:t>-hovor</a:t>
            </a:r>
          </a:p>
          <a:p>
            <a:r>
              <a:rPr lang="cs-CZ" sz="3600" dirty="0"/>
              <a:t>Součást většiny testů a dalších metod</a:t>
            </a:r>
          </a:p>
          <a:p>
            <a:r>
              <a:rPr lang="cs-CZ" sz="3600" dirty="0"/>
              <a:t>Pojivo</a:t>
            </a:r>
          </a:p>
          <a:p>
            <a:r>
              <a:rPr lang="cs-CZ" sz="3600" dirty="0"/>
              <a:t>Získáváme jím anamnézu</a:t>
            </a:r>
          </a:p>
        </p:txBody>
      </p:sp>
    </p:spTree>
    <p:extLst>
      <p:ext uri="{BB962C8B-B14F-4D97-AF65-F5344CB8AC3E}">
        <p14:creationId xmlns:p14="http://schemas.microsoft.com/office/powerpoint/2010/main" val="6715817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F6EFDB-56DF-4AAF-BE99-A1B08103A9D9}"/>
              </a:ext>
            </a:extLst>
          </p:cNvPr>
          <p:cNvSpPr>
            <a:spLocks noGrp="1"/>
          </p:cNvSpPr>
          <p:nvPr>
            <p:ph type="title"/>
          </p:nvPr>
        </p:nvSpPr>
        <p:spPr/>
        <p:txBody>
          <a:bodyPr/>
          <a:lstStyle/>
          <a:p>
            <a:r>
              <a:rPr lang="cs-CZ" sz="5400" b="1" dirty="0"/>
              <a:t>rozhovor zahajuje vyšetření/setkání </a:t>
            </a:r>
            <a:r>
              <a:rPr lang="cs-CZ" dirty="0"/>
              <a:t>(G-M 89)</a:t>
            </a:r>
          </a:p>
        </p:txBody>
      </p:sp>
      <p:sp>
        <p:nvSpPr>
          <p:cNvPr id="3" name="Zástupný obsah 2">
            <a:extLst>
              <a:ext uri="{FF2B5EF4-FFF2-40B4-BE49-F238E27FC236}">
                <a16:creationId xmlns:a16="http://schemas.microsoft.com/office/drawing/2014/main" id="{17687139-9713-410B-B872-921D75492850}"/>
              </a:ext>
            </a:extLst>
          </p:cNvPr>
          <p:cNvSpPr>
            <a:spLocks noGrp="1"/>
          </p:cNvSpPr>
          <p:nvPr>
            <p:ph idx="1"/>
          </p:nvPr>
        </p:nvSpPr>
        <p:spPr>
          <a:xfrm>
            <a:off x="640080" y="2998896"/>
            <a:ext cx="11449352" cy="6122184"/>
          </a:xfrm>
        </p:spPr>
        <p:txBody>
          <a:bodyPr>
            <a:normAutofit/>
          </a:bodyPr>
          <a:lstStyle/>
          <a:p>
            <a:pPr marL="514350" indent="-514350">
              <a:buFont typeface="+mj-lt"/>
              <a:buAutoNum type="arabicPeriod"/>
            </a:pPr>
            <a:r>
              <a:rPr lang="cs-CZ" sz="3200" dirty="0"/>
              <a:t>Zajištění podmínek – světlo, sezení, klid.</a:t>
            </a:r>
          </a:p>
          <a:p>
            <a:pPr marL="514350" indent="-514350">
              <a:buFont typeface="+mj-lt"/>
              <a:buAutoNum type="arabicPeriod"/>
            </a:pPr>
            <a:r>
              <a:rPr lang="cs-CZ" sz="3200" dirty="0"/>
              <a:t>Představení a vyjasnění oslovování.</a:t>
            </a:r>
          </a:p>
          <a:p>
            <a:pPr marL="514350" indent="-514350">
              <a:buFont typeface="+mj-lt"/>
              <a:buAutoNum type="arabicPeriod"/>
            </a:pPr>
            <a:r>
              <a:rPr lang="cs-CZ" sz="3200" dirty="0"/>
              <a:t>Konstatování účelu setkání/vyšetření, kontrola klientova porozumění účelu, vyjasnění diskrepancí.</a:t>
            </a:r>
          </a:p>
          <a:p>
            <a:pPr marL="514350" indent="-514350">
              <a:buFont typeface="+mj-lt"/>
              <a:buAutoNum type="arabicPeriod"/>
            </a:pPr>
            <a:r>
              <a:rPr lang="cs-CZ" sz="3200" dirty="0"/>
              <a:t>Vysvětlení toho, jak budou využity získané informace</a:t>
            </a:r>
          </a:p>
          <a:p>
            <a:pPr marL="514350" indent="-514350">
              <a:buFont typeface="+mj-lt"/>
              <a:buAutoNum type="arabicPeriod"/>
            </a:pPr>
            <a:r>
              <a:rPr lang="cs-CZ" sz="3200" dirty="0"/>
              <a:t>Důvěrnost informací a její meze a právo klienta zamlčet, co chce. Adresáti zprávy.</a:t>
            </a:r>
          </a:p>
          <a:p>
            <a:pPr marL="514350" indent="-514350">
              <a:buFont typeface="+mj-lt"/>
              <a:buAutoNum type="arabicPeriod"/>
            </a:pPr>
            <a:r>
              <a:rPr lang="cs-CZ" sz="3200" dirty="0"/>
              <a:t>Seznámení s průběhem vyšetření –aktivity, testy – potřebný čas --</a:t>
            </a:r>
            <a:r>
              <a:rPr lang="cs-CZ" sz="3200" dirty="0">
                <a:sym typeface="Wingdings" panose="05000000000000000000" pitchFamily="2" charset="2"/>
              </a:rPr>
              <a:t> IS, kontrakt</a:t>
            </a:r>
          </a:p>
          <a:p>
            <a:pPr marL="514350" indent="-514350">
              <a:buFont typeface="+mj-lt"/>
              <a:buAutoNum type="arabicPeriod"/>
            </a:pPr>
            <a:r>
              <a:rPr lang="cs-CZ" sz="3200" dirty="0">
                <a:sym typeface="Wingdings" panose="05000000000000000000" pitchFamily="2" charset="2"/>
              </a:rPr>
              <a:t>Vyjasnění poplatků/plateb, pokud jsou.</a:t>
            </a:r>
            <a:endParaRPr lang="cs-CZ" sz="3200" dirty="0"/>
          </a:p>
        </p:txBody>
      </p:sp>
    </p:spTree>
    <p:extLst>
      <p:ext uri="{BB962C8B-B14F-4D97-AF65-F5344CB8AC3E}">
        <p14:creationId xmlns:p14="http://schemas.microsoft.com/office/powerpoint/2010/main" val="25864208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a:t>Vstupní rozhovor</a:t>
            </a:r>
            <a:r>
              <a:rPr lang="cs-CZ" sz="5400" dirty="0"/>
              <a:t> (</a:t>
            </a:r>
            <a:r>
              <a:rPr lang="cs-CZ" sz="5400" dirty="0" err="1"/>
              <a:t>intake</a:t>
            </a:r>
            <a:r>
              <a:rPr lang="cs-CZ" sz="5400" dirty="0"/>
              <a:t>)</a:t>
            </a:r>
          </a:p>
        </p:txBody>
      </p:sp>
      <p:sp>
        <p:nvSpPr>
          <p:cNvPr id="3" name="Zástupný symbol pro obsah 2"/>
          <p:cNvSpPr>
            <a:spLocks noGrp="1"/>
          </p:cNvSpPr>
          <p:nvPr>
            <p:ph idx="1"/>
          </p:nvPr>
        </p:nvSpPr>
        <p:spPr>
          <a:xfrm>
            <a:off x="640080" y="2998896"/>
            <a:ext cx="10881360" cy="5978168"/>
          </a:xfrm>
        </p:spPr>
        <p:txBody>
          <a:bodyPr>
            <a:normAutofit/>
          </a:bodyPr>
          <a:lstStyle/>
          <a:p>
            <a:r>
              <a:rPr lang="cs-CZ" sz="2800" dirty="0"/>
              <a:t>hloubkové porozumění silným a slabým stránkám, problémům klienta, vyjasnění případných rozporů s </a:t>
            </a:r>
            <a:r>
              <a:rPr lang="cs-CZ" sz="2800" dirty="0" err="1"/>
              <a:t>parere</a:t>
            </a:r>
            <a:r>
              <a:rPr lang="cs-CZ" sz="2800" dirty="0"/>
              <a:t> či prezentovaným problémem</a:t>
            </a:r>
          </a:p>
          <a:p>
            <a:r>
              <a:rPr lang="cs-CZ" sz="2800" dirty="0"/>
              <a:t>společné identifikování cílů dalších postupů</a:t>
            </a:r>
          </a:p>
          <a:p>
            <a:r>
              <a:rPr lang="cs-CZ" sz="2800" dirty="0"/>
              <a:t>zevrubný pohled na to, jak může současné fungování klienta souviset s psychologickými, biologickými a situačními vlivy</a:t>
            </a:r>
          </a:p>
          <a:p>
            <a:r>
              <a:rPr lang="cs-CZ" sz="2800" dirty="0"/>
              <a:t>současný stav/fungování + anamnéza</a:t>
            </a:r>
          </a:p>
          <a:p>
            <a:r>
              <a:rPr lang="cs-CZ" sz="2800" dirty="0"/>
              <a:t>někdy zahrnuje facilitační metody - kresby, stavění</a:t>
            </a:r>
          </a:p>
          <a:p>
            <a:endParaRPr lang="cs-CZ" sz="2800" dirty="0"/>
          </a:p>
          <a:p>
            <a:r>
              <a:rPr lang="cs-CZ" sz="2800" dirty="0"/>
              <a:t>obvykle předchází dalším případným diagnostickým krokům, rámuje setkání</a:t>
            </a:r>
          </a:p>
        </p:txBody>
      </p:sp>
    </p:spTree>
    <p:extLst>
      <p:ext uri="{BB962C8B-B14F-4D97-AF65-F5344CB8AC3E}">
        <p14:creationId xmlns:p14="http://schemas.microsoft.com/office/powerpoint/2010/main" val="872148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t>Struktura </a:t>
            </a:r>
            <a:r>
              <a:rPr lang="cs-CZ" sz="4800" b="1" dirty="0"/>
              <a:t>vstupního</a:t>
            </a:r>
            <a:r>
              <a:rPr lang="cs-CZ" sz="4800" dirty="0"/>
              <a:t> rozhovoru </a:t>
            </a:r>
            <a:br>
              <a:rPr lang="cs-CZ" sz="4800" dirty="0"/>
            </a:br>
            <a:r>
              <a:rPr lang="cs-CZ" sz="3600" dirty="0"/>
              <a:t>([Z], klinický kontext)</a:t>
            </a:r>
            <a:endParaRPr lang="cs-CZ" sz="4800" dirty="0"/>
          </a:p>
        </p:txBody>
      </p:sp>
      <p:sp>
        <p:nvSpPr>
          <p:cNvPr id="3" name="Zástupný symbol pro obsah 2"/>
          <p:cNvSpPr>
            <a:spLocks noGrp="1"/>
          </p:cNvSpPr>
          <p:nvPr>
            <p:ph idx="1"/>
          </p:nvPr>
        </p:nvSpPr>
        <p:spPr>
          <a:xfrm>
            <a:off x="640080" y="2998896"/>
            <a:ext cx="11521360" cy="6410216"/>
          </a:xfrm>
        </p:spPr>
        <p:txBody>
          <a:bodyPr>
            <a:normAutofit/>
          </a:bodyPr>
          <a:lstStyle/>
          <a:p>
            <a:r>
              <a:rPr lang="cs-CZ" sz="2800" dirty="0"/>
              <a:t>Představení, uvědomění si možných komunikačních obtíží (sluch, zrak, řeč)</a:t>
            </a:r>
          </a:p>
          <a:p>
            <a:r>
              <a:rPr lang="cs-CZ" sz="2800" dirty="0"/>
              <a:t>Klientovo porozumění situaci vyšetření/rozhovoru </a:t>
            </a:r>
          </a:p>
          <a:p>
            <a:r>
              <a:rPr lang="cs-CZ" sz="2800" dirty="0"/>
              <a:t>Získání informovaného souhlasu (účel, proces, následky)</a:t>
            </a:r>
          </a:p>
          <a:p>
            <a:r>
              <a:rPr lang="cs-CZ" sz="2800" dirty="0"/>
              <a:t>Medikace, násilí, ztráty a truchlení, závislosti, suicidální ideace</a:t>
            </a:r>
          </a:p>
          <a:p>
            <a:r>
              <a:rPr lang="cs-CZ" sz="2800" dirty="0"/>
              <a:t>Hlavní problém, s nímž klient přichází</a:t>
            </a:r>
          </a:p>
          <a:p>
            <a:r>
              <a:rPr lang="cs-CZ" sz="2800" dirty="0"/>
              <a:t>Klientovo porozumění problému</a:t>
            </a:r>
          </a:p>
          <a:p>
            <a:r>
              <a:rPr lang="cs-CZ" sz="2800" dirty="0"/>
              <a:t>Charakteristiky problému – trvání, frekvence, intenzita, spouštěče, očekávání, význam, proces, vývoj, možnost změny </a:t>
            </a:r>
          </a:p>
          <a:p>
            <a:r>
              <a:rPr lang="cs-CZ" sz="2800" dirty="0"/>
              <a:t>Anamnéza (case </a:t>
            </a:r>
            <a:r>
              <a:rPr lang="cs-CZ" sz="2800" dirty="0" err="1"/>
              <a:t>history</a:t>
            </a:r>
            <a:r>
              <a:rPr lang="cs-CZ" sz="2800" dirty="0"/>
              <a:t>) – rodinná, osobní (viz G-M)</a:t>
            </a:r>
          </a:p>
          <a:p>
            <a:r>
              <a:rPr lang="cs-CZ" sz="2800" dirty="0"/>
              <a:t>…</a:t>
            </a:r>
          </a:p>
          <a:p>
            <a:r>
              <a:rPr lang="cs-CZ" sz="2800" dirty="0"/>
              <a:t>Ukončení rozhovoru</a:t>
            </a:r>
          </a:p>
        </p:txBody>
      </p:sp>
    </p:spTree>
    <p:extLst>
      <p:ext uri="{BB962C8B-B14F-4D97-AF65-F5344CB8AC3E}">
        <p14:creationId xmlns:p14="http://schemas.microsoft.com/office/powerpoint/2010/main" val="3082869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70D980-7054-45F6-A198-8A7155C8AEC3}"/>
              </a:ext>
            </a:extLst>
          </p:cNvPr>
          <p:cNvSpPr>
            <a:spLocks noGrp="1"/>
          </p:cNvSpPr>
          <p:nvPr>
            <p:ph type="title"/>
          </p:nvPr>
        </p:nvSpPr>
        <p:spPr/>
        <p:txBody>
          <a:bodyPr/>
          <a:lstStyle/>
          <a:p>
            <a:r>
              <a:rPr lang="cs-CZ" dirty="0"/>
              <a:t>anamnéza – case </a:t>
            </a:r>
            <a:r>
              <a:rPr lang="cs-CZ" dirty="0" err="1"/>
              <a:t>history</a:t>
            </a:r>
            <a:r>
              <a:rPr lang="cs-CZ" dirty="0"/>
              <a:t> (S. Kap 13, </a:t>
            </a:r>
            <a:r>
              <a:rPr lang="cs-CZ" dirty="0" err="1"/>
              <a:t>GM</a:t>
            </a:r>
            <a:r>
              <a:rPr lang="cs-CZ" dirty="0"/>
              <a:t> s. 86)</a:t>
            </a:r>
          </a:p>
        </p:txBody>
      </p:sp>
      <p:pic>
        <p:nvPicPr>
          <p:cNvPr id="4" name="Zástupný obsah 3">
            <a:extLst>
              <a:ext uri="{FF2B5EF4-FFF2-40B4-BE49-F238E27FC236}">
                <a16:creationId xmlns:a16="http://schemas.microsoft.com/office/drawing/2014/main" id="{DE7718C1-3A87-4482-A8C9-1C2A98F32D32}"/>
              </a:ext>
            </a:extLst>
          </p:cNvPr>
          <p:cNvPicPr>
            <a:picLocks noGrp="1" noChangeAspect="1"/>
          </p:cNvPicPr>
          <p:nvPr>
            <p:ph idx="1"/>
          </p:nvPr>
        </p:nvPicPr>
        <p:blipFill>
          <a:blip r:embed="rId2"/>
          <a:stretch>
            <a:fillRect/>
          </a:stretch>
        </p:blipFill>
        <p:spPr>
          <a:xfrm>
            <a:off x="640080" y="2352328"/>
            <a:ext cx="11161240" cy="13518270"/>
          </a:xfrm>
          <a:prstGeom prst="rect">
            <a:avLst/>
          </a:prstGeom>
        </p:spPr>
      </p:pic>
    </p:spTree>
    <p:extLst>
      <p:ext uri="{BB962C8B-B14F-4D97-AF65-F5344CB8AC3E}">
        <p14:creationId xmlns:p14="http://schemas.microsoft.com/office/powerpoint/2010/main" val="29057644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634663-3A86-41D6-A6B6-419883125997}"/>
              </a:ext>
            </a:extLst>
          </p:cNvPr>
          <p:cNvSpPr>
            <a:spLocks noGrp="1"/>
          </p:cNvSpPr>
          <p:nvPr>
            <p:ph type="title"/>
          </p:nvPr>
        </p:nvSpPr>
        <p:spPr/>
        <p:txBody>
          <a:bodyPr/>
          <a:lstStyle/>
          <a:p>
            <a:r>
              <a:rPr lang="cs-CZ" dirty="0"/>
              <a:t>anamnéza - plánování</a:t>
            </a:r>
          </a:p>
        </p:txBody>
      </p:sp>
      <p:sp>
        <p:nvSpPr>
          <p:cNvPr id="3" name="Zástupný obsah 2">
            <a:extLst>
              <a:ext uri="{FF2B5EF4-FFF2-40B4-BE49-F238E27FC236}">
                <a16:creationId xmlns:a16="http://schemas.microsoft.com/office/drawing/2014/main" id="{C22F0B28-C0DE-409D-A266-FF09000272E8}"/>
              </a:ext>
            </a:extLst>
          </p:cNvPr>
          <p:cNvSpPr>
            <a:spLocks noGrp="1"/>
          </p:cNvSpPr>
          <p:nvPr>
            <p:ph idx="1"/>
          </p:nvPr>
        </p:nvSpPr>
        <p:spPr/>
        <p:txBody>
          <a:bodyPr>
            <a:normAutofit/>
          </a:bodyPr>
          <a:lstStyle/>
          <a:p>
            <a:r>
              <a:rPr lang="cs-CZ" sz="3600" dirty="0"/>
              <a:t>Často v konkrétním zařízení velmi schematizovaná, standardizovaná část vyšetření.</a:t>
            </a:r>
          </a:p>
          <a:p>
            <a:endParaRPr lang="cs-CZ" sz="3600" dirty="0"/>
          </a:p>
          <a:p>
            <a:r>
              <a:rPr lang="cs-CZ" sz="3600" dirty="0"/>
              <a:t>Je dobré si naplánovat anamnestické otázky vzhledem k cíli vyšetření dopředu. Nepoléhat, na to že nás ta relevantní upřesnění napadnou. </a:t>
            </a:r>
          </a:p>
        </p:txBody>
      </p:sp>
    </p:spTree>
    <p:extLst>
      <p:ext uri="{BB962C8B-B14F-4D97-AF65-F5344CB8AC3E}">
        <p14:creationId xmlns:p14="http://schemas.microsoft.com/office/powerpoint/2010/main" val="4016014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err="1"/>
              <a:t>procesY</a:t>
            </a:r>
            <a:r>
              <a:rPr lang="cs-CZ" sz="6000" dirty="0"/>
              <a:t> vyšetření</a:t>
            </a:r>
          </a:p>
        </p:txBody>
      </p:sp>
      <p:sp>
        <p:nvSpPr>
          <p:cNvPr id="4" name="Obdélník 3"/>
          <p:cNvSpPr/>
          <p:nvPr/>
        </p:nvSpPr>
        <p:spPr bwMode="auto">
          <a:xfrm>
            <a:off x="855663" y="3432523"/>
            <a:ext cx="1873250" cy="1223962"/>
          </a:xfrm>
          <a:prstGeom prst="rect">
            <a:avLst/>
          </a:prstGeom>
          <a:solidFill>
            <a:schemeClr val="accent1">
              <a:lumMod val="20000"/>
              <a:lumOff val="8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b="1" dirty="0">
                <a:solidFill>
                  <a:schemeClr val="bg1"/>
                </a:solidFill>
              </a:rPr>
              <a:t>Kontext</a:t>
            </a:r>
          </a:p>
          <a:p>
            <a:pPr algn="ctr" defTabSz="1279525" eaLnBrk="1" hangingPunct="1">
              <a:defRPr/>
            </a:pPr>
            <a:r>
              <a:rPr lang="cs-CZ" b="1" dirty="0">
                <a:solidFill>
                  <a:schemeClr val="bg1"/>
                </a:solidFill>
              </a:rPr>
              <a:t>a</a:t>
            </a:r>
          </a:p>
          <a:p>
            <a:pPr algn="ctr" defTabSz="1279525" eaLnBrk="1" hangingPunct="1">
              <a:defRPr/>
            </a:pPr>
            <a:r>
              <a:rPr lang="cs-CZ" b="1" dirty="0">
                <a:solidFill>
                  <a:schemeClr val="bg1"/>
                </a:solidFill>
              </a:rPr>
              <a:t>otázka</a:t>
            </a:r>
          </a:p>
        </p:txBody>
      </p:sp>
      <p:sp>
        <p:nvSpPr>
          <p:cNvPr id="5" name="Obdélník 4"/>
          <p:cNvSpPr/>
          <p:nvPr/>
        </p:nvSpPr>
        <p:spPr bwMode="auto">
          <a:xfrm>
            <a:off x="2871788" y="3000400"/>
            <a:ext cx="1979612" cy="2016224"/>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Stanovení potřebných informací</a:t>
            </a:r>
          </a:p>
          <a:p>
            <a:pPr algn="ctr" defTabSz="1279525" eaLnBrk="1" hangingPunct="1">
              <a:defRPr/>
            </a:pPr>
            <a:r>
              <a:rPr lang="cs-CZ" dirty="0">
                <a:solidFill>
                  <a:schemeClr val="tx1"/>
                </a:solidFill>
              </a:rPr>
              <a:t>(volba metod)</a:t>
            </a:r>
          </a:p>
          <a:p>
            <a:pPr algn="ctr" defTabSz="1279525" eaLnBrk="1" hangingPunct="1">
              <a:defRPr/>
            </a:pPr>
            <a:endParaRPr lang="cs-CZ" dirty="0">
              <a:solidFill>
                <a:schemeClr val="tx1"/>
              </a:solidFill>
            </a:endParaRPr>
          </a:p>
        </p:txBody>
      </p:sp>
      <p:sp>
        <p:nvSpPr>
          <p:cNvPr id="6" name="Obdélník 5"/>
          <p:cNvSpPr/>
          <p:nvPr/>
        </p:nvSpPr>
        <p:spPr bwMode="auto">
          <a:xfrm>
            <a:off x="4960938" y="2640360"/>
            <a:ext cx="2087562" cy="244827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Administrace</a:t>
            </a:r>
          </a:p>
          <a:p>
            <a:pPr algn="ctr" defTabSz="1279525" eaLnBrk="1" hangingPunct="1">
              <a:defRPr/>
            </a:pPr>
            <a:r>
              <a:rPr lang="en-US" dirty="0">
                <a:solidFill>
                  <a:schemeClr val="tx1"/>
                </a:solidFill>
              </a:rPr>
              <a:t>≈</a:t>
            </a:r>
            <a:r>
              <a:rPr lang="en-US" dirty="0" err="1">
                <a:solidFill>
                  <a:schemeClr val="tx1"/>
                </a:solidFill>
              </a:rPr>
              <a:t>metod</a:t>
            </a:r>
            <a:endParaRPr lang="cs-CZ" dirty="0">
              <a:solidFill>
                <a:schemeClr val="tx1"/>
              </a:solidFill>
            </a:endParaRPr>
          </a:p>
          <a:p>
            <a:pPr algn="ctr" defTabSz="1279525" eaLnBrk="1" hangingPunct="1">
              <a:defRPr/>
            </a:pPr>
            <a:endParaRPr lang="cs-CZ" dirty="0">
              <a:solidFill>
                <a:schemeClr val="tx1"/>
              </a:solidFill>
            </a:endParaRPr>
          </a:p>
        </p:txBody>
      </p:sp>
      <p:sp>
        <p:nvSpPr>
          <p:cNvPr id="7" name="Obdélník 6"/>
          <p:cNvSpPr/>
          <p:nvPr/>
        </p:nvSpPr>
        <p:spPr bwMode="auto">
          <a:xfrm>
            <a:off x="7223125" y="3432523"/>
            <a:ext cx="1985963"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Nález -</a:t>
            </a:r>
          </a:p>
          <a:p>
            <a:pPr algn="ctr" defTabSz="1279525" eaLnBrk="1" hangingPunct="1">
              <a:defRPr/>
            </a:pPr>
            <a:r>
              <a:rPr lang="cs-CZ" dirty="0">
                <a:solidFill>
                  <a:schemeClr val="tx1"/>
                </a:solidFill>
              </a:rPr>
              <a:t>interpretace</a:t>
            </a:r>
          </a:p>
        </p:txBody>
      </p:sp>
      <p:sp>
        <p:nvSpPr>
          <p:cNvPr id="8" name="Obdélník 7"/>
          <p:cNvSpPr/>
          <p:nvPr/>
        </p:nvSpPr>
        <p:spPr bwMode="auto">
          <a:xfrm>
            <a:off x="9345613" y="3432523"/>
            <a:ext cx="2024062" cy="1223962"/>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r>
              <a:rPr lang="cs-CZ" dirty="0">
                <a:solidFill>
                  <a:schemeClr val="tx1"/>
                </a:solidFill>
              </a:rPr>
              <a:t>Komunikace a další práce</a:t>
            </a:r>
          </a:p>
        </p:txBody>
      </p:sp>
      <p:sp>
        <p:nvSpPr>
          <p:cNvPr id="9" name="Obdélník 8"/>
          <p:cNvSpPr/>
          <p:nvPr/>
        </p:nvSpPr>
        <p:spPr bwMode="auto">
          <a:xfrm>
            <a:off x="855663" y="6888485"/>
            <a:ext cx="1873250"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Informování</a:t>
            </a:r>
          </a:p>
          <a:p>
            <a:pPr algn="ctr" defTabSz="1279525" eaLnBrk="1" hangingPunct="1">
              <a:defRPr/>
            </a:pPr>
            <a:r>
              <a:rPr lang="cs-CZ" dirty="0">
                <a:solidFill>
                  <a:schemeClr val="tx1"/>
                </a:solidFill>
              </a:rPr>
              <a:t>(souhlas)</a:t>
            </a:r>
          </a:p>
        </p:txBody>
      </p:sp>
      <p:sp>
        <p:nvSpPr>
          <p:cNvPr id="10" name="Obdélník 9"/>
          <p:cNvSpPr/>
          <p:nvPr/>
        </p:nvSpPr>
        <p:spPr bwMode="auto">
          <a:xfrm>
            <a:off x="2871788" y="6888485"/>
            <a:ext cx="1979612"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Zajištění podmínek</a:t>
            </a:r>
          </a:p>
        </p:txBody>
      </p:sp>
      <p:sp>
        <p:nvSpPr>
          <p:cNvPr id="11" name="Obdélník 10"/>
          <p:cNvSpPr/>
          <p:nvPr/>
        </p:nvSpPr>
        <p:spPr bwMode="auto">
          <a:xfrm>
            <a:off x="4960938" y="6384776"/>
            <a:ext cx="2087562" cy="2664296"/>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Vlastní administrace</a:t>
            </a:r>
          </a:p>
          <a:p>
            <a:pPr algn="ctr" defTabSz="1279525" eaLnBrk="1" hangingPunct="1">
              <a:defRPr/>
            </a:pPr>
            <a:endParaRPr lang="cs-CZ" sz="2000" dirty="0">
              <a:solidFill>
                <a:schemeClr val="tx1"/>
              </a:solidFill>
            </a:endParaRPr>
          </a:p>
          <a:p>
            <a:pPr algn="ctr" defTabSz="1279525" eaLnBrk="1" hangingPunct="1">
              <a:defRPr/>
            </a:pPr>
            <a:r>
              <a:rPr lang="cs-CZ" sz="2000" dirty="0">
                <a:solidFill>
                  <a:schemeClr val="tx1"/>
                </a:solidFill>
              </a:rPr>
              <a:t>(+ pozorování)</a:t>
            </a:r>
          </a:p>
          <a:p>
            <a:pPr algn="ctr" defTabSz="1279525" eaLnBrk="1" hangingPunct="1">
              <a:defRPr/>
            </a:pPr>
            <a:r>
              <a:rPr lang="cs-CZ" sz="2000" dirty="0">
                <a:solidFill>
                  <a:schemeClr val="tx1"/>
                </a:solidFill>
              </a:rPr>
              <a:t>(+ </a:t>
            </a:r>
            <a:r>
              <a:rPr lang="cs-CZ" sz="2000" dirty="0" err="1">
                <a:solidFill>
                  <a:schemeClr val="tx1"/>
                </a:solidFill>
              </a:rPr>
              <a:t>inquiry</a:t>
            </a:r>
            <a:r>
              <a:rPr lang="cs-CZ" sz="2000" dirty="0">
                <a:solidFill>
                  <a:schemeClr val="tx1"/>
                </a:solidFill>
              </a:rPr>
              <a:t>)</a:t>
            </a:r>
          </a:p>
          <a:p>
            <a:pPr algn="ctr" defTabSz="1279525" eaLnBrk="1" hangingPunct="1">
              <a:defRPr/>
            </a:pPr>
            <a:endParaRPr lang="cs-CZ" dirty="0">
              <a:solidFill>
                <a:schemeClr val="tx1"/>
              </a:solidFill>
            </a:endParaRPr>
          </a:p>
        </p:txBody>
      </p:sp>
      <p:sp>
        <p:nvSpPr>
          <p:cNvPr id="12" name="Obdélník 11"/>
          <p:cNvSpPr/>
          <p:nvPr/>
        </p:nvSpPr>
        <p:spPr bwMode="auto">
          <a:xfrm>
            <a:off x="7223125" y="6888485"/>
            <a:ext cx="21224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Vyhodnocení,</a:t>
            </a:r>
          </a:p>
          <a:p>
            <a:pPr algn="ctr" defTabSz="1279525" eaLnBrk="1" hangingPunct="1">
              <a:defRPr/>
            </a:pPr>
            <a:r>
              <a:rPr lang="cs-CZ" dirty="0">
                <a:solidFill>
                  <a:schemeClr val="tx1"/>
                </a:solidFill>
              </a:rPr>
              <a:t>poznámky</a:t>
            </a:r>
          </a:p>
        </p:txBody>
      </p:sp>
      <p:sp>
        <p:nvSpPr>
          <p:cNvPr id="13" name="Obdélník 12"/>
          <p:cNvSpPr/>
          <p:nvPr/>
        </p:nvSpPr>
        <p:spPr bwMode="auto">
          <a:xfrm>
            <a:off x="9496425" y="6888485"/>
            <a:ext cx="1944688" cy="1511300"/>
          </a:xfrm>
          <a:prstGeom prst="rect">
            <a:avLst/>
          </a:prstGeom>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a:lstStyle/>
          <a:p>
            <a:pPr algn="ctr" defTabSz="1279525" eaLnBrk="1" hangingPunct="1">
              <a:defRPr/>
            </a:pPr>
            <a:endParaRPr lang="cs-CZ" dirty="0">
              <a:solidFill>
                <a:schemeClr val="tx1"/>
              </a:solidFill>
            </a:endParaRPr>
          </a:p>
          <a:p>
            <a:pPr algn="ctr" defTabSz="1279525" eaLnBrk="1" hangingPunct="1">
              <a:defRPr/>
            </a:pPr>
            <a:r>
              <a:rPr lang="cs-CZ" dirty="0">
                <a:solidFill>
                  <a:schemeClr val="tx1"/>
                </a:solidFill>
              </a:rPr>
              <a:t>Interpretace</a:t>
            </a:r>
          </a:p>
          <a:p>
            <a:pPr algn="ctr" defTabSz="1279525" eaLnBrk="1" hangingPunct="1">
              <a:defRPr/>
            </a:pPr>
            <a:r>
              <a:rPr lang="cs-CZ" sz="2000" dirty="0">
                <a:solidFill>
                  <a:schemeClr val="tx1"/>
                </a:solidFill>
              </a:rPr>
              <a:t>(propojení s ostatními </a:t>
            </a:r>
            <a:r>
              <a:rPr lang="cs-CZ" sz="2000" dirty="0" err="1">
                <a:solidFill>
                  <a:schemeClr val="tx1"/>
                </a:solidFill>
              </a:rPr>
              <a:t>info</a:t>
            </a:r>
            <a:r>
              <a:rPr lang="cs-CZ" sz="2000" dirty="0">
                <a:solidFill>
                  <a:schemeClr val="tx1"/>
                </a:solidFill>
              </a:rPr>
              <a:t>)</a:t>
            </a:r>
            <a:endParaRPr lang="cs-CZ" dirty="0">
              <a:solidFill>
                <a:schemeClr val="tx1"/>
              </a:solidFill>
            </a:endParaRPr>
          </a:p>
        </p:txBody>
      </p:sp>
      <p:sp>
        <p:nvSpPr>
          <p:cNvPr id="14" name="Pravá složená závorka 13"/>
          <p:cNvSpPr/>
          <p:nvPr/>
        </p:nvSpPr>
        <p:spPr>
          <a:xfrm rot="16200000">
            <a:off x="5752815" y="717062"/>
            <a:ext cx="719708" cy="10514012"/>
          </a:xfrm>
          <a:prstGeom prst="rightBrace">
            <a:avLst/>
          </a:prstGeom>
          <a:ln w="571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8006142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0080" y="853442"/>
            <a:ext cx="10881360" cy="1138846"/>
          </a:xfrm>
        </p:spPr>
        <p:txBody>
          <a:bodyPr>
            <a:normAutofit fontScale="90000"/>
          </a:bodyPr>
          <a:lstStyle/>
          <a:p>
            <a:r>
              <a:rPr lang="cs-CZ" dirty="0" err="1"/>
              <a:t>Mental</a:t>
            </a:r>
            <a:r>
              <a:rPr lang="cs-CZ" dirty="0"/>
              <a:t> status </a:t>
            </a:r>
            <a:r>
              <a:rPr lang="cs-CZ" dirty="0" err="1"/>
              <a:t>examination</a:t>
            </a:r>
            <a:r>
              <a:rPr lang="cs-CZ" dirty="0"/>
              <a:t> – Status </a:t>
            </a:r>
            <a:r>
              <a:rPr lang="cs-CZ" dirty="0" err="1"/>
              <a:t>praesens</a:t>
            </a:r>
            <a:br>
              <a:rPr lang="cs-CZ" dirty="0"/>
            </a:br>
            <a:r>
              <a:rPr lang="cs-CZ" sz="4000" dirty="0"/>
              <a:t>orientační vyšetření psychických funkcí</a:t>
            </a:r>
          </a:p>
        </p:txBody>
      </p:sp>
      <p:sp>
        <p:nvSpPr>
          <p:cNvPr id="3" name="Zástupný symbol pro obsah 2"/>
          <p:cNvSpPr>
            <a:spLocks noGrp="1"/>
          </p:cNvSpPr>
          <p:nvPr>
            <p:ph sz="half" idx="1"/>
          </p:nvPr>
        </p:nvSpPr>
        <p:spPr>
          <a:xfrm>
            <a:off x="640083" y="2998894"/>
            <a:ext cx="4464573" cy="6194193"/>
          </a:xfrm>
        </p:spPr>
        <p:txBody>
          <a:bodyPr>
            <a:normAutofit/>
          </a:bodyPr>
          <a:lstStyle/>
          <a:p>
            <a:endParaRPr lang="cs-CZ" dirty="0"/>
          </a:p>
          <a:p>
            <a:r>
              <a:rPr lang="cs-CZ" dirty="0"/>
              <a:t>Kombinace </a:t>
            </a:r>
            <a:r>
              <a:rPr lang="cs-CZ" dirty="0" err="1"/>
              <a:t>nestru</a:t>
            </a:r>
            <a:r>
              <a:rPr lang="cs-CZ" dirty="0"/>
              <a:t>/</a:t>
            </a:r>
            <a:r>
              <a:rPr lang="cs-CZ" dirty="0" err="1"/>
              <a:t>stru</a:t>
            </a:r>
            <a:r>
              <a:rPr lang="cs-CZ" dirty="0"/>
              <a:t> rozhovoru a pozorování…</a:t>
            </a:r>
          </a:p>
          <a:p>
            <a:r>
              <a:rPr lang="cs-CZ" dirty="0"/>
              <a:t>Hlavně ve zdravotnictví</a:t>
            </a:r>
          </a:p>
          <a:p>
            <a:endParaRPr lang="cs-CZ" dirty="0"/>
          </a:p>
          <a:p>
            <a:r>
              <a:rPr lang="cs-CZ" dirty="0"/>
              <a:t>Existují krátké screeningové metody zaměřené na kognitivních funkcí – MMSE, </a:t>
            </a:r>
            <a:r>
              <a:rPr lang="cs-CZ" dirty="0" err="1"/>
              <a:t>MoCA</a:t>
            </a:r>
            <a:r>
              <a:rPr lang="cs-CZ" dirty="0"/>
              <a:t> (</a:t>
            </a:r>
            <a:r>
              <a:rPr lang="cs-CZ" dirty="0">
                <a:hlinkClick r:id="rId3"/>
              </a:rPr>
              <a:t>http://www.mocatest.org/</a:t>
            </a:r>
            <a:r>
              <a:rPr lang="cs-CZ" dirty="0"/>
              <a:t>)</a:t>
            </a:r>
          </a:p>
          <a:p>
            <a:endParaRPr lang="cs-CZ" dirty="0"/>
          </a:p>
          <a:p>
            <a:endParaRPr lang="cs-CZ" dirty="0"/>
          </a:p>
          <a:p>
            <a:pPr lvl="1"/>
            <a:endParaRPr lang="cs-CZ" dirty="0"/>
          </a:p>
          <a:p>
            <a:pPr marL="0" indent="0">
              <a:buNone/>
            </a:pPr>
            <a:endParaRPr lang="cs-CZ" dirty="0"/>
          </a:p>
        </p:txBody>
      </p:sp>
      <p:sp>
        <p:nvSpPr>
          <p:cNvPr id="4" name="Zástupný symbol pro obsah 3"/>
          <p:cNvSpPr>
            <a:spLocks noGrp="1"/>
          </p:cNvSpPr>
          <p:nvPr>
            <p:ph sz="half" idx="2"/>
          </p:nvPr>
        </p:nvSpPr>
        <p:spPr>
          <a:xfrm>
            <a:off x="4888632" y="1992288"/>
            <a:ext cx="7912968" cy="7608912"/>
          </a:xfrm>
        </p:spPr>
        <p:txBody>
          <a:bodyPr>
            <a:normAutofit/>
          </a:bodyPr>
          <a:lstStyle/>
          <a:p>
            <a:pPr marL="0" indent="0">
              <a:buNone/>
            </a:pPr>
            <a:r>
              <a:rPr lang="cs-CZ" sz="2800" b="1" dirty="0"/>
              <a:t>Struktura </a:t>
            </a:r>
            <a:r>
              <a:rPr lang="cs-CZ" sz="2800" b="1" dirty="0" err="1"/>
              <a:t>dotazování-pozorování</a:t>
            </a:r>
            <a:endParaRPr lang="cs-CZ" sz="2800" b="1" dirty="0"/>
          </a:p>
          <a:p>
            <a:pPr lvl="1">
              <a:spcAft>
                <a:spcPts val="0"/>
              </a:spcAft>
            </a:pPr>
            <a:r>
              <a:rPr lang="cs-CZ" sz="2800" dirty="0"/>
              <a:t>vzdělání</a:t>
            </a:r>
          </a:p>
          <a:p>
            <a:pPr lvl="1">
              <a:spcAft>
                <a:spcPts val="0"/>
              </a:spcAft>
            </a:pPr>
            <a:r>
              <a:rPr lang="cs-CZ" sz="2800" dirty="0"/>
              <a:t>orientace osobou , místem, časem…</a:t>
            </a:r>
          </a:p>
          <a:p>
            <a:pPr lvl="1">
              <a:spcAft>
                <a:spcPts val="0"/>
              </a:spcAft>
            </a:pPr>
            <a:r>
              <a:rPr lang="cs-CZ" sz="2800" dirty="0"/>
              <a:t>pozornost, soustředění</a:t>
            </a:r>
          </a:p>
          <a:p>
            <a:pPr lvl="1">
              <a:spcAft>
                <a:spcPts val="0"/>
              </a:spcAft>
            </a:pPr>
            <a:r>
              <a:rPr lang="cs-CZ" sz="2800" dirty="0"/>
              <a:t>porozumění jazyku</a:t>
            </a:r>
          </a:p>
          <a:p>
            <a:pPr lvl="1">
              <a:spcAft>
                <a:spcPts val="0"/>
              </a:spcAft>
            </a:pPr>
            <a:r>
              <a:rPr lang="cs-CZ" sz="2800" dirty="0"/>
              <a:t>koordinace, motorika</a:t>
            </a:r>
          </a:p>
          <a:p>
            <a:pPr lvl="1">
              <a:spcAft>
                <a:spcPts val="0"/>
              </a:spcAft>
            </a:pPr>
            <a:r>
              <a:rPr lang="cs-CZ" sz="2800" dirty="0"/>
              <a:t>paměť – od pracovní po dlouhodobou</a:t>
            </a:r>
          </a:p>
          <a:p>
            <a:pPr lvl="1">
              <a:spcAft>
                <a:spcPts val="0"/>
              </a:spcAft>
            </a:pPr>
            <a:r>
              <a:rPr lang="cs-CZ" sz="2800" dirty="0"/>
              <a:t>znalosti – běžná fakta</a:t>
            </a:r>
          </a:p>
          <a:p>
            <a:pPr lvl="1">
              <a:spcAft>
                <a:spcPts val="0"/>
              </a:spcAft>
            </a:pPr>
            <a:r>
              <a:rPr lang="cs-CZ" sz="2800" dirty="0"/>
              <a:t>verbální usuzování – opozita, rozdíly, analogie</a:t>
            </a:r>
          </a:p>
          <a:p>
            <a:pPr lvl="1">
              <a:spcAft>
                <a:spcPts val="0"/>
              </a:spcAft>
            </a:pPr>
            <a:r>
              <a:rPr lang="cs-CZ" sz="2800" dirty="0"/>
              <a:t>počítání</a:t>
            </a:r>
          </a:p>
          <a:p>
            <a:pPr lvl="1">
              <a:spcAft>
                <a:spcPts val="0"/>
              </a:spcAft>
            </a:pPr>
            <a:r>
              <a:rPr lang="cs-CZ" sz="2800" dirty="0"/>
              <a:t>abstraktní uvažování, přísloví</a:t>
            </a:r>
          </a:p>
          <a:p>
            <a:pPr lvl="1">
              <a:spcAft>
                <a:spcPts val="0"/>
              </a:spcAft>
            </a:pPr>
            <a:r>
              <a:rPr lang="cs-CZ" sz="2800" dirty="0"/>
              <a:t>praktické uvažování</a:t>
            </a:r>
          </a:p>
          <a:p>
            <a:pPr lvl="1">
              <a:spcAft>
                <a:spcPts val="0"/>
              </a:spcAft>
            </a:pPr>
            <a:r>
              <a:rPr lang="cs-CZ" sz="2800" dirty="0"/>
              <a:t>sociální usuzování</a:t>
            </a:r>
          </a:p>
          <a:p>
            <a:pPr lvl="1">
              <a:spcAft>
                <a:spcPts val="0"/>
              </a:spcAft>
            </a:pPr>
            <a:r>
              <a:rPr lang="cs-CZ" sz="2800" dirty="0"/>
              <a:t>rozhodování</a:t>
            </a:r>
          </a:p>
          <a:p>
            <a:pPr lvl="1">
              <a:spcAft>
                <a:spcPts val="0"/>
              </a:spcAft>
            </a:pPr>
            <a:r>
              <a:rPr lang="cs-CZ" sz="2800" dirty="0" err="1"/>
              <a:t>sebepercepce</a:t>
            </a:r>
            <a:endParaRPr lang="cs-CZ" sz="2800" dirty="0"/>
          </a:p>
          <a:p>
            <a:pPr lvl="1">
              <a:spcAft>
                <a:spcPts val="0"/>
              </a:spcAft>
            </a:pPr>
            <a:r>
              <a:rPr lang="cs-CZ" sz="2800" dirty="0"/>
              <a:t>náhled</a:t>
            </a:r>
          </a:p>
          <a:p>
            <a:pPr lvl="1">
              <a:spcAft>
                <a:spcPts val="0"/>
              </a:spcAft>
            </a:pPr>
            <a:r>
              <a:rPr lang="cs-CZ" sz="2800" dirty="0"/>
              <a:t>silné stránky a zvládání</a:t>
            </a:r>
          </a:p>
          <a:p>
            <a:endParaRPr lang="cs-CZ" dirty="0"/>
          </a:p>
        </p:txBody>
      </p:sp>
    </p:spTree>
    <p:extLst>
      <p:ext uri="{BB962C8B-B14F-4D97-AF65-F5344CB8AC3E}">
        <p14:creationId xmlns:p14="http://schemas.microsoft.com/office/powerpoint/2010/main" val="16339691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t>(POLO)Strukturované rozhovory</a:t>
            </a:r>
          </a:p>
        </p:txBody>
      </p:sp>
      <p:sp>
        <p:nvSpPr>
          <p:cNvPr id="5" name="Zástupný symbol pro obsah 4"/>
          <p:cNvSpPr>
            <a:spLocks noGrp="1"/>
          </p:cNvSpPr>
          <p:nvPr>
            <p:ph idx="1"/>
          </p:nvPr>
        </p:nvSpPr>
        <p:spPr>
          <a:xfrm>
            <a:off x="640080" y="2998896"/>
            <a:ext cx="11665376" cy="5834152"/>
          </a:xfrm>
        </p:spPr>
        <p:txBody>
          <a:bodyPr>
            <a:normAutofit/>
          </a:bodyPr>
          <a:lstStyle/>
          <a:p>
            <a:pPr>
              <a:spcAft>
                <a:spcPts val="600"/>
              </a:spcAft>
            </a:pPr>
            <a:r>
              <a:rPr lang="cs-CZ" sz="3200" dirty="0"/>
              <a:t>Obecné MSE - </a:t>
            </a:r>
          </a:p>
          <a:p>
            <a:pPr lvl="1">
              <a:spcAft>
                <a:spcPts val="600"/>
              </a:spcAft>
            </a:pPr>
            <a:r>
              <a:rPr lang="cs-CZ" sz="2800" dirty="0" err="1"/>
              <a:t>Diagnostic</a:t>
            </a:r>
            <a:r>
              <a:rPr lang="cs-CZ" sz="2800" dirty="0"/>
              <a:t> Interview Schedule – pro DSM-IV</a:t>
            </a:r>
          </a:p>
          <a:p>
            <a:pPr lvl="1">
              <a:spcAft>
                <a:spcPts val="600"/>
              </a:spcAft>
            </a:pPr>
            <a:r>
              <a:rPr lang="cs-CZ" sz="2800" dirty="0"/>
              <a:t>SCID </a:t>
            </a:r>
            <a:r>
              <a:rPr lang="cs-CZ" sz="2800" dirty="0">
                <a:hlinkClick r:id="rId3"/>
              </a:rPr>
              <a:t>www.scid4.org</a:t>
            </a:r>
            <a:r>
              <a:rPr lang="cs-CZ" sz="2800" dirty="0"/>
              <a:t> – Př. v Plante. T. (2001) Současná klinická psych.</a:t>
            </a:r>
          </a:p>
          <a:p>
            <a:pPr lvl="1">
              <a:spcAft>
                <a:spcPts val="600"/>
              </a:spcAft>
            </a:pPr>
            <a:r>
              <a:rPr lang="cs-CZ" sz="2800" dirty="0"/>
              <a:t>WHO SCAN   whoscan.org</a:t>
            </a:r>
          </a:p>
          <a:p>
            <a:pPr lvl="1">
              <a:spcAft>
                <a:spcPts val="600"/>
              </a:spcAft>
            </a:pPr>
            <a:r>
              <a:rPr lang="cs-CZ" sz="2800" dirty="0"/>
              <a:t>WHO CIDI </a:t>
            </a:r>
            <a:r>
              <a:rPr lang="cs-CZ" sz="2800" dirty="0">
                <a:hlinkClick r:id="rId4"/>
              </a:rPr>
              <a:t>http://www.hcp.med.harvard.edu/wmhcidi/index.php</a:t>
            </a:r>
            <a:r>
              <a:rPr lang="cs-CZ" sz="2800" dirty="0"/>
              <a:t> (DSM i MKN)</a:t>
            </a:r>
          </a:p>
          <a:p>
            <a:pPr>
              <a:spcAft>
                <a:spcPts val="600"/>
              </a:spcAft>
            </a:pPr>
            <a:r>
              <a:rPr lang="cs-CZ" sz="3200" dirty="0"/>
              <a:t>Specifické</a:t>
            </a:r>
          </a:p>
          <a:p>
            <a:pPr lvl="1">
              <a:spcAft>
                <a:spcPts val="600"/>
              </a:spcAft>
            </a:pPr>
            <a:r>
              <a:rPr lang="cs-CZ" sz="2800" dirty="0"/>
              <a:t>WHO International personality </a:t>
            </a:r>
            <a:r>
              <a:rPr lang="cs-CZ" sz="2800" dirty="0" err="1"/>
              <a:t>disorder</a:t>
            </a:r>
            <a:r>
              <a:rPr lang="cs-CZ" sz="2800" dirty="0"/>
              <a:t> </a:t>
            </a:r>
            <a:r>
              <a:rPr lang="cs-CZ" sz="2800" dirty="0" err="1"/>
              <a:t>examination</a:t>
            </a:r>
            <a:r>
              <a:rPr lang="cs-CZ" sz="2800" dirty="0"/>
              <a:t>, IPDE – i česky</a:t>
            </a:r>
          </a:p>
          <a:p>
            <a:pPr lvl="1">
              <a:spcAft>
                <a:spcPts val="600"/>
              </a:spcAft>
            </a:pPr>
            <a:r>
              <a:rPr lang="en-US" sz="2800" dirty="0"/>
              <a:t> Substance Use Disorders Diagnostic Schedule (SUDDS)</a:t>
            </a:r>
            <a:r>
              <a:rPr lang="cs-CZ" sz="2800" dirty="0"/>
              <a:t>…</a:t>
            </a:r>
          </a:p>
          <a:p>
            <a:pPr>
              <a:spcAft>
                <a:spcPts val="600"/>
              </a:spcAft>
            </a:pPr>
            <a:r>
              <a:rPr lang="cs-CZ" sz="3200" dirty="0" err="1"/>
              <a:t>Polostrukturovaný</a:t>
            </a:r>
            <a:endParaRPr lang="cs-CZ" sz="3200" dirty="0"/>
          </a:p>
          <a:p>
            <a:pPr lvl="1">
              <a:spcAft>
                <a:spcPts val="600"/>
              </a:spcAft>
            </a:pPr>
            <a:r>
              <a:rPr lang="cs-CZ" sz="2800" dirty="0" err="1"/>
              <a:t>Vinelandské</a:t>
            </a:r>
            <a:r>
              <a:rPr lang="cs-CZ" sz="2800" dirty="0"/>
              <a:t> škály adaptivního chování</a:t>
            </a:r>
          </a:p>
        </p:txBody>
      </p:sp>
    </p:spTree>
    <p:extLst>
      <p:ext uri="{BB962C8B-B14F-4D97-AF65-F5344CB8AC3E}">
        <p14:creationId xmlns:p14="http://schemas.microsoft.com/office/powerpoint/2010/main" val="27684873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dirty="0" err="1"/>
              <a:t>Behavioral</a:t>
            </a:r>
            <a:r>
              <a:rPr lang="cs-CZ" sz="5400" dirty="0"/>
              <a:t> assessment</a:t>
            </a:r>
          </a:p>
        </p:txBody>
      </p:sp>
      <p:sp>
        <p:nvSpPr>
          <p:cNvPr id="3" name="Zástupný symbol pro obsah 2"/>
          <p:cNvSpPr>
            <a:spLocks noGrp="1"/>
          </p:cNvSpPr>
          <p:nvPr>
            <p:ph idx="1"/>
          </p:nvPr>
        </p:nvSpPr>
        <p:spPr/>
        <p:txBody>
          <a:bodyPr/>
          <a:lstStyle/>
          <a:p>
            <a:r>
              <a:rPr lang="cs-CZ" dirty="0"/>
              <a:t>Zaměření na chování a jeho situační vlivy</a:t>
            </a:r>
          </a:p>
          <a:p>
            <a:r>
              <a:rPr lang="cs-CZ" dirty="0"/>
              <a:t>ABC – </a:t>
            </a:r>
            <a:r>
              <a:rPr lang="cs-CZ" dirty="0" err="1"/>
              <a:t>antecendents</a:t>
            </a:r>
            <a:r>
              <a:rPr lang="cs-CZ" dirty="0"/>
              <a:t>, </a:t>
            </a:r>
            <a:r>
              <a:rPr lang="cs-CZ" dirty="0" err="1"/>
              <a:t>behaviour</a:t>
            </a:r>
            <a:r>
              <a:rPr lang="cs-CZ" dirty="0"/>
              <a:t>, </a:t>
            </a:r>
            <a:r>
              <a:rPr lang="cs-CZ" dirty="0" err="1"/>
              <a:t>consequences</a:t>
            </a:r>
            <a:endParaRPr lang="cs-CZ" dirty="0"/>
          </a:p>
          <a:p>
            <a:r>
              <a:rPr lang="cs-CZ" dirty="0"/>
              <a:t>BASIC-ID </a:t>
            </a:r>
            <a:r>
              <a:rPr lang="cs-CZ" dirty="0" err="1"/>
              <a:t>Lazarus</a:t>
            </a:r>
            <a:endParaRPr lang="cs-CZ" dirty="0"/>
          </a:p>
          <a:p>
            <a:r>
              <a:rPr lang="cs-CZ" dirty="0" err="1"/>
              <a:t>Behavioral</a:t>
            </a:r>
            <a:r>
              <a:rPr lang="cs-CZ" dirty="0"/>
              <a:t> interview (G-M </a:t>
            </a:r>
            <a:r>
              <a:rPr lang="en-US" dirty="0"/>
              <a:t>&gt;&gt;</a:t>
            </a:r>
            <a:r>
              <a:rPr lang="cs-CZ" dirty="0" err="1"/>
              <a:t>Witt</a:t>
            </a:r>
            <a:r>
              <a:rPr lang="cs-CZ" dirty="0"/>
              <a:t>, </a:t>
            </a:r>
            <a:r>
              <a:rPr lang="cs-CZ" dirty="0" err="1"/>
              <a:t>Elliott</a:t>
            </a:r>
            <a:r>
              <a:rPr lang="cs-CZ" dirty="0"/>
              <a:t>) – 9 kroků</a:t>
            </a:r>
          </a:p>
          <a:p>
            <a:r>
              <a:rPr lang="cs-CZ" dirty="0" err="1"/>
              <a:t>Behavioral</a:t>
            </a:r>
            <a:r>
              <a:rPr lang="cs-CZ" dirty="0"/>
              <a:t> </a:t>
            </a:r>
            <a:r>
              <a:rPr lang="cs-CZ" dirty="0" err="1"/>
              <a:t>observation</a:t>
            </a:r>
            <a:endParaRPr lang="cs-CZ" dirty="0"/>
          </a:p>
          <a:p>
            <a:r>
              <a:rPr lang="cs-CZ" dirty="0"/>
              <a:t>Deníky – narativní, intervaly/události, rating</a:t>
            </a:r>
          </a:p>
          <a:p>
            <a:r>
              <a:rPr lang="cs-CZ" dirty="0"/>
              <a:t>Záznam kognicí – </a:t>
            </a:r>
            <a:r>
              <a:rPr lang="cs-CZ" dirty="0" err="1"/>
              <a:t>nestru</a:t>
            </a:r>
            <a:r>
              <a:rPr lang="cs-CZ" dirty="0"/>
              <a:t> záznamy i strukturované škály</a:t>
            </a:r>
          </a:p>
          <a:p>
            <a:pPr marL="0" indent="0">
              <a:buNone/>
            </a:pPr>
            <a:endParaRPr lang="cs-CZ" dirty="0"/>
          </a:p>
        </p:txBody>
      </p:sp>
    </p:spTree>
    <p:extLst>
      <p:ext uri="{BB962C8B-B14F-4D97-AF65-F5344CB8AC3E}">
        <p14:creationId xmlns:p14="http://schemas.microsoft.com/office/powerpoint/2010/main" val="3622293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E99B1D-433E-4016-8AFF-A8754D5D542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20DCEF4-3E5E-48AA-91A2-46D9FF25C94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4379064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800" dirty="0"/>
              <a:t>Tazatelské (rozhovorové) dovednosti</a:t>
            </a:r>
          </a:p>
        </p:txBody>
      </p:sp>
      <p:sp>
        <p:nvSpPr>
          <p:cNvPr id="3" name="Zástupný symbol pro obsah 2"/>
          <p:cNvSpPr>
            <a:spLocks noGrp="1"/>
          </p:cNvSpPr>
          <p:nvPr>
            <p:ph idx="1"/>
          </p:nvPr>
        </p:nvSpPr>
        <p:spPr>
          <a:xfrm>
            <a:off x="640080" y="2496344"/>
            <a:ext cx="10881360" cy="6696744"/>
          </a:xfrm>
        </p:spPr>
        <p:txBody>
          <a:bodyPr>
            <a:normAutofit lnSpcReduction="10000"/>
          </a:bodyPr>
          <a:lstStyle/>
          <a:p>
            <a:pPr>
              <a:spcAft>
                <a:spcPts val="1200"/>
              </a:spcAft>
            </a:pPr>
            <a:r>
              <a:rPr lang="cs-CZ" sz="2800" dirty="0"/>
              <a:t>Naslouchání (</a:t>
            </a:r>
            <a:r>
              <a:rPr lang="cs-CZ" sz="2800" dirty="0" err="1"/>
              <a:t>attending</a:t>
            </a:r>
            <a:r>
              <a:rPr lang="cs-CZ" sz="2800" dirty="0"/>
              <a:t> </a:t>
            </a:r>
            <a:r>
              <a:rPr lang="cs-CZ" sz="2800" dirty="0" err="1"/>
              <a:t>behavior</a:t>
            </a:r>
            <a:r>
              <a:rPr lang="cs-CZ" sz="2800" dirty="0"/>
              <a:t>) – verbální i neverbální</a:t>
            </a:r>
          </a:p>
          <a:p>
            <a:pPr>
              <a:spcAft>
                <a:spcPts val="1200"/>
              </a:spcAft>
            </a:pPr>
            <a:r>
              <a:rPr lang="cs-CZ" sz="2800" dirty="0"/>
              <a:t>Reagování na neverbální chování</a:t>
            </a:r>
          </a:p>
          <a:p>
            <a:pPr>
              <a:spcAft>
                <a:spcPts val="1200"/>
              </a:spcAft>
            </a:pPr>
            <a:r>
              <a:rPr lang="cs-CZ" sz="2800" dirty="0"/>
              <a:t>Kladení otevřených a uzavřených otázek </a:t>
            </a:r>
          </a:p>
          <a:p>
            <a:pPr>
              <a:spcAft>
                <a:spcPts val="1200"/>
              </a:spcAft>
            </a:pPr>
            <a:r>
              <a:rPr lang="cs-CZ" sz="2800" dirty="0"/>
              <a:t>Reflektivní komentáře</a:t>
            </a:r>
          </a:p>
          <a:p>
            <a:pPr>
              <a:spcAft>
                <a:spcPts val="1200"/>
              </a:spcAft>
            </a:pPr>
            <a:r>
              <a:rPr lang="cs-CZ" sz="2800" dirty="0"/>
              <a:t>Empatické komentáře</a:t>
            </a:r>
          </a:p>
          <a:p>
            <a:pPr>
              <a:spcAft>
                <a:spcPts val="1200"/>
              </a:spcAft>
            </a:pPr>
            <a:r>
              <a:rPr lang="cs-CZ" sz="2800" dirty="0"/>
              <a:t>Shrnování, sumarizace</a:t>
            </a:r>
          </a:p>
          <a:p>
            <a:pPr>
              <a:spcAft>
                <a:spcPts val="1200"/>
              </a:spcAft>
            </a:pPr>
            <a:r>
              <a:rPr lang="cs-CZ" sz="2800" dirty="0"/>
              <a:t>Přesměrování (</a:t>
            </a:r>
            <a:r>
              <a:rPr lang="cs-CZ" sz="2800" dirty="0" err="1"/>
              <a:t>redirecting</a:t>
            </a:r>
            <a:r>
              <a:rPr lang="cs-CZ" sz="2800" dirty="0"/>
              <a:t>)</a:t>
            </a:r>
          </a:p>
          <a:p>
            <a:pPr>
              <a:spcAft>
                <a:spcPts val="1200"/>
              </a:spcAft>
            </a:pPr>
            <a:r>
              <a:rPr lang="cs-CZ" sz="2800" dirty="0"/>
              <a:t>Procesní komentáře</a:t>
            </a:r>
          </a:p>
          <a:p>
            <a:pPr>
              <a:spcAft>
                <a:spcPts val="1200"/>
              </a:spcAft>
            </a:pPr>
            <a:r>
              <a:rPr lang="cs-CZ" sz="2800" dirty="0"/>
              <a:t>Schopnost překonat typické zdroje zkreslení – haló efekt a konfirmační zkreslení</a:t>
            </a:r>
          </a:p>
          <a:p>
            <a:endParaRPr lang="cs-CZ" sz="2800" dirty="0"/>
          </a:p>
          <a:p>
            <a:r>
              <a:rPr lang="cs-CZ" sz="2800" dirty="0"/>
              <a:t>Různé teoretické/terapeutické orientace – různé preference</a:t>
            </a:r>
          </a:p>
        </p:txBody>
      </p:sp>
    </p:spTree>
    <p:extLst>
      <p:ext uri="{BB962C8B-B14F-4D97-AF65-F5344CB8AC3E}">
        <p14:creationId xmlns:p14="http://schemas.microsoft.com/office/powerpoint/2010/main" val="19219786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Aktivní NASLOUCHÁNÍ</a:t>
            </a:r>
          </a:p>
        </p:txBody>
      </p:sp>
      <p:sp>
        <p:nvSpPr>
          <p:cNvPr id="3" name="Zástupný symbol pro obsah 2"/>
          <p:cNvSpPr>
            <a:spLocks noGrp="1"/>
          </p:cNvSpPr>
          <p:nvPr>
            <p:ph idx="1"/>
          </p:nvPr>
        </p:nvSpPr>
        <p:spPr>
          <a:xfrm>
            <a:off x="640080" y="2352328"/>
            <a:ext cx="10881360" cy="7248872"/>
          </a:xfrm>
        </p:spPr>
        <p:txBody>
          <a:bodyPr>
            <a:normAutofit/>
          </a:bodyPr>
          <a:lstStyle/>
          <a:p>
            <a:r>
              <a:rPr lang="cs-CZ" sz="2800" dirty="0"/>
              <a:t>dává klientovi najevo, že pečlivě vnímáme, snažíme se  porozumět, uvědomujeme si důležitost, toho, co říká</a:t>
            </a:r>
          </a:p>
          <a:p>
            <a:r>
              <a:rPr lang="cs-CZ" sz="2800" dirty="0"/>
              <a:t>buduje důvěru</a:t>
            </a:r>
          </a:p>
          <a:p>
            <a:r>
              <a:rPr lang="cs-CZ" sz="2800" dirty="0"/>
              <a:t>Verbální</a:t>
            </a:r>
          </a:p>
          <a:p>
            <a:pPr lvl="1"/>
            <a:r>
              <a:rPr lang="cs-CZ" sz="2400" dirty="0"/>
              <a:t>tón, tempo řeči</a:t>
            </a:r>
          </a:p>
          <a:p>
            <a:pPr lvl="1"/>
            <a:r>
              <a:rPr lang="cs-CZ" sz="2400" dirty="0" err="1"/>
              <a:t>vz</a:t>
            </a:r>
            <a:r>
              <a:rPr lang="cs-CZ" sz="2400" dirty="0"/>
              <a:t>/nádechy, </a:t>
            </a:r>
            <a:r>
              <a:rPr lang="cs-CZ" sz="2400" dirty="0" err="1"/>
              <a:t>uhmm</a:t>
            </a:r>
            <a:r>
              <a:rPr lang="cs-CZ" sz="2400" dirty="0"/>
              <a:t> </a:t>
            </a:r>
            <a:r>
              <a:rPr lang="cs-CZ" sz="2400" dirty="0" err="1"/>
              <a:t>apod</a:t>
            </a:r>
            <a:endParaRPr lang="cs-CZ" sz="2400" dirty="0"/>
          </a:p>
          <a:p>
            <a:pPr lvl="1"/>
            <a:r>
              <a:rPr lang="cs-CZ" sz="2400" dirty="0"/>
              <a:t>shrnutí , reflexe, empatické poznámky</a:t>
            </a:r>
          </a:p>
          <a:p>
            <a:r>
              <a:rPr lang="en-US" sz="2800" dirty="0" err="1"/>
              <a:t>Neverb</a:t>
            </a:r>
            <a:r>
              <a:rPr lang="cs-CZ" sz="2800" dirty="0" err="1"/>
              <a:t>ální</a:t>
            </a:r>
            <a:endParaRPr lang="cs-CZ" sz="2800" dirty="0"/>
          </a:p>
          <a:p>
            <a:pPr lvl="1"/>
            <a:r>
              <a:rPr lang="cs-CZ" sz="2400" dirty="0"/>
              <a:t>oční kontakt, orientace a poloha těla, výraz ve tváři, pauzy v řeči, oblečení, dýchání, pocení …. zrcadlení (/parodování)</a:t>
            </a:r>
          </a:p>
          <a:p>
            <a:r>
              <a:rPr lang="cs-CZ" sz="2800" dirty="0"/>
              <a:t>Kulturně specifické, učit se, těžko poznám, i explicitně s klientem probrat</a:t>
            </a:r>
          </a:p>
        </p:txBody>
      </p:sp>
    </p:spTree>
    <p:extLst>
      <p:ext uri="{BB962C8B-B14F-4D97-AF65-F5344CB8AC3E}">
        <p14:creationId xmlns:p14="http://schemas.microsoft.com/office/powerpoint/2010/main" val="2469513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Reagování na neverbální chování</a:t>
            </a:r>
          </a:p>
        </p:txBody>
      </p:sp>
      <p:sp>
        <p:nvSpPr>
          <p:cNvPr id="3" name="Zástupný symbol pro obsah 2"/>
          <p:cNvSpPr>
            <a:spLocks noGrp="1"/>
          </p:cNvSpPr>
          <p:nvPr>
            <p:ph idx="1"/>
          </p:nvPr>
        </p:nvSpPr>
        <p:spPr>
          <a:xfrm>
            <a:off x="640080" y="2998896"/>
            <a:ext cx="10881360" cy="5978168"/>
          </a:xfrm>
        </p:spPr>
        <p:txBody>
          <a:bodyPr>
            <a:normAutofit/>
          </a:bodyPr>
          <a:lstStyle/>
          <a:p>
            <a:r>
              <a:rPr lang="cs-CZ" sz="3200" dirty="0"/>
              <a:t>Prostá identifikace – „všiml jsem si, že když …, vy … … nevím, co to znamená“ </a:t>
            </a:r>
          </a:p>
          <a:p>
            <a:r>
              <a:rPr lang="cs-CZ" sz="3200" dirty="0"/>
              <a:t>Identifikování emoce – ne autoritativní interpretace, otevřenost opravě od klienta, spíše později než dřív v rozhovoru</a:t>
            </a:r>
          </a:p>
          <a:p>
            <a:endParaRPr lang="cs-CZ" sz="3200" dirty="0"/>
          </a:p>
          <a:p>
            <a:r>
              <a:rPr lang="cs-CZ" sz="3200" dirty="0"/>
              <a:t>Asymetrie moci – bedlivě hlídat známky nesouhlasu s nabízenou interpretací,  popř. explicitně nabídnout možnost nesouhlasu/reinterpretace</a:t>
            </a:r>
          </a:p>
        </p:txBody>
      </p:sp>
    </p:spTree>
    <p:extLst>
      <p:ext uri="{BB962C8B-B14F-4D97-AF65-F5344CB8AC3E}">
        <p14:creationId xmlns:p14="http://schemas.microsoft.com/office/powerpoint/2010/main" val="27846406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Reflektivní komentáře</a:t>
            </a:r>
          </a:p>
        </p:txBody>
      </p:sp>
      <p:sp>
        <p:nvSpPr>
          <p:cNvPr id="3" name="Zástupný symbol pro obsah 2"/>
          <p:cNvSpPr>
            <a:spLocks noGrp="1"/>
          </p:cNvSpPr>
          <p:nvPr>
            <p:ph idx="1"/>
          </p:nvPr>
        </p:nvSpPr>
        <p:spPr/>
        <p:txBody>
          <a:bodyPr>
            <a:normAutofit/>
          </a:bodyPr>
          <a:lstStyle/>
          <a:p>
            <a:r>
              <a:rPr lang="cs-CZ" sz="3200" dirty="0"/>
              <a:t>zaměřují pozornost klienta k jeho myšlenkám a emocím spojeným s aktuálním obsahem rozhovoru</a:t>
            </a:r>
          </a:p>
          <a:p>
            <a:r>
              <a:rPr lang="cs-CZ" sz="3200" dirty="0"/>
              <a:t>nejde o interpretace (proč), ale o reflektování (vypíchnutí) toho, co klient řekl</a:t>
            </a:r>
          </a:p>
          <a:p>
            <a:r>
              <a:rPr lang="cs-CZ" sz="3200" dirty="0"/>
              <a:t>pozor na dojem parodování, automatičnosti </a:t>
            </a:r>
          </a:p>
        </p:txBody>
      </p:sp>
    </p:spTree>
    <p:extLst>
      <p:ext uri="{BB962C8B-B14F-4D97-AF65-F5344CB8AC3E}">
        <p14:creationId xmlns:p14="http://schemas.microsoft.com/office/powerpoint/2010/main" val="13843814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empatické  komentáře</a:t>
            </a:r>
          </a:p>
        </p:txBody>
      </p:sp>
      <p:sp>
        <p:nvSpPr>
          <p:cNvPr id="3" name="Zástupný symbol pro obsah 2"/>
          <p:cNvSpPr>
            <a:spLocks noGrp="1"/>
          </p:cNvSpPr>
          <p:nvPr>
            <p:ph idx="1"/>
          </p:nvPr>
        </p:nvSpPr>
        <p:spPr/>
        <p:txBody>
          <a:bodyPr>
            <a:normAutofit/>
          </a:bodyPr>
          <a:lstStyle/>
          <a:p>
            <a:r>
              <a:rPr lang="cs-CZ" sz="3200" dirty="0"/>
              <a:t>jdou za pouhé reflektování</a:t>
            </a:r>
          </a:p>
          <a:p>
            <a:r>
              <a:rPr lang="cs-CZ" sz="3200" dirty="0"/>
              <a:t>k vyjádření toho, že klientovi rozumím - svými slovy, posílení/explicitní vyjádření toho, co klient jen naznačil</a:t>
            </a:r>
          </a:p>
          <a:p>
            <a:r>
              <a:rPr lang="cs-CZ" sz="3200" dirty="0"/>
              <a:t>k potvrzení klientových zkušeností – má právo cítit, co cítí, jeho emoce/reakce jsou přijatelní, normální, očekávatelné…</a:t>
            </a:r>
          </a:p>
          <a:p>
            <a:r>
              <a:rPr lang="cs-CZ" sz="3200" dirty="0"/>
              <a:t>k podpoře emoční kontroly, když se emocemi cítí klient zaplaven, přemožen</a:t>
            </a:r>
          </a:p>
        </p:txBody>
      </p:sp>
    </p:spTree>
    <p:extLst>
      <p:ext uri="{BB962C8B-B14F-4D97-AF65-F5344CB8AC3E}">
        <p14:creationId xmlns:p14="http://schemas.microsoft.com/office/powerpoint/2010/main" val="5166946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shrnování</a:t>
            </a:r>
          </a:p>
        </p:txBody>
      </p:sp>
      <p:sp>
        <p:nvSpPr>
          <p:cNvPr id="3" name="Zástupný symbol pro obsah 2"/>
          <p:cNvSpPr>
            <a:spLocks noGrp="1"/>
          </p:cNvSpPr>
          <p:nvPr>
            <p:ph idx="1"/>
          </p:nvPr>
        </p:nvSpPr>
        <p:spPr/>
        <p:txBody>
          <a:bodyPr/>
          <a:lstStyle/>
          <a:p>
            <a:pPr marL="0" indent="0">
              <a:buNone/>
            </a:pPr>
            <a:r>
              <a:rPr lang="cs-CZ" sz="3200" dirty="0"/>
              <a:t>vlastními slovy, klíčové body toho, co klient řekl</a:t>
            </a:r>
          </a:p>
          <a:p>
            <a:r>
              <a:rPr lang="cs-CZ" sz="3200" dirty="0"/>
              <a:t>k demonstrování naslouchání</a:t>
            </a:r>
          </a:p>
          <a:p>
            <a:r>
              <a:rPr lang="cs-CZ" sz="3200" dirty="0"/>
              <a:t>k vypíchnutí témat</a:t>
            </a:r>
          </a:p>
          <a:p>
            <a:r>
              <a:rPr lang="cs-CZ" sz="3200" dirty="0"/>
              <a:t>jako přechod k nové oblasti, tématu</a:t>
            </a:r>
          </a:p>
          <a:p>
            <a:r>
              <a:rPr lang="cs-CZ" sz="3200" dirty="0"/>
              <a:t>ke snížení emoční intenzity</a:t>
            </a:r>
          </a:p>
          <a:p>
            <a:endParaRPr lang="cs-CZ" dirty="0"/>
          </a:p>
        </p:txBody>
      </p:sp>
    </p:spTree>
    <p:extLst>
      <p:ext uri="{BB962C8B-B14F-4D97-AF65-F5344CB8AC3E}">
        <p14:creationId xmlns:p14="http://schemas.microsoft.com/office/powerpoint/2010/main" val="49997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FBA1D-C96D-4300-8AF1-0873AEC74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466D7B-5095-4A88-AF1E-E9A082CB8E93}"/>
              </a:ext>
            </a:extLst>
          </p:cNvPr>
          <p:cNvSpPr>
            <a:spLocks noGrp="1"/>
          </p:cNvSpPr>
          <p:nvPr>
            <p:ph idx="1"/>
          </p:nvPr>
        </p:nvSpPr>
        <p:spPr>
          <a:xfrm>
            <a:off x="640080" y="2998896"/>
            <a:ext cx="10881360" cy="554612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Kristýna podala žádost o ukončení druhého vysokoškolského studia a přemýšlí nad studiem třetího nebo zaměstnáním.</a:t>
            </a:r>
          </a:p>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Netuší, kterým směrem se ubírat dále, ať už jde o volbu zaměstnání nebo volbu oboru, který by vydržela a zvládla dostudovat. </a:t>
            </a:r>
          </a:p>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Ani jedním z oborů si v minulosti nebyla jistá, což vedlo ke snaze ukončit jejich studium. </a:t>
            </a:r>
          </a:p>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Ve své nejistotě a nerozhodnosti vnímá hlavní problém. </a:t>
            </a:r>
          </a:p>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Má pocit, že v ničem nevyniká a nemá se tak „čeho chytit“. </a:t>
            </a:r>
          </a:p>
          <a:p>
            <a:pPr marL="0" indent="0">
              <a:buNone/>
            </a:pPr>
            <a:r>
              <a:rPr lang="cs-CZ" sz="2400" dirty="0">
                <a:effectLst/>
                <a:latin typeface="Calibri" panose="020F0502020204030204" pitchFamily="34" charset="0"/>
                <a:ea typeface="Calibri" panose="020F0502020204030204" pitchFamily="34" charset="0"/>
                <a:cs typeface="Times New Roman" panose="02020603050405020304" pitchFamily="18" charset="0"/>
              </a:rPr>
              <a:t>Od vyšetření očekává určení směru, kterým by se měla vydat. </a:t>
            </a:r>
          </a:p>
          <a:p>
            <a:endParaRPr lang="cs-CZ" dirty="0"/>
          </a:p>
        </p:txBody>
      </p:sp>
    </p:spTree>
    <p:extLst>
      <p:ext uri="{BB962C8B-B14F-4D97-AF65-F5344CB8AC3E}">
        <p14:creationId xmlns:p14="http://schemas.microsoft.com/office/powerpoint/2010/main" val="26870037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Přesměrování </a:t>
            </a:r>
          </a:p>
        </p:txBody>
      </p:sp>
      <p:sp>
        <p:nvSpPr>
          <p:cNvPr id="3" name="Zástupný symbol pro obsah 2"/>
          <p:cNvSpPr>
            <a:spLocks noGrp="1"/>
          </p:cNvSpPr>
          <p:nvPr>
            <p:ph idx="1"/>
          </p:nvPr>
        </p:nvSpPr>
        <p:spPr/>
        <p:txBody>
          <a:bodyPr>
            <a:normAutofit/>
          </a:bodyPr>
          <a:lstStyle/>
          <a:p>
            <a:r>
              <a:rPr lang="cs-CZ" sz="3200" dirty="0"/>
              <a:t>přerušení, změna toho, kam klientovo vypovídání směřuje</a:t>
            </a:r>
          </a:p>
          <a:p>
            <a:r>
              <a:rPr lang="cs-CZ" sz="3200" dirty="0"/>
              <a:t>podpůrný komentář + přesměrování</a:t>
            </a:r>
          </a:p>
          <a:p>
            <a:endParaRPr lang="cs-CZ" sz="3200" dirty="0"/>
          </a:p>
          <a:p>
            <a:r>
              <a:rPr lang="cs-CZ" sz="3200" dirty="0"/>
              <a:t>k vyjasnění (tohle důležité, potřebuju porozumět .. tohle a tohle …. jak tomu mám rozumět?)</a:t>
            </a:r>
          </a:p>
          <a:p>
            <a:r>
              <a:rPr lang="cs-CZ" sz="3200" dirty="0"/>
              <a:t>k zabránění vyhýbání se nějakému tématu, vracení k tématu</a:t>
            </a:r>
          </a:p>
          <a:p>
            <a:r>
              <a:rPr lang="cs-CZ" sz="3200" dirty="0"/>
              <a:t>ke změně tématu </a:t>
            </a:r>
          </a:p>
        </p:txBody>
      </p:sp>
    </p:spTree>
    <p:extLst>
      <p:ext uri="{BB962C8B-B14F-4D97-AF65-F5344CB8AC3E}">
        <p14:creationId xmlns:p14="http://schemas.microsoft.com/office/powerpoint/2010/main" val="11019514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procesní komentáře</a:t>
            </a:r>
          </a:p>
        </p:txBody>
      </p:sp>
      <p:sp>
        <p:nvSpPr>
          <p:cNvPr id="3" name="Zástupný symbol pro obsah 2"/>
          <p:cNvSpPr>
            <a:spLocks noGrp="1"/>
          </p:cNvSpPr>
          <p:nvPr>
            <p:ph idx="1"/>
          </p:nvPr>
        </p:nvSpPr>
        <p:spPr/>
        <p:txBody>
          <a:bodyPr/>
          <a:lstStyle/>
          <a:p>
            <a:r>
              <a:rPr lang="cs-CZ" sz="3200" dirty="0"/>
              <a:t>odklon od obsahu rozhovoru k procesu</a:t>
            </a:r>
          </a:p>
          <a:p>
            <a:r>
              <a:rPr lang="cs-CZ" sz="3200" dirty="0"/>
              <a:t>přivedení pozornosti  klienta k procesu  rozhovoru, interakce</a:t>
            </a:r>
          </a:p>
          <a:p>
            <a:r>
              <a:rPr lang="cs-CZ" sz="3200" dirty="0"/>
              <a:t>popsání toho, co se právě děje v rozhovoru + vybídnutí k exploraci, porozumění tomu, co se právě děje (</a:t>
            </a:r>
            <a:r>
              <a:rPr lang="cs-CZ" sz="3200" dirty="0" err="1"/>
              <a:t>Teyber</a:t>
            </a:r>
            <a:r>
              <a:rPr lang="cs-CZ" sz="3200" dirty="0"/>
              <a:t>)</a:t>
            </a:r>
          </a:p>
          <a:p>
            <a:r>
              <a:rPr lang="cs-CZ" sz="3200" dirty="0"/>
              <a:t>k upozornění na interpersonální vzorce klienta napříč vztahy/situacemi</a:t>
            </a:r>
          </a:p>
          <a:p>
            <a:r>
              <a:rPr lang="cs-CZ" sz="3200" dirty="0"/>
              <a:t>k popisu interpersonálního procesu s psychologem</a:t>
            </a:r>
          </a:p>
          <a:p>
            <a:endParaRPr lang="cs-CZ" dirty="0"/>
          </a:p>
        </p:txBody>
      </p:sp>
    </p:spTree>
    <p:extLst>
      <p:ext uri="{BB962C8B-B14F-4D97-AF65-F5344CB8AC3E}">
        <p14:creationId xmlns:p14="http://schemas.microsoft.com/office/powerpoint/2010/main" val="33624952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75100A-F98A-4738-A994-BA41C03BC66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D44C4F7-62A4-4502-9422-2912BACA559B}"/>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92318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000" dirty="0"/>
              <a:t>Identifikace silných stránek</a:t>
            </a:r>
          </a:p>
        </p:txBody>
      </p:sp>
      <p:sp>
        <p:nvSpPr>
          <p:cNvPr id="3" name="Zástupný symbol pro obsah 2"/>
          <p:cNvSpPr>
            <a:spLocks noGrp="1"/>
          </p:cNvSpPr>
          <p:nvPr>
            <p:ph idx="1"/>
          </p:nvPr>
        </p:nvSpPr>
        <p:spPr>
          <a:xfrm>
            <a:off x="640080" y="2806156"/>
            <a:ext cx="10881360" cy="6530947"/>
          </a:xfrm>
        </p:spPr>
        <p:txBody>
          <a:bodyPr>
            <a:noAutofit/>
          </a:bodyPr>
          <a:lstStyle/>
          <a:p>
            <a:r>
              <a:rPr lang="cs-CZ" sz="3200" dirty="0"/>
              <a:t>Větší tradice např. v sociální práci než v psychologii</a:t>
            </a:r>
          </a:p>
          <a:p>
            <a:r>
              <a:rPr lang="cs-CZ" sz="3200" dirty="0"/>
              <a:t>Strukturovaně WHO ICF – </a:t>
            </a:r>
            <a:r>
              <a:rPr lang="cs-CZ" sz="2800" dirty="0"/>
              <a:t>International </a:t>
            </a:r>
            <a:r>
              <a:rPr lang="cs-CZ" sz="2800" dirty="0" err="1"/>
              <a:t>Classification</a:t>
            </a:r>
            <a:r>
              <a:rPr lang="cs-CZ" sz="2800" dirty="0"/>
              <a:t> </a:t>
            </a:r>
            <a:r>
              <a:rPr lang="cs-CZ" sz="2800" dirty="0" err="1"/>
              <a:t>of</a:t>
            </a:r>
            <a:r>
              <a:rPr lang="cs-CZ" sz="2800" dirty="0"/>
              <a:t> </a:t>
            </a:r>
            <a:r>
              <a:rPr lang="cs-CZ" sz="2800" dirty="0" err="1"/>
              <a:t>Functioning</a:t>
            </a:r>
            <a:r>
              <a:rPr lang="cs-CZ" sz="2800" dirty="0"/>
              <a:t>, Disability, and </a:t>
            </a:r>
            <a:r>
              <a:rPr lang="cs-CZ" sz="2800" dirty="0" err="1"/>
              <a:t>Health</a:t>
            </a:r>
            <a:endParaRPr lang="cs-CZ" sz="2800" dirty="0"/>
          </a:p>
          <a:p>
            <a:pPr lvl="1"/>
            <a:r>
              <a:rPr lang="cs-CZ" sz="2920" dirty="0"/>
              <a:t>Česky Mezinárodní klasifikace funkčních schopností, disability a zdraví </a:t>
            </a:r>
            <a:r>
              <a:rPr lang="cs-CZ" sz="2800" dirty="0">
                <a:hlinkClick r:id="rId2"/>
              </a:rPr>
              <a:t>http://www.mzcr.cz/obsah/mezinarodni-klasifikace-funkcnich-schopnostidisability-a-zdravimkf-_1982_3.html</a:t>
            </a:r>
            <a:endParaRPr lang="cs-CZ" sz="3200" dirty="0"/>
          </a:p>
          <a:p>
            <a:pPr lvl="1"/>
            <a:r>
              <a:rPr lang="cs-CZ" sz="2920" dirty="0"/>
              <a:t>Rozsáhlý katalog… </a:t>
            </a:r>
          </a:p>
          <a:p>
            <a:pPr lvl="1"/>
            <a:r>
              <a:rPr lang="cs-CZ" sz="2920" dirty="0"/>
              <a:t>Redukce v podobě „</a:t>
            </a:r>
            <a:r>
              <a:rPr lang="cs-CZ" sz="2920" dirty="0" err="1"/>
              <a:t>Core</a:t>
            </a:r>
            <a:r>
              <a:rPr lang="cs-CZ" sz="2920" dirty="0"/>
              <a:t> </a:t>
            </a:r>
            <a:r>
              <a:rPr lang="cs-CZ" sz="2920" dirty="0" err="1"/>
              <a:t>sets</a:t>
            </a:r>
            <a:r>
              <a:rPr lang="cs-CZ" sz="2920" dirty="0"/>
              <a:t>“, např. </a:t>
            </a:r>
            <a:r>
              <a:rPr lang="cs-CZ" sz="2920" dirty="0">
                <a:hlinkClick r:id="rId3"/>
              </a:rPr>
              <a:t>http://www.amazon.com/ICF-Core-Sets-Clinical-Practice/dp/0889374317</a:t>
            </a:r>
            <a:endParaRPr lang="cs-CZ" sz="2920" dirty="0"/>
          </a:p>
        </p:txBody>
      </p:sp>
    </p:spTree>
    <p:extLst>
      <p:ext uri="{BB962C8B-B14F-4D97-AF65-F5344CB8AC3E}">
        <p14:creationId xmlns:p14="http://schemas.microsoft.com/office/powerpoint/2010/main" val="13738569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dirty="0"/>
              <a:t>reliabilita a validita pozorování a rozhovoru</a:t>
            </a:r>
          </a:p>
        </p:txBody>
      </p:sp>
      <p:sp>
        <p:nvSpPr>
          <p:cNvPr id="3" name="Zástupný symbol pro obsah 2"/>
          <p:cNvSpPr>
            <a:spLocks noGrp="1"/>
          </p:cNvSpPr>
          <p:nvPr>
            <p:ph idx="1"/>
          </p:nvPr>
        </p:nvSpPr>
        <p:spPr>
          <a:xfrm>
            <a:off x="640080" y="2998896"/>
            <a:ext cx="11593368" cy="6122184"/>
          </a:xfrm>
        </p:spPr>
        <p:txBody>
          <a:bodyPr>
            <a:normAutofit/>
          </a:bodyPr>
          <a:lstStyle/>
          <a:p>
            <a:r>
              <a:rPr lang="cs-CZ" sz="3200" dirty="0"/>
              <a:t>Ano, reliabilita a validita nás zajímají i u nestrukturovaných, flexibilních procedur</a:t>
            </a:r>
          </a:p>
          <a:p>
            <a:r>
              <a:rPr lang="cs-CZ" sz="3200" dirty="0"/>
              <a:t>R a V jsou charakteristiky </a:t>
            </a:r>
            <a:r>
              <a:rPr lang="cs-CZ" sz="3200" b="1" dirty="0"/>
              <a:t>výsledků</a:t>
            </a:r>
            <a:r>
              <a:rPr lang="cs-CZ" sz="3200" dirty="0"/>
              <a:t>, úsudků, interpretací, nikoli </a:t>
            </a:r>
            <a:r>
              <a:rPr lang="cs-CZ" sz="3200" b="1" dirty="0"/>
              <a:t>procesu.</a:t>
            </a:r>
            <a:r>
              <a:rPr lang="cs-CZ" sz="3200" dirty="0"/>
              <a:t> Zajímá nás tedy:</a:t>
            </a:r>
          </a:p>
          <a:p>
            <a:pPr lvl="1"/>
            <a:r>
              <a:rPr lang="cs-CZ" sz="2800" dirty="0"/>
              <a:t>Dojdou různí odborníci ke stejnému závěru, diagnóze?</a:t>
            </a:r>
          </a:p>
          <a:p>
            <a:pPr lvl="1"/>
            <a:r>
              <a:rPr lang="cs-CZ" sz="2800" dirty="0"/>
              <a:t>Dojdou ke stejnému i za týden?</a:t>
            </a:r>
          </a:p>
          <a:p>
            <a:pPr lvl="1"/>
            <a:r>
              <a:rPr lang="cs-CZ" sz="2800" dirty="0"/>
              <a:t>Vedou alternativní procedury ke stejným závěrům?</a:t>
            </a:r>
          </a:p>
          <a:p>
            <a:r>
              <a:rPr lang="cs-CZ" sz="3200" dirty="0"/>
              <a:t>A související otázky</a:t>
            </a:r>
          </a:p>
          <a:p>
            <a:pPr lvl="1"/>
            <a:r>
              <a:rPr lang="cs-CZ" sz="2800" dirty="0"/>
              <a:t>S jakou jistotou stanovujeme závěr?</a:t>
            </a:r>
          </a:p>
          <a:p>
            <a:pPr lvl="1"/>
            <a:r>
              <a:rPr lang="cs-CZ" sz="2800" dirty="0"/>
              <a:t>Jaká je cena za chybu?</a:t>
            </a:r>
          </a:p>
        </p:txBody>
      </p:sp>
    </p:spTree>
    <p:extLst>
      <p:ext uri="{BB962C8B-B14F-4D97-AF65-F5344CB8AC3E}">
        <p14:creationId xmlns:p14="http://schemas.microsoft.com/office/powerpoint/2010/main" val="41729306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5400" dirty="0"/>
              <a:t>reliabilita a validita pozorování a rozhovoru</a:t>
            </a:r>
          </a:p>
        </p:txBody>
      </p:sp>
      <p:sp>
        <p:nvSpPr>
          <p:cNvPr id="3" name="Zástupný symbol pro obsah 2"/>
          <p:cNvSpPr>
            <a:spLocks noGrp="1"/>
          </p:cNvSpPr>
          <p:nvPr>
            <p:ph idx="1"/>
          </p:nvPr>
        </p:nvSpPr>
        <p:spPr>
          <a:xfrm>
            <a:off x="640080" y="2998896"/>
            <a:ext cx="10881360" cy="6602304"/>
          </a:xfrm>
        </p:spPr>
        <p:txBody>
          <a:bodyPr>
            <a:normAutofit/>
          </a:bodyPr>
          <a:lstStyle/>
          <a:p>
            <a:pPr>
              <a:spcAft>
                <a:spcPts val="600"/>
              </a:spcAft>
            </a:pPr>
            <a:r>
              <a:rPr lang="cs-CZ" sz="2800" dirty="0"/>
              <a:t>Oproti výzkumnému kontextu nemáme možnost je zvyšovat cestou zúžení zaměření </a:t>
            </a:r>
          </a:p>
          <a:p>
            <a:pPr>
              <a:spcAft>
                <a:spcPts val="600"/>
              </a:spcAft>
            </a:pPr>
            <a:r>
              <a:rPr lang="cs-CZ" sz="2800" dirty="0"/>
              <a:t>Reliabilita roste se</a:t>
            </a:r>
          </a:p>
          <a:p>
            <a:pPr lvl="1">
              <a:spcAft>
                <a:spcPts val="600"/>
              </a:spcAft>
            </a:pPr>
            <a:r>
              <a:rPr lang="cs-CZ" sz="2400" dirty="0"/>
              <a:t>Strukturovaností … a naplánováním</a:t>
            </a:r>
          </a:p>
          <a:p>
            <a:pPr lvl="1">
              <a:spcAft>
                <a:spcPts val="600"/>
              </a:spcAft>
            </a:pPr>
            <a:r>
              <a:rPr lang="cs-CZ" sz="2400" dirty="0"/>
              <a:t>dovedností</a:t>
            </a:r>
          </a:p>
          <a:p>
            <a:pPr>
              <a:spcAft>
                <a:spcPts val="600"/>
              </a:spcAft>
            </a:pPr>
            <a:r>
              <a:rPr lang="cs-CZ" sz="2800" dirty="0"/>
              <a:t>Validita roste</a:t>
            </a:r>
          </a:p>
          <a:p>
            <a:pPr lvl="1">
              <a:spcAft>
                <a:spcPts val="600"/>
              </a:spcAft>
            </a:pPr>
            <a:r>
              <a:rPr lang="cs-CZ" sz="2400" dirty="0"/>
              <a:t>s oborovou úrovní znalostí (co jsou validní indikátory)</a:t>
            </a:r>
          </a:p>
          <a:p>
            <a:pPr lvl="1">
              <a:spcAft>
                <a:spcPts val="600"/>
              </a:spcAft>
            </a:pPr>
            <a:r>
              <a:rPr lang="cs-CZ" sz="2400" dirty="0"/>
              <a:t>strukturovaností</a:t>
            </a:r>
          </a:p>
          <a:p>
            <a:pPr lvl="1">
              <a:spcAft>
                <a:spcPts val="600"/>
              </a:spcAft>
            </a:pPr>
            <a:r>
              <a:rPr lang="cs-CZ" sz="2400" dirty="0"/>
              <a:t>dovedností</a:t>
            </a:r>
          </a:p>
          <a:p>
            <a:pPr>
              <a:spcAft>
                <a:spcPts val="600"/>
              </a:spcAft>
            </a:pPr>
            <a:r>
              <a:rPr lang="cs-CZ" sz="2800" dirty="0"/>
              <a:t>…Strukturovanost</a:t>
            </a:r>
          </a:p>
          <a:p>
            <a:pPr lvl="1">
              <a:spcAft>
                <a:spcPts val="600"/>
              </a:spcAft>
            </a:pPr>
            <a:r>
              <a:rPr lang="cs-CZ" sz="2400" dirty="0"/>
              <a:t>- časová náročnost, rigidita</a:t>
            </a:r>
          </a:p>
          <a:p>
            <a:pPr lvl="1">
              <a:spcAft>
                <a:spcPts val="600"/>
              </a:spcAft>
            </a:pPr>
            <a:r>
              <a:rPr lang="cs-CZ" sz="2400" dirty="0"/>
              <a:t>+ možnost delegace na méně kvalifikovanou osobu</a:t>
            </a:r>
          </a:p>
          <a:p>
            <a:pPr lvl="1">
              <a:spcAft>
                <a:spcPts val="600"/>
              </a:spcAft>
            </a:pPr>
            <a:r>
              <a:rPr lang="cs-CZ" sz="2400" dirty="0"/>
              <a:t>- hrozba nárůstu pravděpodobnosti falešných pozitiv (široká paleta diagnóz)</a:t>
            </a:r>
          </a:p>
        </p:txBody>
      </p:sp>
    </p:spTree>
    <p:extLst>
      <p:ext uri="{BB962C8B-B14F-4D97-AF65-F5344CB8AC3E}">
        <p14:creationId xmlns:p14="http://schemas.microsoft.com/office/powerpoint/2010/main" val="38446189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a:t>shrnutí</a:t>
            </a:r>
            <a:endParaRPr lang="cs-CZ" dirty="0"/>
          </a:p>
        </p:txBody>
      </p:sp>
      <p:sp>
        <p:nvSpPr>
          <p:cNvPr id="3" name="Zástupný symbol pro obsah 2"/>
          <p:cNvSpPr>
            <a:spLocks noGrp="1"/>
          </p:cNvSpPr>
          <p:nvPr>
            <p:ph idx="1"/>
          </p:nvPr>
        </p:nvSpPr>
        <p:spPr>
          <a:xfrm>
            <a:off x="640080" y="2208312"/>
            <a:ext cx="10881360" cy="7128792"/>
          </a:xfrm>
        </p:spPr>
        <p:txBody>
          <a:bodyPr>
            <a:normAutofit/>
          </a:bodyPr>
          <a:lstStyle/>
          <a:p>
            <a:r>
              <a:rPr lang="cs-CZ" sz="3200" dirty="0"/>
              <a:t>Rozhovor i pozorování vždy součástí vyšetření</a:t>
            </a:r>
          </a:p>
          <a:p>
            <a:r>
              <a:rPr lang="cs-CZ" sz="3200" dirty="0"/>
              <a:t>Tréninku nemůže být nikdy dost, (trénink </a:t>
            </a:r>
            <a:r>
              <a:rPr lang="cs-CZ" sz="3200" dirty="0" err="1"/>
              <a:t>vs</a:t>
            </a:r>
            <a:r>
              <a:rPr lang="cs-CZ" sz="3200" dirty="0"/>
              <a:t> „zkušenost“)</a:t>
            </a:r>
          </a:p>
          <a:p>
            <a:pPr lvl="1"/>
            <a:r>
              <a:rPr lang="cs-CZ" sz="2800" dirty="0"/>
              <a:t>Obecné dovednosti</a:t>
            </a:r>
          </a:p>
          <a:p>
            <a:pPr lvl="1"/>
            <a:r>
              <a:rPr lang="cs-CZ" sz="2800" dirty="0"/>
              <a:t>Konkrétní rozhovory</a:t>
            </a:r>
          </a:p>
          <a:p>
            <a:pPr lvl="1"/>
            <a:r>
              <a:rPr lang="cs-CZ" sz="2800" dirty="0"/>
              <a:t>Management setkání</a:t>
            </a:r>
          </a:p>
          <a:p>
            <a:pPr lvl="1"/>
            <a:r>
              <a:rPr lang="cs-CZ" sz="2800" dirty="0"/>
              <a:t>Boj s konfirmačním zkreslením</a:t>
            </a:r>
          </a:p>
          <a:p>
            <a:r>
              <a:rPr lang="cs-CZ" sz="3200" dirty="0"/>
              <a:t>Strukturované nástroje</a:t>
            </a:r>
          </a:p>
          <a:p>
            <a:pPr lvl="1"/>
            <a:r>
              <a:rPr lang="cs-CZ" sz="2800" dirty="0"/>
              <a:t>pro učení</a:t>
            </a:r>
          </a:p>
          <a:p>
            <a:pPr lvl="1"/>
            <a:r>
              <a:rPr lang="cs-CZ" sz="2800" dirty="0"/>
              <a:t>zvýšení R a V</a:t>
            </a:r>
          </a:p>
          <a:p>
            <a:pPr lvl="1"/>
            <a:r>
              <a:rPr lang="cs-CZ" sz="2800" dirty="0"/>
              <a:t>specifické samostatné nástroje</a:t>
            </a:r>
          </a:p>
          <a:p>
            <a:r>
              <a:rPr lang="cs-CZ" sz="3200" dirty="0"/>
              <a:t>Automatické integrování POZ-ROZ+TESTY</a:t>
            </a:r>
          </a:p>
        </p:txBody>
      </p:sp>
    </p:spTree>
    <p:extLst>
      <p:ext uri="{BB962C8B-B14F-4D97-AF65-F5344CB8AC3E}">
        <p14:creationId xmlns:p14="http://schemas.microsoft.com/office/powerpoint/2010/main" val="4232467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Videa rozhovorů</a:t>
            </a:r>
          </a:p>
        </p:txBody>
      </p:sp>
      <p:sp>
        <p:nvSpPr>
          <p:cNvPr id="3" name="Zástupný symbol pro obsah 2"/>
          <p:cNvSpPr>
            <a:spLocks noGrp="1"/>
          </p:cNvSpPr>
          <p:nvPr>
            <p:ph idx="1"/>
          </p:nvPr>
        </p:nvSpPr>
        <p:spPr/>
        <p:txBody>
          <a:bodyPr/>
          <a:lstStyle/>
          <a:p>
            <a:r>
              <a:rPr lang="cs-CZ" dirty="0"/>
              <a:t>MSE, klinické prostředí, </a:t>
            </a:r>
            <a:r>
              <a:rPr lang="cs-CZ" dirty="0">
                <a:hlinkClick r:id="rId3"/>
              </a:rPr>
              <a:t>http://www.youtube.com/</a:t>
            </a:r>
            <a:r>
              <a:rPr lang="cs-CZ" dirty="0" err="1">
                <a:hlinkClick r:id="rId3"/>
              </a:rPr>
              <a:t>watch?v</a:t>
            </a:r>
            <a:r>
              <a:rPr lang="cs-CZ" dirty="0">
                <a:hlinkClick r:id="rId3"/>
              </a:rPr>
              <a:t>=</a:t>
            </a:r>
            <a:r>
              <a:rPr lang="cs-CZ" dirty="0" err="1">
                <a:hlinkClick r:id="rId3"/>
              </a:rPr>
              <a:t>xkqLRsvSSFw</a:t>
            </a:r>
            <a:r>
              <a:rPr lang="cs-CZ" dirty="0"/>
              <a:t>, </a:t>
            </a:r>
          </a:p>
          <a:p>
            <a:r>
              <a:rPr lang="cs-CZ" dirty="0"/>
              <a:t>MSE, klinické prostředí,  série „</a:t>
            </a:r>
            <a:r>
              <a:rPr lang="cs-CZ" dirty="0" err="1"/>
              <a:t>Understanding</a:t>
            </a:r>
            <a:r>
              <a:rPr lang="cs-CZ" dirty="0"/>
              <a:t> </a:t>
            </a:r>
            <a:r>
              <a:rPr lang="cs-CZ" dirty="0" err="1"/>
              <a:t>the</a:t>
            </a:r>
            <a:r>
              <a:rPr lang="cs-CZ" dirty="0"/>
              <a:t> MSE“ </a:t>
            </a:r>
            <a:r>
              <a:rPr lang="cs-CZ" dirty="0">
                <a:hlinkClick r:id="rId4"/>
              </a:rPr>
              <a:t>http://www.youtube.com/watch?v=83i2MWMqph8</a:t>
            </a:r>
            <a:endParaRPr lang="cs-CZ" dirty="0"/>
          </a:p>
          <a:p>
            <a:r>
              <a:rPr lang="cs-CZ" dirty="0" err="1"/>
              <a:t>Vinelansdká</a:t>
            </a:r>
            <a:r>
              <a:rPr lang="cs-CZ"/>
              <a:t> škála:  </a:t>
            </a:r>
            <a:r>
              <a:rPr lang="cs-CZ">
                <a:hlinkClick r:id="rId5"/>
              </a:rPr>
              <a:t>http://www.youtube.com/watch?v=HeSWc4BS3ZM</a:t>
            </a:r>
            <a:endParaRPr lang="cs-CZ" dirty="0"/>
          </a:p>
          <a:p>
            <a:pPr marL="0" indent="0">
              <a:buNone/>
            </a:pPr>
            <a:endParaRPr lang="cs-CZ" dirty="0"/>
          </a:p>
        </p:txBody>
      </p:sp>
    </p:spTree>
    <p:extLst>
      <p:ext uri="{BB962C8B-B14F-4D97-AF65-F5344CB8AC3E}">
        <p14:creationId xmlns:p14="http://schemas.microsoft.com/office/powerpoint/2010/main" val="3080190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2168" y="264096"/>
            <a:ext cx="10881360" cy="1224136"/>
          </a:xfrm>
        </p:spPr>
        <p:txBody>
          <a:bodyPr>
            <a:normAutofit/>
          </a:bodyPr>
          <a:lstStyle/>
          <a:p>
            <a:r>
              <a:rPr lang="cs-CZ" sz="5400" dirty="0"/>
              <a:t>Kontext a otázka(y)</a:t>
            </a:r>
          </a:p>
        </p:txBody>
      </p:sp>
      <p:sp>
        <p:nvSpPr>
          <p:cNvPr id="3" name="Zástupný symbol pro obsah 2"/>
          <p:cNvSpPr>
            <a:spLocks noGrp="1"/>
          </p:cNvSpPr>
          <p:nvPr>
            <p:ph idx="1"/>
          </p:nvPr>
        </p:nvSpPr>
        <p:spPr>
          <a:xfrm>
            <a:off x="640080" y="1632248"/>
            <a:ext cx="11881400" cy="7968952"/>
          </a:xfrm>
        </p:spPr>
        <p:txBody>
          <a:bodyPr>
            <a:normAutofit lnSpcReduction="10000"/>
          </a:bodyPr>
          <a:lstStyle/>
          <a:p>
            <a:pPr marL="0" indent="0" algn="ctr">
              <a:lnSpc>
                <a:spcPct val="110000"/>
              </a:lnSpc>
              <a:spcAft>
                <a:spcPts val="600"/>
              </a:spcAft>
              <a:buNone/>
            </a:pPr>
            <a:r>
              <a:rPr lang="cs-CZ" sz="4400" b="1" dirty="0"/>
              <a:t>Co je cílem vyšetření?</a:t>
            </a:r>
          </a:p>
          <a:p>
            <a:pPr marL="0" indent="0" defTabSz="914400" eaLnBrk="0" fontAlgn="base" hangingPunct="0">
              <a:spcBef>
                <a:spcPct val="30000"/>
              </a:spcBef>
              <a:spcAft>
                <a:spcPct val="0"/>
              </a:spcAft>
              <a:buClrTx/>
              <a:buSzTx/>
              <a:buNone/>
              <a:defRPr/>
            </a:pPr>
            <a:r>
              <a:rPr lang="cs-CZ" sz="3600" dirty="0"/>
              <a:t>Na cíl vyšetření usuzujeme ze </a:t>
            </a:r>
            <a:r>
              <a:rPr lang="cs-CZ" sz="3600" b="1" dirty="0"/>
              <a:t>zakázky</a:t>
            </a:r>
            <a:r>
              <a:rPr lang="cs-CZ" sz="3600" dirty="0"/>
              <a:t>, která přichází v nějakém </a:t>
            </a:r>
            <a:r>
              <a:rPr lang="cs-CZ" sz="3600" b="1" dirty="0"/>
              <a:t>kontextu</a:t>
            </a:r>
            <a:r>
              <a:rPr lang="cs-CZ" sz="3600" dirty="0"/>
              <a:t> a definitivně se na něm domlouváme s klientem, pakliže je to možné.</a:t>
            </a:r>
          </a:p>
          <a:p>
            <a:pPr marL="0" indent="0" algn="ctr">
              <a:lnSpc>
                <a:spcPct val="110000"/>
              </a:lnSpc>
              <a:spcAft>
                <a:spcPts val="600"/>
              </a:spcAft>
              <a:buNone/>
            </a:pPr>
            <a:endParaRPr lang="cs-CZ" sz="3600" b="1" dirty="0"/>
          </a:p>
          <a:p>
            <a:pPr marL="0" indent="0">
              <a:lnSpc>
                <a:spcPct val="110000"/>
              </a:lnSpc>
              <a:spcAft>
                <a:spcPts val="600"/>
              </a:spcAft>
              <a:buNone/>
            </a:pPr>
            <a:r>
              <a:rPr lang="cs-CZ" sz="3600" dirty="0"/>
              <a:t>Znalost kontextu – </a:t>
            </a:r>
            <a:r>
              <a:rPr lang="cs-CZ" sz="3600" b="1" i="1" dirty="0">
                <a:solidFill>
                  <a:schemeClr val="accent1">
                    <a:lumMod val="20000"/>
                    <a:lumOff val="80000"/>
                  </a:schemeClr>
                </a:solidFill>
              </a:rPr>
              <a:t>oč tu obvykle, obecně jde?</a:t>
            </a:r>
          </a:p>
          <a:p>
            <a:pPr lvl="1">
              <a:lnSpc>
                <a:spcPct val="110000"/>
              </a:lnSpc>
              <a:spcAft>
                <a:spcPts val="600"/>
              </a:spcAft>
            </a:pPr>
            <a:r>
              <a:rPr lang="cs-CZ" sz="3200" dirty="0"/>
              <a:t>Psychiatrické zařízení, neurologické/neuropsychologické zařízení, obecně zdravotnické zařízení</a:t>
            </a:r>
          </a:p>
          <a:p>
            <a:pPr lvl="1">
              <a:lnSpc>
                <a:spcPct val="110000"/>
              </a:lnSpc>
              <a:spcAft>
                <a:spcPts val="600"/>
              </a:spcAft>
            </a:pPr>
            <a:r>
              <a:rPr lang="cs-CZ" sz="3200" dirty="0"/>
              <a:t>Soudně-znalecký kontext, obecně posudkový</a:t>
            </a:r>
          </a:p>
          <a:p>
            <a:pPr lvl="1">
              <a:lnSpc>
                <a:spcPct val="110000"/>
              </a:lnSpc>
              <a:spcAft>
                <a:spcPts val="600"/>
              </a:spcAft>
            </a:pPr>
            <a:r>
              <a:rPr lang="cs-CZ" sz="3200" dirty="0"/>
              <a:t>Školní, vzdělávací instituce</a:t>
            </a:r>
          </a:p>
          <a:p>
            <a:pPr lvl="1">
              <a:lnSpc>
                <a:spcPct val="110000"/>
              </a:lnSpc>
              <a:spcAft>
                <a:spcPts val="600"/>
              </a:spcAft>
            </a:pPr>
            <a:r>
              <a:rPr lang="cs-CZ" sz="3200" dirty="0"/>
              <a:t>Psychoterapeutický, poradenský kontext</a:t>
            </a:r>
          </a:p>
          <a:p>
            <a:pPr lvl="1">
              <a:lnSpc>
                <a:spcPct val="110000"/>
              </a:lnSpc>
              <a:spcAft>
                <a:spcPts val="600"/>
              </a:spcAft>
            </a:pPr>
            <a:r>
              <a:rPr lang="cs-CZ" sz="3200" dirty="0"/>
              <a:t>Organizační výběrový, rozvojový </a:t>
            </a:r>
          </a:p>
          <a:p>
            <a:pPr lvl="1">
              <a:lnSpc>
                <a:spcPct val="110000"/>
              </a:lnSpc>
              <a:spcAft>
                <a:spcPts val="600"/>
              </a:spcAft>
            </a:pPr>
            <a:r>
              <a:rPr lang="cs-CZ" sz="3200" dirty="0"/>
              <a:t>… </a:t>
            </a:r>
          </a:p>
          <a:p>
            <a:pPr lvl="1">
              <a:lnSpc>
                <a:spcPct val="110000"/>
              </a:lnSpc>
              <a:spcAft>
                <a:spcPts val="600"/>
              </a:spcAft>
            </a:pPr>
            <a:endParaRPr lang="cs-CZ" sz="2920" dirty="0"/>
          </a:p>
        </p:txBody>
      </p:sp>
    </p:spTree>
    <p:extLst>
      <p:ext uri="{BB962C8B-B14F-4D97-AF65-F5344CB8AC3E}">
        <p14:creationId xmlns:p14="http://schemas.microsoft.com/office/powerpoint/2010/main" val="1044839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12168" y="264096"/>
            <a:ext cx="10881360" cy="1224136"/>
          </a:xfrm>
        </p:spPr>
        <p:txBody>
          <a:bodyPr>
            <a:normAutofit/>
          </a:bodyPr>
          <a:lstStyle/>
          <a:p>
            <a:r>
              <a:rPr lang="cs-CZ" sz="5400" dirty="0"/>
              <a:t>Kontext a otázka(y) </a:t>
            </a:r>
            <a:r>
              <a:rPr lang="cs-CZ" sz="3200" i="1" cap="none" dirty="0"/>
              <a:t>(</a:t>
            </a:r>
            <a:r>
              <a:rPr lang="cs-CZ" sz="3200" i="1" cap="none" dirty="0" err="1"/>
              <a:t>pokrač</a:t>
            </a:r>
            <a:r>
              <a:rPr lang="cs-CZ" sz="3200" i="1" cap="none" dirty="0"/>
              <a:t>.)</a:t>
            </a:r>
            <a:endParaRPr lang="cs-CZ" sz="5400" dirty="0"/>
          </a:p>
        </p:txBody>
      </p:sp>
      <p:sp>
        <p:nvSpPr>
          <p:cNvPr id="3" name="Zástupný symbol pro obsah 2"/>
          <p:cNvSpPr>
            <a:spLocks noGrp="1"/>
          </p:cNvSpPr>
          <p:nvPr>
            <p:ph idx="1"/>
          </p:nvPr>
        </p:nvSpPr>
        <p:spPr>
          <a:xfrm>
            <a:off x="640080" y="1344216"/>
            <a:ext cx="12025416" cy="8256984"/>
          </a:xfrm>
        </p:spPr>
        <p:txBody>
          <a:bodyPr>
            <a:normAutofit/>
          </a:bodyPr>
          <a:lstStyle/>
          <a:p>
            <a:pPr marL="0" indent="0">
              <a:lnSpc>
                <a:spcPct val="110000"/>
              </a:lnSpc>
              <a:spcAft>
                <a:spcPts val="600"/>
              </a:spcAft>
              <a:buNone/>
            </a:pPr>
            <a:r>
              <a:rPr lang="cs-CZ" sz="3600" dirty="0"/>
              <a:t>Doporučení, zakázka, </a:t>
            </a:r>
            <a:r>
              <a:rPr lang="cs-CZ" sz="3600" dirty="0" err="1"/>
              <a:t>parere</a:t>
            </a:r>
            <a:r>
              <a:rPr lang="cs-CZ" sz="3600" dirty="0"/>
              <a:t> – </a:t>
            </a:r>
            <a:r>
              <a:rPr lang="cs-CZ" sz="3600" b="1" i="1" dirty="0">
                <a:solidFill>
                  <a:schemeClr val="accent1">
                    <a:lumMod val="20000"/>
                    <a:lumOff val="80000"/>
                  </a:schemeClr>
                </a:solidFill>
              </a:rPr>
              <a:t>oč komu jde v tomto případě? </a:t>
            </a:r>
          </a:p>
          <a:p>
            <a:pPr lvl="1">
              <a:lnSpc>
                <a:spcPct val="110000"/>
              </a:lnSpc>
              <a:spcAft>
                <a:spcPts val="600"/>
              </a:spcAft>
            </a:pPr>
            <a:r>
              <a:rPr lang="cs-CZ" sz="3200" dirty="0"/>
              <a:t>Kdo vyšetření doporučil (zadavatel)? Kdo platí? (a kdo je zákazník) – identifikace stakeholderů </a:t>
            </a:r>
          </a:p>
          <a:p>
            <a:pPr lvl="1">
              <a:lnSpc>
                <a:spcPct val="110000"/>
              </a:lnSpc>
              <a:spcAft>
                <a:spcPts val="600"/>
              </a:spcAft>
            </a:pPr>
            <a:r>
              <a:rPr lang="cs-CZ" sz="3200" dirty="0"/>
              <a:t>Je vyšetřovaná osoba dobrovolně spolupracující osobou?</a:t>
            </a:r>
          </a:p>
          <a:p>
            <a:pPr lvl="2">
              <a:lnSpc>
                <a:spcPct val="110000"/>
              </a:lnSpc>
              <a:spcAft>
                <a:spcPts val="600"/>
              </a:spcAft>
            </a:pPr>
            <a:r>
              <a:rPr lang="cs-CZ" sz="2800" dirty="0"/>
              <a:t>Jaký je její postoj k vyšetření? Jaké (právní) následky pro něj může vyšetření mít? </a:t>
            </a:r>
          </a:p>
          <a:p>
            <a:pPr lvl="2">
              <a:lnSpc>
                <a:spcPct val="110000"/>
              </a:lnSpc>
              <a:spcAft>
                <a:spcPts val="600"/>
              </a:spcAft>
            </a:pPr>
            <a:endParaRPr lang="cs-CZ" sz="2800" dirty="0"/>
          </a:p>
          <a:p>
            <a:pPr marL="0" indent="0">
              <a:lnSpc>
                <a:spcPct val="110000"/>
              </a:lnSpc>
              <a:spcAft>
                <a:spcPts val="600"/>
              </a:spcAft>
              <a:buNone/>
            </a:pPr>
            <a:r>
              <a:rPr lang="cs-CZ" sz="3480" b="1" dirty="0">
                <a:solidFill>
                  <a:schemeClr val="accent1">
                    <a:lumMod val="20000"/>
                    <a:lumOff val="80000"/>
                  </a:schemeClr>
                </a:solidFill>
              </a:rPr>
              <a:t>Explicitní a implicitní zakázka </a:t>
            </a:r>
            <a:r>
              <a:rPr lang="cs-CZ" sz="3480" dirty="0"/>
              <a:t>(nabídnutý vs. skutečný problém)</a:t>
            </a:r>
          </a:p>
          <a:p>
            <a:pPr lvl="1">
              <a:lnSpc>
                <a:spcPct val="110000"/>
              </a:lnSpc>
              <a:spcAft>
                <a:spcPts val="600"/>
              </a:spcAft>
            </a:pPr>
            <a:r>
              <a:rPr lang="cs-CZ" sz="3080" dirty="0"/>
              <a:t>Co naplní očekávání klienta (stakeholderů)?</a:t>
            </a:r>
          </a:p>
          <a:p>
            <a:pPr lvl="1">
              <a:lnSpc>
                <a:spcPct val="110000"/>
              </a:lnSpc>
              <a:spcAft>
                <a:spcPts val="600"/>
              </a:spcAft>
            </a:pPr>
            <a:r>
              <a:rPr lang="cs-CZ" sz="3080" dirty="0"/>
              <a:t>Konfrontace očekávání s možnostmi vyšetřujícího (popř. psychologie)</a:t>
            </a:r>
          </a:p>
          <a:p>
            <a:pPr lvl="1">
              <a:lnSpc>
                <a:spcPct val="110000"/>
              </a:lnSpc>
              <a:spcAft>
                <a:spcPts val="600"/>
              </a:spcAft>
            </a:pPr>
            <a:r>
              <a:rPr lang="cs-CZ" sz="3080" b="1" dirty="0"/>
              <a:t>Vyjednání obou</a:t>
            </a:r>
            <a:r>
              <a:rPr lang="cs-CZ" sz="3080" dirty="0"/>
              <a:t>(vše)</a:t>
            </a:r>
            <a:r>
              <a:rPr lang="cs-CZ" sz="3080" b="1" dirty="0" err="1"/>
              <a:t>stranně</a:t>
            </a:r>
            <a:r>
              <a:rPr lang="cs-CZ" sz="3080" b="1" dirty="0"/>
              <a:t> uspokojivého cíle vyšetření</a:t>
            </a:r>
          </a:p>
          <a:p>
            <a:pPr lvl="1">
              <a:lnSpc>
                <a:spcPct val="110000"/>
              </a:lnSpc>
              <a:spcAft>
                <a:spcPts val="600"/>
              </a:spcAft>
            </a:pPr>
            <a:r>
              <a:rPr lang="cs-CZ" sz="3080" dirty="0"/>
              <a:t>Ideálně rámcově již při sjednávání termínu vyšetření</a:t>
            </a:r>
          </a:p>
        </p:txBody>
      </p:sp>
    </p:spTree>
    <p:extLst>
      <p:ext uri="{BB962C8B-B14F-4D97-AF65-F5344CB8AC3E}">
        <p14:creationId xmlns:p14="http://schemas.microsoft.com/office/powerpoint/2010/main" val="335389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FBA1D-C96D-4300-8AF1-0873AEC74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466D7B-5095-4A88-AF1E-E9A082CB8E93}"/>
              </a:ext>
            </a:extLst>
          </p:cNvPr>
          <p:cNvSpPr>
            <a:spLocks noGrp="1"/>
          </p:cNvSpPr>
          <p:nvPr>
            <p:ph idx="1"/>
          </p:nvPr>
        </p:nvSpPr>
        <p:spPr>
          <a:xfrm>
            <a:off x="640080" y="2998896"/>
            <a:ext cx="10881360" cy="5546120"/>
          </a:xfrm>
        </p:spPr>
        <p:style>
          <a:lnRef idx="2">
            <a:schemeClr val="accent1"/>
          </a:lnRef>
          <a:fillRef idx="1">
            <a:schemeClr val="lt1"/>
          </a:fillRef>
          <a:effectRef idx="0">
            <a:schemeClr val="accent1"/>
          </a:effectRef>
          <a:fontRef idx="minor">
            <a:schemeClr val="dk1"/>
          </a:fontRef>
        </p:style>
        <p:txBody>
          <a:bodyPr>
            <a:normAutofit/>
          </a:bodyPr>
          <a:lstStyle/>
          <a:p>
            <a:r>
              <a:rPr lang="cs-CZ" dirty="0"/>
              <a:t>Co může Kristýna ve skutečnosti od vyšetření očekávat?</a:t>
            </a:r>
          </a:p>
          <a:p>
            <a:r>
              <a:rPr lang="cs-CZ" dirty="0"/>
              <a:t>(~jaké jsou možné etiologie obtíží, s nimiž klientka přichází?) </a:t>
            </a:r>
          </a:p>
          <a:p>
            <a:endParaRPr lang="cs-CZ" dirty="0"/>
          </a:p>
          <a:p>
            <a:endParaRPr lang="cs-CZ" dirty="0"/>
          </a:p>
          <a:p>
            <a:endParaRPr lang="cs-CZ" dirty="0"/>
          </a:p>
          <a:p>
            <a:r>
              <a:rPr lang="cs-CZ" dirty="0"/>
              <a:t>Na jakém cíli vyšetření bychom se mohli domluvit?</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035054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
  <a:themeElements>
    <a:clrScheme name="Neb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Neb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b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TC103457452[[fn=Nebe]]</Template>
  <TotalTime>14242</TotalTime>
  <Words>4991</Words>
  <Application>Microsoft Office PowerPoint</Application>
  <PresentationFormat>A3 (297 × 420 mm)</PresentationFormat>
  <Paragraphs>785</Paragraphs>
  <Slides>67</Slides>
  <Notes>31</Notes>
  <HiddenSlides>11</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67</vt:i4>
      </vt:variant>
    </vt:vector>
  </HeadingPairs>
  <TitlesOfParts>
    <vt:vector size="71" baseType="lpstr">
      <vt:lpstr>Arial</vt:lpstr>
      <vt:lpstr>Calibri</vt:lpstr>
      <vt:lpstr>Calibri Light</vt:lpstr>
      <vt:lpstr>Nebe</vt:lpstr>
      <vt:lpstr>Prezentace aplikace PowerPoint</vt:lpstr>
      <vt:lpstr>Program</vt:lpstr>
      <vt:lpstr>procesY vyšetření</vt:lpstr>
      <vt:lpstr>Wright (2010)</vt:lpstr>
      <vt:lpstr>procesY vyšetření</vt:lpstr>
      <vt:lpstr>Prezentace aplikace PowerPoint</vt:lpstr>
      <vt:lpstr>Kontext a otázka(y)</vt:lpstr>
      <vt:lpstr>Kontext a otázka(y) (pokrač.)</vt:lpstr>
      <vt:lpstr>Prezentace aplikace PowerPoint</vt:lpstr>
      <vt:lpstr>Kontext a otázka(y)  (pokrač.)</vt:lpstr>
      <vt:lpstr>procesY vyšetření</vt:lpstr>
      <vt:lpstr>stanovení potřebných informací kroky ke zdůvodněné volbě metod</vt:lpstr>
      <vt:lpstr>stanovení potřebných informací EBA</vt:lpstr>
      <vt:lpstr>stanovení potřebných informací</vt:lpstr>
      <vt:lpstr>ČaSOVé rozlišení potřebných informací </vt:lpstr>
      <vt:lpstr>Plán vyšetření METODOVÉ rozlišení potřebných informací </vt:lpstr>
      <vt:lpstr>Prezentace aplikace PowerPoint</vt:lpstr>
      <vt:lpstr>procesY vyšetření</vt:lpstr>
      <vt:lpstr>Informovaný souhlas</vt:lpstr>
      <vt:lpstr>Prezentace aplikace PowerPoint</vt:lpstr>
      <vt:lpstr>zajištění podmínek, vlastní administrace, vyhodnocení</vt:lpstr>
      <vt:lpstr>procesY vyšetření</vt:lpstr>
      <vt:lpstr>INterpretace</vt:lpstr>
      <vt:lpstr>Zpráva  (nález)</vt:lpstr>
      <vt:lpstr>Druhy Zpráv</vt:lpstr>
      <vt:lpstr>Zpráva podle zuckermana</vt:lpstr>
      <vt:lpstr>Zpráva podle zuckermana Úvodní informace</vt:lpstr>
      <vt:lpstr>Zpráva podle zuckermana Vyšetřovaná osoba</vt:lpstr>
      <vt:lpstr>Zpráva podle zuckermana výsledky testů</vt:lpstr>
      <vt:lpstr>Zpráva podle zuckermana osoba v sociálním prostředí</vt:lpstr>
      <vt:lpstr>Zpráva podle zuckermana závěry, doporučení</vt:lpstr>
      <vt:lpstr>procesY vyšetření</vt:lpstr>
      <vt:lpstr>Zpětná vazba</vt:lpstr>
      <vt:lpstr>příklady reálných zpráv v is</vt:lpstr>
      <vt:lpstr>Zadání seminární práce Zpráva z vyšetření</vt:lpstr>
      <vt:lpstr>plánování vyšetření (v psyn4020)</vt:lpstr>
      <vt:lpstr>„Klinické“ metody</vt:lpstr>
      <vt:lpstr>pozorování</vt:lpstr>
      <vt:lpstr>Oblasti pozorování podle zuckermana</vt:lpstr>
      <vt:lpstr>Co obecně pozorujeme (S+L)</vt:lpstr>
      <vt:lpstr>observační dovednosti</vt:lpstr>
      <vt:lpstr>práce S výsledky pozorování – Do nálezu (L)</vt:lpstr>
      <vt:lpstr>Prezentace aplikace PowerPoint</vt:lpstr>
      <vt:lpstr>Rozhovor</vt:lpstr>
      <vt:lpstr>rozhovor zahajuje vyšetření/setkání (G-M 89)</vt:lpstr>
      <vt:lpstr>Vstupní rozhovor (intake)</vt:lpstr>
      <vt:lpstr>Struktura vstupního rozhovoru  ([Z], klinický kontext)</vt:lpstr>
      <vt:lpstr>anamnéza – case history (S. Kap 13, GM s. 86)</vt:lpstr>
      <vt:lpstr>anamnéza - plánování</vt:lpstr>
      <vt:lpstr>Mental status examination – Status praesens orientační vyšetření psychických funkcí</vt:lpstr>
      <vt:lpstr>(POLO)Strukturované rozhovory</vt:lpstr>
      <vt:lpstr>Behavioral assessment</vt:lpstr>
      <vt:lpstr>Prezentace aplikace PowerPoint</vt:lpstr>
      <vt:lpstr>Tazatelské (rozhovorové) dovednosti</vt:lpstr>
      <vt:lpstr>Aktivní NASLOUCHÁNÍ</vt:lpstr>
      <vt:lpstr>Reagování na neverbální chování</vt:lpstr>
      <vt:lpstr>Reflektivní komentáře</vt:lpstr>
      <vt:lpstr>empatické  komentáře</vt:lpstr>
      <vt:lpstr>shrnování</vt:lpstr>
      <vt:lpstr>Přesměrování </vt:lpstr>
      <vt:lpstr>procesní komentáře</vt:lpstr>
      <vt:lpstr>Prezentace aplikace PowerPoint</vt:lpstr>
      <vt:lpstr>Identifikace silných stránek</vt:lpstr>
      <vt:lpstr>reliabilita a validita pozorování a rozhovoru</vt:lpstr>
      <vt:lpstr>reliabilita a validita pozorování a rozhovoru</vt:lpstr>
      <vt:lpstr>shrnutí</vt:lpstr>
      <vt:lpstr>Videa rozhovorů</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pazourkova</dc:creator>
  <cp:lastModifiedBy>Standa Ježek</cp:lastModifiedBy>
  <cp:revision>320</cp:revision>
  <cp:lastPrinted>2013-09-30T08:36:03Z</cp:lastPrinted>
  <dcterms:created xsi:type="dcterms:W3CDTF">2007-02-27T13:07:47Z</dcterms:created>
  <dcterms:modified xsi:type="dcterms:W3CDTF">2023-10-09T09:54:54Z</dcterms:modified>
</cp:coreProperties>
</file>