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sldIdLst>
    <p:sldId id="263" r:id="rId2"/>
    <p:sldId id="349" r:id="rId3"/>
    <p:sldId id="355" r:id="rId4"/>
    <p:sldId id="350" r:id="rId5"/>
    <p:sldId id="351" r:id="rId6"/>
    <p:sldId id="352" r:id="rId7"/>
    <p:sldId id="353" r:id="rId8"/>
    <p:sldId id="354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03" r:id="rId18"/>
    <p:sldId id="334" r:id="rId19"/>
    <p:sldId id="341" r:id="rId20"/>
    <p:sldId id="313" r:id="rId21"/>
    <p:sldId id="306" r:id="rId22"/>
    <p:sldId id="332" r:id="rId23"/>
    <p:sldId id="307" r:id="rId24"/>
    <p:sldId id="337" r:id="rId25"/>
    <p:sldId id="336" r:id="rId26"/>
    <p:sldId id="338" r:id="rId27"/>
    <p:sldId id="339" r:id="rId28"/>
    <p:sldId id="340" r:id="rId29"/>
    <p:sldId id="308" r:id="rId30"/>
    <p:sldId id="342" r:id="rId31"/>
    <p:sldId id="343" r:id="rId32"/>
    <p:sldId id="309" r:id="rId33"/>
    <p:sldId id="333" r:id="rId34"/>
    <p:sldId id="344" r:id="rId35"/>
    <p:sldId id="345" r:id="rId36"/>
    <p:sldId id="346" r:id="rId37"/>
    <p:sldId id="310" r:id="rId38"/>
    <p:sldId id="312" r:id="rId39"/>
    <p:sldId id="335" r:id="rId40"/>
    <p:sldId id="305" r:id="rId41"/>
    <p:sldId id="347" r:id="rId42"/>
    <p:sldId id="314" r:id="rId43"/>
    <p:sldId id="330" r:id="rId44"/>
    <p:sldId id="331" r:id="rId45"/>
    <p:sldId id="317" r:id="rId46"/>
    <p:sldId id="348" r:id="rId47"/>
    <p:sldId id="324" r:id="rId48"/>
    <p:sldId id="256" r:id="rId49"/>
    <p:sldId id="257" r:id="rId50"/>
    <p:sldId id="258" r:id="rId51"/>
    <p:sldId id="259" r:id="rId52"/>
    <p:sldId id="260" r:id="rId53"/>
    <p:sldId id="261" r:id="rId54"/>
    <p:sldId id="262" r:id="rId55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C142221-5304-4A0E-8A48-53C56F4B4882}">
          <p14:sldIdLst>
            <p14:sldId id="263"/>
          </p14:sldIdLst>
        </p14:section>
        <p14:section name="Zahájení vyšetření" id="{3C76BC96-7EB3-49B2-B265-FACBE24C14F5}">
          <p14:sldIdLst>
            <p14:sldId id="349"/>
            <p14:sldId id="355"/>
            <p14:sldId id="350"/>
            <p14:sldId id="351"/>
            <p14:sldId id="352"/>
            <p14:sldId id="353"/>
            <p14:sldId id="354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</p14:sldIdLst>
        </p14:section>
        <p14:section name="Nález" id="{A722484B-3B0B-45C3-AF28-48238BF2B730}">
          <p14:sldIdLst>
            <p14:sldId id="303"/>
            <p14:sldId id="334"/>
            <p14:sldId id="341"/>
            <p14:sldId id="313"/>
            <p14:sldId id="306"/>
            <p14:sldId id="332"/>
            <p14:sldId id="307"/>
            <p14:sldId id="337"/>
            <p14:sldId id="336"/>
            <p14:sldId id="338"/>
            <p14:sldId id="339"/>
            <p14:sldId id="340"/>
            <p14:sldId id="308"/>
            <p14:sldId id="342"/>
            <p14:sldId id="343"/>
            <p14:sldId id="309"/>
            <p14:sldId id="333"/>
            <p14:sldId id="344"/>
            <p14:sldId id="345"/>
            <p14:sldId id="346"/>
            <p14:sldId id="310"/>
            <p14:sldId id="312"/>
            <p14:sldId id="335"/>
            <p14:sldId id="305"/>
            <p14:sldId id="347"/>
            <p14:sldId id="314"/>
            <p14:sldId id="330"/>
            <p14:sldId id="331"/>
            <p14:sldId id="317"/>
            <p14:sldId id="348"/>
            <p14:sldId id="324"/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88788" autoAdjust="0"/>
  </p:normalViewPr>
  <p:slideViewPr>
    <p:cSldViewPr>
      <p:cViewPr varScale="1">
        <p:scale>
          <a:sx n="90" d="100"/>
          <a:sy n="90" d="100"/>
        </p:scale>
        <p:origin x="90" y="61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8554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ingpsyche.wordpress.com/2014/11/13/john-willis-comments-on-reports-newsletter-makes-me-happy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1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Volně podle </a:t>
            </a:r>
            <a:r>
              <a:rPr lang="cs-CZ" dirty="0" err="1"/>
              <a:t>Hutchins</a:t>
            </a:r>
            <a:r>
              <a:rPr lang="cs-CZ" dirty="0"/>
              <a:t> P.S.   &amp; </a:t>
            </a:r>
            <a:r>
              <a:rPr lang="cs-CZ" dirty="0" err="1"/>
              <a:t>Virden</a:t>
            </a:r>
            <a:r>
              <a:rPr lang="cs-CZ" dirty="0"/>
              <a:t> T. B. (2010). </a:t>
            </a:r>
            <a:r>
              <a:rPr lang="cs-CZ" dirty="0" err="1"/>
              <a:t>Presenting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,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presenting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, 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. In D.L. </a:t>
            </a:r>
            <a:r>
              <a:rPr lang="cs-CZ" dirty="0" err="1"/>
              <a:t>Segal</a:t>
            </a:r>
            <a:r>
              <a:rPr lang="cs-CZ" dirty="0"/>
              <a:t> &amp; M. </a:t>
            </a:r>
            <a:r>
              <a:rPr lang="cs-CZ" dirty="0" err="1"/>
              <a:t>Hersen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i="1" dirty="0" err="1"/>
              <a:t>Diagnostic</a:t>
            </a:r>
            <a:r>
              <a:rPr lang="cs-CZ" i="1" dirty="0"/>
              <a:t> </a:t>
            </a:r>
            <a:r>
              <a:rPr lang="cs-CZ" i="1" dirty="0" err="1"/>
              <a:t>interviewing</a:t>
            </a:r>
            <a:r>
              <a:rPr lang="cs-CZ" i="1" dirty="0"/>
              <a:t>. 4th </a:t>
            </a:r>
            <a:r>
              <a:rPr lang="cs-CZ" i="1" dirty="0" err="1"/>
              <a:t>ed</a:t>
            </a:r>
            <a:r>
              <a:rPr lang="cs-CZ" i="1" dirty="0"/>
              <a:t>.</a:t>
            </a:r>
            <a:r>
              <a:rPr lang="cs-CZ" dirty="0"/>
              <a:t> (pp 39-59). </a:t>
            </a:r>
            <a:r>
              <a:rPr lang="cs-CZ" dirty="0" err="1"/>
              <a:t>Springer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*Konec je podle </a:t>
            </a:r>
            <a:r>
              <a:rPr lang="cs-CZ" dirty="0" err="1"/>
              <a:t>Ingram</a:t>
            </a:r>
            <a:r>
              <a:rPr lang="cs-CZ" dirty="0"/>
              <a:t> (Table 2.1).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766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Ingram</a:t>
            </a:r>
            <a:r>
              <a:rPr lang="cs-CZ" dirty="0"/>
              <a:t>, B. L.  (2012). </a:t>
            </a:r>
            <a:r>
              <a:rPr lang="cs-CZ" i="1" dirty="0" err="1"/>
              <a:t>Clinical</a:t>
            </a:r>
            <a:r>
              <a:rPr lang="cs-CZ" i="1" dirty="0"/>
              <a:t> case </a:t>
            </a:r>
            <a:r>
              <a:rPr lang="cs-CZ" i="1" dirty="0" err="1"/>
              <a:t>formulations</a:t>
            </a:r>
            <a:r>
              <a:rPr lang="cs-CZ" i="1" dirty="0"/>
              <a:t>. </a:t>
            </a:r>
            <a:r>
              <a:rPr lang="en-US" i="1" dirty="0"/>
              <a:t>Matching the Integrative Treatment Plan to the Client</a:t>
            </a:r>
            <a:r>
              <a:rPr lang="cs-CZ" dirty="0"/>
              <a:t>. 2nd. John </a:t>
            </a:r>
            <a:r>
              <a:rPr lang="cs-CZ" dirty="0" err="1"/>
              <a:t>Wiley</a:t>
            </a:r>
            <a:r>
              <a:rPr lang="cs-CZ" dirty="0"/>
              <a:t> &amp; </a:t>
            </a:r>
            <a:r>
              <a:rPr lang="cs-CZ" dirty="0" err="1"/>
              <a:t>Sons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312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https://assessingpsyche.wordpress.com/2014/11/13/john-willis-comments-on-reports-newsletter-makes-me-happy/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8872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202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Diagnostic</a:t>
            </a:r>
            <a:r>
              <a:rPr lang="cs-CZ" dirty="0"/>
              <a:t> </a:t>
            </a:r>
            <a:r>
              <a:rPr lang="cs-CZ" dirty="0" err="1"/>
              <a:t>impressions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987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727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126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015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50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94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358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851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207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980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26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643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16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36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104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472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185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799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3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37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16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3589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choolpsychology.com/johns-blog-2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dirty="0">
                <a:solidFill>
                  <a:srgbClr val="FFFFFF"/>
                </a:solidFill>
                <a:latin typeface="+mn-lt"/>
              </a:rPr>
              <a:t>PSYb4020 </a:t>
            </a:r>
            <a:r>
              <a:rPr lang="cs-CZ" altLang="cs-CZ" sz="4400" b="1" dirty="0">
                <a:solidFill>
                  <a:srgbClr val="FFFFFF"/>
                </a:solidFill>
                <a:latin typeface="+mn-lt"/>
              </a:rPr>
              <a:t>Psychologické testování  a</a:t>
            </a:r>
            <a:r>
              <a:rPr lang="cs-CZ" altLang="cs-CZ" sz="4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altLang="cs-CZ" sz="4400" b="1" dirty="0">
                <a:solidFill>
                  <a:srgbClr val="FFFFFF"/>
                </a:solidFill>
                <a:latin typeface="+mn-lt"/>
              </a:rPr>
              <a:t>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dirty="0">
                <a:solidFill>
                  <a:srgbClr val="FFFFFF"/>
                </a:solidFill>
                <a:latin typeface="+mn-lt"/>
              </a:rPr>
              <a:t>Seminář 2 </a:t>
            </a:r>
            <a:r>
              <a:rPr lang="cs-CZ" altLang="cs-CZ" sz="3200">
                <a:solidFill>
                  <a:srgbClr val="FFFFFF"/>
                </a:solidFill>
                <a:latin typeface="+mn-lt"/>
              </a:rPr>
              <a:t>-  Nalézání </a:t>
            </a:r>
            <a:r>
              <a:rPr lang="cs-CZ" altLang="cs-CZ" sz="3200" dirty="0">
                <a:solidFill>
                  <a:srgbClr val="FFFFFF"/>
                </a:solidFill>
                <a:latin typeface="+mn-lt"/>
              </a:rPr>
              <a:t>cíle a Zpráva z vyšetření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23863" y="5880720"/>
            <a:ext cx="64087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500" dirty="0">
                <a:latin typeface="+mn-lt"/>
              </a:rPr>
              <a:t>Stanislav Ježek &amp; Dana Juhová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F4905-8806-4B11-8367-162042FA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informace?</a:t>
            </a:r>
            <a:br>
              <a:rPr lang="cs-CZ" dirty="0"/>
            </a:br>
            <a:r>
              <a:rPr lang="cs-CZ" dirty="0"/>
              <a:t>BASIC-(S)ID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4D0CB-69D7-4C65-999B-AB9157B9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 komplexní představu o problému je dobré mít informace z domén </a:t>
            </a:r>
          </a:p>
          <a:p>
            <a:r>
              <a:rPr lang="cs-CZ" dirty="0"/>
              <a:t>B – chování</a:t>
            </a:r>
          </a:p>
          <a:p>
            <a:r>
              <a:rPr lang="cs-CZ" dirty="0"/>
              <a:t>A – emoce</a:t>
            </a:r>
          </a:p>
          <a:p>
            <a:r>
              <a:rPr lang="cs-CZ" dirty="0"/>
              <a:t>S – percepce</a:t>
            </a:r>
          </a:p>
          <a:p>
            <a:r>
              <a:rPr lang="cs-CZ" dirty="0"/>
              <a:t>I – představivost</a:t>
            </a:r>
          </a:p>
          <a:p>
            <a:r>
              <a:rPr lang="cs-CZ" dirty="0"/>
              <a:t>C – kognice</a:t>
            </a:r>
          </a:p>
          <a:p>
            <a:r>
              <a:rPr lang="cs-CZ" dirty="0"/>
              <a:t>S – spiritualita</a:t>
            </a:r>
          </a:p>
          <a:p>
            <a:r>
              <a:rPr lang="cs-CZ" dirty="0"/>
              <a:t>I – interpersonální, sociální, kulturní stránka</a:t>
            </a:r>
          </a:p>
          <a:p>
            <a:r>
              <a:rPr lang="cs-CZ" dirty="0"/>
              <a:t>D – fyzické zdraví, léky, drogy…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03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C85FE-5B87-4C34-B8C6-9C962C69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99D57-C87B-4345-B5CE-928E1571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9DB0B9-2B78-4751-9D70-49494588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5" y="2981070"/>
            <a:ext cx="12385376" cy="61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1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7FE53-F3EB-47D4-BD01-05C208ED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kroky vyšetření</a:t>
            </a:r>
            <a:br>
              <a:rPr lang="cs-CZ" dirty="0"/>
            </a:br>
            <a:r>
              <a:rPr lang="cs-CZ" dirty="0"/>
              <a:t>potřebné informace – SOAP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5CCE78-DE99-4143-8EB7-DE1175A12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S</a:t>
            </a:r>
            <a:r>
              <a:rPr lang="cs-CZ" sz="3200" dirty="0"/>
              <a:t>ubjektivní data</a:t>
            </a:r>
          </a:p>
          <a:p>
            <a:pPr lvl="1"/>
            <a:r>
              <a:rPr lang="cs-CZ" sz="2800" dirty="0"/>
              <a:t>Historie problému</a:t>
            </a:r>
          </a:p>
          <a:p>
            <a:pPr lvl="1"/>
            <a:r>
              <a:rPr lang="cs-CZ" sz="2800" dirty="0"/>
              <a:t>Historie klienta</a:t>
            </a:r>
          </a:p>
          <a:p>
            <a:r>
              <a:rPr lang="cs-CZ" sz="3200" b="1" dirty="0">
                <a:solidFill>
                  <a:srgbClr val="FFFF00"/>
                </a:solidFill>
              </a:rPr>
              <a:t>O</a:t>
            </a:r>
            <a:r>
              <a:rPr lang="cs-CZ" sz="3200" dirty="0"/>
              <a:t>bjektivní data</a:t>
            </a:r>
          </a:p>
          <a:p>
            <a:pPr lvl="1"/>
            <a:r>
              <a:rPr lang="cs-CZ" sz="2800" dirty="0"/>
              <a:t>Pozorování</a:t>
            </a:r>
          </a:p>
          <a:p>
            <a:pPr lvl="1"/>
            <a:r>
              <a:rPr lang="cs-CZ" sz="2800" dirty="0"/>
              <a:t>Standardizované testy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ED5E10D-BD5C-47C8-A8D7-3ADE6AD304A7}"/>
              </a:ext>
            </a:extLst>
          </p:cNvPr>
          <p:cNvSpPr/>
          <p:nvPr/>
        </p:nvSpPr>
        <p:spPr>
          <a:xfrm>
            <a:off x="424136" y="3216424"/>
            <a:ext cx="7128792" cy="489125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r"/>
            <a:r>
              <a:rPr lang="cs-CZ" sz="3200" b="1" dirty="0">
                <a:solidFill>
                  <a:srgbClr val="FFFF00"/>
                </a:solidFill>
              </a:rPr>
              <a:t>H</a:t>
            </a:r>
            <a:r>
              <a:rPr lang="cs-CZ" sz="3200" dirty="0"/>
              <a:t>ypotézy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B5FF3B5-4340-461D-9F00-F322C3970807}"/>
              </a:ext>
            </a:extLst>
          </p:cNvPr>
          <p:cNvSpPr/>
          <p:nvPr/>
        </p:nvSpPr>
        <p:spPr>
          <a:xfrm>
            <a:off x="7867776" y="3216424"/>
            <a:ext cx="3664024" cy="489125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FFFF00"/>
                </a:solidFill>
              </a:rPr>
              <a:t>P</a:t>
            </a:r>
            <a:r>
              <a:rPr lang="cs-CZ" sz="3200" dirty="0"/>
              <a:t>lán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35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3B1DB-8179-4183-B404-0A7FFC5A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BF31E7-4E56-44DD-B690-1DC8960F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Klientka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na diagnostiku obrátila se svou vlastní zakázkou, jejíž podstatou je nevyhovující 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ZVLÁDÁNÍ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zátěžových situací. Obtíže klientky lze formulovat jako neschopnost adaptivně reagovat na stresující podněty – největší problém klientka vidí v tom, že kdykoliv se před ní objeví stresující situace, je z toho „odepsaná“. Klientka uvedla, že ačkoliv racionálně chápe, že nemá důvod být nervózní, nedokáže své reakce nijak ovlivnit. Popisuje, že jí stres vždy zcela pohltí, a to až do té míry, kdy je jí fyzicky velmi zle. Nemůže jíst, je jí nevolno od žaludku, zažívá horečnaté stavy, schvácení a malátnost, dle vlastních slov je pak celkově „nepoužitelná“.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08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84370-F0D4-45A2-A214-0F9B7AE4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CC3B1-E7A2-42DA-9B01-1D220F15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Klientke</a:t>
            </a:r>
            <a:r>
              <a:rPr lang="cs-CZ" dirty="0"/>
              <a:t>, </a:t>
            </a:r>
            <a:r>
              <a:rPr lang="cs-CZ" dirty="0" err="1"/>
              <a:t>študentke</a:t>
            </a:r>
            <a:r>
              <a:rPr lang="cs-CZ" dirty="0"/>
              <a:t>,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podľa</a:t>
            </a:r>
            <a:r>
              <a:rPr lang="cs-CZ" dirty="0"/>
              <a:t>  jej slov v </a:t>
            </a:r>
            <a:r>
              <a:rPr lang="cs-CZ" dirty="0" err="1"/>
              <a:t>posledných</a:t>
            </a:r>
            <a:r>
              <a:rPr lang="cs-CZ" dirty="0"/>
              <a:t> </a:t>
            </a:r>
            <a:r>
              <a:rPr lang="cs-CZ" dirty="0" err="1"/>
              <a:t>rokoch</a:t>
            </a:r>
            <a:r>
              <a:rPr lang="cs-CZ" dirty="0"/>
              <a:t> </a:t>
            </a:r>
            <a:r>
              <a:rPr lang="cs-CZ" dirty="0" err="1"/>
              <a:t>výrazne</a:t>
            </a:r>
            <a:r>
              <a:rPr lang="cs-CZ" dirty="0"/>
              <a:t> zhoršila </a:t>
            </a:r>
            <a:r>
              <a:rPr lang="cs-CZ" b="1" dirty="0"/>
              <a:t>POZORNOSŤ</a:t>
            </a:r>
            <a:r>
              <a:rPr lang="cs-CZ" dirty="0"/>
              <a:t>. Nedokáže </a:t>
            </a:r>
            <a:r>
              <a:rPr lang="cs-CZ" dirty="0" err="1"/>
              <a:t>ju</a:t>
            </a:r>
            <a:r>
              <a:rPr lang="cs-CZ" dirty="0"/>
              <a:t> </a:t>
            </a:r>
            <a:r>
              <a:rPr lang="cs-CZ" dirty="0" err="1"/>
              <a:t>udržať</a:t>
            </a:r>
            <a:r>
              <a:rPr lang="cs-CZ" dirty="0"/>
              <a:t> </a:t>
            </a:r>
            <a:r>
              <a:rPr lang="cs-CZ" dirty="0" err="1"/>
              <a:t>špecificky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učení </a:t>
            </a:r>
            <a:r>
              <a:rPr lang="cs-CZ" dirty="0" err="1"/>
              <a:t>sa</a:t>
            </a:r>
            <a:r>
              <a:rPr lang="cs-CZ" dirty="0"/>
              <a:t> a u nudných činností. Dokáže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sústrediť</a:t>
            </a:r>
            <a:r>
              <a:rPr lang="cs-CZ" dirty="0"/>
              <a:t> </a:t>
            </a:r>
            <a:r>
              <a:rPr lang="cs-CZ" dirty="0" err="1"/>
              <a:t>nárazovo</a:t>
            </a:r>
            <a:r>
              <a:rPr lang="cs-CZ" dirty="0"/>
              <a:t>,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vypätí</a:t>
            </a:r>
            <a:r>
              <a:rPr lang="cs-CZ" dirty="0"/>
              <a:t> </a:t>
            </a:r>
            <a:r>
              <a:rPr lang="cs-CZ" dirty="0" err="1"/>
              <a:t>síl</a:t>
            </a:r>
            <a:r>
              <a:rPr lang="cs-CZ" dirty="0"/>
              <a:t> </a:t>
            </a:r>
            <a:r>
              <a:rPr lang="cs-CZ" dirty="0" err="1"/>
              <a:t>vtedy</a:t>
            </a:r>
            <a:r>
              <a:rPr lang="cs-CZ" dirty="0"/>
              <a:t>, </a:t>
            </a:r>
            <a:r>
              <a:rPr lang="cs-CZ" dirty="0" err="1"/>
              <a:t>ak</a:t>
            </a:r>
            <a:r>
              <a:rPr lang="cs-CZ" dirty="0"/>
              <a:t> je </a:t>
            </a:r>
            <a:r>
              <a:rPr lang="cs-CZ" dirty="0" err="1"/>
              <a:t>donútená</a:t>
            </a:r>
            <a:r>
              <a:rPr lang="cs-CZ" dirty="0"/>
              <a:t> </a:t>
            </a:r>
            <a:r>
              <a:rPr lang="cs-CZ" dirty="0" err="1"/>
              <a:t>situáciou</a:t>
            </a:r>
            <a:r>
              <a:rPr lang="cs-CZ" dirty="0"/>
              <a:t> (</a:t>
            </a:r>
            <a:r>
              <a:rPr lang="cs-CZ" dirty="0" err="1"/>
              <a:t>napr</a:t>
            </a:r>
            <a:r>
              <a:rPr lang="cs-CZ" dirty="0"/>
              <a:t>. </a:t>
            </a:r>
            <a:r>
              <a:rPr lang="cs-CZ" dirty="0" err="1"/>
              <a:t>pred</a:t>
            </a:r>
            <a:r>
              <a:rPr lang="cs-CZ" dirty="0"/>
              <a:t> </a:t>
            </a:r>
            <a:r>
              <a:rPr lang="cs-CZ" dirty="0" err="1"/>
              <a:t>skúškou</a:t>
            </a:r>
            <a:r>
              <a:rPr lang="cs-CZ" dirty="0"/>
              <a:t>). </a:t>
            </a:r>
            <a:r>
              <a:rPr lang="cs-CZ" dirty="0" err="1"/>
              <a:t>Ak</a:t>
            </a:r>
            <a:r>
              <a:rPr lang="cs-CZ" dirty="0"/>
              <a:t> je v </a:t>
            </a:r>
            <a:r>
              <a:rPr lang="cs-CZ" dirty="0" err="1"/>
              <a:t>situácií</a:t>
            </a:r>
            <a:r>
              <a:rPr lang="cs-CZ" dirty="0"/>
              <a:t>, </a:t>
            </a:r>
            <a:r>
              <a:rPr lang="cs-CZ" dirty="0" err="1"/>
              <a:t>kedy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má </a:t>
            </a:r>
            <a:r>
              <a:rPr lang="cs-CZ" dirty="0" err="1"/>
              <a:t>sústrediť</a:t>
            </a:r>
            <a:r>
              <a:rPr lang="cs-CZ" dirty="0"/>
              <a:t> na nudný úkol, nedokáže si </a:t>
            </a:r>
            <a:r>
              <a:rPr lang="cs-CZ" dirty="0" err="1"/>
              <a:t>pomôcť</a:t>
            </a:r>
            <a:r>
              <a:rPr lang="cs-CZ" dirty="0"/>
              <a:t> a </a:t>
            </a:r>
            <a:r>
              <a:rPr lang="cs-CZ" dirty="0" err="1"/>
              <a:t>siaha</a:t>
            </a:r>
            <a:r>
              <a:rPr lang="cs-CZ" dirty="0"/>
              <a:t> po </a:t>
            </a:r>
            <a:r>
              <a:rPr lang="cs-CZ" dirty="0" err="1"/>
              <a:t>sociálnych</a:t>
            </a:r>
            <a:r>
              <a:rPr lang="cs-CZ" dirty="0"/>
              <a:t> </a:t>
            </a:r>
            <a:r>
              <a:rPr lang="cs-CZ" dirty="0" err="1"/>
              <a:t>sieťach</a:t>
            </a:r>
            <a:r>
              <a:rPr lang="cs-CZ" dirty="0"/>
              <a:t> na mobile. Často je to </a:t>
            </a:r>
            <a:r>
              <a:rPr lang="cs-CZ" dirty="0" err="1"/>
              <a:t>vtedy</a:t>
            </a:r>
            <a:r>
              <a:rPr lang="cs-CZ" dirty="0"/>
              <a:t>, </a:t>
            </a:r>
            <a:r>
              <a:rPr lang="cs-CZ" dirty="0" err="1"/>
              <a:t>keď</a:t>
            </a:r>
            <a:r>
              <a:rPr lang="cs-CZ" dirty="0"/>
              <a:t> jej „</a:t>
            </a:r>
            <a:r>
              <a:rPr lang="cs-CZ" dirty="0" err="1"/>
              <a:t>nie</a:t>
            </a:r>
            <a:r>
              <a:rPr lang="cs-CZ" dirty="0"/>
              <a:t> je psychicky </a:t>
            </a:r>
            <a:r>
              <a:rPr lang="cs-CZ" dirty="0" err="1"/>
              <a:t>dobre</a:t>
            </a:r>
            <a:r>
              <a:rPr lang="cs-CZ" dirty="0"/>
              <a:t>“. </a:t>
            </a:r>
            <a:r>
              <a:rPr lang="cs-CZ" dirty="0" err="1"/>
              <a:t>Ak</a:t>
            </a:r>
            <a:r>
              <a:rPr lang="cs-CZ" dirty="0"/>
              <a:t> k </a:t>
            </a:r>
            <a:r>
              <a:rPr lang="cs-CZ" dirty="0" err="1"/>
              <a:t>sociálnym</a:t>
            </a:r>
            <a:r>
              <a:rPr lang="cs-CZ" dirty="0"/>
              <a:t> </a:t>
            </a:r>
            <a:r>
              <a:rPr lang="cs-CZ" dirty="0" err="1"/>
              <a:t>sieťam</a:t>
            </a:r>
            <a:r>
              <a:rPr lang="cs-CZ" dirty="0"/>
              <a:t> </a:t>
            </a:r>
            <a:r>
              <a:rPr lang="cs-CZ" dirty="0" err="1"/>
              <a:t>prístup</a:t>
            </a:r>
            <a:r>
              <a:rPr lang="cs-CZ" dirty="0"/>
              <a:t> nemá, </a:t>
            </a:r>
            <a:r>
              <a:rPr lang="cs-CZ" dirty="0" err="1"/>
              <a:t>vníma</a:t>
            </a:r>
            <a:r>
              <a:rPr lang="cs-CZ" dirty="0"/>
              <a:t>, že </a:t>
            </a:r>
            <a:r>
              <a:rPr lang="cs-CZ" dirty="0" err="1"/>
              <a:t>pozornosť</a:t>
            </a:r>
            <a:r>
              <a:rPr lang="cs-CZ" dirty="0"/>
              <a:t> udrží </a:t>
            </a:r>
            <a:r>
              <a:rPr lang="cs-CZ" dirty="0" err="1"/>
              <a:t>dlhšie</a:t>
            </a:r>
            <a:r>
              <a:rPr lang="cs-CZ" dirty="0"/>
              <a:t> a </a:t>
            </a:r>
            <a:r>
              <a:rPr lang="cs-CZ" dirty="0" err="1"/>
              <a:t>koncentrovanejšie</a:t>
            </a:r>
            <a:r>
              <a:rPr lang="cs-CZ" dirty="0"/>
              <a:t>. </a:t>
            </a:r>
            <a:r>
              <a:rPr lang="cs-CZ" dirty="0" err="1"/>
              <a:t>Spúšťačom</a:t>
            </a:r>
            <a:r>
              <a:rPr lang="cs-CZ" dirty="0"/>
              <a:t> </a:t>
            </a:r>
            <a:r>
              <a:rPr lang="cs-CZ" dirty="0" err="1"/>
              <a:t>celej</a:t>
            </a:r>
            <a:r>
              <a:rPr lang="cs-CZ" dirty="0"/>
              <a:t> </a:t>
            </a:r>
            <a:r>
              <a:rPr lang="cs-CZ" dirty="0" err="1"/>
              <a:t>situácie</a:t>
            </a:r>
            <a:r>
              <a:rPr lang="cs-CZ" dirty="0"/>
              <a:t> bolo </a:t>
            </a:r>
            <a:r>
              <a:rPr lang="cs-CZ" dirty="0" err="1"/>
              <a:t>akútne</a:t>
            </a:r>
            <a:r>
              <a:rPr lang="cs-CZ" dirty="0"/>
              <a:t> </a:t>
            </a:r>
            <a:r>
              <a:rPr lang="cs-CZ" dirty="0" err="1"/>
              <a:t>trúchlenie</a:t>
            </a:r>
            <a:r>
              <a:rPr lang="cs-CZ" dirty="0"/>
              <a:t> </a:t>
            </a:r>
            <a:r>
              <a:rPr lang="cs-CZ" dirty="0" err="1"/>
              <a:t>pred</a:t>
            </a:r>
            <a:r>
              <a:rPr lang="cs-CZ" dirty="0"/>
              <a:t> 8 </a:t>
            </a:r>
            <a:r>
              <a:rPr lang="cs-CZ" dirty="0" err="1"/>
              <a:t>rokmi</a:t>
            </a:r>
            <a:r>
              <a:rPr lang="cs-CZ" dirty="0"/>
              <a:t>, </a:t>
            </a:r>
            <a:r>
              <a:rPr lang="cs-CZ" dirty="0" err="1"/>
              <a:t>kedy</a:t>
            </a:r>
            <a:r>
              <a:rPr lang="cs-CZ" dirty="0"/>
              <a:t> málo spala, požívala </a:t>
            </a:r>
            <a:r>
              <a:rPr lang="cs-CZ" dirty="0" err="1"/>
              <a:t>veľa</a:t>
            </a:r>
            <a:r>
              <a:rPr lang="cs-CZ" dirty="0"/>
              <a:t> alkoholu a marihuany. Došlo k skokovému </a:t>
            </a:r>
            <a:r>
              <a:rPr lang="cs-CZ" dirty="0" err="1"/>
              <a:t>zhoršeniu</a:t>
            </a:r>
            <a:r>
              <a:rPr lang="cs-CZ" dirty="0"/>
              <a:t>, </a:t>
            </a:r>
            <a:r>
              <a:rPr lang="cs-CZ" dirty="0" err="1"/>
              <a:t>odvtedy</a:t>
            </a:r>
            <a:r>
              <a:rPr lang="cs-CZ" dirty="0"/>
              <a:t> je </a:t>
            </a:r>
            <a:r>
              <a:rPr lang="cs-CZ" dirty="0" err="1"/>
              <a:t>situácia</a:t>
            </a:r>
            <a:r>
              <a:rPr lang="cs-CZ" dirty="0"/>
              <a:t> </a:t>
            </a:r>
            <a:r>
              <a:rPr lang="cs-CZ" dirty="0" err="1"/>
              <a:t>podľa</a:t>
            </a:r>
            <a:r>
              <a:rPr lang="cs-CZ" dirty="0"/>
              <a:t> jej slov </a:t>
            </a:r>
            <a:r>
              <a:rPr lang="cs-CZ" dirty="0" err="1"/>
              <a:t>stabilná</a:t>
            </a:r>
            <a:r>
              <a:rPr lang="cs-CZ" dirty="0"/>
              <a:t>. Sama </a:t>
            </a:r>
            <a:r>
              <a:rPr lang="cs-CZ" dirty="0" err="1"/>
              <a:t>prichádza</a:t>
            </a:r>
            <a:r>
              <a:rPr lang="cs-CZ" dirty="0"/>
              <a:t> s hypotézou </a:t>
            </a:r>
            <a:r>
              <a:rPr lang="cs-CZ" dirty="0" err="1"/>
              <a:t>pôvodu</a:t>
            </a:r>
            <a:r>
              <a:rPr lang="cs-CZ" dirty="0"/>
              <a:t> </a:t>
            </a:r>
            <a:r>
              <a:rPr lang="cs-CZ" dirty="0" err="1"/>
              <a:t>potiaží</a:t>
            </a:r>
            <a:r>
              <a:rPr lang="cs-CZ" dirty="0"/>
              <a:t>: </a:t>
            </a:r>
            <a:r>
              <a:rPr lang="cs-CZ" dirty="0" err="1"/>
              <a:t>obáva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závislosti na </a:t>
            </a:r>
            <a:r>
              <a:rPr lang="cs-CZ" dirty="0" err="1"/>
              <a:t>sociálnych</a:t>
            </a:r>
            <a:r>
              <a:rPr lang="cs-CZ" dirty="0"/>
              <a:t> </a:t>
            </a:r>
            <a:r>
              <a:rPr lang="cs-CZ" dirty="0" err="1"/>
              <a:t>sieťach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6558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4406C-F4A5-42DA-AEE6-5706E12A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87251-0D62-4236-B52B-65B12C8D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Zakázka klientky se týkala sebepoznání v profesní oblasti. Klientka uvedla, že by se o svém fungování v pracovním prostředí chtěla dozvědět více informací, jelikož bude v příštím roce končit magisterské studium a přemýšlí o svém budoucím profesním uplatnění. Zájmem klientky bylo zjistit, jaké jsou její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SILNÉ A SLABÉ OSOBNOSTNÍ STRÁNKY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pracovním kontextu, aby věděla, v jakých konkrétních dovednostech se případně může zlepšovat a aby si díky získaným informacím ujasnila své budoucí profesní směřování.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83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4CAAB-A331-4EC3-BB79-67B09855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57F37-6681-41C6-A7A5-1BCE8C8D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Kristýna přichází v situaci, kdy podala žádost o ukončení druhého VŠ studia a přemýšlí nad studiem třetího oboru nebo zaměstnáním, kde by nebyla vyžadována vysoká škola. Momentálně netuší, kterým směrem se ubírat dále, ať už jde o volbu zaměstnání nebo volbu oboru, který by vydržela a zvládla dostudovat. Zmiňuje, že ani jedním z oborů si v minulosti nebyla jistá, což vedlo ke snaze ukončit jejich studium. Ve své nejistotě a nerozhodnosti vnímá hlavní problém. Zároveň má pocit, že v ničem nevyniká a nemá se tak „čeho chytit“. Sdělila, že od vyšetření očekává </a:t>
            </a:r>
            <a:r>
              <a:rPr lang="cs-CZ" b="1" dirty="0"/>
              <a:t>URČENÍ SMĚRU</a:t>
            </a:r>
            <a:r>
              <a:rPr lang="cs-CZ" dirty="0"/>
              <a:t>, kterým by se měla vydat.</a:t>
            </a:r>
          </a:p>
        </p:txBody>
      </p:sp>
    </p:spTree>
    <p:extLst>
      <p:ext uri="{BB962C8B-B14F-4D97-AF65-F5344CB8AC3E}">
        <p14:creationId xmlns:p14="http://schemas.microsoft.com/office/powerpoint/2010/main" val="324801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408112"/>
            <a:ext cx="10881360" cy="1368152"/>
          </a:xfrm>
        </p:spPr>
        <p:txBody>
          <a:bodyPr>
            <a:normAutofit/>
          </a:bodyPr>
          <a:lstStyle/>
          <a:p>
            <a:r>
              <a:rPr lang="cs-CZ" sz="6000" dirty="0"/>
              <a:t>Zpráva  (nález)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064296"/>
            <a:ext cx="11521360" cy="7536904"/>
          </a:xfrm>
        </p:spPr>
        <p:txBody>
          <a:bodyPr>
            <a:normAutofit/>
          </a:bodyPr>
          <a:lstStyle/>
          <a:p>
            <a:r>
              <a:rPr lang="cs-CZ" sz="3200" dirty="0"/>
              <a:t>Účelem zprávy je </a:t>
            </a:r>
          </a:p>
          <a:p>
            <a:pPr lvl="1"/>
            <a:r>
              <a:rPr lang="cs-CZ" sz="2800" dirty="0"/>
              <a:t>Vytvořit záznam (někdy i právně relevantní dokument)</a:t>
            </a:r>
          </a:p>
          <a:p>
            <a:pPr lvl="1"/>
            <a:r>
              <a:rPr lang="cs-CZ" sz="2800" dirty="0"/>
              <a:t>Lépe interpretovat </a:t>
            </a:r>
            <a:r>
              <a:rPr lang="cs-CZ" sz="2400" dirty="0"/>
              <a:t>- psaní vyjasňuje myšlení, omezuje percepční zkreslení, vede ke generování hypotéz</a:t>
            </a:r>
          </a:p>
          <a:p>
            <a:pPr lvl="1"/>
            <a:r>
              <a:rPr lang="cs-CZ" sz="2800" dirty="0"/>
              <a:t>Komunikovat výsledky vyšetření</a:t>
            </a:r>
          </a:p>
          <a:p>
            <a:pPr lvl="2"/>
            <a:r>
              <a:rPr lang="cs-CZ" sz="2520" b="1" dirty="0"/>
              <a:t>Odpovědět na otázky zadavatele</a:t>
            </a:r>
            <a:r>
              <a:rPr lang="cs-CZ" sz="2520" dirty="0"/>
              <a:t>, poskytnout relevantní doplňující informace, navrhnout další postup, pomoci</a:t>
            </a:r>
          </a:p>
          <a:p>
            <a:pPr lvl="1"/>
            <a:endParaRPr lang="cs-CZ" sz="2800" dirty="0"/>
          </a:p>
          <a:p>
            <a:r>
              <a:rPr lang="cs-CZ" sz="3200" dirty="0"/>
              <a:t>Hlavním adresátem je zadavatel vyšetření (</a:t>
            </a:r>
            <a:r>
              <a:rPr lang="cs-CZ" sz="3200" dirty="0" err="1"/>
              <a:t>referrer</a:t>
            </a:r>
            <a:r>
              <a:rPr lang="cs-CZ" sz="3200" dirty="0"/>
              <a:t>)</a:t>
            </a:r>
          </a:p>
          <a:p>
            <a:pPr lvl="1"/>
            <a:r>
              <a:rPr lang="cs-CZ" sz="2800" dirty="0"/>
              <a:t>Zohlednění potřeb adresáta – účel, vzdělání, odbornost</a:t>
            </a:r>
          </a:p>
          <a:p>
            <a:pPr lvl="1"/>
            <a:r>
              <a:rPr lang="cs-CZ" sz="2800" dirty="0"/>
              <a:t>Zohlednění dalších adresátů může/nemusí vést k různým verzím zprávy</a:t>
            </a:r>
          </a:p>
          <a:p>
            <a:pPr lvl="1"/>
            <a:r>
              <a:rPr lang="cs-CZ" sz="2800" dirty="0"/>
              <a:t>V naší seminárce je adresátem </a:t>
            </a:r>
            <a:r>
              <a:rPr lang="cs-CZ" sz="2400" b="1" dirty="0"/>
              <a:t>klient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1292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434EB-153B-49F7-BED6-55F9D75D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K Stylu psaní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3BB25-C7B5-48FA-AF33-76AEEA51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E51463-F34B-473E-BEB3-FD7F35DB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7" y="3917087"/>
            <a:ext cx="1222062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80EE1-8ADE-4AE1-87AF-8FC4EBFB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F4516-B3EA-4A63-9BB5-83F5C25B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9E3388-960B-49CA-9314-178CE1B4E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176" y="2575367"/>
            <a:ext cx="7247248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4BC5B-3004-471A-BF82-D0BB7E35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kroky vyšetření</a:t>
            </a:r>
            <a:br>
              <a:rPr lang="cs-CZ" dirty="0"/>
            </a:br>
            <a:r>
              <a:rPr lang="cs-CZ" dirty="0"/>
              <a:t>od zakázky k cíli vyšetření (kontraktu)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BDD50-D078-47AE-B060-635E8E4C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96344"/>
            <a:ext cx="11593368" cy="7104856"/>
          </a:xfrm>
        </p:spPr>
        <p:txBody>
          <a:bodyPr>
            <a:normAutofit/>
          </a:bodyPr>
          <a:lstStyle/>
          <a:p>
            <a:r>
              <a:rPr lang="cs-CZ" dirty="0"/>
              <a:t>Cíl vyšetření: získat </a:t>
            </a:r>
            <a:r>
              <a:rPr lang="cs-CZ" dirty="0" err="1"/>
              <a:t>info</a:t>
            </a:r>
            <a:r>
              <a:rPr lang="cs-CZ" dirty="0"/>
              <a:t> o </a:t>
            </a:r>
            <a:r>
              <a:rPr lang="cs-CZ" sz="2000" b="1" dirty="0"/>
              <a:t>KLIENTOVI, PROBLÉMU, OKOLNOSTECH, HISTORII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(Bezpečný) prezentovaný problém: </a:t>
            </a:r>
            <a:r>
              <a:rPr lang="cs-CZ" sz="2000" b="1" dirty="0"/>
              <a:t>SYMPTOM, KONFLIKT, STRESOR, EMOCE, CHOVÁNÍ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Generování více </a:t>
            </a:r>
            <a:r>
              <a:rPr lang="cs-CZ" sz="2400" b="1" dirty="0"/>
              <a:t>HYPOTÉZ</a:t>
            </a:r>
            <a:r>
              <a:rPr lang="cs-CZ" dirty="0"/>
              <a:t> o tom, co k problému vede</a:t>
            </a:r>
          </a:p>
          <a:p>
            <a:pPr lvl="2"/>
            <a:r>
              <a:rPr lang="cs-CZ" dirty="0"/>
              <a:t>Vyjasňování klientem použitých slov</a:t>
            </a:r>
          </a:p>
          <a:p>
            <a:pPr lvl="2"/>
            <a:r>
              <a:rPr lang="cs-CZ" dirty="0"/>
              <a:t>Upřesnění: </a:t>
            </a:r>
            <a:r>
              <a:rPr lang="cs-CZ" sz="2000" b="1" dirty="0"/>
              <a:t>ODKDY, TRVÁNÍ/FREKVENCE, PRŮBĚH, ZÁVAŽNOST, PŘIDRUŽENÉ STRESORY</a:t>
            </a:r>
          </a:p>
          <a:p>
            <a:pPr lvl="1"/>
            <a:r>
              <a:rPr lang="cs-CZ" sz="2400" b="1" dirty="0"/>
              <a:t>REVIZE</a:t>
            </a:r>
            <a:r>
              <a:rPr lang="cs-CZ" dirty="0"/>
              <a:t> hypotéz – doptávání se na chování/prožitky/situace, které by podle hypotéz také měly být přítomny, a ty, které by přítomny být neměly</a:t>
            </a:r>
          </a:p>
          <a:p>
            <a:r>
              <a:rPr lang="cs-CZ" dirty="0"/>
              <a:t>Shrnutí našeho </a:t>
            </a:r>
            <a:r>
              <a:rPr lang="cs-CZ" b="1" dirty="0"/>
              <a:t>POROZUMĚNÍ</a:t>
            </a:r>
            <a:r>
              <a:rPr lang="cs-CZ" dirty="0"/>
              <a:t> problému klientovi</a:t>
            </a:r>
          </a:p>
          <a:p>
            <a:r>
              <a:rPr lang="cs-CZ" dirty="0"/>
              <a:t>Návrh klientovi, na co zaměřit vyšetření, aby to bylo užitečné </a:t>
            </a:r>
            <a:r>
              <a:rPr lang="cs-CZ" sz="1400" dirty="0"/>
              <a:t>(zde limit v PSYn4020)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Jaké jsou možné výsledky vyšetření a jejich konsekvence.</a:t>
            </a:r>
          </a:p>
          <a:p>
            <a:pPr lvl="2"/>
            <a:r>
              <a:rPr lang="cs-CZ" dirty="0"/>
              <a:t>Zaměření na </a:t>
            </a:r>
            <a:r>
              <a:rPr lang="cs-CZ" b="1" dirty="0"/>
              <a:t>PROBLÉM, VÝSLEDEK, PŘEKÁŽKY, ZDROJE?*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52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Druhy Zpráv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953408" cy="710485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sz="2400" dirty="0"/>
              <a:t>G-M, Davis (2014) – kognitivní, </a:t>
            </a:r>
            <a:r>
              <a:rPr lang="cs-CZ" sz="2400" dirty="0" err="1"/>
              <a:t>neuropsy</a:t>
            </a:r>
            <a:r>
              <a:rPr lang="cs-CZ" sz="2400" dirty="0"/>
              <a:t>, osobnost, forenzní, kariérní </a:t>
            </a:r>
          </a:p>
          <a:p>
            <a:r>
              <a:rPr lang="cs-CZ" sz="2400" dirty="0"/>
              <a:t>Svoboda – n. klinický, testový, exploračně testový, narativní, osobnost</a:t>
            </a:r>
          </a:p>
          <a:p>
            <a:pPr marL="0" indent="0">
              <a:buNone/>
            </a:pPr>
            <a:r>
              <a:rPr lang="cs-CZ" sz="3200" b="1" dirty="0"/>
              <a:t>Komplexní zprávy </a:t>
            </a:r>
            <a:r>
              <a:rPr lang="cs-CZ" sz="3200" dirty="0"/>
              <a:t>vs. omezené, automaticky generované</a:t>
            </a:r>
          </a:p>
          <a:p>
            <a:r>
              <a:rPr lang="cs-CZ" sz="3200" dirty="0"/>
              <a:t>Každá organizace/praktik si postupně vytvoří své „šablony“ zpráv, které zahrnují vše, co si zainteresované strany potřebují sdělit.</a:t>
            </a:r>
          </a:p>
          <a:p>
            <a:pPr marL="0" indent="0">
              <a:buNone/>
            </a:pPr>
            <a:r>
              <a:rPr lang="cs-CZ" sz="3200" dirty="0"/>
              <a:t>Obecné návody k psaní zpráv – sdílí logiku, liší se v detailech:</a:t>
            </a:r>
          </a:p>
          <a:p>
            <a:pPr lvl="1"/>
            <a:r>
              <a:rPr lang="cs-CZ" sz="2920" dirty="0"/>
              <a:t>Edward </a:t>
            </a:r>
            <a:r>
              <a:rPr lang="cs-CZ" sz="2920" dirty="0" err="1"/>
              <a:t>Zuckerman</a:t>
            </a:r>
            <a:r>
              <a:rPr lang="cs-CZ" sz="2920" dirty="0"/>
              <a:t> (2010)</a:t>
            </a:r>
          </a:p>
          <a:p>
            <a:pPr lvl="1"/>
            <a:r>
              <a:rPr lang="cs-CZ" sz="2920" dirty="0"/>
              <a:t>Elizabeth </a:t>
            </a:r>
            <a:r>
              <a:rPr lang="cs-CZ" sz="2920" dirty="0" err="1"/>
              <a:t>Lichtenberger</a:t>
            </a:r>
            <a:r>
              <a:rPr lang="cs-CZ" sz="2920" dirty="0"/>
              <a:t> et al. (2004) – česky </a:t>
            </a:r>
            <a:r>
              <a:rPr lang="cs-CZ" sz="2920" dirty="0" err="1"/>
              <a:t>ProPsyCo</a:t>
            </a:r>
            <a:r>
              <a:rPr lang="cs-CZ" sz="2920" dirty="0"/>
              <a:t>, 2. v. 2018</a:t>
            </a:r>
          </a:p>
          <a:p>
            <a:pPr lvl="2"/>
            <a:r>
              <a:rPr lang="cs-CZ" sz="2800" dirty="0">
                <a:hlinkClick r:id="rId2"/>
              </a:rPr>
              <a:t>Report </a:t>
            </a:r>
            <a:r>
              <a:rPr lang="cs-CZ" sz="2800" dirty="0" err="1">
                <a:hlinkClick r:id="rId2"/>
              </a:rPr>
              <a:t>Comments</a:t>
            </a:r>
            <a:r>
              <a:rPr lang="cs-CZ" sz="2800" dirty="0"/>
              <a:t> Johna </a:t>
            </a:r>
            <a:r>
              <a:rPr lang="cs-CZ" sz="2800" dirty="0" err="1"/>
              <a:t>Willise</a:t>
            </a:r>
            <a:endParaRPr lang="cs-CZ" sz="2640" dirty="0"/>
          </a:p>
          <a:p>
            <a:pPr lvl="1"/>
            <a:r>
              <a:rPr lang="cs-CZ" sz="2920" dirty="0" err="1"/>
              <a:t>Gary</a:t>
            </a:r>
            <a:r>
              <a:rPr lang="cs-CZ" sz="2920" dirty="0"/>
              <a:t> </a:t>
            </a:r>
            <a:r>
              <a:rPr lang="cs-CZ" sz="2920" dirty="0" err="1"/>
              <a:t>Groth-Marnat</a:t>
            </a:r>
            <a:r>
              <a:rPr lang="cs-CZ" sz="2920" dirty="0"/>
              <a:t>, </a:t>
            </a:r>
            <a:r>
              <a:rPr lang="cs-CZ" sz="2920" dirty="0" err="1"/>
              <a:t>Ari</a:t>
            </a:r>
            <a:r>
              <a:rPr lang="cs-CZ" sz="2920" dirty="0"/>
              <a:t> Davis (2014)</a:t>
            </a:r>
          </a:p>
          <a:p>
            <a:pPr lvl="1"/>
            <a:r>
              <a:rPr lang="cs-CZ" sz="2920" dirty="0"/>
              <a:t>Karen </a:t>
            </a:r>
            <a:r>
              <a:rPr lang="cs-CZ" sz="2920" dirty="0" err="1"/>
              <a:t>Goldfinger</a:t>
            </a:r>
            <a:r>
              <a:rPr lang="cs-CZ" sz="2920" dirty="0"/>
              <a:t>, Andrew </a:t>
            </a:r>
            <a:r>
              <a:rPr lang="cs-CZ" sz="2920" dirty="0" err="1"/>
              <a:t>Pomerantz</a:t>
            </a:r>
            <a:r>
              <a:rPr lang="cs-CZ" sz="2920" dirty="0"/>
              <a:t> (2014)</a:t>
            </a:r>
          </a:p>
          <a:p>
            <a:pPr lvl="1"/>
            <a:r>
              <a:rPr lang="cs-CZ" sz="2920" dirty="0"/>
              <a:t>Pavel Říčan (1979)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9849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/>
              <a:t>Zpráva podle </a:t>
            </a:r>
            <a:r>
              <a:rPr lang="cs-CZ" sz="6000" dirty="0" err="1"/>
              <a:t>zuckermana</a:t>
            </a:r>
            <a:br>
              <a:rPr lang="cs-CZ" sz="6000" dirty="0"/>
            </a:br>
            <a:r>
              <a:rPr lang="cs-CZ" sz="4900" dirty="0"/>
              <a:t>organizovaná podle procesu vyšetření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12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Obecné schéma pro konstruování zprávy</a:t>
            </a:r>
          </a:p>
          <a:p>
            <a:r>
              <a:rPr lang="cs-CZ" sz="3200" dirty="0"/>
              <a:t>(Hlavička – identifikační údaje atd)</a:t>
            </a:r>
          </a:p>
          <a:p>
            <a:r>
              <a:rPr lang="cs-CZ" sz="3200" dirty="0"/>
              <a:t>Úvod – staré informace, kontext vyšetření, anamnéza </a:t>
            </a:r>
          </a:p>
          <a:p>
            <a:r>
              <a:rPr lang="cs-CZ" sz="3200" dirty="0"/>
              <a:t>Osoba ve vyšetření – nové informace ze vstupního rozhovoru a pozorování při vyšetření, fungování ve vyšetření</a:t>
            </a:r>
          </a:p>
          <a:p>
            <a:r>
              <a:rPr lang="cs-CZ" sz="3200" dirty="0"/>
              <a:t>Testové informace z vyšetření</a:t>
            </a:r>
          </a:p>
          <a:p>
            <a:r>
              <a:rPr lang="cs-CZ" sz="3200" dirty="0"/>
              <a:t>Osoba v sociálním prostředí – fungování v životě</a:t>
            </a:r>
          </a:p>
          <a:p>
            <a:r>
              <a:rPr lang="cs-CZ" sz="3200" dirty="0"/>
              <a:t>Závěry, dojmy, doporučení </a:t>
            </a:r>
          </a:p>
        </p:txBody>
      </p:sp>
    </p:spTree>
    <p:extLst>
      <p:ext uri="{BB962C8B-B14F-4D97-AF65-F5344CB8AC3E}">
        <p14:creationId xmlns:p14="http://schemas.microsoft.com/office/powerpoint/2010/main" val="376252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5AF8E-3BFC-457C-A83A-567617FB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60" y="408112"/>
            <a:ext cx="10881360" cy="994830"/>
          </a:xfrm>
        </p:spPr>
        <p:txBody>
          <a:bodyPr/>
          <a:lstStyle/>
          <a:p>
            <a:r>
              <a:rPr lang="cs-CZ" dirty="0"/>
              <a:t>Hlavička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F2769-F1C0-4D6F-A799-FCA0976A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200200"/>
            <a:ext cx="10881360" cy="4752528"/>
          </a:xfrm>
        </p:spPr>
        <p:txBody>
          <a:bodyPr/>
          <a:lstStyle/>
          <a:p>
            <a:r>
              <a:rPr lang="cs-CZ" dirty="0"/>
              <a:t>Titulek, např. Zpráva z vyšetření</a:t>
            </a:r>
          </a:p>
          <a:p>
            <a:r>
              <a:rPr lang="cs-CZ" dirty="0"/>
              <a:t>Jméno, datum/rok narození, věk vyšetřované osoby</a:t>
            </a:r>
          </a:p>
          <a:p>
            <a:r>
              <a:rPr lang="cs-CZ" dirty="0"/>
              <a:t>Datum/data vyšetření a datum sepsání zprávy</a:t>
            </a:r>
          </a:p>
          <a:p>
            <a:r>
              <a:rPr lang="cs-CZ" dirty="0"/>
              <a:t>Jméno vyšetřujícího (vyšetřujících)</a:t>
            </a:r>
          </a:p>
          <a:p>
            <a:r>
              <a:rPr lang="cs-CZ" dirty="0"/>
              <a:t>+ další informace dle zvyklostí daného kontextu, instituce…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5B933C-630F-44F4-8D58-68B3CB83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00" y="4944616"/>
            <a:ext cx="11232853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1. </a:t>
            </a:r>
            <a:r>
              <a:rPr lang="cs-CZ" b="1" i="1"/>
              <a:t>Úvodní informace  (staré)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0881360" cy="7104856"/>
          </a:xfrm>
        </p:spPr>
        <p:txBody>
          <a:bodyPr>
            <a:normAutofit/>
          </a:bodyPr>
          <a:lstStyle/>
          <a:p>
            <a:r>
              <a:rPr lang="cs-CZ" sz="2800" dirty="0"/>
              <a:t>Základní informace</a:t>
            </a:r>
          </a:p>
          <a:p>
            <a:pPr lvl="1"/>
            <a:r>
              <a:rPr lang="cs-CZ" sz="2400" dirty="0"/>
              <a:t>Data (kdy, co),  zdroje informací, kdo a jak dorazil, informace o informování a souhlasu s vyšetřením, deklarace důvěrnosti</a:t>
            </a:r>
          </a:p>
          <a:p>
            <a:r>
              <a:rPr lang="cs-CZ" sz="2800" dirty="0"/>
              <a:t>Zakázka a cíl vyšetření   (</a:t>
            </a:r>
            <a:r>
              <a:rPr lang="cs-CZ" sz="2800" dirty="0" err="1"/>
              <a:t>reasons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referral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Dle klienta, dle toho, kdo ho doporučil, popř. dle dalších zainteresovaných</a:t>
            </a:r>
          </a:p>
          <a:p>
            <a:pPr lvl="1"/>
            <a:r>
              <a:rPr lang="cs-CZ" sz="2400" dirty="0"/>
              <a:t>Stanovené cíle vyšetření a jejich vztah k zakázce </a:t>
            </a:r>
          </a:p>
          <a:p>
            <a:r>
              <a:rPr lang="cs-CZ" sz="2800" dirty="0"/>
              <a:t>Historie - anamnestická data   (</a:t>
            </a:r>
            <a:r>
              <a:rPr lang="cs-CZ" sz="2800" b="1" dirty="0" err="1"/>
              <a:t>relevant</a:t>
            </a:r>
            <a:r>
              <a:rPr lang="cs-CZ" sz="2800" dirty="0"/>
              <a:t> background </a:t>
            </a:r>
            <a:r>
              <a:rPr lang="cs-CZ" sz="2800" dirty="0" err="1"/>
              <a:t>information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Relevantní údaje z dokumentace (zdravotní, školní, právní…)</a:t>
            </a:r>
          </a:p>
          <a:p>
            <a:pPr lvl="1"/>
            <a:r>
              <a:rPr lang="cs-CZ" sz="2400" dirty="0"/>
              <a:t>Historie problému/zakázky</a:t>
            </a:r>
          </a:p>
          <a:p>
            <a:pPr lvl="1"/>
            <a:r>
              <a:rPr lang="cs-CZ" sz="2400" dirty="0"/>
              <a:t>Anamnéza – zdravotní, rodinná, sociální, pracovně-vzdělávací. </a:t>
            </a:r>
          </a:p>
          <a:p>
            <a:pPr marL="0" indent="0">
              <a:buNone/>
            </a:pPr>
            <a:r>
              <a:rPr lang="cs-CZ" sz="2680" dirty="0"/>
              <a:t>Vše není z dokumentace, něco z rozhovorů s různými lidmi, vč. klienta. Důraz na 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uvádění zdroje informace – 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sourcing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attributing</a:t>
            </a:r>
            <a:r>
              <a:rPr lang="cs-CZ" sz="26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923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034C5-B30F-43DD-9453-9305A0B2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B3AEB-82ED-4088-8384-92BC9BB2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14B192-232E-40E1-AAA6-34AB2544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0" y="3360440"/>
            <a:ext cx="12505259" cy="55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5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855AE-13D9-48B1-B3E4-6DB228E7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7146D-C392-440C-BCCD-F9C38082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CB3D0F-941E-4075-A18D-FA80F8E8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4" y="888533"/>
            <a:ext cx="11379023" cy="48245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6C3A91-4342-48A0-9EB7-4BE0E2752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13" y="5748158"/>
            <a:ext cx="11375560" cy="26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06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1. </a:t>
            </a:r>
            <a:r>
              <a:rPr lang="cs-CZ" b="1" i="1" dirty="0"/>
              <a:t>Úvodní informace  (staré)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0881360" cy="7104856"/>
          </a:xfrm>
        </p:spPr>
        <p:txBody>
          <a:bodyPr>
            <a:normAutofit/>
          </a:bodyPr>
          <a:lstStyle/>
          <a:p>
            <a:r>
              <a:rPr lang="cs-CZ" sz="2800" dirty="0"/>
              <a:t>Základní informace</a:t>
            </a:r>
          </a:p>
          <a:p>
            <a:pPr lvl="1"/>
            <a:r>
              <a:rPr lang="cs-CZ" sz="2400" dirty="0"/>
              <a:t>Data (kdy, co),  zdroje informací, kdo a jak dorazil, informace o informování a souhlasu s vyšetřením, deklarace důvěrnosti</a:t>
            </a:r>
          </a:p>
          <a:p>
            <a:r>
              <a:rPr lang="cs-CZ" sz="2800" dirty="0"/>
              <a:t>Zakázka a cíl vyšetření   (</a:t>
            </a:r>
            <a:r>
              <a:rPr lang="cs-CZ" sz="2800" dirty="0" err="1"/>
              <a:t>reasons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referral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Dle klienta, dle toho, kdo ho doporučil, popř. dle dalších zainteresovaných</a:t>
            </a:r>
          </a:p>
          <a:p>
            <a:pPr lvl="1"/>
            <a:r>
              <a:rPr lang="cs-CZ" sz="2400" dirty="0"/>
              <a:t>Stanovené cíle vyšetření a jejich vztah k zakázce </a:t>
            </a:r>
          </a:p>
          <a:p>
            <a:r>
              <a:rPr lang="cs-CZ" sz="2800" dirty="0"/>
              <a:t>Historie - anamnestická data   (</a:t>
            </a:r>
            <a:r>
              <a:rPr lang="cs-CZ" sz="2800" b="1" dirty="0" err="1"/>
              <a:t>relevant</a:t>
            </a:r>
            <a:r>
              <a:rPr lang="cs-CZ" sz="2800" dirty="0"/>
              <a:t> background </a:t>
            </a:r>
            <a:r>
              <a:rPr lang="cs-CZ" sz="2800" dirty="0" err="1"/>
              <a:t>information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Relevantní údaje z dokumentace (zdravotní, školní, právní…)</a:t>
            </a:r>
          </a:p>
          <a:p>
            <a:pPr lvl="1"/>
            <a:r>
              <a:rPr lang="cs-CZ" sz="2400" dirty="0"/>
              <a:t>Historie problému/zakázky</a:t>
            </a:r>
          </a:p>
          <a:p>
            <a:pPr lvl="1"/>
            <a:r>
              <a:rPr lang="cs-CZ" sz="2400" dirty="0"/>
              <a:t>Anamnéza – zdravotní, rodinná, sociální, pracovně-vzdělávací. </a:t>
            </a:r>
          </a:p>
          <a:p>
            <a:pPr marL="0" indent="0">
              <a:buNone/>
            </a:pPr>
            <a:r>
              <a:rPr lang="cs-CZ" sz="2680" dirty="0"/>
              <a:t>Vše není z dokumentace, něco z rozhovorů s různými lidmi, vč. klienta. Důraz na 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uvádění zdroje informace – 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sourcing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attributing</a:t>
            </a:r>
            <a:r>
              <a:rPr lang="cs-CZ" sz="26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43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22B2A-020F-41C2-A4F8-48E4DF63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Uspořádání historie problému (anamnézy) – ani čistě po tématech ani ontologicky – podle vývoje problému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9E30BB-7B27-47DF-9BE2-3E1F56AB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3011FC-F6EF-4232-BD31-CD324F32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1" y="3936504"/>
            <a:ext cx="1237947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30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A2B6A-BF5D-477B-9906-BFFCE3A1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Do zprávy </a:t>
            </a:r>
            <a:r>
              <a:rPr lang="cs-CZ" b="1" cap="none" dirty="0"/>
              <a:t>nepíšeme</a:t>
            </a:r>
            <a:r>
              <a:rPr lang="cs-CZ" cap="none" dirty="0"/>
              <a:t> všechny důvěrné informace, které klient v kontextu dobrého raportu sdělil.</a:t>
            </a:r>
            <a:br>
              <a:rPr lang="cs-CZ" cap="none" dirty="0"/>
            </a:br>
            <a:r>
              <a:rPr lang="cs-CZ" cap="none" dirty="0"/>
              <a:t>Jen, co je pro logiku a adresáty zprávy důležité.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344E5-0BA8-4139-94EF-E7FC3EEAE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B0C948-520A-49A0-9052-2C1C5F36E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3216424"/>
            <a:ext cx="12079879" cy="338437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566A9AE8-FF49-4EC6-9660-D2CAABFC2640}"/>
              </a:ext>
            </a:extLst>
          </p:cNvPr>
          <p:cNvSpPr txBox="1">
            <a:spLocks/>
          </p:cNvSpPr>
          <p:nvPr/>
        </p:nvSpPr>
        <p:spPr>
          <a:xfrm>
            <a:off x="496144" y="6528792"/>
            <a:ext cx="1116124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392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cap="none" dirty="0"/>
              <a:t>Do zprávy uvážlivě </a:t>
            </a:r>
            <a:r>
              <a:rPr lang="cs-CZ" b="1" cap="none" dirty="0"/>
              <a:t>zařazujeme</a:t>
            </a:r>
            <a:r>
              <a:rPr lang="cs-CZ" cap="none" dirty="0"/>
              <a:t> i méně důležité detaily, které dodávají vyšetřované osobě individualitu. </a:t>
            </a:r>
          </a:p>
        </p:txBody>
      </p:sp>
    </p:spTree>
    <p:extLst>
      <p:ext uri="{BB962C8B-B14F-4D97-AF65-F5344CB8AC3E}">
        <p14:creationId xmlns:p14="http://schemas.microsoft.com/office/powerpoint/2010/main" val="196403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2. </a:t>
            </a:r>
            <a:r>
              <a:rPr lang="cs-CZ" b="1" i="1" dirty="0"/>
              <a:t>osoba ve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305336" cy="710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Popisuje aktuální fungování klienta – v kontaktu s vámi.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Výsledky pozorování při rozhovoru i testech, v průběhu celého vyšetření</a:t>
            </a:r>
          </a:p>
          <a:p>
            <a:r>
              <a:rPr lang="cs-CZ" sz="2800" dirty="0"/>
              <a:t>Reagování na předkládané otázky a úkoly</a:t>
            </a:r>
          </a:p>
          <a:p>
            <a:r>
              <a:rPr lang="cs-CZ" sz="2800" dirty="0"/>
              <a:t>Vystupování, chování, sebeprezentace</a:t>
            </a:r>
          </a:p>
          <a:p>
            <a:r>
              <a:rPr lang="cs-CZ" sz="2800" dirty="0"/>
              <a:t>Emoce</a:t>
            </a:r>
          </a:p>
          <a:p>
            <a:r>
              <a:rPr lang="cs-CZ" sz="2800" dirty="0"/>
              <a:t>Myšlení</a:t>
            </a:r>
          </a:p>
          <a:p>
            <a:r>
              <a:rPr lang="cs-CZ" sz="2800" dirty="0"/>
              <a:t>Symptomy, psychopatologie</a:t>
            </a:r>
          </a:p>
          <a:p>
            <a:r>
              <a:rPr lang="cs-CZ" sz="2800" dirty="0"/>
              <a:t>Osobnost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0692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DD6DA-5515-4046-9F87-416163F3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4F5BB6-D18A-4D23-BEF3-4A350058A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217AF8-7A5D-4DF0-BF76-C77ABC4D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691"/>
            <a:ext cx="12801600" cy="8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1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B33AF-22F0-423F-BF00-668F75FC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Rady z </a:t>
            </a:r>
            <a:r>
              <a:rPr lang="cs-CZ" dirty="0" err="1"/>
              <a:t>lichtenbergové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94976-067C-4448-A2D3-2C2B1E964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145096" cy="5108786"/>
          </a:xfrm>
        </p:spPr>
        <p:txBody>
          <a:bodyPr/>
          <a:lstStyle/>
          <a:p>
            <a:r>
              <a:rPr lang="cs-CZ" dirty="0"/>
              <a:t>Popisy charakteristických způsobů chování dodávají individualitu</a:t>
            </a:r>
          </a:p>
          <a:p>
            <a:r>
              <a:rPr lang="cs-CZ" dirty="0"/>
              <a:t>Je dobré zahrnout pozorování toho, co měříme testem.</a:t>
            </a:r>
          </a:p>
          <a:p>
            <a:r>
              <a:rPr lang="cs-CZ" dirty="0"/>
              <a:t>Popisy chování pomáhají porozumět tomu, co se skrývá za psychologickými rysy, poruchami…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477BDA-E231-4883-8040-35C9C782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998896"/>
            <a:ext cx="5250635" cy="7620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640B1C-5D3B-4520-9CD6-514B68CDF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815391"/>
            <a:ext cx="5334462" cy="6553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DFA76B-4785-45EC-977D-F25B3E012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294" y="16720"/>
            <a:ext cx="2966306" cy="1856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A42CF3-D265-4C1D-BC00-7B0CD1E20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294" y="2058426"/>
            <a:ext cx="2992759" cy="15403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A86F44D-F8E0-4D93-82DA-72133E201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8983" y="5022045"/>
            <a:ext cx="7552928" cy="31695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D5A1E5-037F-420A-895A-B24A18412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8" y="6782142"/>
            <a:ext cx="5754916" cy="7620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52A9E81-E17A-48B4-8AFD-83CAF55B8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104" y="7491948"/>
            <a:ext cx="8028897" cy="9785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115970A-EFB8-4FF4-946F-2915BC03A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8323" y="0"/>
            <a:ext cx="2842506" cy="470956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287C041-088C-44C5-850C-2AC8E61CA0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92" y="8632509"/>
            <a:ext cx="12097816" cy="8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34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3EA1D-946A-4DF3-8BB8-15310988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2DC69-B298-4220-9EB9-3E07C6AEC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AB6687-58FD-4E00-BEEE-ACF78CF6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15" y="120080"/>
            <a:ext cx="12148593" cy="92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65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b="1" i="1" dirty="0"/>
              <a:t>výsledky testů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881400" cy="710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Poskytuje výsledky testů, které specificky doplňují předchozí informace.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Představení testů a administrovaných částí </a:t>
            </a:r>
            <a:r>
              <a:rPr lang="cs-CZ" sz="2400" dirty="0"/>
              <a:t>(implicitně/explicitně zdůvodňující)</a:t>
            </a:r>
            <a:endParaRPr lang="cs-CZ" sz="2800" dirty="0"/>
          </a:p>
          <a:p>
            <a:r>
              <a:rPr lang="cs-CZ" sz="2800" dirty="0"/>
              <a:t>Relevantní skóry – standardní skóry, intervaly spolehlivosti, percentily a jejich vysvětlení. Volba norem (je-li).   (Tabulky se skóry, mohou být příloho una konci.)</a:t>
            </a:r>
          </a:p>
          <a:p>
            <a:r>
              <a:rPr lang="cs-CZ" sz="2800" dirty="0"/>
              <a:t>Informace důležité pro zhodnocení validity a použitelnosti dat</a:t>
            </a:r>
          </a:p>
          <a:p>
            <a:r>
              <a:rPr lang="cs-CZ" sz="2800" dirty="0"/>
              <a:t>Elementární interpretace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Obecně nepředpokládáme, že čtenář použité testy zná.</a:t>
            </a:r>
          </a:p>
          <a:p>
            <a:pPr marL="0" indent="0">
              <a:buNone/>
            </a:pPr>
            <a:r>
              <a:rPr lang="cs-CZ" sz="2800" dirty="0"/>
              <a:t>Pozor na uvádění testových materiálů!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82045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7A17F-1295-456C-9B50-9F21914A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15DD5B-810F-4587-8CE0-58657178D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66" y="3745658"/>
            <a:ext cx="12250750" cy="379124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358A04-6EDC-407B-A30C-0C1AF6FE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4096"/>
            <a:ext cx="12883849" cy="17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27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00AE6-D6FE-43E8-8F09-E25F9DF5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34054-DCFA-471D-A8A2-F08100FD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B8C045-AEBD-410D-881F-A9C02E79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97" y="4584576"/>
            <a:ext cx="4923042" cy="19130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0ABFAA-E342-42F4-8FBE-2A1CFB4D2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158" y="4642761"/>
            <a:ext cx="5043719" cy="5472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42A78AC-311B-47BC-9163-F6B8C00E2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909" y="79259"/>
            <a:ext cx="8897691" cy="9528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312F86-6298-4B9D-AFFC-8DE01FBE8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517" y="6274385"/>
            <a:ext cx="5342083" cy="3292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AE4038-5F12-4208-B188-465A8CF60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9" y="7078761"/>
            <a:ext cx="5601185" cy="25224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EB44AC8-BEC8-46D7-A09D-E4DB2A7FB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168" y="3026280"/>
            <a:ext cx="278916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0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BDC7F-938F-4E58-A88E-3F183725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38242-94CD-4941-A48D-415D8946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2013E2-A080-43B2-9F68-A209892F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" y="0"/>
            <a:ext cx="6696744" cy="96987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8069D68-ACCC-404A-B790-7B466E811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650" y="0"/>
            <a:ext cx="6051037" cy="62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7E7E6-9FB3-4ADB-BB15-4632D053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D0124-34E4-4BD8-9398-5E58C7D5A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324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3. </a:t>
            </a:r>
            <a:r>
              <a:rPr lang="cs-CZ" b="1" i="1" dirty="0"/>
              <a:t>osoba v sociálním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593368" cy="71048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dirty="0"/>
              <a:t>Jak klient (s tím, co už o něm víme) funguje v každodenním životě.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Sebeobsluha, každodenní fungování i plánování</a:t>
            </a:r>
          </a:p>
          <a:p>
            <a:r>
              <a:rPr lang="cs-CZ" sz="3200" dirty="0"/>
              <a:t>Sociální fungování – stabilní kontakty s lidmi mimo rodinu – práce,  komunita </a:t>
            </a:r>
          </a:p>
          <a:p>
            <a:r>
              <a:rPr lang="cs-CZ" sz="3200" dirty="0"/>
              <a:t>Partnerské a rodinné vztahy</a:t>
            </a:r>
          </a:p>
          <a:p>
            <a:r>
              <a:rPr lang="cs-CZ" sz="3200" dirty="0"/>
              <a:t>Akademické/pracovní fungování – dovednosti, kompetence, problémy</a:t>
            </a:r>
          </a:p>
          <a:p>
            <a:r>
              <a:rPr lang="cs-CZ" sz="3200" dirty="0"/>
              <a:t>Volnočasové fungování 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/>
              <a:t>Příležitost konstatovat bezproblémovost, zdroje zvládání i možná rizika. </a:t>
            </a:r>
          </a:p>
          <a:p>
            <a:pPr marL="0" indent="0">
              <a:buNone/>
            </a:pPr>
            <a:r>
              <a:rPr lang="cs-CZ" sz="3200" dirty="0"/>
              <a:t>Mimo klinický kontext to nemusí být rozsáhlý text.</a:t>
            </a:r>
          </a:p>
        </p:txBody>
      </p:sp>
    </p:spTree>
    <p:extLst>
      <p:ext uri="{BB962C8B-B14F-4D97-AF65-F5344CB8AC3E}">
        <p14:creationId xmlns:p14="http://schemas.microsoft.com/office/powerpoint/2010/main" val="1418272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673594"/>
            <a:ext cx="10881360" cy="2038774"/>
          </a:xfrm>
        </p:spPr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4. </a:t>
            </a:r>
            <a:r>
              <a:rPr lang="cs-CZ" b="1" i="1" dirty="0"/>
              <a:t>závěry, 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2161520" cy="6840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dirty="0"/>
              <a:t>Formulace odpovědí na otázky a návrh dalšího postupu</a:t>
            </a:r>
          </a:p>
          <a:p>
            <a:pPr marL="0" indent="0">
              <a:buNone/>
            </a:pPr>
            <a:r>
              <a:rPr lang="cs-CZ" sz="3200" dirty="0"/>
              <a:t>Formulování závěrů s vícezdrojovou podporou. Vyřešení rozporů mezi různými zdroji informací.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Úvaha o validitě, reliabilitě závěrů </a:t>
            </a:r>
          </a:p>
          <a:p>
            <a:pPr lvl="1"/>
            <a:r>
              <a:rPr lang="cs-CZ" sz="2800" dirty="0"/>
              <a:t>Srozumitelný jazyk s ilustracemi</a:t>
            </a:r>
          </a:p>
          <a:p>
            <a:r>
              <a:rPr lang="cs-CZ" sz="3200" dirty="0"/>
              <a:t>Odpověď na otázku/y, cíle vyšetření</a:t>
            </a:r>
          </a:p>
          <a:p>
            <a:r>
              <a:rPr lang="cs-CZ" sz="3200" dirty="0"/>
              <a:t>Etiologické dojmy, diagnóza, „diagnostická rozvaha“, jsou-li na místě </a:t>
            </a:r>
          </a:p>
          <a:p>
            <a:r>
              <a:rPr lang="cs-CZ" sz="3200" dirty="0"/>
              <a:t>Doporučení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Potřeba další  informace, vyšetření, pozornosti</a:t>
            </a:r>
          </a:p>
          <a:p>
            <a:pPr lvl="1"/>
            <a:r>
              <a:rPr lang="cs-CZ" sz="2800" dirty="0"/>
              <a:t>Způsoby intervence, úpravy podmínek/úlev, terapie   (zohlednění klientovy historie)</a:t>
            </a:r>
          </a:p>
          <a:p>
            <a:r>
              <a:rPr lang="cs-CZ" sz="2800" dirty="0"/>
              <a:t>Závěr</a:t>
            </a:r>
          </a:p>
          <a:p>
            <a:pPr lvl="1"/>
            <a:r>
              <a:rPr lang="cs-CZ" sz="2800" dirty="0"/>
              <a:t>Poděkování. Jsem/nejsem k dispozici pro další 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37AAD64-6178-4C5E-8ECC-D612FAA76E07}"/>
              </a:ext>
            </a:extLst>
          </p:cNvPr>
          <p:cNvSpPr/>
          <p:nvPr/>
        </p:nvSpPr>
        <p:spPr>
          <a:xfrm>
            <a:off x="424136" y="2856384"/>
            <a:ext cx="12161520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r>
              <a:rPr lang="cs-CZ" i="1" dirty="0">
                <a:solidFill>
                  <a:srgbClr val="FFFF00"/>
                </a:solidFill>
              </a:rPr>
              <a:t>Někdy přímo součástí </a:t>
            </a:r>
          </a:p>
          <a:p>
            <a:pPr algn="r"/>
            <a:r>
              <a:rPr lang="cs-CZ" i="1" dirty="0">
                <a:solidFill>
                  <a:srgbClr val="FFFF00"/>
                </a:solidFill>
              </a:rPr>
              <a:t>interpretace </a:t>
            </a:r>
          </a:p>
          <a:p>
            <a:pPr algn="r"/>
            <a:r>
              <a:rPr lang="cs-CZ" i="1" dirty="0">
                <a:solidFill>
                  <a:srgbClr val="FFFF00"/>
                </a:solidFill>
              </a:rPr>
              <a:t>testových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3500793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76EAA-4EAC-4D82-B3D4-3059AB07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52" y="96426"/>
            <a:ext cx="10881360" cy="1396738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Sourcing</a:t>
            </a:r>
            <a:r>
              <a:rPr lang="cs-CZ" sz="2800" dirty="0"/>
              <a:t> - Mělo by být zřejmé, z jakých informací je dělán ten který závěr, ale pozor na defenzivní formalismus či alibismus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FC5E4C-7A91-4619-8184-513A1AC1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" y="1270248"/>
            <a:ext cx="9859760" cy="8234526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7F9188-C75B-4728-AD5E-D48BC0A29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8750089" y="4197443"/>
            <a:ext cx="5398845" cy="23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3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3B1DB-8179-4183-B404-0A7FFC5A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BF31E7-4E56-44DD-B690-1DC8960F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Klientka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na diagnostiku obrátila se svou vlastní zakázkou, jejíž podstatou je nevyhovující 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ZVLÁDÁNÍ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zátěžových situací. Obtíže klientky lze formulovat jako neschopnost adaptivně reagovat na stresující podněty – největší problém klientka vidí v tom, že kdykoliv se před ní objeví stresující situace, je z toho „odepsaná“. Klientka uvedla, že ačkoliv racionálně chápe, že nemá důvod být nervózní, nedokáže své reakce nijak ovlivnit. Popisuje, že jí stres vždy zcela pohltí, a to až do té míry, kdy je jí fyzicky velmi zle. Nemůže jíst, je jí nevolno od žaludku, zažívá horečnaté stavy, schvácení a malátnost, dle vlastních slov je pak celkově „nepoužitelná“.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487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449352" cy="5108786"/>
          </a:xfrm>
        </p:spPr>
        <p:txBody>
          <a:bodyPr>
            <a:normAutofit/>
          </a:bodyPr>
          <a:lstStyle/>
          <a:p>
            <a:r>
              <a:rPr lang="cs-CZ" sz="3600" dirty="0"/>
              <a:t>Často se odehraje zasláním, předáním zprávy</a:t>
            </a:r>
          </a:p>
          <a:p>
            <a:r>
              <a:rPr lang="cs-CZ" sz="3600" dirty="0"/>
              <a:t>Podle APA povinnost </a:t>
            </a:r>
            <a:r>
              <a:rPr lang="cs-CZ" sz="3600" i="1" dirty="0"/>
              <a:t>vysvětlit</a:t>
            </a:r>
            <a:r>
              <a:rPr lang="cs-CZ" sz="3600" dirty="0"/>
              <a:t> výsledky -     = alespoň projít</a:t>
            </a:r>
          </a:p>
          <a:p>
            <a:pPr lvl="1"/>
            <a:r>
              <a:rPr lang="cs-CZ" sz="3200" dirty="0"/>
              <a:t>PATI – </a:t>
            </a:r>
            <a:r>
              <a:rPr lang="cs-CZ" sz="3200" dirty="0" err="1"/>
              <a:t>psychological</a:t>
            </a:r>
            <a:r>
              <a:rPr lang="cs-CZ" sz="3200" dirty="0"/>
              <a:t> assessment as </a:t>
            </a:r>
            <a:r>
              <a:rPr lang="cs-CZ" sz="3200" dirty="0" err="1"/>
              <a:t>therapeutic</a:t>
            </a:r>
            <a:r>
              <a:rPr lang="cs-CZ" sz="3200" dirty="0"/>
              <a:t> </a:t>
            </a:r>
            <a:r>
              <a:rPr lang="cs-CZ" sz="3200" dirty="0" err="1"/>
              <a:t>intervention</a:t>
            </a:r>
            <a:endParaRPr lang="cs-CZ" sz="3200" dirty="0"/>
          </a:p>
          <a:p>
            <a:r>
              <a:rPr lang="cs-CZ" sz="3600" dirty="0"/>
              <a:t>Poskytnutí podpory při sdělování špatných zpráv</a:t>
            </a:r>
          </a:p>
          <a:p>
            <a:r>
              <a:rPr lang="cs-CZ" sz="3600" dirty="0"/>
              <a:t>Možnost přechodu k </a:t>
            </a:r>
            <a:r>
              <a:rPr lang="cs-CZ" sz="3600" dirty="0" err="1"/>
              <a:t>psychoeduakci</a:t>
            </a:r>
            <a:r>
              <a:rPr lang="cs-CZ" sz="3600" dirty="0"/>
              <a:t>, intervenci</a:t>
            </a:r>
          </a:p>
        </p:txBody>
      </p:sp>
    </p:spTree>
    <p:extLst>
      <p:ext uri="{BB962C8B-B14F-4D97-AF65-F5344CB8AC3E}">
        <p14:creationId xmlns:p14="http://schemas.microsoft.com/office/powerpoint/2010/main" val="4046537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6DF0D-A82C-4953-AF65-BB88F4CE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D6C51-004C-4D9F-8B1A-1C975A16A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476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Zadání seminární práce</a:t>
            </a:r>
            <a:br>
              <a:rPr lang="cs-CZ" b="1" dirty="0">
                <a:solidFill>
                  <a:srgbClr val="FFFF00"/>
                </a:solidFill>
              </a:rPr>
            </a:br>
            <a:r>
              <a:rPr lang="cs-CZ" sz="6000" b="1" dirty="0">
                <a:solidFill>
                  <a:srgbClr val="FFFF00"/>
                </a:solidFill>
              </a:rPr>
              <a:t>Zpráva z vyšetření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194192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S</a:t>
            </a:r>
            <a:r>
              <a:rPr lang="cs-CZ" sz="2800" u="sng" dirty="0"/>
              <a:t>mysluplně a eticky</a:t>
            </a:r>
            <a:r>
              <a:rPr lang="cs-CZ" sz="2800" dirty="0"/>
              <a:t> provést vyšetření</a:t>
            </a:r>
          </a:p>
          <a:p>
            <a:pPr lvl="1"/>
            <a:r>
              <a:rPr lang="cs-CZ" sz="2400" dirty="0"/>
              <a:t>Stanovit se zvoleným klientem co nejreálněji diagnostickou otázku/cíl i potřebné informace.</a:t>
            </a:r>
          </a:p>
          <a:p>
            <a:pPr lvl="1"/>
            <a:r>
              <a:rPr lang="cs-CZ" sz="2400" dirty="0"/>
              <a:t>Samozřejmé využití rozhovoru a pozorování jako základních zdrojů informací. </a:t>
            </a:r>
          </a:p>
          <a:p>
            <a:pPr lvl="2"/>
            <a:r>
              <a:rPr lang="cs-CZ" sz="2120" dirty="0"/>
              <a:t>U obou dopředu naplánovat důležité otázky a cíle pozorování.</a:t>
            </a:r>
          </a:p>
          <a:p>
            <a:pPr lvl="1"/>
            <a:r>
              <a:rPr lang="cs-CZ" sz="2400" dirty="0"/>
              <a:t>Využít alespoň 1 standardizovanou </a:t>
            </a:r>
            <a:r>
              <a:rPr lang="cs-CZ" sz="2400" dirty="0" err="1"/>
              <a:t>psdg</a:t>
            </a:r>
            <a:r>
              <a:rPr lang="cs-CZ" sz="2400" dirty="0"/>
              <a:t> metodu.</a:t>
            </a:r>
          </a:p>
          <a:p>
            <a:r>
              <a:rPr lang="cs-CZ" sz="2800" dirty="0"/>
              <a:t>Struktura nálezu dle </a:t>
            </a:r>
            <a:r>
              <a:rPr lang="cs-CZ" sz="2800" dirty="0" err="1"/>
              <a:t>Zuckerman</a:t>
            </a:r>
            <a:r>
              <a:rPr lang="cs-CZ" sz="2800" dirty="0"/>
              <a:t> (2010).</a:t>
            </a:r>
          </a:p>
          <a:p>
            <a:pPr lvl="1"/>
            <a:r>
              <a:rPr lang="cs-CZ" dirty="0"/>
              <a:t>Pište to reálně, se zohledněním limitů situace (žádné „kdyby“). Zadavatel je vyšetřovaná osoba či odborník, člen týmu, s nímž byste se pak rozhodovali o tom, zda a jakou péči/službu nabídnout. Zpráva natolik kompletní, aby umožňovala přezkum.</a:t>
            </a:r>
          </a:p>
          <a:p>
            <a:pPr lvl="1"/>
            <a:r>
              <a:rPr lang="cs-CZ" dirty="0"/>
              <a:t>Zkuste výsledek prezentovat i svému klientovi</a:t>
            </a:r>
          </a:p>
          <a:p>
            <a:r>
              <a:rPr lang="cs-CZ" sz="2800" dirty="0"/>
              <a:t>Důvěrnost -  anonymita</a:t>
            </a:r>
          </a:p>
          <a:p>
            <a:r>
              <a:rPr lang="cs-CZ" sz="2800" dirty="0"/>
              <a:t>0 až 25 </a:t>
            </a:r>
            <a:r>
              <a:rPr lang="cs-CZ" sz="2800"/>
              <a:t>bodů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85899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95163-547D-48A7-BEFB-8DBFC2C2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442"/>
            <a:ext cx="11593368" cy="2038774"/>
          </a:xfrm>
        </p:spPr>
        <p:txBody>
          <a:bodyPr/>
          <a:lstStyle/>
          <a:p>
            <a:r>
              <a:rPr lang="cs-CZ" sz="6600" dirty="0"/>
              <a:t>plánování vyšetření </a:t>
            </a:r>
            <a:r>
              <a:rPr lang="cs-CZ" dirty="0"/>
              <a:t>(v psyn4020)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20A95-0C30-4A15-A9A8-0DA748F8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33820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Získání klienta a zakázky (něco, čím si není jistý, co by o sobě rád věděl)</a:t>
            </a:r>
          </a:p>
          <a:p>
            <a:r>
              <a:rPr lang="cs-CZ" sz="3200" dirty="0"/>
              <a:t>Úvaha o možných způsobech naplnění zakázky -&gt; nabídka cílů vyšetření</a:t>
            </a:r>
          </a:p>
          <a:p>
            <a:r>
              <a:rPr lang="en-GB" sz="3200" dirty="0"/>
              <a:t>V</a:t>
            </a:r>
            <a:r>
              <a:rPr lang="cs-CZ" sz="3200" dirty="0" err="1"/>
              <a:t>yjednání</a:t>
            </a:r>
            <a:r>
              <a:rPr lang="cs-CZ" sz="3200" dirty="0"/>
              <a:t> cíle vyšetření   …… </a:t>
            </a:r>
            <a:r>
              <a:rPr lang="cs-CZ" sz="3200" i="1" dirty="0"/>
              <a:t>Termín 1</a:t>
            </a:r>
          </a:p>
          <a:p>
            <a:r>
              <a:rPr lang="cs-CZ" sz="3200" dirty="0"/>
              <a:t>Úvaha o potřebných informacích</a:t>
            </a:r>
            <a:endParaRPr lang="en-GB" sz="3200" dirty="0"/>
          </a:p>
          <a:p>
            <a:pPr lvl="1"/>
            <a:r>
              <a:rPr lang="en-GB" sz="2800" dirty="0" err="1"/>
              <a:t>Jak</a:t>
            </a:r>
            <a:r>
              <a:rPr lang="en-GB" sz="2800" dirty="0"/>
              <a:t> se je do</a:t>
            </a:r>
            <a:r>
              <a:rPr lang="cs-CZ" sz="2800" dirty="0"/>
              <a:t>zvím v rozhovoru (současné + anamnéza)</a:t>
            </a:r>
          </a:p>
          <a:p>
            <a:pPr lvl="1"/>
            <a:r>
              <a:rPr lang="cs-CZ" sz="2800" dirty="0"/>
              <a:t>Co k tomu mohu získat pozorováním v situaci vyšetření</a:t>
            </a:r>
          </a:p>
          <a:p>
            <a:pPr lvl="1"/>
            <a:r>
              <a:rPr lang="cs-CZ" sz="2800" dirty="0"/>
              <a:t>Co se dozvím použitím standardizovaných testů?</a:t>
            </a:r>
          </a:p>
          <a:p>
            <a:r>
              <a:rPr lang="cs-CZ" sz="3200" dirty="0"/>
              <a:t>Dohodnutí termínu vyšetření   </a:t>
            </a:r>
          </a:p>
          <a:p>
            <a:r>
              <a:rPr lang="cs-CZ" sz="3200" dirty="0"/>
              <a:t>Získání informovaného souhlasu</a:t>
            </a:r>
          </a:p>
          <a:p>
            <a:r>
              <a:rPr lang="cs-CZ" sz="3200" dirty="0"/>
              <a:t>….</a:t>
            </a:r>
          </a:p>
          <a:p>
            <a:r>
              <a:rPr lang="cs-CZ" sz="3200" dirty="0"/>
              <a:t>Zpráva ….. </a:t>
            </a:r>
            <a:r>
              <a:rPr lang="cs-CZ" sz="3200" i="1" dirty="0"/>
              <a:t>Termín 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884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F2F22-B59E-4CD6-842F-06BD668E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4096"/>
            <a:ext cx="10881360" cy="1152128"/>
          </a:xfrm>
        </p:spPr>
        <p:txBody>
          <a:bodyPr>
            <a:normAutofit/>
          </a:bodyPr>
          <a:lstStyle/>
          <a:p>
            <a:r>
              <a:rPr lang="cs-CZ" sz="4800" dirty="0"/>
              <a:t>Etické aspekty seminární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82F94-E9EE-4C7D-A8A5-EBF00FFB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32248"/>
            <a:ext cx="11809392" cy="784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Vyhýbání se závažným problémům, patologii</a:t>
            </a:r>
          </a:p>
          <a:p>
            <a:pPr lvl="1"/>
            <a:r>
              <a:rPr lang="cs-CZ" sz="2800" dirty="0"/>
              <a:t>Pokud se při vyjednávání zakázky zdá, že by mohlo jít o vážný problém, doporučíme odbornou péči a vyhledáme jiného klienta pro tuto práci.</a:t>
            </a:r>
            <a:endParaRPr lang="en-GB" sz="2800" dirty="0"/>
          </a:p>
          <a:p>
            <a:pPr marL="0" indent="0">
              <a:spcBef>
                <a:spcPts val="1800"/>
              </a:spcBef>
              <a:buNone/>
            </a:pPr>
            <a:r>
              <a:rPr lang="en-GB" sz="3200" dirty="0" err="1"/>
              <a:t>Nevstupujeme</a:t>
            </a:r>
            <a:r>
              <a:rPr lang="en-GB" sz="3200" dirty="0"/>
              <a:t> do ji</a:t>
            </a:r>
            <a:r>
              <a:rPr lang="cs-CZ" sz="3200" dirty="0"/>
              <a:t>ž řešených problémů</a:t>
            </a:r>
          </a:p>
          <a:p>
            <a:pPr lvl="1"/>
            <a:r>
              <a:rPr lang="cs-CZ" sz="2800" dirty="0"/>
              <a:t>Není dobré přijmout zakázku na doplnění informací či „jiného úhlu pohledu“ do problému, který je(byl) řešen jinými odborníky (bez jejich souhlasu či supervize)</a:t>
            </a:r>
          </a:p>
          <a:p>
            <a:pPr lvl="1"/>
            <a:r>
              <a:rPr lang="cs-CZ" sz="2800" dirty="0"/>
              <a:t>Např. rodinné spory, pracovně-psychologické spory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200" dirty="0"/>
              <a:t>Nepřijímáme zakázky zahrnující explicitně více aktérů – děti, rodiny…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200" dirty="0"/>
              <a:t>Nepřijímáme zakázky na změření zvolenou metodou</a:t>
            </a:r>
          </a:p>
          <a:p>
            <a:pPr lvl="1"/>
            <a:r>
              <a:rPr lang="cs-CZ" sz="2800" dirty="0"/>
              <a:t>Hrozba překvapení v důsledku nedostatečného vyjednání zakázky</a:t>
            </a:r>
          </a:p>
        </p:txBody>
      </p:sp>
    </p:spTree>
    <p:extLst>
      <p:ext uri="{BB962C8B-B14F-4D97-AF65-F5344CB8AC3E}">
        <p14:creationId xmlns:p14="http://schemas.microsoft.com/office/powerpoint/2010/main" val="64311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Informovaný souhlas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1665376" cy="7248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Informování směřující k získání souhlasu s…</a:t>
            </a:r>
          </a:p>
          <a:p>
            <a:r>
              <a:rPr lang="cs-CZ" dirty="0"/>
              <a:t>…s cílem vyšetření,</a:t>
            </a:r>
          </a:p>
          <a:p>
            <a:r>
              <a:rPr lang="cs-CZ" dirty="0"/>
              <a:t>…s provedením vyšetření zamýšleným způsobem,</a:t>
            </a:r>
          </a:p>
          <a:p>
            <a:pPr lvl="1"/>
            <a:r>
              <a:rPr lang="cs-CZ" dirty="0"/>
              <a:t>(zajistíme patřičnou úroveň informovanosti o plánovaných metodách)</a:t>
            </a:r>
          </a:p>
          <a:p>
            <a:r>
              <a:rPr lang="cs-CZ" dirty="0"/>
              <a:t>…s možnými konsekvencemi (různých výsledků) vyšetření,</a:t>
            </a:r>
          </a:p>
          <a:p>
            <a:r>
              <a:rPr lang="cs-CZ" dirty="0"/>
              <a:t>…s možnými riziky,</a:t>
            </a:r>
          </a:p>
          <a:p>
            <a:r>
              <a:rPr lang="cs-CZ" dirty="0"/>
              <a:t>…se způsobem nakládání s osobními údaji (zprávou z vyšetření), zejm. informování dalších osob, institucí a …</a:t>
            </a:r>
          </a:p>
          <a:p>
            <a:pPr marL="0" indent="0">
              <a:buNone/>
            </a:pPr>
            <a:r>
              <a:rPr lang="cs-CZ" dirty="0"/>
              <a:t>Zahrnuje také informování </a:t>
            </a:r>
            <a:r>
              <a:rPr lang="cs-CZ" b="1" dirty="0"/>
              <a:t>o právech a povinnostech klienta</a:t>
            </a:r>
            <a:r>
              <a:rPr lang="cs-CZ" dirty="0"/>
              <a:t>/vyšetřované osoby.</a:t>
            </a:r>
          </a:p>
          <a:p>
            <a:endParaRPr lang="cs-CZ" dirty="0"/>
          </a:p>
          <a:p>
            <a:r>
              <a:rPr lang="cs-CZ" sz="2100" dirty="0"/>
              <a:t>IS shrnuje vše, co předpokládáme, že klient o průběhu vyšetření ví. Řadu věcí ví jen implicitně a jen možná a proto je v souhlasu explicitně uvádíme. Jeho účelem je nejen naše ochrana. Klientova představa o vyšetření má na úspěch vyšetření vliv – mylná, zkreslená představa může vyšetření zkomplikovat i zhatit. Přesná představa </a:t>
            </a:r>
            <a:r>
              <a:rPr lang="cs-CZ" sz="2100" b="1" dirty="0"/>
              <a:t>je základem důvěry </a:t>
            </a:r>
            <a:r>
              <a:rPr lang="cs-CZ" sz="2100" dirty="0"/>
              <a:t>v psychologa a mj. umožňuje psychologovi klást otázky, které by v jiném kontextu byly nepřípustně intimní. Absence nebo nejasnost souhlasu může psychologa brzdit, zvlášť začínajícího.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EC79B2-A344-4B55-B518-CC9E420E0CF7}"/>
              </a:ext>
            </a:extLst>
          </p:cNvPr>
          <p:cNvSpPr txBox="1"/>
          <p:nvPr/>
        </p:nvSpPr>
        <p:spPr>
          <a:xfrm>
            <a:off x="8849072" y="336392"/>
            <a:ext cx="4032448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MANDÁT &gt;&gt; RAPORT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sz="3200" b="1" dirty="0"/>
              <a:t>Souhlasí s ….</a:t>
            </a:r>
          </a:p>
          <a:p>
            <a:r>
              <a:rPr lang="cs-CZ" sz="3200" b="1" dirty="0"/>
              <a:t>Je si vědom, že…</a:t>
            </a:r>
          </a:p>
          <a:p>
            <a:endParaRPr lang="cs-CZ" sz="1800" b="1" dirty="0"/>
          </a:p>
          <a:p>
            <a:r>
              <a:rPr lang="cs-CZ" sz="2400" b="1" dirty="0">
                <a:solidFill>
                  <a:srgbClr val="FF0000"/>
                </a:solidFill>
              </a:rPr>
              <a:t>NE </a:t>
            </a:r>
            <a:r>
              <a:rPr lang="cs-CZ" sz="2400" b="1" dirty="0">
                <a:solidFill>
                  <a:schemeClr val="bg1"/>
                </a:solidFill>
              </a:rPr>
              <a:t>„Byl informován…“</a:t>
            </a:r>
          </a:p>
        </p:txBody>
      </p:sp>
    </p:spTree>
    <p:extLst>
      <p:ext uri="{BB962C8B-B14F-4D97-AF65-F5344CB8AC3E}">
        <p14:creationId xmlns:p14="http://schemas.microsoft.com/office/powerpoint/2010/main" val="2944040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757B6-8D4C-47BC-9363-BFE047B9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A93B55-FD6B-4BE1-8858-56F06F52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6A05BF-D90F-4AB5-B8F4-C026A474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188601"/>
            <a:ext cx="12331833" cy="66971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4F6CBA-69BE-4945-8364-9D0FD76B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4" y="6934041"/>
            <a:ext cx="12486518" cy="24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0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CAAD9-2120-404F-958C-A04F50CA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C850EC-B8B3-4FE2-AE8A-5B2F2BD1A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13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Nejčastější chyby ve studentských zprávách z diagnostického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Dana </a:t>
            </a:r>
            <a:r>
              <a:rPr lang="cs-CZ" dirty="0" err="1"/>
              <a:t>juhová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9904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24336"/>
            <a:ext cx="11881400" cy="6768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Musí být ve zprávě explicitně uvedena.</a:t>
            </a:r>
          </a:p>
          <a:p>
            <a:r>
              <a:rPr lang="cs-CZ" dirty="0"/>
              <a:t>Ze zprávy by mělo být zřejmé, že se vyšetřující s klientem na zakázce domluvil. </a:t>
            </a:r>
          </a:p>
          <a:p>
            <a:r>
              <a:rPr lang="cs-CZ" dirty="0"/>
              <a:t>Ve zprávě můžete „přiznat“, že jste za klientem s nabídkou na vyšetření přišli vy sami.</a:t>
            </a:r>
          </a:p>
          <a:p>
            <a:r>
              <a:rPr lang="cs-CZ" dirty="0"/>
              <a:t>Nezapomínejte, že zakázka by měla vzniknout na základě toho, že student sice něco nabízí, ale současně by použití nabízené metody mělo být klientovi užitečné. </a:t>
            </a:r>
          </a:p>
          <a:p>
            <a:pPr lvl="1"/>
            <a:r>
              <a:rPr lang="cs-CZ" dirty="0"/>
              <a:t>Častou chybou je, že studenta zaujme nějaká metoda a chce si ji vyzkoušet, ale už moc nepřemýšlí nad tím, zdali výsledky vyšetření mohou být klientovi užitečné.</a:t>
            </a:r>
          </a:p>
          <a:p>
            <a:r>
              <a:rPr lang="cs-CZ" dirty="0"/>
              <a:t>Vyhýbejte se zakázkám, které jsou z etického hlediska problematické (např. posouzení míry </a:t>
            </a:r>
            <a:r>
              <a:rPr lang="cs-CZ" dirty="0" err="1"/>
              <a:t>depresivity</a:t>
            </a:r>
            <a:r>
              <a:rPr lang="cs-CZ" dirty="0"/>
              <a:t>, posouzení, zdali jsou některé vlastnosti klienta mimo normu) nebo jsou nesplnitelné (např. stanovení přesné hodnoty IQ).</a:t>
            </a:r>
          </a:p>
          <a:p>
            <a:r>
              <a:rPr lang="cs-CZ" dirty="0"/>
              <a:t>Bývá výhodnější rozdělit vyšetření do více setkání, abyste měli dostatek času vybrat vhodnou metodu a připravit si otázky do rozhovoru (na základě zakázky by vás měly napadat různé hypotézy, které byste si během rozhovoru měli prověřovat).</a:t>
            </a:r>
          </a:p>
          <a:p>
            <a:r>
              <a:rPr lang="cs-CZ" dirty="0"/>
              <a:t>V případě, že klienta znáte, je vhodné se zamyslet nad tím, zdali může váš vztah ovlivnit vyšetření. </a:t>
            </a:r>
          </a:p>
        </p:txBody>
      </p:sp>
    </p:spTree>
    <p:extLst>
      <p:ext uri="{BB962C8B-B14F-4D97-AF65-F5344CB8AC3E}">
        <p14:creationId xmlns:p14="http://schemas.microsoft.com/office/powerpoint/2010/main" val="199981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84370-F0D4-45A2-A214-0F9B7AE4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CC3B1-E7A2-42DA-9B01-1D220F15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Klientke</a:t>
            </a:r>
            <a:r>
              <a:rPr lang="cs-CZ" dirty="0"/>
              <a:t>, </a:t>
            </a:r>
            <a:r>
              <a:rPr lang="cs-CZ" dirty="0" err="1"/>
              <a:t>študentke</a:t>
            </a:r>
            <a:r>
              <a:rPr lang="cs-CZ" dirty="0"/>
              <a:t>,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podľa</a:t>
            </a:r>
            <a:r>
              <a:rPr lang="cs-CZ" dirty="0"/>
              <a:t>  jej slov v </a:t>
            </a:r>
            <a:r>
              <a:rPr lang="cs-CZ" dirty="0" err="1"/>
              <a:t>posledných</a:t>
            </a:r>
            <a:r>
              <a:rPr lang="cs-CZ" dirty="0"/>
              <a:t> </a:t>
            </a:r>
            <a:r>
              <a:rPr lang="cs-CZ" dirty="0" err="1"/>
              <a:t>rokoch</a:t>
            </a:r>
            <a:r>
              <a:rPr lang="cs-CZ" dirty="0"/>
              <a:t> </a:t>
            </a:r>
            <a:r>
              <a:rPr lang="cs-CZ" dirty="0" err="1"/>
              <a:t>výrazne</a:t>
            </a:r>
            <a:r>
              <a:rPr lang="cs-CZ" dirty="0"/>
              <a:t> zhoršila </a:t>
            </a:r>
            <a:r>
              <a:rPr lang="cs-CZ" b="1" dirty="0"/>
              <a:t>POZORNOSŤ</a:t>
            </a:r>
            <a:r>
              <a:rPr lang="cs-CZ" dirty="0"/>
              <a:t>. Nedokáže </a:t>
            </a:r>
            <a:r>
              <a:rPr lang="cs-CZ" dirty="0" err="1"/>
              <a:t>ju</a:t>
            </a:r>
            <a:r>
              <a:rPr lang="cs-CZ" dirty="0"/>
              <a:t> </a:t>
            </a:r>
            <a:r>
              <a:rPr lang="cs-CZ" dirty="0" err="1"/>
              <a:t>udržať</a:t>
            </a:r>
            <a:r>
              <a:rPr lang="cs-CZ" dirty="0"/>
              <a:t> </a:t>
            </a:r>
            <a:r>
              <a:rPr lang="cs-CZ" dirty="0" err="1"/>
              <a:t>špecificky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učení </a:t>
            </a:r>
            <a:r>
              <a:rPr lang="cs-CZ" dirty="0" err="1"/>
              <a:t>sa</a:t>
            </a:r>
            <a:r>
              <a:rPr lang="cs-CZ" dirty="0"/>
              <a:t> a u nudných činností. Dokáže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sústrediť</a:t>
            </a:r>
            <a:r>
              <a:rPr lang="cs-CZ" dirty="0"/>
              <a:t> </a:t>
            </a:r>
            <a:r>
              <a:rPr lang="cs-CZ" dirty="0" err="1"/>
              <a:t>nárazovo</a:t>
            </a:r>
            <a:r>
              <a:rPr lang="cs-CZ" dirty="0"/>
              <a:t>, </a:t>
            </a:r>
            <a:r>
              <a:rPr lang="cs-CZ" dirty="0" err="1"/>
              <a:t>pri</a:t>
            </a:r>
            <a:r>
              <a:rPr lang="cs-CZ" dirty="0"/>
              <a:t> </a:t>
            </a:r>
            <a:r>
              <a:rPr lang="cs-CZ" dirty="0" err="1"/>
              <a:t>vypätí</a:t>
            </a:r>
            <a:r>
              <a:rPr lang="cs-CZ" dirty="0"/>
              <a:t> </a:t>
            </a:r>
            <a:r>
              <a:rPr lang="cs-CZ" dirty="0" err="1"/>
              <a:t>síl</a:t>
            </a:r>
            <a:r>
              <a:rPr lang="cs-CZ" dirty="0"/>
              <a:t> </a:t>
            </a:r>
            <a:r>
              <a:rPr lang="cs-CZ" dirty="0" err="1"/>
              <a:t>vtedy</a:t>
            </a:r>
            <a:r>
              <a:rPr lang="cs-CZ" dirty="0"/>
              <a:t>, </a:t>
            </a:r>
            <a:r>
              <a:rPr lang="cs-CZ" dirty="0" err="1"/>
              <a:t>ak</a:t>
            </a:r>
            <a:r>
              <a:rPr lang="cs-CZ" dirty="0"/>
              <a:t> je </a:t>
            </a:r>
            <a:r>
              <a:rPr lang="cs-CZ" dirty="0" err="1"/>
              <a:t>donútená</a:t>
            </a:r>
            <a:r>
              <a:rPr lang="cs-CZ" dirty="0"/>
              <a:t> </a:t>
            </a:r>
            <a:r>
              <a:rPr lang="cs-CZ" dirty="0" err="1"/>
              <a:t>situáciou</a:t>
            </a:r>
            <a:r>
              <a:rPr lang="cs-CZ" dirty="0"/>
              <a:t> (</a:t>
            </a:r>
            <a:r>
              <a:rPr lang="cs-CZ" dirty="0" err="1"/>
              <a:t>napr</a:t>
            </a:r>
            <a:r>
              <a:rPr lang="cs-CZ" dirty="0"/>
              <a:t>. </a:t>
            </a:r>
            <a:r>
              <a:rPr lang="cs-CZ" dirty="0" err="1"/>
              <a:t>pred</a:t>
            </a:r>
            <a:r>
              <a:rPr lang="cs-CZ" dirty="0"/>
              <a:t> </a:t>
            </a:r>
            <a:r>
              <a:rPr lang="cs-CZ" dirty="0" err="1"/>
              <a:t>skúškou</a:t>
            </a:r>
            <a:r>
              <a:rPr lang="cs-CZ" dirty="0"/>
              <a:t>). </a:t>
            </a:r>
            <a:r>
              <a:rPr lang="cs-CZ" dirty="0" err="1"/>
              <a:t>Ak</a:t>
            </a:r>
            <a:r>
              <a:rPr lang="cs-CZ" dirty="0"/>
              <a:t> je v </a:t>
            </a:r>
            <a:r>
              <a:rPr lang="cs-CZ" dirty="0" err="1"/>
              <a:t>situácií</a:t>
            </a:r>
            <a:r>
              <a:rPr lang="cs-CZ" dirty="0"/>
              <a:t>, </a:t>
            </a:r>
            <a:r>
              <a:rPr lang="cs-CZ" dirty="0" err="1"/>
              <a:t>kedy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má </a:t>
            </a:r>
            <a:r>
              <a:rPr lang="cs-CZ" dirty="0" err="1"/>
              <a:t>sústrediť</a:t>
            </a:r>
            <a:r>
              <a:rPr lang="cs-CZ" dirty="0"/>
              <a:t> na nudný úkol, nedokáže si </a:t>
            </a:r>
            <a:r>
              <a:rPr lang="cs-CZ" dirty="0" err="1"/>
              <a:t>pomôcť</a:t>
            </a:r>
            <a:r>
              <a:rPr lang="cs-CZ" dirty="0"/>
              <a:t> a </a:t>
            </a:r>
            <a:r>
              <a:rPr lang="cs-CZ" dirty="0" err="1"/>
              <a:t>siaha</a:t>
            </a:r>
            <a:r>
              <a:rPr lang="cs-CZ" dirty="0"/>
              <a:t> po </a:t>
            </a:r>
            <a:r>
              <a:rPr lang="cs-CZ" dirty="0" err="1"/>
              <a:t>sociálnych</a:t>
            </a:r>
            <a:r>
              <a:rPr lang="cs-CZ" dirty="0"/>
              <a:t> </a:t>
            </a:r>
            <a:r>
              <a:rPr lang="cs-CZ" dirty="0" err="1"/>
              <a:t>sieťach</a:t>
            </a:r>
            <a:r>
              <a:rPr lang="cs-CZ" dirty="0"/>
              <a:t> na mobile. Často je to </a:t>
            </a:r>
            <a:r>
              <a:rPr lang="cs-CZ" dirty="0" err="1"/>
              <a:t>vtedy</a:t>
            </a:r>
            <a:r>
              <a:rPr lang="cs-CZ" dirty="0"/>
              <a:t>, </a:t>
            </a:r>
            <a:r>
              <a:rPr lang="cs-CZ" dirty="0" err="1"/>
              <a:t>keď</a:t>
            </a:r>
            <a:r>
              <a:rPr lang="cs-CZ" dirty="0"/>
              <a:t> jej „</a:t>
            </a:r>
            <a:r>
              <a:rPr lang="cs-CZ" dirty="0" err="1"/>
              <a:t>nie</a:t>
            </a:r>
            <a:r>
              <a:rPr lang="cs-CZ" dirty="0"/>
              <a:t> je psychicky </a:t>
            </a:r>
            <a:r>
              <a:rPr lang="cs-CZ" dirty="0" err="1"/>
              <a:t>dobre</a:t>
            </a:r>
            <a:r>
              <a:rPr lang="cs-CZ" dirty="0"/>
              <a:t>“. </a:t>
            </a:r>
            <a:r>
              <a:rPr lang="cs-CZ" dirty="0" err="1"/>
              <a:t>Ak</a:t>
            </a:r>
            <a:r>
              <a:rPr lang="cs-CZ" dirty="0"/>
              <a:t> k </a:t>
            </a:r>
            <a:r>
              <a:rPr lang="cs-CZ" dirty="0" err="1"/>
              <a:t>sociálnym</a:t>
            </a:r>
            <a:r>
              <a:rPr lang="cs-CZ" dirty="0"/>
              <a:t> </a:t>
            </a:r>
            <a:r>
              <a:rPr lang="cs-CZ" dirty="0" err="1"/>
              <a:t>sieťam</a:t>
            </a:r>
            <a:r>
              <a:rPr lang="cs-CZ" dirty="0"/>
              <a:t> </a:t>
            </a:r>
            <a:r>
              <a:rPr lang="cs-CZ" dirty="0" err="1"/>
              <a:t>prístup</a:t>
            </a:r>
            <a:r>
              <a:rPr lang="cs-CZ" dirty="0"/>
              <a:t> nemá, </a:t>
            </a:r>
            <a:r>
              <a:rPr lang="cs-CZ" dirty="0" err="1"/>
              <a:t>vníma</a:t>
            </a:r>
            <a:r>
              <a:rPr lang="cs-CZ" dirty="0"/>
              <a:t>, že </a:t>
            </a:r>
            <a:r>
              <a:rPr lang="cs-CZ" dirty="0" err="1"/>
              <a:t>pozornosť</a:t>
            </a:r>
            <a:r>
              <a:rPr lang="cs-CZ" dirty="0"/>
              <a:t> udrží </a:t>
            </a:r>
            <a:r>
              <a:rPr lang="cs-CZ" dirty="0" err="1"/>
              <a:t>dlhšie</a:t>
            </a:r>
            <a:r>
              <a:rPr lang="cs-CZ" dirty="0"/>
              <a:t> a </a:t>
            </a:r>
            <a:r>
              <a:rPr lang="cs-CZ" dirty="0" err="1"/>
              <a:t>koncentrovanejšie</a:t>
            </a:r>
            <a:r>
              <a:rPr lang="cs-CZ" dirty="0"/>
              <a:t>. </a:t>
            </a:r>
            <a:r>
              <a:rPr lang="cs-CZ" dirty="0" err="1"/>
              <a:t>Spúšťačom</a:t>
            </a:r>
            <a:r>
              <a:rPr lang="cs-CZ" dirty="0"/>
              <a:t> </a:t>
            </a:r>
            <a:r>
              <a:rPr lang="cs-CZ" dirty="0" err="1"/>
              <a:t>celej</a:t>
            </a:r>
            <a:r>
              <a:rPr lang="cs-CZ" dirty="0"/>
              <a:t> </a:t>
            </a:r>
            <a:r>
              <a:rPr lang="cs-CZ" dirty="0" err="1"/>
              <a:t>situácie</a:t>
            </a:r>
            <a:r>
              <a:rPr lang="cs-CZ" dirty="0"/>
              <a:t> bolo </a:t>
            </a:r>
            <a:r>
              <a:rPr lang="cs-CZ" dirty="0" err="1"/>
              <a:t>akútne</a:t>
            </a:r>
            <a:r>
              <a:rPr lang="cs-CZ" dirty="0"/>
              <a:t> </a:t>
            </a:r>
            <a:r>
              <a:rPr lang="cs-CZ" dirty="0" err="1"/>
              <a:t>trúchlenie</a:t>
            </a:r>
            <a:r>
              <a:rPr lang="cs-CZ" dirty="0"/>
              <a:t> </a:t>
            </a:r>
            <a:r>
              <a:rPr lang="cs-CZ" dirty="0" err="1"/>
              <a:t>pred</a:t>
            </a:r>
            <a:r>
              <a:rPr lang="cs-CZ" dirty="0"/>
              <a:t> 8 </a:t>
            </a:r>
            <a:r>
              <a:rPr lang="cs-CZ" dirty="0" err="1"/>
              <a:t>rokmi</a:t>
            </a:r>
            <a:r>
              <a:rPr lang="cs-CZ" dirty="0"/>
              <a:t>, </a:t>
            </a:r>
            <a:r>
              <a:rPr lang="cs-CZ" dirty="0" err="1"/>
              <a:t>kedy</a:t>
            </a:r>
            <a:r>
              <a:rPr lang="cs-CZ" dirty="0"/>
              <a:t> málo spala, požívala </a:t>
            </a:r>
            <a:r>
              <a:rPr lang="cs-CZ" dirty="0" err="1"/>
              <a:t>veľa</a:t>
            </a:r>
            <a:r>
              <a:rPr lang="cs-CZ" dirty="0"/>
              <a:t> alkoholu a marihuany. Došlo k skokovému </a:t>
            </a:r>
            <a:r>
              <a:rPr lang="cs-CZ" dirty="0" err="1"/>
              <a:t>zhoršeniu</a:t>
            </a:r>
            <a:r>
              <a:rPr lang="cs-CZ" dirty="0"/>
              <a:t>, </a:t>
            </a:r>
            <a:r>
              <a:rPr lang="cs-CZ" dirty="0" err="1"/>
              <a:t>odvtedy</a:t>
            </a:r>
            <a:r>
              <a:rPr lang="cs-CZ" dirty="0"/>
              <a:t> je </a:t>
            </a:r>
            <a:r>
              <a:rPr lang="cs-CZ" dirty="0" err="1"/>
              <a:t>situácia</a:t>
            </a:r>
            <a:r>
              <a:rPr lang="cs-CZ" dirty="0"/>
              <a:t> </a:t>
            </a:r>
            <a:r>
              <a:rPr lang="cs-CZ" dirty="0" err="1"/>
              <a:t>podľa</a:t>
            </a:r>
            <a:r>
              <a:rPr lang="cs-CZ" dirty="0"/>
              <a:t> jej slov </a:t>
            </a:r>
            <a:r>
              <a:rPr lang="cs-CZ" dirty="0" err="1"/>
              <a:t>stabilná</a:t>
            </a:r>
            <a:r>
              <a:rPr lang="cs-CZ" dirty="0"/>
              <a:t>. Sama </a:t>
            </a:r>
            <a:r>
              <a:rPr lang="cs-CZ" dirty="0" err="1"/>
              <a:t>prichádza</a:t>
            </a:r>
            <a:r>
              <a:rPr lang="cs-CZ" dirty="0"/>
              <a:t> s hypotézou </a:t>
            </a:r>
            <a:r>
              <a:rPr lang="cs-CZ" dirty="0" err="1"/>
              <a:t>pôvodu</a:t>
            </a:r>
            <a:r>
              <a:rPr lang="cs-CZ" dirty="0"/>
              <a:t> </a:t>
            </a:r>
            <a:r>
              <a:rPr lang="cs-CZ" dirty="0" err="1"/>
              <a:t>potiaží</a:t>
            </a:r>
            <a:r>
              <a:rPr lang="cs-CZ" dirty="0"/>
              <a:t>: </a:t>
            </a:r>
            <a:r>
              <a:rPr lang="cs-CZ" dirty="0" err="1"/>
              <a:t>obáva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závislosti na </a:t>
            </a:r>
            <a:r>
              <a:rPr lang="cs-CZ" dirty="0" err="1"/>
              <a:t>sociálnych</a:t>
            </a:r>
            <a:r>
              <a:rPr lang="cs-CZ" dirty="0"/>
              <a:t> </a:t>
            </a:r>
            <a:r>
              <a:rPr lang="cs-CZ" dirty="0" err="1"/>
              <a:t>sieťach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50757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Informovaný souhlas a průběh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zprávě by mělo být explicitně napsáno, že klient byl s průběhem vyšetření a se svými právy seznámen, stejně tak s omezeními vyšetření a jeho riziky. Měl by vědět, co od vyšetření může očekávat a co mu výsledky mohou přinést.</a:t>
            </a:r>
          </a:p>
          <a:p>
            <a:r>
              <a:rPr lang="cs-CZ" dirty="0"/>
              <a:t>Ve zprávě by mělo zaznít, jak vyšetření probíhalo, kde, jak dlouho apod. – může to mít význam při hodnocení validity.</a:t>
            </a:r>
          </a:p>
        </p:txBody>
      </p:sp>
    </p:spTree>
    <p:extLst>
      <p:ext uri="{BB962C8B-B14F-4D97-AF65-F5344CB8AC3E}">
        <p14:creationId xmlns:p14="http://schemas.microsoft.com/office/powerpoint/2010/main" val="2795992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1521440" cy="6696744"/>
          </a:xfrm>
        </p:spPr>
        <p:txBody>
          <a:bodyPr/>
          <a:lstStyle/>
          <a:p>
            <a:r>
              <a:rPr lang="cs-CZ" dirty="0"/>
              <a:t>Dopředu si otázky přichystejte, abyste se během anamnézy opravdu ptali na věci, které úzce se zakázkou souvisí.</a:t>
            </a:r>
          </a:p>
          <a:p>
            <a:r>
              <a:rPr lang="cs-CZ" dirty="0"/>
              <a:t>Do zprávy pište jen relevantní informace</a:t>
            </a:r>
          </a:p>
          <a:p>
            <a:pPr lvl="1"/>
            <a:r>
              <a:rPr lang="cs-CZ" dirty="0"/>
              <a:t>není potřeba zmínit vše, na co jste se zeptali. </a:t>
            </a:r>
          </a:p>
          <a:p>
            <a:pPr lvl="1"/>
            <a:r>
              <a:rPr lang="cs-CZ" dirty="0"/>
              <a:t>není potřeba psát, co konkrétně klient řekl.</a:t>
            </a:r>
          </a:p>
          <a:p>
            <a:r>
              <a:rPr lang="cs-CZ" dirty="0"/>
              <a:t>Častou chybou je, že na ty nejdůležitější věci se student nezeptá. Např. pokud se zakázka týká problému s pozorností, měl by se student zaměřovat především na ni a mapovat, ve kterých oblastech se problémy objevují a ve kterých ne a s čím to může souviset.</a:t>
            </a:r>
          </a:p>
          <a:p>
            <a:r>
              <a:rPr lang="cs-CZ" dirty="0"/>
              <a:t>Nejasné </a:t>
            </a:r>
            <a:r>
              <a:rPr lang="cs-CZ" dirty="0" err="1"/>
              <a:t>zdrojování</a:t>
            </a:r>
            <a:r>
              <a:rPr lang="cs-CZ" dirty="0"/>
              <a:t>! Není jasné, zda uvádíte parafrázi klientova vyjádření nebo svoje porozumění tomu, co vám sdělil. Vaše závěry stojí na tom, jak jste porozuměli sdělením klienta – vaše porozumění by měla převládat. </a:t>
            </a:r>
          </a:p>
        </p:txBody>
      </p:sp>
    </p:spTree>
    <p:extLst>
      <p:ext uri="{BB962C8B-B14F-4D97-AF65-F5344CB8AC3E}">
        <p14:creationId xmlns:p14="http://schemas.microsoft.com/office/powerpoint/2010/main" val="497769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potřeba odlišit domněnky od pozorování.</a:t>
            </a:r>
          </a:p>
          <a:p>
            <a:r>
              <a:rPr lang="cs-CZ" dirty="0"/>
              <a:t>Věty typu: „klientka byla v dobré náladě“, „působila uvolněně a sebevědomě“, „chovala se přívětivě“ atd. nepopisují pozorování, ale jedná se o intepretace toho, co bylo pozorováno (někdo jiný by stejné projevy mohl interpretovat jinak).</a:t>
            </a:r>
          </a:p>
          <a:p>
            <a:r>
              <a:rPr lang="cs-CZ" dirty="0"/>
              <a:t>Pozor na vyjádření typu, že nějaké projevy jsou „v normě“ – k tomu nemáte dostatek zkušeností a kompetencí.</a:t>
            </a:r>
          </a:p>
          <a:p>
            <a:r>
              <a:rPr lang="cs-CZ" dirty="0"/>
              <a:t>V celé zprávě je potřeba </a:t>
            </a:r>
            <a:r>
              <a:rPr lang="cs-CZ" dirty="0" err="1"/>
              <a:t>zdrojovat</a:t>
            </a:r>
            <a:r>
              <a:rPr lang="cs-CZ" dirty="0"/>
              <a:t>, aby bylo jasné, odkud daná informace pochází – od klienta, z pozorování, je to interpretace pozorování, je to výsledek testu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75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2161520" cy="6050176"/>
          </a:xfrm>
        </p:spPr>
        <p:txBody>
          <a:bodyPr>
            <a:normAutofit/>
          </a:bodyPr>
          <a:lstStyle/>
          <a:p>
            <a:r>
              <a:rPr lang="cs-CZ" dirty="0"/>
              <a:t>Metodu je potřeba dobře vybrat a ještě před její administrací se s ní seznámit, vč. jejích psychometrických charakteristik. Podívejte se, jaké výsledky vlastně může poskytnout.</a:t>
            </a:r>
          </a:p>
          <a:p>
            <a:pPr lvl="1"/>
            <a:r>
              <a:rPr lang="cs-CZ" dirty="0"/>
              <a:t>Často se stává, že kvůli nízkým hodnotám reliability jsou intervaly spolehlivosti tak široké, že je velmi pravděpodobné, že budou zasahovat do pásma průměru. To může komplikovat naplnění některých typů zakázek.</a:t>
            </a:r>
          </a:p>
          <a:p>
            <a:pPr lvl="1"/>
            <a:r>
              <a:rPr lang="cs-CZ" dirty="0"/>
              <a:t>Je potřeba si zkontrolovat, zdali výsledky mohu opravdu interpretovat tak, jak je to v manuálu. Častý problém u osobnostních dotazníků je, že data nepodporují existenci všech škál. Např. PSSI - </a:t>
            </a:r>
            <a:r>
              <a:rPr lang="it-IT" dirty="0"/>
              <a:t>Inventář stylů osobnosti a poruch osobnosti</a:t>
            </a:r>
            <a:r>
              <a:rPr lang="cs-CZ" dirty="0"/>
              <a:t> manuál popisuje 14 škál, FA naznačila existenci pouze čtyř faktorů…</a:t>
            </a:r>
          </a:p>
          <a:p>
            <a:r>
              <a:rPr lang="cs-CZ" dirty="0"/>
              <a:t>Ve zprávě je potřeba zmínit, proč jste danou metodu vybrali a krátce ji představit. Neměl by chybět komentář k adekvátnosti norem.</a:t>
            </a:r>
          </a:p>
          <a:p>
            <a:r>
              <a:rPr lang="cs-CZ" dirty="0"/>
              <a:t>Nezapomeňte spočítat intervaly spolehlivosti. V případě, že doposud neexistuje česká standardizace, využijte dostupné odhady reliability – opět je potřeba to okomentovat.</a:t>
            </a:r>
            <a:br>
              <a:rPr lang="it-IT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166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2161520" cy="5611338"/>
          </a:xfrm>
        </p:spPr>
        <p:txBody>
          <a:bodyPr/>
          <a:lstStyle/>
          <a:p>
            <a:r>
              <a:rPr lang="cs-CZ" dirty="0"/>
              <a:t>Závěr je potřeba formulovat na základě </a:t>
            </a:r>
            <a:r>
              <a:rPr lang="cs-CZ" b="1" dirty="0"/>
              <a:t>souběhu informací</a:t>
            </a:r>
            <a:r>
              <a:rPr lang="cs-CZ" dirty="0"/>
              <a:t> z rozhovoru, pozorování a výsledku metody. Jsou dané informace v souladu?</a:t>
            </a:r>
          </a:p>
          <a:p>
            <a:pPr lvl="1"/>
            <a:r>
              <a:rPr lang="cs-CZ" dirty="0"/>
              <a:t>Častou chybou je, že studenti závěr vystaví jen na výsledku metody a informace z pozorování a rozhovoru již neberou v potaz.</a:t>
            </a:r>
          </a:p>
          <a:p>
            <a:r>
              <a:rPr lang="cs-CZ" dirty="0"/>
              <a:t>Je potřeba se také zamyslet nad limity vyšetření, které mohly být na vaší straně nebo na straně metody, a jak mohly ovlivnit výsledek vyšetření. </a:t>
            </a:r>
          </a:p>
          <a:p>
            <a:r>
              <a:rPr lang="cs-CZ" dirty="0"/>
              <a:t>Tam, kde je to vhodné, formulujte </a:t>
            </a:r>
            <a:r>
              <a:rPr lang="cs-CZ" b="1" dirty="0"/>
              <a:t>konkrétní</a:t>
            </a:r>
            <a:r>
              <a:rPr lang="cs-CZ" dirty="0"/>
              <a:t> doporučení přímo navazující na zakázku.</a:t>
            </a:r>
          </a:p>
        </p:txBody>
      </p:sp>
    </p:spTree>
    <p:extLst>
      <p:ext uri="{BB962C8B-B14F-4D97-AF65-F5344CB8AC3E}">
        <p14:creationId xmlns:p14="http://schemas.microsoft.com/office/powerpoint/2010/main" val="340645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4406C-F4A5-42DA-AEE6-5706E12A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87251-0D62-4236-B52B-65B12C8D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Zakázka klientky se týkala sebepoznání v profesní oblasti. Klientka uvedla, že by se o svém fungování v pracovním prostředí chtěla dozvědět více informací, jelikož bude v příštím roce končit magisterské studium a přemýšlí o svém budoucím profesním uplatnění. Zájmem klientky bylo zjistit, jaké jsou její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SILNÉ A SLABÉ OSOBNOSTNÍ STRÁNKY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pracovním kontextu, aby věděla, v jakých konkrétních dovednostech se případně může zlepšovat a aby si díky získaným informacím ujasnila své budoucí profesní směřování.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37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4CAAB-A331-4EC3-BB79-67B09855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D57F37-6681-41C6-A7A5-1BCE8C8D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Kristýna přichází v situaci, kdy podala žádost o ukončení druhého VŠ studia a přemýšlí nad studiem třetího oboru nebo zaměstnáním, kde by nebyla vyžadována vysoká škola. Momentálně netuší, kterým směrem se ubírat dále, ať už jde o volbu zaměstnání nebo volbu oboru, který by vydržela a zvládla dostudovat. Zmiňuje, že ani jedním z oborů si v minulosti nebyla jistá, což vedlo ke snaze ukončit jejich studium. Ve své nejistotě a nerozhodnosti vnímá hlavní problém. Zároveň má pocit, že v ničem nevyniká a nemá se tak „čeho chytit“. Sdělila, že od vyšetření očekává </a:t>
            </a:r>
            <a:r>
              <a:rPr lang="cs-CZ" b="1" dirty="0"/>
              <a:t>URČENÍ SMĚRU</a:t>
            </a:r>
            <a:r>
              <a:rPr lang="cs-CZ" dirty="0"/>
              <a:t>, kterým by se měla vydat.</a:t>
            </a:r>
          </a:p>
        </p:txBody>
      </p:sp>
    </p:spTree>
    <p:extLst>
      <p:ext uri="{BB962C8B-B14F-4D97-AF65-F5344CB8AC3E}">
        <p14:creationId xmlns:p14="http://schemas.microsoft.com/office/powerpoint/2010/main" val="379958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7FE53-F3EB-47D4-BD01-05C208ED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kroky vyšetření</a:t>
            </a:r>
            <a:br>
              <a:rPr lang="cs-CZ" dirty="0"/>
            </a:br>
            <a:r>
              <a:rPr lang="cs-CZ" dirty="0"/>
              <a:t>potřebné informace – SOAP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5CCE78-DE99-4143-8EB7-DE1175A12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S</a:t>
            </a:r>
            <a:r>
              <a:rPr lang="cs-CZ" sz="3200" dirty="0"/>
              <a:t>ubjektivní data</a:t>
            </a:r>
          </a:p>
          <a:p>
            <a:pPr lvl="1"/>
            <a:r>
              <a:rPr lang="cs-CZ" sz="2800" dirty="0"/>
              <a:t>Historie problému</a:t>
            </a:r>
          </a:p>
          <a:p>
            <a:pPr lvl="1"/>
            <a:r>
              <a:rPr lang="cs-CZ" sz="2800" dirty="0"/>
              <a:t>Historie klienta</a:t>
            </a:r>
          </a:p>
          <a:p>
            <a:r>
              <a:rPr lang="cs-CZ" sz="3200" b="1" dirty="0">
                <a:solidFill>
                  <a:srgbClr val="FFFF00"/>
                </a:solidFill>
              </a:rPr>
              <a:t>O</a:t>
            </a:r>
            <a:r>
              <a:rPr lang="cs-CZ" sz="3200" dirty="0"/>
              <a:t>bjektivní data</a:t>
            </a:r>
          </a:p>
          <a:p>
            <a:pPr lvl="1"/>
            <a:r>
              <a:rPr lang="cs-CZ" sz="2800" dirty="0"/>
              <a:t>Pozorování</a:t>
            </a:r>
          </a:p>
          <a:p>
            <a:pPr lvl="1"/>
            <a:r>
              <a:rPr lang="cs-CZ" sz="2800" dirty="0"/>
              <a:t>Standardizované testy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ED5E10D-BD5C-47C8-A8D7-3ADE6AD304A7}"/>
              </a:ext>
            </a:extLst>
          </p:cNvPr>
          <p:cNvSpPr/>
          <p:nvPr/>
        </p:nvSpPr>
        <p:spPr>
          <a:xfrm>
            <a:off x="424136" y="3216424"/>
            <a:ext cx="7128792" cy="489125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r"/>
            <a:r>
              <a:rPr lang="cs-CZ" sz="3200" b="1" dirty="0">
                <a:solidFill>
                  <a:srgbClr val="FFFF00"/>
                </a:solidFill>
              </a:rPr>
              <a:t>H</a:t>
            </a:r>
            <a:r>
              <a:rPr lang="cs-CZ" sz="3200" dirty="0"/>
              <a:t>ypotézy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B5FF3B5-4340-461D-9F00-F322C3970807}"/>
              </a:ext>
            </a:extLst>
          </p:cNvPr>
          <p:cNvSpPr/>
          <p:nvPr/>
        </p:nvSpPr>
        <p:spPr>
          <a:xfrm>
            <a:off x="7867776" y="3216424"/>
            <a:ext cx="3664024" cy="489125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FFFF00"/>
                </a:solidFill>
              </a:rPr>
              <a:t>P</a:t>
            </a:r>
            <a:r>
              <a:rPr lang="cs-CZ" sz="3200" dirty="0"/>
              <a:t>lán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93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1A5A8-FCB9-4E82-A0E6-8680B72F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6437C-DF91-45EA-ADAA-3A9F76EE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2ADD4D-B645-4C51-84B9-31B4D2781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6" y="0"/>
            <a:ext cx="10969646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15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14022</TotalTime>
  <Words>3625</Words>
  <Application>Microsoft Office PowerPoint</Application>
  <PresentationFormat>A3 (297 × 420 mm)</PresentationFormat>
  <Paragraphs>280</Paragraphs>
  <Slides>54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Nebe</vt:lpstr>
      <vt:lpstr>Prezentace aplikace PowerPoint</vt:lpstr>
      <vt:lpstr>První kroky vyšetření od zakázky k cíli vyšetření (kontraktu)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První kroky vyšetření potřebné informace – SOAP</vt:lpstr>
      <vt:lpstr>Prezentace aplikace PowerPoint</vt:lpstr>
      <vt:lpstr>O čem informace? BASIC-(S)ID</vt:lpstr>
      <vt:lpstr>Příklad</vt:lpstr>
      <vt:lpstr>První kroky vyšetření potřebné informace – SOAP</vt:lpstr>
      <vt:lpstr>Prezentace aplikace PowerPoint</vt:lpstr>
      <vt:lpstr>Prezentace aplikace PowerPoint</vt:lpstr>
      <vt:lpstr>Prezentace aplikace PowerPoint</vt:lpstr>
      <vt:lpstr>Prezentace aplikace PowerPoint</vt:lpstr>
      <vt:lpstr>Zpráva  (nález)</vt:lpstr>
      <vt:lpstr>K Stylu psaní</vt:lpstr>
      <vt:lpstr>Prezentace aplikace PowerPoint</vt:lpstr>
      <vt:lpstr>Druhy Zpráv</vt:lpstr>
      <vt:lpstr>Zpráva podle zuckermana organizovaná podle procesu vyšetření</vt:lpstr>
      <vt:lpstr>Hlavička</vt:lpstr>
      <vt:lpstr>Zpráva podle zuckermana 1. Úvodní informace  (staré)</vt:lpstr>
      <vt:lpstr>Prezentace aplikace PowerPoint</vt:lpstr>
      <vt:lpstr>Prezentace aplikace PowerPoint</vt:lpstr>
      <vt:lpstr>Zpráva podle zuckermana 1. Úvodní informace  (staré)</vt:lpstr>
      <vt:lpstr>Uspořádání historie problému (anamnézy) – ani čistě po tématech ani ontologicky – podle vývoje problému </vt:lpstr>
      <vt:lpstr>Do zprávy nepíšeme všechny důvěrné informace, které klient v kontextu dobrého raportu sdělil. Jen, co je pro logiku a adresáty zprávy důležité. </vt:lpstr>
      <vt:lpstr>Zpráva podle zuckermana 2. osoba ve vyšetření</vt:lpstr>
      <vt:lpstr>Rady z lichtenbergové</vt:lpstr>
      <vt:lpstr>Prezentace aplikace PowerPoint</vt:lpstr>
      <vt:lpstr>Zpráva podle zuckermana výsledky testů</vt:lpstr>
      <vt:lpstr>Prezentace aplikace PowerPoint</vt:lpstr>
      <vt:lpstr>Prezentace aplikace PowerPoint</vt:lpstr>
      <vt:lpstr>Prezentace aplikace PowerPoint</vt:lpstr>
      <vt:lpstr>Prezentace aplikace PowerPoint</vt:lpstr>
      <vt:lpstr>Zpráva podle zuckermana 3. osoba v sociálním prostředí</vt:lpstr>
      <vt:lpstr>Zpráva podle zuckermana 4. závěry, doporučení</vt:lpstr>
      <vt:lpstr>Sourcing - Mělo by být zřejmé, z jakých informací je dělán ten který závěr, ale pozor na defenzivní formalismus či alibismus</vt:lpstr>
      <vt:lpstr>Zpětná vazba</vt:lpstr>
      <vt:lpstr>Prezentace aplikace PowerPoint</vt:lpstr>
      <vt:lpstr>Zadání seminární práce Zpráva z vyšetření</vt:lpstr>
      <vt:lpstr>plánování vyšetření (v psyn4020)</vt:lpstr>
      <vt:lpstr>Etické aspekty seminární práce</vt:lpstr>
      <vt:lpstr>Informovaný souhlas</vt:lpstr>
      <vt:lpstr>Prezentace aplikace PowerPoint</vt:lpstr>
      <vt:lpstr>Prezentace aplikace PowerPoint</vt:lpstr>
      <vt:lpstr>Nejčastější chyby ve studentských zprávách z diagnostického vyšetření</vt:lpstr>
      <vt:lpstr>Zakázka</vt:lpstr>
      <vt:lpstr>Informovaný souhlas a průběh vyšetření</vt:lpstr>
      <vt:lpstr>Anamnéza</vt:lpstr>
      <vt:lpstr>Pozorování</vt:lpstr>
      <vt:lpstr>Metoda</vt:lpstr>
      <vt:lpstr>Závěr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Standa Ježek</cp:lastModifiedBy>
  <cp:revision>337</cp:revision>
  <cp:lastPrinted>2013-09-30T08:36:03Z</cp:lastPrinted>
  <dcterms:created xsi:type="dcterms:W3CDTF">2007-02-27T13:07:47Z</dcterms:created>
  <dcterms:modified xsi:type="dcterms:W3CDTF">2023-10-13T12:45:40Z</dcterms:modified>
</cp:coreProperties>
</file>