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5" r:id="rId9"/>
    <p:sldId id="259" r:id="rId10"/>
    <p:sldId id="270" r:id="rId11"/>
    <p:sldId id="260" r:id="rId12"/>
    <p:sldId id="267" r:id="rId13"/>
    <p:sldId id="268" r:id="rId14"/>
    <p:sldId id="261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7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E3DDA-B21D-6748-796E-14A37A7A7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F3A6CA-A588-98B5-782C-53074675C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A942C8-316B-AAD5-8C6D-2433FEC5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49231-F9DD-3C60-F01C-36C7A993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428DDF-2D53-35F9-ABD7-AD8861C4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03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56856-0BCD-520F-5FD0-5822CC66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B1DAED-B8A1-3C49-C226-310DC5F45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C2562-7E0B-A911-A759-3AB73CD3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73612C-EB22-2B42-1C18-131FD241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D7DB7A-4DED-EF9C-8C00-08ECE121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47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10022F-92A0-E91C-2F3B-CCFAEC25F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6237A9-159D-B8BC-2231-D2D7E7D36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92B6D4-CF41-7A8E-D124-2DE2837F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C1E918-8D71-2215-5739-4A48F85B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C4C69-E5CB-652A-6ECB-100FA186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5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753C7-D9C5-FE91-4F57-81FC4D18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2B5B9-DB2E-FCDB-3FE4-8CAEDBE40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F07F47-5038-1569-AED8-B2F7CE86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62FFF3-D437-3249-07DF-BDB17823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97DC6-8F5F-6B2E-82CC-A5684619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99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D7854-B0BE-1489-C60A-63FCC21E2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A62898-E033-8B0E-43FD-92E705338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5CDE4B-30E7-9F2A-2D15-789599BE6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F1904-DE6F-0530-3D9F-1112B817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2D6684-45F8-E2EA-8239-1B9D32564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0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32CF7-1D70-708C-93CE-9DAC4F8F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DC457-9EA2-3671-C190-DD9CA291F5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7F0D38-51A1-E2A6-48C4-C0C568255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AA97D9-B555-CFA6-6ABD-A1D09F87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2FDE0F-AB35-F425-F7AC-5646EA976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C4DA4D-B86A-B044-9072-BC836306B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15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A9750-A51C-4A97-7FAA-0AFC02028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68C4E3-968E-7631-415A-3D30FFFA3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98BB36-CD20-302D-8EEA-5B0DEAFBA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A8994B-F199-EEE6-3735-EA5E1BF2B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F426159-B14B-FEB1-3831-96F649F3D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1B55A2-080A-7494-6096-4401B64B8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6DF321-A7E0-D690-1A46-AB429469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4069DB-D972-6CDF-700D-C981E7E1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38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39C25-E220-D48B-34EF-EF57BB14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1C2902-1F42-2997-2E7F-FA35D3BB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E298A5-EB7C-C0E0-371B-1588F4CEC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0272D9-66FF-9D71-110D-8F68956F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77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122B99-0CDE-6E9F-CBD7-136B5C606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15FB8F-F31A-F400-3F5B-17DD453D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CDCBA6-6B0F-42E2-40EC-575E1567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8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DBFEF-5996-62D5-B29E-8B33209D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FEFA7-52B9-530C-329B-936145AF9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D05230-57F9-B7F9-D9D4-3801128D5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ED9D5B-B80B-E5AC-1CF8-3E8977FC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F7F1AE-9FC5-4510-D17F-BABACD30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0751AE-093B-DC3E-9B4F-81B4FF71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87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58AD7-A836-DDB0-C8D1-410EDFE1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A476A2-B922-244A-8E69-682ABAD22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4708A1-02A5-108F-C0C2-32EBE6F54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C88D87-E964-6FDB-6B1E-4B817DCC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F17C62-629B-09E4-DA8E-9B560E57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A4A458-66C4-5057-1C24-93273FEA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73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99AC66-8190-09F6-1EC5-BDADF3116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FF8045-8117-7C5B-85B3-F135017BC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6D92BC-81A6-BBD6-044A-1DE8109EC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8857-596D-4112-822E-02EEFF983301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BC472-9B9F-CF74-68D4-E8C92C08B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8FE8CA-6CE5-6514-4B6D-1AA5F91CE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A7522-E697-46CA-B33D-C3CD8D706A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1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agazin.aktualne.cz/kultura/umeni/slapetova-rittstein-ultrasupernatural-vystava-dox/r~e88187dea0cf11eaa6f6ac1f6b220ee8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5EA5B-D3D9-E555-F229-CE802BE92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Muzea, umění a jeho sociální efekt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465D9A-64A1-4CE8-A206-6FC76D3289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SANb1019/SANb2019</a:t>
            </a:r>
          </a:p>
          <a:p>
            <a:r>
              <a:rPr lang="cs-CZ" dirty="0"/>
              <a:t>21.11.2023 ve 12:00, U33</a:t>
            </a:r>
          </a:p>
          <a:p>
            <a:r>
              <a:rPr lang="cs-CZ" dirty="0"/>
              <a:t>Kateřina Čanigová</a:t>
            </a:r>
          </a:p>
        </p:txBody>
      </p:sp>
    </p:spTree>
    <p:extLst>
      <p:ext uri="{BB962C8B-B14F-4D97-AF65-F5344CB8AC3E}">
        <p14:creationId xmlns:p14="http://schemas.microsoft.com/office/powerpoint/2010/main" val="237941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A66B9-684E-FEBB-8757-0E10FF97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DD4B4A-2E50-860B-99EA-B9BFFCA36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sng" strike="noStrike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https://magazin.aktualne.cz/kultura/umeni/slapetova-rittstein-ultrasupernatural-vystava-dox/r~e88187dea0cf11eaa6f6ac1f6b220ee8/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883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751F2-96B5-B0D6-4582-EE09AC71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otázky praktický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2E885-78F8-FB90-D8DC-C82CCFD48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Výstava </a:t>
            </a:r>
            <a:r>
              <a:rPr lang="cs-CZ" sz="3600" dirty="0" err="1"/>
              <a:t>Ultrasupernatural</a:t>
            </a:r>
            <a:endParaRPr lang="cs-CZ" sz="3600" dirty="0"/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„Představuje mnohovrstevnatá díla umělců Barbory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Šlapetové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Lukáše Rittsteina. Tyto pomyslné „vrstvy“ však v sobě ukrývají symbolické násilí páchané na členech kmenů na Papui Nové Guineji. Násilí, jež je obsažené v objektech, filmech a fotografiích, ale také v příběhu, kterým autoři zaobalují své cesty a následně i výstavy, je třeba podrobit kritické analýze.“</a:t>
            </a:r>
            <a:endParaRPr lang="cs-CZ" sz="3600" dirty="0">
              <a:effectLst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„Jinakost definovaná a orámovaná pozicí bílé fotografky, která se stává neutrálním arbitrem, jenž vytyčuje hranice mezi civilizovaností a zaostalostí, se bohužel ukazuje jako stěžejní estetická kvalita celé výstavy.“</a:t>
            </a:r>
            <a:endParaRPr lang="cs-CZ" sz="3600" dirty="0">
              <a:effectLst/>
            </a:endParaRPr>
          </a:p>
          <a:p>
            <a:pPr marL="0" indent="0">
              <a:buNone/>
            </a:pPr>
            <a:r>
              <a:rPr lang="cs-CZ" dirty="0"/>
              <a:t>-&gt; </a:t>
            </a:r>
            <a:r>
              <a:rPr lang="cs-CZ" dirty="0" err="1"/>
              <a:t>Exotizace</a:t>
            </a:r>
            <a:r>
              <a:rPr lang="cs-CZ" dirty="0"/>
              <a:t> kmene</a:t>
            </a:r>
          </a:p>
        </p:txBody>
      </p:sp>
    </p:spTree>
    <p:extLst>
      <p:ext uri="{BB962C8B-B14F-4D97-AF65-F5344CB8AC3E}">
        <p14:creationId xmlns:p14="http://schemas.microsoft.com/office/powerpoint/2010/main" val="3817901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7F4EEC-4D55-CB70-C302-92ECBD39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15" y="706278"/>
            <a:ext cx="10515600" cy="5445443"/>
          </a:xfrm>
        </p:spPr>
        <p:txBody>
          <a:bodyPr/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Během procházení výstavou vyvstávají nejednou najevo paralely s antropologickými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muzey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19. století, která měla v návštěvnících utvářet představu o „rozmanitosti lidstva“. Sami autoři popisují svůj přístup podobně jako tehdejší cestovatelé zkoumající tzv. „primitivní národy“. Ti jejich způsob života spatřovali jako historicky zaostalý. Takový kolonizátorský pohled je ve výstavě </a:t>
            </a:r>
            <a:r>
              <a:rPr lang="cs-CZ" sz="18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Ultrasupernatural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to silnější, když se v jednotlivých dílech potkává fascinace jakousi původností s očividným zaujetím odlišností těl, která jsou ve své nahotě konfrontována v několika dílech s výdobytky „civilizovaného“ globálního Severu.</a:t>
            </a:r>
            <a:endParaRPr lang="cs-CZ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Zároveň se umělci ani kurátoři nezdráhají sáhnout po ještě kontroverznější paralele a přirovnávají členy kmene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Yali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pravěkým lidem, jejichž odlišnost se snaží svými uměleckými díly uchovat.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Zaznamenávání jinakosti v obraze či objektu v minulosti legitimizovalo všemožné ponižující praktiky (nejen v oblasti muzeologie) a často otřesné zacházení s lidmi jako s „těmi druhými“: ne-bílými, ne-Evropany. Nejedno muzeum přispělo k reprodukci a kodifikaci těchto nadřazených postojů, když antropologové se stejnou distancí, s jakou byly prezentovány nově objevené druhy fauny a flory, kategorizovali doklady o původních obyvatelích v tehdejších koloniích. Vystavování sádrových otisků těl, fotografií tváří „těch druhých“, jejich kostí, či dokonce vystavení samotných lidí, to všechno mělo vědecky potvrdit smyšlenku o existenci rasy jako souboru vzájemně propojených biologických a sociálních vzorců.</a:t>
            </a:r>
            <a:endParaRPr lang="cs-CZ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047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AD6BE-CAA8-BB23-AEED-68C61D016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>
            <a:normAutofit lnSpcReduction="10000"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Jinakost druhého uchovaná v objektu hodném vystavení nevycházela z ničeho jiného než z přesvědčení o existenci lidské hierarchie, přičemž bílý muž je ten, kdo shora třídí. Potřeba záchrany něčeho původního před tím, než ho zcela pohltí civilizace, tak odpovídá spíše zaznamenání ohroženého biologického druhu.</a:t>
            </a:r>
            <a:endParaRPr lang="cs-CZ" dirty="0">
              <a:effectLst/>
            </a:endParaRP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To, že </a:t>
            </a:r>
            <a:r>
              <a:rPr lang="cs-CZ" sz="18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Ultrasupernatural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dochází k obdobným formátům, jaké se objevovaly v počátcích paměťových institucí v 19. století, jež si kladly za cíl vzdělat publikum v otázce rasových teorií a vytvořit distanci mezi evropskými a neevropskými kulturami, je pak nejvíce zarážejícím aspektem celé výstavy, jenž na názorová východiska umělců vrhá velmi nelichotivé světlo</a:t>
            </a: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Nelze se tak ubránit dojmu, že jsou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Šlapetová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Rittsteinem pokračovateli dlouhé umělecké tradice, v níž je fascinace exotikou, byť i exotikou domněle spřátelenou, ve skutečnosti svrchovaným pohledem Evropana. Ono svědectví, jímž jsou jednotlivá díla nositeli, je svědectvím kulturního vykořisťování, kde nás ani snaha o dialog nevyvede z pocitu, že podmínky a situace vzniku děl byly pod kontrolou a dohledem bílých lidí. Jejich poselství záchrany a zdokumentování něčeho původního před tím, než ho zcela pohltí civilizace, se stejně jako v minulosti snoubí s jeho uzmutím si pro sebe.</a:t>
            </a:r>
            <a:endParaRPr lang="cs-CZ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Jakákoliv kulturní, potažmo výstavní instituce by si měla být vědoma historie evropské bílé nadřazenosti, jež umožňovala páchat násilí na lidech odlišné barvy kůže či neevropského původu, a ve svých expozicích ji reflektovat.</a:t>
            </a:r>
            <a:endParaRPr lang="cs-CZ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zaslepeni vlastními privilegii, jestliže nevidíme souvislost mezi touto výstavou a přetrvávající dominancí bílého muže / bílé ženy.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59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B69EE3-AC2D-9AF1-36D0-B0E7EEC2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9"/>
            <a:ext cx="5747001" cy="530634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Said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DC0C84-2802-149F-B835-4FDF43DD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1479665"/>
            <a:ext cx="7309707" cy="5220393"/>
          </a:xfrm>
        </p:spPr>
        <p:txBody>
          <a:bodyPr>
            <a:normAutofit/>
          </a:bodyPr>
          <a:lstStyle/>
          <a:p>
            <a:r>
              <a:rPr lang="cs-CZ" sz="2100" dirty="0"/>
              <a:t>Orientalismus – západní koncepce orientu (1978)</a:t>
            </a:r>
          </a:p>
          <a:p>
            <a:r>
              <a:rPr lang="cs-CZ" sz="2100" i="1" dirty="0"/>
              <a:t>„Smyslem orientalismu není "pravdivé" či "objektivní" poznání života v Orientu, ale konstrukce mýtů a stereotypů o tomto životě, které měly ukázat jeho odlišnost od života na Západě. Orientalismus je tak konstrukcí Orientu stejně jako představ Západu o sobě samém.„</a:t>
            </a:r>
          </a:p>
          <a:p>
            <a:r>
              <a:rPr lang="cs-CZ" sz="2100" i="1" dirty="0"/>
              <a:t>„evropská kultura získala sílu a identitu tím, že se vydala proti Orientu…“.</a:t>
            </a:r>
          </a:p>
          <a:p>
            <a:r>
              <a:rPr lang="cs-CZ" sz="2100" dirty="0"/>
              <a:t> 	Lze dokonce říci, že hlavním rysem evropské kultury je právě to, co zní učinilo kulturu vládnoucí v rámci Evropy i mimo ni, totiž myšlenka nadřazeného postavení Evropy nad všemi neevropskými národy i kulturami. </a:t>
            </a:r>
          </a:p>
          <a:p>
            <a:r>
              <a:rPr lang="cs-CZ" sz="2100" dirty="0"/>
              <a:t>Said zároveň považoval různé výzkumy orientalismu částečně jako proces získávání určitého množství znalostí, které západní civilizaci postupně umožnilo rozvoj svého vlivu na Blízkém Východu.[</a:t>
            </a:r>
          </a:p>
          <a:p>
            <a:endParaRPr lang="cs-CZ" sz="1400" dirty="0"/>
          </a:p>
        </p:txBody>
      </p:sp>
      <p:pic>
        <p:nvPicPr>
          <p:cNvPr id="6" name="Obrázek 5" descr="Obsah obrázku text, oblečení, boty, osoba&#10;&#10;Popis byl vytvořen automaticky">
            <a:extLst>
              <a:ext uri="{FF2B5EF4-FFF2-40B4-BE49-F238E27FC236}">
                <a16:creationId xmlns:a16="http://schemas.microsoft.com/office/drawing/2014/main" id="{BD9A1768-1870-1510-A18B-08976DAE61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6" r="1" b="1"/>
          <a:stretch/>
        </p:blipFill>
        <p:spPr>
          <a:xfrm>
            <a:off x="7492588" y="326951"/>
            <a:ext cx="4516531" cy="62040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7853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26DAF-1A0B-AE04-4FD9-61037358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508A3-F505-D312-B4AC-43126359E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Literatura z kurzu</a:t>
            </a:r>
          </a:p>
          <a:p>
            <a:r>
              <a:rPr lang="cs-CZ" dirty="0"/>
              <a:t>Zdroj obrázků google.com</a:t>
            </a:r>
          </a:p>
        </p:txBody>
      </p:sp>
    </p:spTree>
    <p:extLst>
      <p:ext uri="{BB962C8B-B14F-4D97-AF65-F5344CB8AC3E}">
        <p14:creationId xmlns:p14="http://schemas.microsoft.com/office/powerpoint/2010/main" val="271081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7DA29-B872-D751-50D0-A4E5947C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Umění a jeho sociální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7D215-1914-113F-7BF2-3E3AA8040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Gell</a:t>
            </a:r>
            <a:r>
              <a:rPr lang="cs-CZ" dirty="0"/>
              <a:t> (1999)</a:t>
            </a:r>
          </a:p>
          <a:p>
            <a:r>
              <a:rPr lang="cs-CZ" dirty="0"/>
              <a:t>Umění není oblíbenou subdisciplínou antropologického výzkumu</a:t>
            </a:r>
          </a:p>
          <a:p>
            <a:r>
              <a:rPr lang="cs-CZ" dirty="0"/>
              <a:t>porovnání mezi antropologií umění a mezi antropologií náboženství - studium rituálů je obecně oblíbenější - proč? - metodologický ateismus - mystická víra zkoumaných není pravdivá</a:t>
            </a:r>
          </a:p>
          <a:p>
            <a:r>
              <a:rPr lang="cs-CZ" dirty="0"/>
              <a:t>těžké uvažovat na estetickou hodnotou umění zkoumaných společností paralela s náboženstvím, muselo by se vnímat jako platné jako něco čemu věříme, estetická hodnota která je vlastní těmto dílům funguje stejně, musíme jí věřit, buď perspektivou domorodých a nebo z hlediska univerzální estetiky </a:t>
            </a:r>
          </a:p>
          <a:p>
            <a:r>
              <a:rPr lang="cs-CZ" dirty="0"/>
              <a:t>nikdo od sociologa/</a:t>
            </a:r>
            <a:r>
              <a:rPr lang="cs-CZ" dirty="0" err="1"/>
              <a:t>žky</a:t>
            </a:r>
            <a:r>
              <a:rPr lang="cs-CZ" dirty="0"/>
              <a:t> náboženství neočekává že přijme a nebo věří v náboženství, které zkoumá, naopak neměl/a by to dělat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36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C9B5-1836-8674-3619-65B46F86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antropologicky zkoumat umění?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C18CB-8E65-5FEF-B9E4-C02ACE3FC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Bourdieu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(1968) nikdy se nedívat na samostatné dílo ale jako na produkt lidské vynalézavosti a jen na jeho moc označit sociální distinkce a nebo ikonografický přístup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Panofsky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(1962) zachází s uměním jako s druhem psaní, které nedokáže vzít v potaz prezentovaný objekt, spíše než reprezentaci symbolických významů.</a:t>
            </a:r>
            <a:endParaRPr lang="cs-CZ" sz="4000" dirty="0">
              <a:effectLst/>
            </a:endParaRPr>
          </a:p>
          <a:p>
            <a:pPr marL="0" indent="0">
              <a:buNone/>
            </a:pPr>
            <a:r>
              <a:rPr lang="cs-CZ" sz="2400" i="1" dirty="0"/>
              <a:t>„Musíme nějakým způsobem zachovat schopnost estetického přístupu osvětlit specifické objektivní vlastnosti uměleckého předmětu jako předmětu, a nikoli jako nositele cizích sociálních a symbolických sdělení, aniž bychom podlehli fascinaci, kterou všechny dobře vytvořené umělecké předměty působí na mysl naladěnou na jejich estetické vlastnosti.„</a:t>
            </a:r>
          </a:p>
        </p:txBody>
      </p:sp>
    </p:spTree>
    <p:extLst>
      <p:ext uri="{BB962C8B-B14F-4D97-AF65-F5344CB8AC3E}">
        <p14:creationId xmlns:p14="http://schemas.microsoft.com/office/powerpoint/2010/main" val="256606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F8887-110A-C03A-44C4-EE04A4C9C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Antropologie umění jako komponent technologie</a:t>
            </a:r>
            <a:br>
              <a:rPr lang="pl-PL" sz="6000" dirty="0">
                <a:effectLst/>
              </a:rPr>
            </a:br>
            <a:endParaRPr lang="cs-CZ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57835-70B9-D52B-3B4D-8E704566D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3905"/>
            <a:ext cx="10515600" cy="5063058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umělecká díla jako výsledky technického procesu ve kterém jsou umělci zdatní/vyučení</a:t>
            </a:r>
            <a:endParaRPr lang="cs-CZ" sz="32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umělecké objekty nejsou jediné hezké, estetické objekty, spousta jiných věcí je také hezká a estetická - koně, lidé, západ slunce… ale umělecká díla jsou jako jediná vytvořená pro to, aby byla hezká - jsou to vytvořené objekty, produkty nějakých technik.</a:t>
            </a:r>
            <a:endParaRPr lang="cs-CZ" sz="3200" dirty="0">
              <a:effectLst/>
            </a:endParaRPr>
          </a:p>
          <a:p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když mluví o umění tak má na myslí obrazy, sochy, hudbu, básně, fikce atd. - chápe je jako komponenty technologického systému zásadního pro reprodukci lidských společností - nazývá je technologiemi okouzlení</a:t>
            </a:r>
          </a:p>
          <a:p>
            <a:endParaRPr lang="cs-CZ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cs-CZ" sz="2400" i="1" dirty="0"/>
              <a:t>jako technický systém je umění zaměřeno na výrobu těchto předmětů. Síla uměleckých předmětů vychází z technických procesů, které objektivně ztělesňují: technologie okouzlení je založena na okouzlení technikou. Okouzlení technikou je moc, kterou nad námi technické procesy vyvolávají kouzlo, takže vidíme reálný svět v okouzlené podobě.</a:t>
            </a:r>
            <a:r>
              <a:rPr lang="cs-CZ" sz="1600" i="1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9336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A85BB-90A9-2E19-7850-65D9F37A8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umění? (dle </a:t>
            </a:r>
            <a:r>
              <a:rPr lang="cs-CZ" dirty="0" err="1"/>
              <a:t>Gella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F5569-FDE6-2A53-39C0-9A0D3DCB8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2588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technologie umění leží ve schopnosti stimulovat  a narušit normální kognitivní vnímání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cs-CZ" dirty="0"/>
              <a:t>Příklad zdobení kánoe využívaných u Kula rituálu výměny na </a:t>
            </a:r>
            <a:r>
              <a:rPr lang="cs-CZ" dirty="0" err="1"/>
              <a:t>Trobriandských</a:t>
            </a:r>
            <a:r>
              <a:rPr lang="cs-CZ" dirty="0"/>
              <a:t> ostrovech, příklad model katedrály v </a:t>
            </a:r>
            <a:r>
              <a:rPr lang="cs-CZ" dirty="0" err="1"/>
              <a:t>Salisbury</a:t>
            </a:r>
            <a:endParaRPr lang="cs-CZ" dirty="0"/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kánoe je dobrá psychologická zbraň ale ne díky přímým důsledkům vizuálních efektů které produkuje, její efektivita leží v tom, že tato narušení jsou brána jako evidence magické moci, která působí na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spektátora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/diváka a může ho odvézt od jeho původního záměru. - chová se např. velmi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dajně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Kánoe slouží jako fyzický token magie - ukazuje, že vlastník kánoe má přístup k magii</a:t>
            </a: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- kánoe není fyzickým objektem ale obrazem umění vyjádřeného v magické podobě, něco co bylo vytvořeno pomocí magie. -&gt; je to cesta, jakou je umělecký objekt konstruován, jak přichází na svět, jeho zdrojem je síla kterou působí na nás - jejich stávání spíše než bytí.</a:t>
            </a:r>
            <a:endParaRPr lang="cs-CZ" sz="3600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venku, voda, přeprava, obloha&#10;&#10;Popis byl vytvořen automaticky">
            <a:extLst>
              <a:ext uri="{FF2B5EF4-FFF2-40B4-BE49-F238E27FC236}">
                <a16:creationId xmlns:a16="http://schemas.microsoft.com/office/drawing/2014/main" id="{3C609BE9-3411-627F-49B1-BACE09C9A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201" y="286274"/>
            <a:ext cx="4668799" cy="3078701"/>
          </a:xfrm>
          <a:prstGeom prst="rect">
            <a:avLst/>
          </a:prstGeom>
        </p:spPr>
      </p:pic>
      <p:pic>
        <p:nvPicPr>
          <p:cNvPr id="7" name="Obrázek 6" descr="Obsah obrázku venku, voda, plavidlo, loď&#10;&#10;Popis byl vytvořen automaticky">
            <a:extLst>
              <a:ext uri="{FF2B5EF4-FFF2-40B4-BE49-F238E27FC236}">
                <a16:creationId xmlns:a16="http://schemas.microsoft.com/office/drawing/2014/main" id="{706BFBB0-A4DC-CA16-0489-11CF4CCFD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05" y="3499912"/>
            <a:ext cx="4642989" cy="30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8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8E42C-E35D-A10B-9C2C-3A57CC30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uměleckých děl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CED3C1-B667-5150-37A3-DD44F1AD0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err="1"/>
              <a:t>Simmel</a:t>
            </a:r>
            <a:r>
              <a:rPr lang="cs-CZ" sz="2400" dirty="0"/>
              <a:t> - filozofie peněz (1979) - hodnota objektu leží v proporci složitosti s jakou si myslíme že bude těžké tuto věc získat.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“toužíme po objektech jen když je nemůžeme hned získat a užívat si jich. Do té míry, do jaké odolávají naší touze, možnost něco zažít, možnost po něčem toužit” - vytváří se objekty touhy - peníze jsou </a:t>
            </a:r>
            <a:r>
              <a:rPr lang="cs-CZ" sz="2400" dirty="0" err="1"/>
              <a:t>čístá</a:t>
            </a:r>
            <a:r>
              <a:rPr lang="cs-CZ" sz="2400" dirty="0"/>
              <a:t> forma lze je směnit za tužby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síla uměleckých objektů nespočívá v touze po jejich vlastnění, ale spíše v symbolických procesech které provokují v pozorovateli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hodnota uměleckých děl je v tom, jak nám odolávají, jsou vzácná, nedostupná</a:t>
            </a:r>
            <a:endParaRPr lang="cs-CZ" dirty="0"/>
          </a:p>
          <a:p>
            <a:r>
              <a:rPr lang="cs-CZ" dirty="0"/>
              <a:t>Hodnota produktu –</a:t>
            </a:r>
          </a:p>
          <a:p>
            <a:r>
              <a:rPr lang="cs-CZ" dirty="0"/>
              <a:t>1, je těžce sehnatelný protože má vysokou cenu nebo patří do specifické sféry výměny</a:t>
            </a:r>
          </a:p>
          <a:p>
            <a:r>
              <a:rPr lang="cs-CZ" dirty="0"/>
              <a:t>2, je těžké ho vyrobit, je potřeba komplexní a technický proces který má vysokou subjektivní cenu- ten kdo ho vyrábí musí strávit spoustu času a energie při výrobě tohoto konkrétního produktu na úkor jiných aktivit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68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01131-6363-7A5B-652D-C8F0922B5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4153"/>
            <a:ext cx="10515600" cy="5162810"/>
          </a:xfrm>
        </p:spPr>
        <p:txBody>
          <a:bodyPr>
            <a:norm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"často se stává, že umělecké předměty jsou považovány za přesahující technická schémata jejich tvůrce i pouhých diváků, jako když se má za to, že umělecký předmět nevznikl z činnosti jedince, který je za něj fyzicky zodpovědný, ale z božské inspirace nebo ducha předků, který ho naplňuje".</a:t>
            </a: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-&gt; umělci nejsou placeni za práci pro nás, stejně jako např. platíme instalatérům – platba umělcům je nepravidelná a je oceněním jejich morální ascendence která převyšuje veřejnost, tato platba často přichází od veřejných těl nebo od jedinců, kteří se staví do role sběračů umění, nikoli od sobecky motivovaných individuálních konzumentů</a:t>
            </a:r>
            <a:endParaRPr lang="cs-CZ" sz="360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Ambivalentní pozice umělce napůl technik napůl mystik ho pokládá na znevýhodněné místo ve společnosti, které dominují neosobní tržní hodnoty</a:t>
            </a:r>
            <a:endParaRPr lang="cs-CZ" sz="36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93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7D6D4-0F00-8C41-50FB-D0D106F0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společnosti které produkují fine art vs. ty další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250AE1-11CC-B2AE-FE2A-D3A266838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Umění ve dvou doménách -</a:t>
            </a:r>
            <a:endParaRPr lang="cs-CZ" sz="36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1, rituál - politický rituál -&gt; umělecké objekty jsou produkovány k tomu, aby byly vystaveny při příležitostech, kdy má být legitimizována politická moc s asociací k různým nadpřirozeným  silám</a:t>
            </a:r>
            <a:endParaRPr lang="cs-CZ" sz="36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2, umělecké objekty jsou produkovány buď pro ceremoniály nebo pro komerční výměnu. prestižní výměna</a:t>
            </a:r>
            <a:endParaRPr lang="cs-CZ" sz="3600" dirty="0">
              <a:effectLst/>
            </a:endParaRP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technologická zdatnost toho, kdo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kanoe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vyrábí není jediným zdroje prestiže objektu, je také zdrojem efektivnosti v doméně sociálních vztahů. -&gt; ve všech doménách produkce umění je mezi technickými procesy zahrnutými do vytváření umění a produkce sociálních vztahů skrze umění = role ovládnutí technologie 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91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5241D-EDE7-9C69-518E-751A3B91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Muzea a muzejnictví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A61A1-FFD9-7FCF-6EBC-5EDF3D9D9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znáte z předchozích kurzů?</a:t>
            </a:r>
          </a:p>
          <a:p>
            <a:r>
              <a:rPr lang="cs-CZ" dirty="0"/>
              <a:t>Historie muzejnictví vs. Antropologie – problematizace muzeí</a:t>
            </a:r>
          </a:p>
          <a:p>
            <a:r>
              <a:rPr lang="cs-CZ" dirty="0"/>
              <a:t>Výstavy lidí, kolonizovaných</a:t>
            </a:r>
          </a:p>
          <a:p>
            <a:r>
              <a:rPr lang="cs-CZ" dirty="0"/>
              <a:t>Ukradené předměty a jejich návrat – dekolonizace muzeí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4160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1751</Words>
  <Application>Microsoft Office PowerPoint</Application>
  <PresentationFormat>Širokoúhlá obrazovka</PresentationFormat>
  <Paragraphs>69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Motiv Office</vt:lpstr>
      <vt:lpstr>Muzea, umění a jeho sociální efekt </vt:lpstr>
      <vt:lpstr>Umění a jeho sociální efekt</vt:lpstr>
      <vt:lpstr>Jak antropologicky zkoumat umění?</vt:lpstr>
      <vt:lpstr>Antropologie umění jako komponent technologie </vt:lpstr>
      <vt:lpstr>Co je umění? (dle Gella)</vt:lpstr>
      <vt:lpstr>Hodnota uměleckých děl</vt:lpstr>
      <vt:lpstr>Prezentace aplikace PowerPoint</vt:lpstr>
      <vt:lpstr>společnosti které produkují fine art vs. ty další</vt:lpstr>
      <vt:lpstr>Muzea a muzejnictví</vt:lpstr>
      <vt:lpstr>Prezentace aplikace PowerPoint</vt:lpstr>
      <vt:lpstr>Etické otázky praktický příklad</vt:lpstr>
      <vt:lpstr>Prezentace aplikace PowerPoint</vt:lpstr>
      <vt:lpstr>Prezentace aplikace PowerPoint</vt:lpstr>
      <vt:lpstr>Said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Muzea, umění a jeho sociální efekt </dc:title>
  <dc:creator>Kateřina Čanigová</dc:creator>
  <cp:lastModifiedBy>Kateřina Čanigová</cp:lastModifiedBy>
  <cp:revision>9</cp:revision>
  <dcterms:created xsi:type="dcterms:W3CDTF">2023-11-21T06:01:22Z</dcterms:created>
  <dcterms:modified xsi:type="dcterms:W3CDTF">2023-11-21T10:24:40Z</dcterms:modified>
</cp:coreProperties>
</file>