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6" r:id="rId4"/>
    <p:sldId id="277" r:id="rId5"/>
    <p:sldId id="257" r:id="rId6"/>
    <p:sldId id="271" r:id="rId7"/>
    <p:sldId id="258" r:id="rId8"/>
    <p:sldId id="272" r:id="rId9"/>
    <p:sldId id="259" r:id="rId10"/>
    <p:sldId id="273" r:id="rId11"/>
    <p:sldId id="260" r:id="rId12"/>
    <p:sldId id="274" r:id="rId13"/>
    <p:sldId id="275" r:id="rId14"/>
    <p:sldId id="262" r:id="rId15"/>
    <p:sldId id="263" r:id="rId16"/>
    <p:sldId id="266" r:id="rId17"/>
    <p:sldId id="267" r:id="rId18"/>
    <p:sldId id="268" r:id="rId19"/>
    <p:sldId id="269" r:id="rId20"/>
    <p:sldId id="270" r:id="rId21"/>
    <p:sldId id="264" r:id="rId22"/>
    <p:sldId id="265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A65EC9-E890-3B22-859D-515E4F3AC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853CD63-24EB-0575-8CBE-DCC18E062E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2A8664E-679A-B5EC-4475-0FB260204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C85E-BD89-48A0-85E2-2EC9FCB180E2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6B7562-1356-94E7-0A0E-DBF4E7422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B029C8-3535-D56D-B661-D081E1A6D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BA8D-A064-4A03-9769-E5ED4DCF4D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968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D31D32-D7D2-22A5-AD71-3059E9EE1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FDA4254-08B9-A210-D57D-BAC93C59E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DB549E-205E-348A-4D10-4E02F6D29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C85E-BD89-48A0-85E2-2EC9FCB180E2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F39B085-3779-8308-D951-31083BB28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C29B2D4-E2CB-735E-8ED2-235576498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BA8D-A064-4A03-9769-E5ED4DCF4D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5796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2E4D458-1545-447B-191B-4F02046961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268C71-B86D-E821-5ADF-111C09BC7F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151E25-08A5-2730-3864-BB14A4FBF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C85E-BD89-48A0-85E2-2EC9FCB180E2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8B3AD4-A911-7499-7FBD-B67E0F778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D90AA5-B0C6-1BF8-F654-E15F3AED6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BA8D-A064-4A03-9769-E5ED4DCF4D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971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A63AA9-5547-F002-1113-EEA1E7A3F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AC3A4D-E8D8-4CC3-5647-998D36174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96C8B3-879D-6859-25AF-9B0C1F070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C85E-BD89-48A0-85E2-2EC9FCB180E2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FF3209-9FD9-11EC-092C-07261EF52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05D52E-BBAC-9AA4-D894-E854BC4FF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BA8D-A064-4A03-9769-E5ED4DCF4D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5502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E6F991-8B9F-12AB-0068-564829A5E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F6B929D-8CC7-8468-C7DD-AC4523496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62B904-07B6-5E12-7F53-3B8DA02EE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C85E-BD89-48A0-85E2-2EC9FCB180E2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A19462-7409-0277-C078-6BBC9A4CE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B3CD65-F04E-888C-A14D-AF3366B43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BA8D-A064-4A03-9769-E5ED4DCF4D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277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772F59-9821-6ECD-EBD1-506E3C8BB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444157-289D-13B8-B178-4A1AD0C18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B293342-20E9-CD42-BFDB-F52C99E47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F7E4086-B05D-2A09-39EB-CE65102FB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C85E-BD89-48A0-85E2-2EC9FCB180E2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EE3DA53-ECF7-087C-C0B4-81FD4C0E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41C3623-405F-8783-2E3A-1DCE0B2FA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BA8D-A064-4A03-9769-E5ED4DCF4D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799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C2B1A7-B89D-C6BF-2670-6C9F29524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B1EC58-5267-2609-32C0-EAC9056AA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541E411-82E6-49C7-132A-654A112CB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30D7E6D-B20E-E008-E96B-F70B501D53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E753954-3220-F6D1-BD6E-EC3D68195A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4653390-D79C-6725-3199-2A01E4080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C85E-BD89-48A0-85E2-2EC9FCB180E2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95C641E-A09F-BA14-9FC5-B45AE674A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0AFFA51-006C-2CBF-DDE8-5EF7F5128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BA8D-A064-4A03-9769-E5ED4DCF4D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7757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4E6C5A-0E30-5583-0383-822D5F1BD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96787DB-15C6-A79F-2665-E8C1704C0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C85E-BD89-48A0-85E2-2EC9FCB180E2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F117FA6-7534-29CA-4374-71C6191B5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35F008F-E967-ED72-22AF-C7BF7BE27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BA8D-A064-4A03-9769-E5ED4DCF4D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5848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546B6C7-2DB6-5503-008D-BE0884F16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C85E-BD89-48A0-85E2-2EC9FCB180E2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5D13059-4155-884C-B5B8-FD9883631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FCB01C6-8544-59EB-DD25-895EFAF81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BA8D-A064-4A03-9769-E5ED4DCF4D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451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447159-23E5-BBDC-BD78-9ACDE1B07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9B3B12-1E6D-E8EA-7E73-2E643FAA9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EC1E943-A194-5A31-444A-CB1B8433F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D138A17-C7AC-3A0F-83B3-0712BA066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C85E-BD89-48A0-85E2-2EC9FCB180E2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9E7A60D-C2D0-0DD2-2621-DAA8A36F9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B398923-09B0-3214-D44F-3880E206C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BA8D-A064-4A03-9769-E5ED4DCF4D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7180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E6A459-7679-9660-ECAF-BCA414F69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564780B-4594-F048-6447-199DF05FA1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D8F835C-7911-85AE-582C-6B4FF507A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9FEB944-1D90-99CD-9FC9-514582369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C85E-BD89-48A0-85E2-2EC9FCB180E2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D9FEC88-1158-CB90-8A58-1DF797ACB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4D9690E-2961-F733-67DC-7F1CF768C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BA8D-A064-4A03-9769-E5ED4DCF4D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6119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554E92D-A18A-B1CF-4BE1-7BC259B7B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AFD37F-4A07-AF94-CFBE-E1121181D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42861D-9C3A-6454-9321-8C9938DF76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5C85E-BD89-48A0-85E2-2EC9FCB180E2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A67D6C3-06A2-8536-C9BE-4FF006261A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0FDDCE-F146-DC7C-104A-90773585C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ABA8D-A064-4A03-9769-E5ED4DCF4D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4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AYhRUj9VOI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667377693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artnewspaper.com/comment/eurocentrism-still-defines-african-ar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D1FDBF-A155-4B08-9E10-F1D22BA992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Paměť, kolonialismus a materialista těla – nakládání s těly utlačovaných a s jejich pozůstatky, předměty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DDF4FE3-AEF6-DB11-7BF8-1F737D44A6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Materiální kultura SANb1019/SANb2019 </a:t>
            </a:r>
          </a:p>
          <a:p>
            <a:r>
              <a:rPr lang="cs-CZ" dirty="0"/>
              <a:t>Úterý 5.12 ve 12:00</a:t>
            </a:r>
          </a:p>
          <a:p>
            <a:r>
              <a:rPr lang="cs-CZ" dirty="0"/>
              <a:t>Kateřina Čanigová</a:t>
            </a:r>
          </a:p>
        </p:txBody>
      </p:sp>
    </p:spTree>
    <p:extLst>
      <p:ext uri="{BB962C8B-B14F-4D97-AF65-F5344CB8AC3E}">
        <p14:creationId xmlns:p14="http://schemas.microsoft.com/office/powerpoint/2010/main" val="78119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3723C8-7FD5-F964-9761-0CB661E2A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312D28-08FD-DED6-DCD2-DDF65AD44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cs-CZ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 území tohoto zřízení se nacházelo kulturně velmi bohaté a vyspělé království Benin, jež úspěšně britské nadvládě vzdorovalo. Napětí </a:t>
            </a:r>
            <a:r>
              <a:rPr lang="cs-CZ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vyeskalovalo</a:t>
            </a:r>
            <a:r>
              <a:rPr lang="cs-CZ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na konci roku 1896, kdy se generální konzul James Phillips rozhodl zasáhnout proti rozhodnutí pozastavit obchod, jež padlo ze strany Beninu, a vydal se do Benin City za účelem donutit krále Oba k útěku do exilu a obnovit dodávky (především) palmového oleje. </a:t>
            </a:r>
            <a:r>
              <a:rPr lang="cs-CZ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Phillipsova</a:t>
            </a:r>
            <a:r>
              <a:rPr lang="cs-CZ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výprava byla ale přepadena a pobita místními obyvateli, což z konzula udělalo britského národního hrdinu hodného pomsty. Následovala proto rychlá odveta ze strany protektorátu, jehož vojáci Benin City v únoru 1897 v podstatě srovnali se zemí, jeho obyvatele vyvraždili, veškeré cenné předměty odvezli a prostor království ovládli.</a:t>
            </a:r>
            <a:endParaRPr lang="cs-CZ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cs-CZ" dirty="0"/>
            </a:br>
            <a:r>
              <a:rPr lang="cs-CZ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Hicks</a:t>
            </a:r>
            <a:r>
              <a:rPr lang="cs-CZ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se proto noří do vyčerpávajících detailů o beninské „trestné výpravě“, aby ukázal, že přepadení </a:t>
            </a:r>
            <a:r>
              <a:rPr lang="cs-CZ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Phillipsovy</a:t>
            </a:r>
            <a:r>
              <a:rPr lang="cs-CZ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výpravy bylo pouhou záminkou vyprávěnou novinářům, ve skutečnosti se jednalo o Brity dlouho připravovaný útok.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cs-CZ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Dále autor věnuje velkou pozornost vojenskému vybavení protektorátních vojáků, politicko-obchodním vztahům, legislativním úpravám (například dva roky po vyplenění království Benin je podepsána mezinárodní Haagská úmluva popisující vyvražďování civilistů a drancování jako válečný zločin), dále interpretuje význam a formu uloupených plastik, popisuje příběhy jednotlivců, kteří se plenění zúčastnili, spoluúčast vědeckých autorit (antropologů, etnografů nebo historiků) a mimo jiné také zasazuje beninský masakr do kontextu s dalšími válkami, které Britské impérium vedlo mimo Evropu.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cs-CZ" sz="1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cs-CZ" sz="1800" b="1" dirty="0">
                <a:solidFill>
                  <a:srgbClr val="000000"/>
                </a:solidFill>
                <a:latin typeface="Arial" panose="020B0604020202020204" pitchFamily="34" charset="0"/>
              </a:rPr>
              <a:t>První země v Africe dekolonizována až v roce 1957 poslední 1990</a:t>
            </a:r>
            <a:endParaRPr lang="cs-CZ" dirty="0"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0935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352828-E0F8-27CC-97B4-0263D44DA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1EB26A-FA1F-4F9C-1B1C-8DE0F5678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F3D08D6-ACB3-8D48-6A4C-B95AE69070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55" t="21414" r="20909" b="5324"/>
          <a:stretch/>
        </p:blipFill>
        <p:spPr>
          <a:xfrm>
            <a:off x="838200" y="-112669"/>
            <a:ext cx="9969617" cy="672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68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2659FD-68D8-475C-BE07-9A55FA7B7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616C05-3D75-B3F0-EB2A-B0CB456B3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cs-CZ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Dan </a:t>
            </a:r>
            <a:r>
              <a:rPr lang="cs-CZ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Hicks</a:t>
            </a:r>
            <a:r>
              <a:rPr lang="cs-CZ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také připomíná, že dosud se dekolonizační diskurz málo věnoval důsledkům </a:t>
            </a:r>
            <a:r>
              <a:rPr lang="cs-CZ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extraktivistického</a:t>
            </a:r>
            <a:r>
              <a:rPr lang="cs-CZ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kolonialismu v západní Africe. V této otázce autor neuhýbá před přímou politickou kritikou, když tvrdí, že těžení nigerijských přírodních zdrojů neskončilo vyhlášením nezávislosti Nigérie v roce 1960, ale pokračuje až do současnosti. Konkrétně v této oblasti skrze zahrnutí aktivit britské obchodní společnosti </a:t>
            </a:r>
            <a:r>
              <a:rPr lang="cs-CZ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Royal</a:t>
            </a:r>
            <a:r>
              <a:rPr lang="cs-CZ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Niger </a:t>
            </a:r>
            <a:r>
              <a:rPr lang="cs-CZ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Company</a:t>
            </a:r>
            <a:r>
              <a:rPr lang="cs-CZ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činné mezi lety 1879–1929, pod nadnárodní korporaci </a:t>
            </a:r>
            <a:r>
              <a:rPr lang="cs-CZ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Unilever</a:t>
            </a:r>
            <a:r>
              <a:rPr lang="cs-CZ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jež zde dodnes aktivně ničí životní prostředí produkcí palmového oleje.</a:t>
            </a:r>
            <a:endParaRPr lang="cs-CZ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cs-CZ" dirty="0"/>
            </a:br>
            <a:r>
              <a:rPr lang="cs-CZ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Hicks</a:t>
            </a:r>
            <a:r>
              <a:rPr lang="cs-CZ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proto navrhuje při psaní o těchto uloupených předmětech alternativní, radikální verzi ikonografie, která staví výklad na obrazech ztráty a smrti a již nazývá </a:t>
            </a:r>
            <a:r>
              <a:rPr lang="cs-CZ" sz="1800" b="1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nekrografie</a:t>
            </a:r>
            <a:r>
              <a:rPr lang="cs-CZ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Takový úhel pohledu jde za výzkum provenience a historického kontextu a je mnohem spíše angažovaným a komplexním přístupem, který nás upozorňuje na to, že násilí páchané na obyvatelích kolonizovaných zemí není žádným aktem minulosti, ale stále trvá, opakuje se a obnovuje každým dnem, kdy jsou antropologická a etnografická muzea otevřena.</a:t>
            </a:r>
            <a:endParaRPr lang="cs-CZ" dirty="0"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1528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100C29-DF8A-8222-8277-0D9469CC0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Kulturní restituce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629670-820C-6ED7-8CB0-B1BBCC412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cs-CZ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zoulay</a:t>
            </a:r>
            <a:r>
              <a:rPr lang="cs-CZ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upozorňuje na to, jak archivy a muzea odsouvají koloniální násilí lákavě někam do vzdálené minulosti, a podobně jako </a:t>
            </a:r>
            <a:r>
              <a:rPr lang="cs-CZ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Hicks</a:t>
            </a:r>
            <a:r>
              <a:rPr lang="cs-CZ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volá po úplném navrácení předmětů a zásadní proměně muzejních institucí. Výzva obou – </a:t>
            </a:r>
            <a:r>
              <a:rPr lang="cs-CZ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Hickse</a:t>
            </a:r>
            <a:r>
              <a:rPr lang="cs-CZ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 </a:t>
            </a:r>
            <a:r>
              <a:rPr lang="cs-CZ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Azoulay</a:t>
            </a:r>
            <a:r>
              <a:rPr lang="cs-CZ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– je obzvláště urgentní v tom smyslu, že u restitucí nekončí, ale naopak vkládá historický vývoj západoevropských a severoamerických muzeí do složitých a nerovných globálních vztahů (třeba i skrze sponzoring, jako je tomu u Britského muzea finančně podporovaného ropným gigantem BP). </a:t>
            </a:r>
            <a:r>
              <a:rPr lang="cs-CZ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Hicks</a:t>
            </a:r>
            <a:r>
              <a:rPr lang="cs-CZ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tak upozorňuje převážně na devastující těžbu zdrojů a vyvezení kulturního dědictví, </a:t>
            </a:r>
            <a:r>
              <a:rPr lang="cs-CZ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Azoulay</a:t>
            </a:r>
            <a:r>
              <a:rPr lang="cs-CZ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zase klade důraz na nepoměr mezi „velmi dobře zdokumentovanými předměty v muzejních sbírkách“ a „migranty na hranicích evropských států, kterým chybí příslušné dokumenty“.</a:t>
            </a:r>
            <a:endParaRPr lang="cs-CZ" dirty="0">
              <a:effectLst/>
            </a:endParaRPr>
          </a:p>
          <a:p>
            <a:pPr marL="0" indent="0">
              <a:buNone/>
            </a:pP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247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D2CE44-0D3D-758D-AF91-5C356F174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5B68D4-1F59-828F-64DA-A8BF77797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https://www.youtube.com/watch?v=UAYhRUj9VOI</a:t>
            </a:r>
            <a:endParaRPr lang="cs-CZ" dirty="0"/>
          </a:p>
          <a:p>
            <a:r>
              <a:rPr lang="cs-CZ" dirty="0"/>
              <a:t>https://www.youtube.com/watch?v=vzrhuVdOlrw</a:t>
            </a:r>
          </a:p>
        </p:txBody>
      </p:sp>
    </p:spTree>
    <p:extLst>
      <p:ext uri="{BB962C8B-B14F-4D97-AF65-F5344CB8AC3E}">
        <p14:creationId xmlns:p14="http://schemas.microsoft.com/office/powerpoint/2010/main" val="181516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1A7168-9525-AE48-EA2D-EC42BCA1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Objekty jako paměť násilí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3415DB6-0090-DE55-E5F4-90DC474F9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Dziuban, Z., &amp; </a:t>
            </a:r>
            <a:r>
              <a:rPr lang="en-US" dirty="0" err="1"/>
              <a:t>Stańczyk</a:t>
            </a:r>
            <a:r>
              <a:rPr lang="en-US" dirty="0"/>
              <a:t>, E. (2020). Introduction: The Surviving Thing: Personal Objects in the Aftermath of Violence. Journal of Material Culture, 25(4), 381–390. </a:t>
            </a:r>
          </a:p>
          <a:p>
            <a:r>
              <a:rPr lang="cs-CZ" dirty="0"/>
              <a:t>Hromadné násilí za sebou zanechává zkázu. Stejně jako lidé se i věci stávají obětí vysídlení a ozbrojených konfliktů. </a:t>
            </a:r>
          </a:p>
          <a:p>
            <a:r>
              <a:rPr lang="cs-CZ" dirty="0"/>
              <a:t>Majetek se vyměňuje, dobrovolně nebo násilně se ho vzdává, vyměňuje se za jídlo a přístřeší, schovává se, svěřuje se do úschovy přátelům a sousedům nebo se odnáší do nuceného exilu. </a:t>
            </a:r>
          </a:p>
          <a:p>
            <a:r>
              <a:rPr lang="cs-CZ" dirty="0"/>
              <a:t>Předměty se dostávají i do masových hrobů, do kapes a tělesných otvorů zabitých, na prsty a zápěstí mrtvých. Ve válečných dobách jsou předměty vyráběny také jako reakce na ekonomický nedostatek a nouzi. </a:t>
            </a:r>
          </a:p>
          <a:p>
            <a:r>
              <a:rPr lang="cs-CZ" noProof="1"/>
              <a:t>Takové</a:t>
            </a:r>
            <a:r>
              <a:rPr lang="cs-CZ" dirty="0"/>
              <a:t> předměty, vyrobené z odpadu a trosek, slouží jako mementa, odrážejí zkušenosti z vězení nebo z fronty a svědčí o těžkostech doby. Po válce a konfliktu jsou věci často zachráněny přeživšími nebo rodinami obětí, zděděny, získány soudními znalci nebo uloupeny z válečných hrobů.</a:t>
            </a:r>
          </a:p>
        </p:txBody>
      </p:sp>
    </p:spTree>
    <p:extLst>
      <p:ext uri="{BB962C8B-B14F-4D97-AF65-F5344CB8AC3E}">
        <p14:creationId xmlns:p14="http://schemas.microsoft.com/office/powerpoint/2010/main" val="1501842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C95EEC-909F-B7EA-B0FC-8A9D97557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FD3D15-AD89-7337-36BD-25DA90BA4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Dochované věci jsou mobilizovány v uměleckých postupech a vyprávění příběhů, vystavovány v muzeích nebo předvolávány ke svědectví v soudních řízeních. Ať už jako trofeje, suvenýry nebo důkazy, věci zůstávají prodchnuty afekty, prostoupeny vzpomínkami (skutečnými i konstruovanými) a zatíženy protichůdnými vyprávěními o minulosti.</a:t>
            </a:r>
          </a:p>
        </p:txBody>
      </p:sp>
    </p:spTree>
    <p:extLst>
      <p:ext uri="{BB962C8B-B14F-4D97-AF65-F5344CB8AC3E}">
        <p14:creationId xmlns:p14="http://schemas.microsoft.com/office/powerpoint/2010/main" val="3721503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7BD981-C95E-8077-27CC-C483FF08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„Předměty po násilí“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2FA67F-AD01-C1BA-D071-6B78854A0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Role výzkumu objektů v </a:t>
            </a:r>
            <a:r>
              <a:rPr lang="cs-CZ" dirty="0" err="1"/>
              <a:t>postkonfliktních</a:t>
            </a:r>
            <a:r>
              <a:rPr lang="cs-CZ" dirty="0"/>
              <a:t> společnostech v Evropě 20. a 21. století, v období po první a druhé světové válce, španělské občanské válce a holocaustu. </a:t>
            </a:r>
          </a:p>
          <a:p>
            <a:r>
              <a:rPr lang="cs-CZ" dirty="0"/>
              <a:t>Jak jednotlivci a komunity interagují s přežívajícími předměty? Jaké osobní a kolektivní emoce tyto interakce vyvolávají? Jak a proč je předmět uchováván, sbírán, skladován, znovu používán a/nebo ponechán k rozpadu? Jak je využíván při vyprávění příběhů, vytváření paměti, uměleckých postupech a budování národa? Do jaké míry lze dochovanou věc považovat za ztělesněné místo afektu, které nám umožňuje na jedné straně zaznamenávat a dokumentovat minulost a na druhé straně ji inscenovat a prožívat? Jak hmotné přežívání věcí do nich vkládá moc utvářet a/nebo zpochybňovat způsoby, jimiž je minulost prožívána, připomínána a vyprávěna?</a:t>
            </a:r>
          </a:p>
        </p:txBody>
      </p:sp>
    </p:spTree>
    <p:extLst>
      <p:ext uri="{BB962C8B-B14F-4D97-AF65-F5344CB8AC3E}">
        <p14:creationId xmlns:p14="http://schemas.microsoft.com/office/powerpoint/2010/main" val="1458150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3B20F3-6212-AF8E-B7E6-26DAA1C0A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ABE035-6DF7-DC6E-8B1F-4B1523057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předměty sentimentální hodnoty jsou stavěny do centra zkoumání konfliktů, vysídlení a genocidy. </a:t>
            </a:r>
          </a:p>
          <a:p>
            <a:r>
              <a:rPr lang="cs-CZ" dirty="0"/>
              <a:t>předměty jako hmatatelné ukazatele konfliktních zkušeností, a tím i jako nositele paměti</a:t>
            </a:r>
          </a:p>
          <a:p>
            <a:r>
              <a:rPr lang="cs-CZ" dirty="0"/>
              <a:t>tyto předměty představují mocné narativní prostředky. Například roste počet vědeckých prací o osobních věcech (včetně fotografií a jiných památek) zachráněných lidmi, kteří přežili genocidu, které ukazují, jak mohou věci aktivovat ústní podání a nabízet okno do </a:t>
            </a:r>
            <a:r>
              <a:rPr lang="cs-CZ" dirty="0" err="1"/>
              <a:t>transgenerační</a:t>
            </a:r>
            <a:r>
              <a:rPr lang="cs-CZ" dirty="0"/>
              <a:t> a nadnárodní paměti události.</a:t>
            </a:r>
          </a:p>
        </p:txBody>
      </p:sp>
    </p:spTree>
    <p:extLst>
      <p:ext uri="{BB962C8B-B14F-4D97-AF65-F5344CB8AC3E}">
        <p14:creationId xmlns:p14="http://schemas.microsoft.com/office/powerpoint/2010/main" val="51609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DAED32-FB5B-39B7-7E17-DD6ED893A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1C74F9-089B-A935-274C-674196380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Diskuse o důkazní hodnotě předmětů jsou zvláště výrazné v archeologii konfliktů a analytických přístupech zaměřených na forenzní vyšetřování v kontextu masového politického násilí: spolu s lidskými ostatky jsou hledány, exhumovány a zkoumány také předměty </a:t>
            </a:r>
          </a:p>
          <a:p>
            <a:r>
              <a:rPr lang="cs-CZ" dirty="0"/>
              <a:t>Materiální kultura umožňuje dokumentaci zločinů, včetně těch, které byly předmětem zakrývání a vymazávání </a:t>
            </a:r>
          </a:p>
          <a:p>
            <a:r>
              <a:rPr lang="cs-CZ" dirty="0"/>
              <a:t>Nalezené materiální stopy minulosti jsou přetvářeny v důkazy a využívány k podpoře (nebo zpochybnění) nároků na odpovědnost a spravedlnost. </a:t>
            </a:r>
          </a:p>
          <a:p>
            <a:r>
              <a:rPr lang="cs-CZ" dirty="0"/>
              <a:t>Kromě toho se osobní předměty nalezené na místech politického násilí, zejména v případě nepřítomnosti těla, stávají silným ztělesněním pocitů, místem emocionálních investic, truchlení a vzpomínek.</a:t>
            </a:r>
          </a:p>
        </p:txBody>
      </p:sp>
    </p:spTree>
    <p:extLst>
      <p:ext uri="{BB962C8B-B14F-4D97-AF65-F5344CB8AC3E}">
        <p14:creationId xmlns:p14="http://schemas.microsoft.com/office/powerpoint/2010/main" val="929682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88BFDA-BF28-8785-7F23-5A8D7F9C7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 – napište na papír odpovědi na tyto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CA504D-1B7E-DB0B-3F34-AD40ADE84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vás nejvíce zaujalo na výstavě?</a:t>
            </a:r>
          </a:p>
          <a:p>
            <a:r>
              <a:rPr lang="cs-CZ" dirty="0"/>
              <a:t>Jaké lze nalézt paralely mezi dekolonizací umění, muzeí a výstav a námi navštívenou výstavou v MRK? Čerpejte z textů povinné četby.</a:t>
            </a:r>
          </a:p>
        </p:txBody>
      </p:sp>
    </p:spTree>
    <p:extLst>
      <p:ext uri="{BB962C8B-B14F-4D97-AF65-F5344CB8AC3E}">
        <p14:creationId xmlns:p14="http://schemas.microsoft.com/office/powerpoint/2010/main" val="742837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B36473-E863-4985-9E62-D3CFC333D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„přežívající věci“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DA9245-D689-C2AB-53F9-0F0DE37BA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pozornost k sociálnímu, afektivnímu, imaginativnímu a materiálnímu přežívání věcí má etický a politický rozměr.</a:t>
            </a:r>
          </a:p>
          <a:p>
            <a:r>
              <a:rPr lang="cs-CZ" dirty="0"/>
              <a:t>Přežívající věci mohou manifestovat a vnášet do přítomnosti </a:t>
            </a:r>
            <a:r>
              <a:rPr lang="cs-CZ" dirty="0" err="1"/>
              <a:t>marginalizované</a:t>
            </a:r>
            <a:r>
              <a:rPr lang="cs-CZ" dirty="0"/>
              <a:t> nebo umlčované aspekty minulosti.</a:t>
            </a:r>
          </a:p>
          <a:p>
            <a:r>
              <a:rPr lang="cs-CZ" dirty="0"/>
              <a:t>To je zvláště relevantní v kontextech, kde násilí zůstává sporné a jeho stopy jsou předmětem fyzického a symbolického přivlastnění mocnějšími skupinami nebo aktéry; v kontextech, kde ekonomické násilí a systematické materiální vyvlastňování zůstává v historiografii neprozkoumáno; a v kontextech přivlastnění, po němž následuje opětovné využití a odmítnutí jedinečné historičnosti věcí.</a:t>
            </a:r>
          </a:p>
          <a:p>
            <a:r>
              <a:rPr lang="cs-CZ" dirty="0"/>
              <a:t>Tím, že věnujeme pozornost přežívání věcí a jejich trajektoriím, interpretačně obnovujeme jejich vazby na násilí, a tím narušujeme nároky na vlastnictví a klademe znepokojivé otázky týkající se </a:t>
            </a:r>
            <a:r>
              <a:rPr lang="cs-CZ" dirty="0" err="1"/>
              <a:t>postkonfliktních</a:t>
            </a:r>
            <a:r>
              <a:rPr lang="cs-CZ" dirty="0"/>
              <a:t> ekonomických/politických/materiálních řádů, které byly vytvořeny prostřednictvím krádeží a nucené deprivace</a:t>
            </a:r>
          </a:p>
        </p:txBody>
      </p:sp>
    </p:spTree>
    <p:extLst>
      <p:ext uri="{BB962C8B-B14F-4D97-AF65-F5344CB8AC3E}">
        <p14:creationId xmlns:p14="http://schemas.microsoft.com/office/powerpoint/2010/main" val="2191317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D3F1DB-31EF-1995-1C38-E77A54141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Role předmětů ve vybraných kontextech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883751-FE97-F257-CADF-E55C67571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Osvětim – muzeum, </a:t>
            </a:r>
            <a:r>
              <a:rPr lang="cs-CZ" dirty="0">
                <a:hlinkClick r:id="rId2"/>
              </a:rPr>
              <a:t>https://vimeo.com/667377693</a:t>
            </a:r>
            <a:r>
              <a:rPr lang="cs-CZ" dirty="0"/>
              <a:t> , https://www.auschwitz.org/en/visiting/</a:t>
            </a:r>
          </a:p>
          <a:p>
            <a:r>
              <a:rPr lang="cs-CZ" dirty="0"/>
              <a:t>Památník Lety - https://www.rommuz.cz/cs/lety-u-pisku/</a:t>
            </a:r>
          </a:p>
          <a:p>
            <a:r>
              <a:rPr lang="cs-CZ" dirty="0" err="1"/>
              <a:t>Forensic</a:t>
            </a:r>
            <a:r>
              <a:rPr lang="cs-CZ" dirty="0"/>
              <a:t> </a:t>
            </a:r>
            <a:r>
              <a:rPr lang="cs-CZ" dirty="0" err="1"/>
              <a:t>architecture</a:t>
            </a:r>
            <a:r>
              <a:rPr lang="cs-CZ" dirty="0"/>
              <a:t> - https://forensic-architecture.org/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022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3EB69F-559C-D870-19A9-FF1F1974B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800206-D41C-1846-AD38-A6C4B8E19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Rozdělte se do 5 skupin. Každá skupina dostane jednu knihu/katalog k výstavě nebo uměleckému projektu.</a:t>
            </a:r>
          </a:p>
          <a:p>
            <a:r>
              <a:rPr lang="cs-CZ" dirty="0"/>
              <a:t>Jak tento materiál souvisí s četbou k této přednášce?</a:t>
            </a:r>
          </a:p>
          <a:p>
            <a:r>
              <a:rPr lang="cs-CZ" dirty="0"/>
              <a:t>Jaké prvky </a:t>
            </a:r>
            <a:r>
              <a:rPr lang="cs-CZ" dirty="0" err="1"/>
              <a:t>dekoloniální</a:t>
            </a:r>
            <a:r>
              <a:rPr lang="cs-CZ" dirty="0"/>
              <a:t> perspektivy lze nalézt v knize/katalogu k výstavě nebo uměleckému projektu?</a:t>
            </a:r>
          </a:p>
          <a:p>
            <a:r>
              <a:rPr lang="cs-CZ" dirty="0"/>
              <a:t>Jaká je role „těch druhých“ v tomto případě Romů/Romek?  Jsou v centru? Jsou autory/</a:t>
            </a:r>
            <a:r>
              <a:rPr lang="cs-CZ" dirty="0" err="1"/>
              <a:t>rkami</a:t>
            </a:r>
            <a:r>
              <a:rPr lang="cs-CZ" dirty="0"/>
              <a:t>? Je s nimi zacházeno eticky? Přináší daný materiál perspektivu Romů/Romek nebo je psáno „o nich bez nich“?</a:t>
            </a:r>
          </a:p>
        </p:txBody>
      </p:sp>
    </p:spTree>
    <p:extLst>
      <p:ext uri="{BB962C8B-B14F-4D97-AF65-F5344CB8AC3E}">
        <p14:creationId xmlns:p14="http://schemas.microsoft.com/office/powerpoint/2010/main" val="3590401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7D0AD3-3424-C6BF-E87E-F206B9C3A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Dekolonizace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5A18A6-18FC-6370-0D37-5E0F1DB41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/>
              <a:t>Borozan</a:t>
            </a:r>
            <a:r>
              <a:rPr lang="cs-CZ" dirty="0"/>
              <a:t>, V. 2020. Dědictví kolonialismu a nebezpečné důsledky hromadění kapitálu. </a:t>
            </a:r>
            <a:r>
              <a:rPr lang="cs-CZ" dirty="0" err="1"/>
              <a:t>Artalk</a:t>
            </a:r>
            <a:r>
              <a:rPr lang="cs-CZ" dirty="0"/>
              <a:t>. </a:t>
            </a:r>
          </a:p>
          <a:p>
            <a:r>
              <a:rPr lang="cs-CZ" dirty="0"/>
              <a:t>Široké pole lidských (i nelidských) činností a působení. Používá se nejen ve spojení s boji původních obyvatel o vyvlastněnou půdu, přírodní zdroje a práva, která jim byla odebrána, ale často i v souvislosti s potřebnými strukturálními změnami různých typu vzdělávacích (škol, univerzit) či kulturních institucí (muzeí a galerií) v bývalých metropolích. </a:t>
            </a:r>
          </a:p>
          <a:p>
            <a:r>
              <a:rPr lang="cs-CZ" dirty="0"/>
              <a:t>Vztahuje se všeobecně k samotným způsobům myšlení a fungování západního – euroamerického – světa, po staletí formovaného dobyvatelským / vykořisťovatelským / rasistickým / suprematistickým přístupem nadřazených imperiálních a koloniálních velmocí. </a:t>
            </a:r>
          </a:p>
          <a:p>
            <a:endParaRPr lang="cs-CZ" dirty="0"/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Cílem  je upozornit na stálou přítomnost imperialismu/kolonialismu jako forem strukturálního násilí, projevujících se v různých podobách a dopadech na naši současnost.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1852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E3242B-BCAF-AE62-53D0-A9558F2EF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BBB4C4-8585-18D6-F240-1EB4A6FE5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Nyní však probíhá zároveň s migrační krizí, a tak souběžně sledujeme, jak se evropské hranice stávají v jednom směru propustné pro kdysi uloupené objekty, zatímco v opačném směru jsou opevňované a obehnané dráty. Sledujeme snahu navracet objekty odcizené v minulosti lidem z bývalých kolonií současně s navracením občanů prchajících z těchto zemí, kde prostřednictvím nadnárodních korporací, toxických infrastruktur a nově vznikajících nástrojů a technologií, mimo jiné i kvůli našim starým a novým spotřebitelským návykům, podporujeme pokračující exploataci jejich obyvatel a přírodních zdrojů. Utužujeme tak staré a generujeme nové nerovnosti.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727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171F32-ECFE-0995-A493-9800C9ED9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budova, interiér, město&#10;&#10;Popis byl vytvořen automaticky">
            <a:extLst>
              <a:ext uri="{FF2B5EF4-FFF2-40B4-BE49-F238E27FC236}">
                <a16:creationId xmlns:a16="http://schemas.microsoft.com/office/drawing/2014/main" id="{2A93A0AA-4EAC-AFF3-1BBA-1ED5378AB5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00" y="1825625"/>
            <a:ext cx="6528600" cy="4351338"/>
          </a:xfrm>
        </p:spPr>
      </p:pic>
    </p:spTree>
    <p:extLst>
      <p:ext uri="{BB962C8B-B14F-4D97-AF65-F5344CB8AC3E}">
        <p14:creationId xmlns:p14="http://schemas.microsoft.com/office/powerpoint/2010/main" val="1196495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2847A6-C7E4-6EC5-DC0E-F2852D7AC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05BA73-D5B0-6A51-6E02-DF1FA94C1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 vystavovaných předmětech které byly získány při kolonialistických výpravách</a:t>
            </a:r>
            <a:endParaRPr lang="cs-CZ" sz="400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Příklad z Benin-&gt; úplně vypleněn kolonialisty, kulturní dědictví bylo odvezeno a lidé zmasakrováni</a:t>
            </a:r>
            <a:endParaRPr lang="cs-CZ" sz="400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1897 - vyvraždění národa EDO 10k až 100k lidí, britští vojáci scénku parodují </a:t>
            </a:r>
            <a:endParaRPr lang="cs-CZ" b="0" i="0" u="none" strike="noStrik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Dan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Hicks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kurátor z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Pitt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Rivers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muzea - kriticky okomentoval zapojení britských sbírkotvorných a vzdělávacích institucí do vojenského ovládnutí neevropského prostoru a kulturní dominance nad místními obyvateli. </a:t>
            </a:r>
            <a:endParaRPr lang="cs-CZ" sz="4000" dirty="0"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8001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DD572D-ED27-4BAD-B4E2-D39D50E11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venku, budova, osoba, dům&#10;&#10;Popis byl vytvořen automaticky">
            <a:extLst>
              <a:ext uri="{FF2B5EF4-FFF2-40B4-BE49-F238E27FC236}">
                <a16:creationId xmlns:a16="http://schemas.microsoft.com/office/drawing/2014/main" id="{B2B76CBF-8127-4A45-E7E7-A7E796611D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557" y="971259"/>
            <a:ext cx="6931312" cy="5205704"/>
          </a:xfrm>
        </p:spPr>
      </p:pic>
    </p:spTree>
    <p:extLst>
      <p:ext uri="{BB962C8B-B14F-4D97-AF65-F5344CB8AC3E}">
        <p14:creationId xmlns:p14="http://schemas.microsoft.com/office/powerpoint/2010/main" val="1501534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8B0F11-5285-419A-6811-FA1E53358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0415E3-86BD-2F4A-1331-FCC5FDA39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doba rozvoje a pokroku evropských metropolí, které bohatly díky výhodnému obchodu s přírodními zdroji z kolonií, a také doba divokého zakládání (antropologických a etnografických) muzeí, jež se postupně plnila předměty vyvezenými z afrických zemí. Předpokládá se, že dnes se</a:t>
            </a:r>
            <a:r>
              <a:rPr lang="cs-CZ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 </a:t>
            </a:r>
            <a:r>
              <a:rPr lang="cs-CZ" sz="1800" b="1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přibližně 90–95 % afrického kulturního dědictví nachází mimo tento kontinent</a:t>
            </a:r>
            <a:r>
              <a:rPr lang="cs-CZ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ve velkých světových (převážně evropských a severoamerických) muzeích.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8884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56D457-5E95-2E1F-5ED7-1DDAE2CF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interiér, zeď, umění, muzeum&#10;&#10;Popis byl vytvořen automaticky">
            <a:extLst>
              <a:ext uri="{FF2B5EF4-FFF2-40B4-BE49-F238E27FC236}">
                <a16:creationId xmlns:a16="http://schemas.microsoft.com/office/drawing/2014/main" id="{614F8617-F12F-C761-EA2D-F75EEB4ABB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505" y="918097"/>
            <a:ext cx="7979179" cy="5299824"/>
          </a:xfrm>
        </p:spPr>
      </p:pic>
    </p:spTree>
    <p:extLst>
      <p:ext uri="{BB962C8B-B14F-4D97-AF65-F5344CB8AC3E}">
        <p14:creationId xmlns:p14="http://schemas.microsoft.com/office/powerpoint/2010/main" val="20963053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1854</Words>
  <Application>Microsoft Office PowerPoint</Application>
  <PresentationFormat>Širokoúhlá obrazovka</PresentationFormat>
  <Paragraphs>62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Motiv Office</vt:lpstr>
      <vt:lpstr>Paměť, kolonialismus a materialista těla – nakládání s těly utlačovaných a s jejich pozůstatky, předměty</vt:lpstr>
      <vt:lpstr>Cvičení – napište na papír odpovědi na tyto otázky</vt:lpstr>
      <vt:lpstr>Dekolonizace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Kulturní restituce</vt:lpstr>
      <vt:lpstr>Prezentace aplikace PowerPoint</vt:lpstr>
      <vt:lpstr>Objekty jako paměť násilí</vt:lpstr>
      <vt:lpstr>Prezentace aplikace PowerPoint</vt:lpstr>
      <vt:lpstr>„Předměty po násilí“</vt:lpstr>
      <vt:lpstr>Prezentace aplikace PowerPoint</vt:lpstr>
      <vt:lpstr>Prezentace aplikace PowerPoint</vt:lpstr>
      <vt:lpstr>„přežívající věci“</vt:lpstr>
      <vt:lpstr>Role předmětů ve vybraných kontextech</vt:lpstr>
      <vt:lpstr>Cvičení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Paměť, kolonialismus a materialista těla – nakládání s těly utlačovaných a s jejich pozůstatky, předměty</dc:title>
  <dc:creator>Kateřina Čanigová</dc:creator>
  <cp:lastModifiedBy>Kateřina Čanigová</cp:lastModifiedBy>
  <cp:revision>11</cp:revision>
  <dcterms:created xsi:type="dcterms:W3CDTF">2023-12-04T16:32:58Z</dcterms:created>
  <dcterms:modified xsi:type="dcterms:W3CDTF">2023-12-05T10:40:12Z</dcterms:modified>
</cp:coreProperties>
</file>