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68" r:id="rId5"/>
    <p:sldId id="269" r:id="rId6"/>
    <p:sldId id="270" r:id="rId7"/>
    <p:sldId id="276" r:id="rId8"/>
    <p:sldId id="280" r:id="rId9"/>
    <p:sldId id="277" r:id="rId10"/>
    <p:sldId id="278" r:id="rId11"/>
    <p:sldId id="258" r:id="rId12"/>
    <p:sldId id="264" r:id="rId13"/>
    <p:sldId id="259" r:id="rId14"/>
    <p:sldId id="260" r:id="rId15"/>
    <p:sldId id="263" r:id="rId16"/>
    <p:sldId id="261" r:id="rId17"/>
    <p:sldId id="262" r:id="rId18"/>
    <p:sldId id="265" r:id="rId19"/>
    <p:sldId id="266" r:id="rId20"/>
    <p:sldId id="267" r:id="rId21"/>
    <p:sldId id="274" r:id="rId22"/>
    <p:sldId id="271" r:id="rId23"/>
    <p:sldId id="273" r:id="rId24"/>
    <p:sldId id="272" r:id="rId25"/>
    <p:sldId id="275"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8841F-5826-2BBA-FC88-AA854804611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EF181660-D14B-D348-87E3-6B90E2BAB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F34C4911-8B36-7802-B0A7-0A17138F304B}"/>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8E05C61F-E73E-798B-C1B3-BF8D2CF32C38}"/>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2D1457C-7389-0B6D-3765-373D5073E49E}"/>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33022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66D966-2F23-F805-28B2-68356A9A4277}"/>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D128BEDE-0519-930B-D24A-B52176C9100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9E6BE33-055C-7945-A41E-FDDFB17FF1AB}"/>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799E9101-B60C-76EC-CDE0-3CD2AAA3EAF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DA8F39F-004F-AB9B-48C8-A30D178EE322}"/>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298214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D48600D-C696-DBCD-937B-43B8AFD6E81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2772AE7F-F16B-87F0-5FD3-2087632D433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B839A263-4479-65A8-4F11-8548899514A5}"/>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B5455F27-BBC1-9A6A-0C03-FEDBB0461B18}"/>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47D9A8C8-51A8-AF1D-D1E2-74862A540628}"/>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296754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5187F8-B09D-CA84-F2A7-C68EAEF1B4E6}"/>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AE75C61-F864-A714-4CAF-275CFF5460B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9289B8F-E792-E1C8-3497-5BEE34A62212}"/>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954A93CF-2637-CC4E-245A-85E865739F2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9F2A2F2-B0E0-0579-F489-519F0E72DB09}"/>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69372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B31D8-C319-A160-8628-5D9C61B90AD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8250B6E2-AB1F-8D3B-FF22-09CEAB0C7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46891BF-0DD8-FBAF-5430-29F34C218018}"/>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27D42AEF-6B95-06C3-9710-423C354738D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49B098D3-BF5D-78AD-8EEB-692C42857AD0}"/>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39176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5F02D-2C5D-2B51-0D58-8A170C3978DD}"/>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F4CD8A6F-DFF9-9CE0-1054-89999A150EA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4FB2DECB-9886-E63A-FA0A-39BB966732C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7F472FE6-71A1-9128-CFA5-A49E30B11657}"/>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6" name="Zástupný symbol pro zápatí 5">
            <a:extLst>
              <a:ext uri="{FF2B5EF4-FFF2-40B4-BE49-F238E27FC236}">
                <a16:creationId xmlns:a16="http://schemas.microsoft.com/office/drawing/2014/main" id="{033D426C-D8F6-E4C4-2E5C-1BF726A89420}"/>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B7127A3-1D24-F612-96FA-38EB262FA7B1}"/>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411118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A79C6C-C4B5-FD2D-BCE6-F7AA5F91C545}"/>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04B1ECC4-3BE7-A744-34C5-8459A9A5D8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9E2DC68-AA8B-EE6D-17E9-CE4A4A099BB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53E36353-882A-B1AD-3CF9-C9027C49D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3D30C50-EA31-FAC0-798A-945F257BB31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AFEA1298-677E-BFEC-19E5-13D546AC11B9}"/>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8" name="Zástupný symbol pro zápatí 7">
            <a:extLst>
              <a:ext uri="{FF2B5EF4-FFF2-40B4-BE49-F238E27FC236}">
                <a16:creationId xmlns:a16="http://schemas.microsoft.com/office/drawing/2014/main" id="{F351348E-BA39-FACF-DB2C-66B2683F96AE}"/>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319BD22C-A042-7472-5624-4FD8AA66AEE8}"/>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66017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EA7C3-2CC5-5407-FCA7-144722863F12}"/>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2E9FD01A-2968-020F-D294-508123B6120F}"/>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4" name="Zástupný symbol pro zápatí 3">
            <a:extLst>
              <a:ext uri="{FF2B5EF4-FFF2-40B4-BE49-F238E27FC236}">
                <a16:creationId xmlns:a16="http://schemas.microsoft.com/office/drawing/2014/main" id="{5F6E747D-772A-F08F-08F7-905490237C31}"/>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E887645-0E2E-E817-594A-ED966D03B408}"/>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411398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D5A9887-8409-CDFA-9AA1-7B808FBDCAE9}"/>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3" name="Zástupný symbol pro zápatí 2">
            <a:extLst>
              <a:ext uri="{FF2B5EF4-FFF2-40B4-BE49-F238E27FC236}">
                <a16:creationId xmlns:a16="http://schemas.microsoft.com/office/drawing/2014/main" id="{D241CFA2-3423-3E0D-81F9-1FCD9F4A425F}"/>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F03A1FBC-9DE1-5256-A8E6-6FF9B4D3240C}"/>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189934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2294C-DA98-D525-9DB3-E0CD9E59213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EEB904EC-3E90-DD8F-C15F-4C0B9D2E2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096D57EC-949A-E60C-B501-DE5FA23E6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48A472C-0747-5265-711B-BB82039E72D6}"/>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6" name="Zástupný symbol pro zápatí 5">
            <a:extLst>
              <a:ext uri="{FF2B5EF4-FFF2-40B4-BE49-F238E27FC236}">
                <a16:creationId xmlns:a16="http://schemas.microsoft.com/office/drawing/2014/main" id="{DEC13ADA-1D1B-217B-FB25-B8814FF72916}"/>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97C54E09-82EE-6FD3-783E-3F1AA0C4953B}"/>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40101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E35C1-0324-D88A-10BB-B01FCDE9E5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35C1FEA0-D463-D42B-3068-ACAF61CCF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4DCD5642-3AA2-C0C6-4395-49533F335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3C9FF2B-A148-A7F7-C426-6E5474ED3239}"/>
              </a:ext>
            </a:extLst>
          </p:cNvPr>
          <p:cNvSpPr>
            <a:spLocks noGrp="1"/>
          </p:cNvSpPr>
          <p:nvPr>
            <p:ph type="dt" sz="half" idx="10"/>
          </p:nvPr>
        </p:nvSpPr>
        <p:spPr/>
        <p:txBody>
          <a:bodyPr/>
          <a:lstStyle/>
          <a:p>
            <a:fld id="{646327B8-0658-4F1A-A773-14C759CB3B66}" type="datetimeFigureOut">
              <a:rPr lang="en-US" smtClean="0"/>
              <a:t>9/26/2023</a:t>
            </a:fld>
            <a:endParaRPr lang="en-US"/>
          </a:p>
        </p:txBody>
      </p:sp>
      <p:sp>
        <p:nvSpPr>
          <p:cNvPr id="6" name="Zástupný symbol pro zápatí 5">
            <a:extLst>
              <a:ext uri="{FF2B5EF4-FFF2-40B4-BE49-F238E27FC236}">
                <a16:creationId xmlns:a16="http://schemas.microsoft.com/office/drawing/2014/main" id="{68CBB832-A4C7-76A1-D64E-320954C386D2}"/>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24C82D16-C5B4-0036-EFA1-3EA4482EBE1E}"/>
              </a:ext>
            </a:extLst>
          </p:cNvPr>
          <p:cNvSpPr>
            <a:spLocks noGrp="1"/>
          </p:cNvSpPr>
          <p:nvPr>
            <p:ph type="sldNum" sz="quarter" idx="12"/>
          </p:nvPr>
        </p:nvSpPr>
        <p:spPr/>
        <p:txBody>
          <a:bodyPr/>
          <a:lstStyle/>
          <a:p>
            <a:fld id="{7511E64C-4DFA-4579-94A1-7EFBE1DA978F}" type="slidenum">
              <a:rPr lang="en-US" smtClean="0"/>
              <a:t>‹#›</a:t>
            </a:fld>
            <a:endParaRPr lang="en-US"/>
          </a:p>
        </p:txBody>
      </p:sp>
    </p:spTree>
    <p:extLst>
      <p:ext uri="{BB962C8B-B14F-4D97-AF65-F5344CB8AC3E}">
        <p14:creationId xmlns:p14="http://schemas.microsoft.com/office/powerpoint/2010/main" val="179271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CC58C2D-57C1-A8C4-A8A9-A1672EF5C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F732396D-E61F-1AEB-B438-8D0CAA6D6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B0882DA-DCA0-644C-38D3-CFAB3E672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327B8-0658-4F1A-A773-14C759CB3B66}" type="datetimeFigureOut">
              <a:rPr lang="en-US" smtClean="0"/>
              <a:t>9/26/2023</a:t>
            </a:fld>
            <a:endParaRPr lang="en-US"/>
          </a:p>
        </p:txBody>
      </p:sp>
      <p:sp>
        <p:nvSpPr>
          <p:cNvPr id="5" name="Zástupný symbol pro zápatí 4">
            <a:extLst>
              <a:ext uri="{FF2B5EF4-FFF2-40B4-BE49-F238E27FC236}">
                <a16:creationId xmlns:a16="http://schemas.microsoft.com/office/drawing/2014/main" id="{99945E86-8AD4-3FD5-2AA1-4A261CD74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96F9F3AD-4DB4-81BB-4A68-1F15D05B5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1E64C-4DFA-4579-94A1-7EFBE1DA978F}" type="slidenum">
              <a:rPr lang="en-US" smtClean="0"/>
              <a:t>‹#›</a:t>
            </a:fld>
            <a:endParaRPr lang="en-US"/>
          </a:p>
        </p:txBody>
      </p:sp>
    </p:spTree>
    <p:extLst>
      <p:ext uri="{BB962C8B-B14F-4D97-AF65-F5344CB8AC3E}">
        <p14:creationId xmlns:p14="http://schemas.microsoft.com/office/powerpoint/2010/main" val="266392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2771F52-B8A4-00E6-D610-C9CA8D6B7966}"/>
              </a:ext>
            </a:extLst>
          </p:cNvPr>
          <p:cNvSpPr>
            <a:spLocks noGrp="1"/>
          </p:cNvSpPr>
          <p:nvPr>
            <p:ph type="ctrTitle"/>
          </p:nvPr>
        </p:nvSpPr>
        <p:spPr>
          <a:xfrm>
            <a:off x="633446" y="640081"/>
            <a:ext cx="6562262" cy="3849244"/>
          </a:xfrm>
          <a:noFill/>
        </p:spPr>
        <p:txBody>
          <a:bodyPr>
            <a:normAutofit/>
          </a:bodyPr>
          <a:lstStyle/>
          <a:p>
            <a:pPr algn="r"/>
            <a:r>
              <a:rPr lang="cs-CZ"/>
              <a:t>Materiální kultura</a:t>
            </a:r>
            <a:endParaRPr lang="en-US"/>
          </a:p>
        </p:txBody>
      </p:sp>
      <p:sp>
        <p:nvSpPr>
          <p:cNvPr id="3" name="Podnadpis 2">
            <a:extLst>
              <a:ext uri="{FF2B5EF4-FFF2-40B4-BE49-F238E27FC236}">
                <a16:creationId xmlns:a16="http://schemas.microsoft.com/office/drawing/2014/main" id="{DC951536-D0BB-0052-0967-83FD103B7858}"/>
              </a:ext>
            </a:extLst>
          </p:cNvPr>
          <p:cNvSpPr>
            <a:spLocks noGrp="1"/>
          </p:cNvSpPr>
          <p:nvPr>
            <p:ph type="subTitle" idx="1"/>
          </p:nvPr>
        </p:nvSpPr>
        <p:spPr>
          <a:xfrm>
            <a:off x="633446" y="4627755"/>
            <a:ext cx="6562262" cy="1590165"/>
          </a:xfrm>
          <a:noFill/>
        </p:spPr>
        <p:txBody>
          <a:bodyPr>
            <a:normAutofit/>
          </a:bodyPr>
          <a:lstStyle/>
          <a:p>
            <a:pPr algn="r"/>
            <a:r>
              <a:rPr lang="cs-CZ" sz="2200" b="1"/>
              <a:t>26.9.2023</a:t>
            </a:r>
          </a:p>
          <a:p>
            <a:pPr algn="r"/>
            <a:r>
              <a:rPr lang="cs-CZ" sz="2200" b="1"/>
              <a:t>Materiální kultura, věci, </a:t>
            </a:r>
            <a:r>
              <a:rPr lang="cs-CZ" sz="2200" b="1" err="1"/>
              <a:t>materialita</a:t>
            </a:r>
            <a:r>
              <a:rPr lang="cs-CZ" sz="2200" b="1"/>
              <a:t>, sociální život věcí</a:t>
            </a:r>
          </a:p>
          <a:p>
            <a:pPr algn="r"/>
            <a:r>
              <a:rPr lang="cs-CZ" sz="2200" b="1"/>
              <a:t>Kateřina Čanigová</a:t>
            </a:r>
          </a:p>
          <a:p>
            <a:pPr algn="r"/>
            <a:endParaRPr lang="en-US" sz="2200"/>
          </a:p>
        </p:txBody>
      </p:sp>
      <p:pic>
        <p:nvPicPr>
          <p:cNvPr id="7" name="Obrázek 6" descr="Obsah obrázku text, design, grafický design, plakát&#10;&#10;Popis byl vytvořen automaticky">
            <a:extLst>
              <a:ext uri="{FF2B5EF4-FFF2-40B4-BE49-F238E27FC236}">
                <a16:creationId xmlns:a16="http://schemas.microsoft.com/office/drawing/2014/main" id="{B45FA125-233E-5AE9-8696-BB8944076251}"/>
              </a:ext>
            </a:extLst>
          </p:cNvPr>
          <p:cNvPicPr>
            <a:picLocks noChangeAspect="1"/>
          </p:cNvPicPr>
          <p:nvPr/>
        </p:nvPicPr>
        <p:blipFill rotWithShape="1">
          <a:blip r:embed="rId2">
            <a:extLst>
              <a:ext uri="{28A0092B-C50C-407E-A947-70E740481C1C}">
                <a14:useLocalDpi xmlns:a14="http://schemas.microsoft.com/office/drawing/2010/main" val="0"/>
              </a:ext>
            </a:extLst>
          </a:blip>
          <a:srcRect t="2367" r="2" b="2"/>
          <a:stretch/>
        </p:blipFill>
        <p:spPr>
          <a:xfrm>
            <a:off x="7552944" y="10"/>
            <a:ext cx="4636008" cy="6857990"/>
          </a:xfrm>
          <a:prstGeom prst="rect">
            <a:avLst/>
          </a:prstGeom>
        </p:spPr>
      </p:pic>
    </p:spTree>
    <p:extLst>
      <p:ext uri="{BB962C8B-B14F-4D97-AF65-F5344CB8AC3E}">
        <p14:creationId xmlns:p14="http://schemas.microsoft.com/office/powerpoint/2010/main" val="38976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F913F6-5D88-9D19-0A9A-781FF0EF0D2D}"/>
              </a:ext>
            </a:extLst>
          </p:cNvPr>
          <p:cNvSpPr>
            <a:spLocks noGrp="1"/>
          </p:cNvSpPr>
          <p:nvPr>
            <p:ph type="title"/>
          </p:nvPr>
        </p:nvSpPr>
        <p:spPr/>
        <p:txBody>
          <a:bodyPr>
            <a:normAutofit/>
          </a:bodyPr>
          <a:lstStyle/>
          <a:p>
            <a:r>
              <a:rPr lang="cs-CZ" sz="2400" b="0" i="0" u="none" strike="noStrike" dirty="0">
                <a:solidFill>
                  <a:srgbClr val="000000"/>
                </a:solidFill>
                <a:effectLst/>
                <a:latin typeface="Calibri" panose="020F0502020204030204" pitchFamily="34" charset="0"/>
              </a:rPr>
              <a:t>Objekty sloužící k zapouzdření/uchování sítí nebo kulturní a politické moci</a:t>
            </a:r>
            <a:endParaRPr lang="en-US" sz="5400" dirty="0"/>
          </a:p>
        </p:txBody>
      </p:sp>
      <p:sp>
        <p:nvSpPr>
          <p:cNvPr id="3" name="Zástupný obsah 2">
            <a:extLst>
              <a:ext uri="{FF2B5EF4-FFF2-40B4-BE49-F238E27FC236}">
                <a16:creationId xmlns:a16="http://schemas.microsoft.com/office/drawing/2014/main" id="{6D6DA169-FB86-8B92-9C30-24B9790507E6}"/>
              </a:ext>
            </a:extLst>
          </p:cNvPr>
          <p:cNvSpPr>
            <a:spLocks noGrp="1"/>
          </p:cNvSpPr>
          <p:nvPr>
            <p:ph idx="1"/>
          </p:nvPr>
        </p:nvSpPr>
        <p:spPr/>
        <p:txBody>
          <a:bodyPr>
            <a:normAutofit lnSpcReduction="10000"/>
          </a:bodyPr>
          <a:lstStyle/>
          <a:p>
            <a:pPr rtl="0">
              <a:spcBef>
                <a:spcPts val="0"/>
              </a:spcBef>
              <a:spcAft>
                <a:spcPts val="800"/>
              </a:spcAft>
            </a:pPr>
            <a:r>
              <a:rPr lang="cs-CZ" sz="1800" b="0" i="0" u="none" strike="noStrike" dirty="0">
                <a:solidFill>
                  <a:srgbClr val="000000"/>
                </a:solidFill>
                <a:effectLst/>
                <a:latin typeface="Calibri" panose="020F0502020204030204" pitchFamily="34" charset="0"/>
              </a:rPr>
              <a:t>Vztahy mezi lidmi a technologiemi - ANT (</a:t>
            </a:r>
            <a:r>
              <a:rPr lang="cs-CZ" sz="1800" b="0" i="0" u="none" strike="noStrike" dirty="0" err="1">
                <a:solidFill>
                  <a:srgbClr val="000000"/>
                </a:solidFill>
                <a:effectLst/>
                <a:latin typeface="Calibri" panose="020F0502020204030204" pitchFamily="34" charset="0"/>
              </a:rPr>
              <a:t>actor</a:t>
            </a:r>
            <a:r>
              <a:rPr lang="cs-CZ" sz="1800" b="0" i="0" u="none" strike="noStrike" dirty="0">
                <a:solidFill>
                  <a:srgbClr val="000000"/>
                </a:solidFill>
                <a:effectLst/>
                <a:latin typeface="Calibri" panose="020F0502020204030204" pitchFamily="34" charset="0"/>
              </a:rPr>
              <a:t>-network teorie). Objekty/věci jsou produkovány určitými sítěmi kulturních a politických diskurzů. A společně s lidmi reprodukují tyto vztahy. </a:t>
            </a:r>
            <a:endParaRPr lang="cs-CZ" dirty="0">
              <a:effectLst/>
            </a:endParaRPr>
          </a:p>
          <a:p>
            <a:pPr rtl="0">
              <a:spcBef>
                <a:spcPts val="0"/>
              </a:spcBef>
              <a:spcAft>
                <a:spcPts val="800"/>
              </a:spcAft>
            </a:pPr>
            <a:r>
              <a:rPr lang="cs-CZ" sz="1800" b="0" i="0" u="none" strike="noStrike" dirty="0">
                <a:solidFill>
                  <a:srgbClr val="000000"/>
                </a:solidFill>
                <a:effectLst/>
                <a:latin typeface="Calibri" panose="020F0502020204030204" pitchFamily="34" charset="0"/>
              </a:rPr>
              <a:t>Diskurzy a sítě které je spojují jsou jedním. (Mackenzie and </a:t>
            </a:r>
            <a:r>
              <a:rPr lang="cs-CZ" sz="1800" b="0" i="0" u="none" strike="noStrike" dirty="0" err="1">
                <a:solidFill>
                  <a:srgbClr val="000000"/>
                </a:solidFill>
                <a:effectLst/>
                <a:latin typeface="Calibri" panose="020F0502020204030204" pitchFamily="34" charset="0"/>
              </a:rPr>
              <a:t>Wajcman</a:t>
            </a:r>
            <a:r>
              <a:rPr lang="cs-CZ" sz="1800" b="0" i="0" u="none" strike="noStrike" dirty="0">
                <a:solidFill>
                  <a:srgbClr val="000000"/>
                </a:solidFill>
                <a:effectLst/>
                <a:latin typeface="Calibri" panose="020F0502020204030204" pitchFamily="34" charset="0"/>
              </a:rPr>
              <a:t> 1999). </a:t>
            </a:r>
            <a:endParaRPr lang="cs-CZ" dirty="0">
              <a:effectLst/>
            </a:endParaRPr>
          </a:p>
          <a:p>
            <a:pPr rtl="0">
              <a:spcBef>
                <a:spcPts val="0"/>
              </a:spcBef>
              <a:spcAft>
                <a:spcPts val="800"/>
              </a:spcAft>
            </a:pPr>
            <a:r>
              <a:rPr lang="cs-CZ" sz="1800" b="0" i="0" u="none" strike="noStrike" dirty="0">
                <a:solidFill>
                  <a:srgbClr val="000000"/>
                </a:solidFill>
                <a:effectLst/>
                <a:latin typeface="Calibri" panose="020F0502020204030204" pitchFamily="34" charset="0"/>
              </a:rPr>
              <a:t>ANT se zaměřuje na nově vzniklé objekty jako jsou </a:t>
            </a:r>
            <a:r>
              <a:rPr lang="cs-CZ" sz="1800" b="1" i="0" u="none" strike="noStrike" dirty="0">
                <a:solidFill>
                  <a:srgbClr val="000000"/>
                </a:solidFill>
                <a:effectLst/>
                <a:latin typeface="Calibri" panose="020F0502020204030204" pitchFamily="34" charset="0"/>
              </a:rPr>
              <a:t>telefony, ovladače, letadla, značky, zámky na dveřích budovy nebo auta</a:t>
            </a:r>
            <a:r>
              <a:rPr lang="cs-CZ" sz="1800" b="0" i="0" u="none" strike="noStrike" dirty="0">
                <a:solidFill>
                  <a:srgbClr val="000000"/>
                </a:solidFill>
                <a:effectLst/>
                <a:latin typeface="Calibri" panose="020F0502020204030204" pitchFamily="34" charset="0"/>
              </a:rPr>
              <a:t>. </a:t>
            </a:r>
          </a:p>
          <a:p>
            <a:pPr rtl="0">
              <a:spcBef>
                <a:spcPts val="0"/>
              </a:spcBef>
              <a:spcAft>
                <a:spcPts val="800"/>
              </a:spcAft>
            </a:pPr>
            <a:r>
              <a:rPr lang="cs-CZ" sz="1800" b="0" i="0" u="none" strike="noStrike" dirty="0">
                <a:solidFill>
                  <a:srgbClr val="000000"/>
                </a:solidFill>
                <a:effectLst/>
                <a:latin typeface="Calibri" panose="020F0502020204030204" pitchFamily="34" charset="0"/>
              </a:rPr>
              <a:t>Příkladem je </a:t>
            </a:r>
            <a:r>
              <a:rPr lang="cs-CZ" sz="1800" b="0" i="0" u="none" strike="noStrike" dirty="0" err="1">
                <a:solidFill>
                  <a:srgbClr val="000000"/>
                </a:solidFill>
                <a:effectLst/>
                <a:latin typeface="Calibri" panose="020F0502020204030204" pitchFamily="34" charset="0"/>
              </a:rPr>
              <a:t>fouacaultův</a:t>
            </a:r>
            <a:r>
              <a:rPr lang="cs-CZ" sz="1800" b="0" i="0" u="none" strike="noStrike" dirty="0">
                <a:solidFill>
                  <a:srgbClr val="000000"/>
                </a:solidFill>
                <a:effectLst/>
                <a:latin typeface="Calibri" panose="020F0502020204030204" pitchFamily="34" charset="0"/>
              </a:rPr>
              <a:t> </a:t>
            </a:r>
            <a:r>
              <a:rPr lang="cs-CZ" sz="1800" b="0" i="0" u="none" strike="noStrike" dirty="0" err="1">
                <a:solidFill>
                  <a:srgbClr val="000000"/>
                </a:solidFill>
                <a:effectLst/>
                <a:latin typeface="Calibri" panose="020F0502020204030204" pitchFamily="34" charset="0"/>
              </a:rPr>
              <a:t>panoptikon</a:t>
            </a:r>
            <a:r>
              <a:rPr lang="cs-CZ" sz="1800" b="0" i="0" u="none" strike="noStrike" dirty="0">
                <a:solidFill>
                  <a:srgbClr val="000000"/>
                </a:solidFill>
                <a:effectLst/>
                <a:latin typeface="Calibri" panose="020F0502020204030204" pitchFamily="34" charset="0"/>
              </a:rPr>
              <a:t>. Vyobrazuje jak jsou objekty v centru diskurzů a sítí moci a jak mohou ovlivňovat lidskou akci. Foucault není součástí ANT, jelikož už nebyl naživu když ANT vznikla. </a:t>
            </a:r>
            <a:endParaRPr lang="cs-CZ" dirty="0">
              <a:effectLst/>
            </a:endParaRPr>
          </a:p>
          <a:p>
            <a:r>
              <a:rPr lang="cs-CZ" sz="1800" b="0" i="0" u="none" strike="noStrike" dirty="0">
                <a:solidFill>
                  <a:srgbClr val="000000"/>
                </a:solidFill>
                <a:effectLst/>
                <a:latin typeface="Calibri" panose="020F0502020204030204" pitchFamily="34" charset="0"/>
              </a:rPr>
              <a:t>Foucault se ve svém Dohlížet a trestat nezabývá historií </a:t>
            </a:r>
            <a:r>
              <a:rPr lang="cs-CZ" sz="1800" b="0" i="0" u="none" strike="noStrike" dirty="0" err="1">
                <a:solidFill>
                  <a:srgbClr val="000000"/>
                </a:solidFill>
                <a:effectLst/>
                <a:latin typeface="Calibri" panose="020F0502020204030204" pitchFamily="34" charset="0"/>
              </a:rPr>
              <a:t>panoptikonu</a:t>
            </a:r>
            <a:r>
              <a:rPr lang="cs-CZ" sz="1800" b="0" i="0" u="none" strike="noStrike" dirty="0">
                <a:solidFill>
                  <a:srgbClr val="000000"/>
                </a:solidFill>
                <a:effectLst/>
                <a:latin typeface="Calibri" panose="020F0502020204030204" pitchFamily="34" charset="0"/>
              </a:rPr>
              <a:t>. Spíše si všímá toho, jak jsou trestána těla vězněných a jak je s nimi zacházeno.  Přesun od přímého trestání těla k sofistikovanějším formám veřejného pohledu, </a:t>
            </a:r>
            <a:r>
              <a:rPr lang="cs-CZ" sz="1800" b="0" i="0" u="none" strike="noStrike" dirty="0" err="1">
                <a:solidFill>
                  <a:srgbClr val="000000"/>
                </a:solidFill>
                <a:effectLst/>
                <a:latin typeface="Calibri" panose="020F0502020204030204" pitchFamily="34" charset="0"/>
              </a:rPr>
              <a:t>disciplinaci</a:t>
            </a:r>
            <a:r>
              <a:rPr lang="cs-CZ" sz="1800" b="0" i="0" u="none" strike="noStrike" dirty="0">
                <a:solidFill>
                  <a:srgbClr val="000000"/>
                </a:solidFill>
                <a:effectLst/>
                <a:latin typeface="Calibri" panose="020F0502020204030204" pitchFamily="34" charset="0"/>
              </a:rPr>
              <a:t>, prostorovému a časovému aspektu. Nový způsob trestání spojen s novou ekonomií moci, efektivní trestání. Disciplinující společnost a nový mód moci. Modernita opustila od veřejného mučení. </a:t>
            </a:r>
            <a:r>
              <a:rPr lang="cs-CZ" sz="1800" b="0" i="0" u="none" strike="noStrike" dirty="0" err="1">
                <a:solidFill>
                  <a:srgbClr val="000000"/>
                </a:solidFill>
                <a:effectLst/>
                <a:latin typeface="Calibri" panose="020F0502020204030204" pitchFamily="34" charset="0"/>
              </a:rPr>
              <a:t>Panopticon</a:t>
            </a:r>
            <a:r>
              <a:rPr lang="cs-CZ" sz="1800" b="0" i="0" u="none" strike="noStrike" dirty="0">
                <a:solidFill>
                  <a:srgbClr val="000000"/>
                </a:solidFill>
                <a:effectLst/>
                <a:latin typeface="Calibri" panose="020F0502020204030204" pitchFamily="34" charset="0"/>
              </a:rPr>
              <a:t> (navrhnut Jeremy </a:t>
            </a:r>
            <a:r>
              <a:rPr lang="cs-CZ" sz="1800" b="0" i="0" u="none" strike="noStrike" dirty="0" err="1">
                <a:solidFill>
                  <a:srgbClr val="000000"/>
                </a:solidFill>
                <a:effectLst/>
                <a:latin typeface="Calibri" panose="020F0502020204030204" pitchFamily="34" charset="0"/>
              </a:rPr>
              <a:t>Benthamem</a:t>
            </a:r>
            <a:r>
              <a:rPr lang="cs-CZ" sz="1800" b="0" i="0" u="none" strike="noStrike" dirty="0">
                <a:solidFill>
                  <a:srgbClr val="000000"/>
                </a:solidFill>
                <a:effectLst/>
                <a:latin typeface="Calibri" panose="020F0502020204030204" pitchFamily="34" charset="0"/>
              </a:rPr>
              <a:t>) je symbolem nové moderní moc, disciplinující, sledující/hlídající vězně efektivněji. Vězni nevědí kdy jsou sledováni. Musí se tak sebeovládat, protože mohou být zrovna </a:t>
            </a:r>
            <a:r>
              <a:rPr lang="cs-CZ" sz="1800" b="0" i="0" u="none" strike="noStrike" dirty="0" err="1">
                <a:solidFill>
                  <a:srgbClr val="000000"/>
                </a:solidFill>
                <a:effectLst/>
                <a:latin typeface="Calibri" panose="020F0502020204030204" pitchFamily="34" charset="0"/>
              </a:rPr>
              <a:t>pdo</a:t>
            </a:r>
            <a:r>
              <a:rPr lang="cs-CZ" sz="1800" b="0" i="0" u="none" strike="noStrike" dirty="0">
                <a:solidFill>
                  <a:srgbClr val="000000"/>
                </a:solidFill>
                <a:effectLst/>
                <a:latin typeface="Calibri" panose="020F0502020204030204" pitchFamily="34" charset="0"/>
              </a:rPr>
              <a:t> dohledem. </a:t>
            </a:r>
            <a:r>
              <a:rPr lang="cs-CZ" sz="1800" b="0" i="0" u="none" strike="noStrike" dirty="0" err="1">
                <a:solidFill>
                  <a:srgbClr val="000000"/>
                </a:solidFill>
                <a:effectLst/>
                <a:latin typeface="Calibri" panose="020F0502020204030204" pitchFamily="34" charset="0"/>
              </a:rPr>
              <a:t>Panoptikon</a:t>
            </a:r>
            <a:r>
              <a:rPr lang="cs-CZ" sz="1800" b="0" i="0" u="none" strike="noStrike" dirty="0">
                <a:solidFill>
                  <a:srgbClr val="000000"/>
                </a:solidFill>
                <a:effectLst/>
                <a:latin typeface="Calibri" panose="020F0502020204030204" pitchFamily="34" charset="0"/>
              </a:rPr>
              <a:t> je tak objektem jenž pomáhá k dosáhnutí politických záměrů. Výsledek je společné působení </a:t>
            </a:r>
            <a:r>
              <a:rPr lang="cs-CZ" sz="1800" b="0" i="0" u="none" strike="noStrike" dirty="0" err="1">
                <a:solidFill>
                  <a:srgbClr val="000000"/>
                </a:solidFill>
                <a:effectLst/>
                <a:latin typeface="Calibri" panose="020F0502020204030204" pitchFamily="34" charset="0"/>
              </a:rPr>
              <a:t>panoptikonu</a:t>
            </a:r>
            <a:r>
              <a:rPr lang="cs-CZ" sz="1800" b="0" i="0" u="none" strike="noStrike" dirty="0">
                <a:solidFill>
                  <a:srgbClr val="000000"/>
                </a:solidFill>
                <a:effectLst/>
                <a:latin typeface="Calibri" panose="020F0502020204030204" pitchFamily="34" charset="0"/>
              </a:rPr>
              <a:t> a osob/aktérů - vězňů a dozorců, prostředkem je sledování a Sebekontrola těl.</a:t>
            </a:r>
            <a:endParaRPr lang="en-US" dirty="0"/>
          </a:p>
        </p:txBody>
      </p:sp>
    </p:spTree>
    <p:extLst>
      <p:ext uri="{BB962C8B-B14F-4D97-AF65-F5344CB8AC3E}">
        <p14:creationId xmlns:p14="http://schemas.microsoft.com/office/powerpoint/2010/main" val="248868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637F6C-9D9C-2FFD-4C0E-B0435EB2BB47}"/>
              </a:ext>
            </a:extLst>
          </p:cNvPr>
          <p:cNvSpPr>
            <a:spLocks noGrp="1"/>
          </p:cNvSpPr>
          <p:nvPr>
            <p:ph type="title"/>
          </p:nvPr>
        </p:nvSpPr>
        <p:spPr/>
        <p:txBody>
          <a:bodyPr/>
          <a:lstStyle/>
          <a:p>
            <a:r>
              <a:rPr lang="cs-CZ" dirty="0"/>
              <a:t>Evoluční antropologie</a:t>
            </a:r>
            <a:endParaRPr lang="en-US" dirty="0"/>
          </a:p>
        </p:txBody>
      </p:sp>
      <p:sp>
        <p:nvSpPr>
          <p:cNvPr id="3" name="Zástupný obsah 2">
            <a:extLst>
              <a:ext uri="{FF2B5EF4-FFF2-40B4-BE49-F238E27FC236}">
                <a16:creationId xmlns:a16="http://schemas.microsoft.com/office/drawing/2014/main" id="{991A6897-54A5-FD4C-4B78-6033C1C5E38A}"/>
              </a:ext>
            </a:extLst>
          </p:cNvPr>
          <p:cNvSpPr>
            <a:spLocks noGrp="1"/>
          </p:cNvSpPr>
          <p:nvPr>
            <p:ph idx="1"/>
          </p:nvPr>
        </p:nvSpPr>
        <p:spPr/>
        <p:txBody>
          <a:bodyPr>
            <a:normAutofit lnSpcReduction="10000"/>
          </a:bodyPr>
          <a:lstStyle/>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Studium nezápadních společností neevropského původu</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Objekty a technologie – oštěpy, nože a štíty pomocí jejich studia lze retrospektivně zkoumat danou společnost – jako v archeologii</a:t>
            </a: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Ale efekt tohoto studia byla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objektifikace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marginalizace těchto kultur</a:t>
            </a:r>
          </a:p>
          <a:p>
            <a:pPr marL="342900" indent="-342900">
              <a:lnSpc>
                <a:spcPct val="107000"/>
              </a:lnSpc>
              <a:spcAft>
                <a:spcPts val="800"/>
              </a:spcAft>
              <a:buFont typeface="Calibri" panose="020F0502020204030204" pitchFamily="34" charset="0"/>
              <a:buChar char="-"/>
            </a:pPr>
            <a:r>
              <a:rPr lang="cs-CZ" sz="1800" kern="100" dirty="0">
                <a:latin typeface="Calibri" panose="020F0502020204030204" pitchFamily="34" charset="0"/>
                <a:ea typeface="Calibri" panose="020F0502020204030204" pitchFamily="34" charset="0"/>
                <a:cs typeface="Times New Roman" panose="02020603050405020304" pitchFamily="18" charset="0"/>
              </a:rPr>
              <a:t>Artefakty v muzeích</a:t>
            </a:r>
            <a:endParaRPr lang="cs-CZ" sz="1800" kern="100" dirty="0">
              <a:latin typeface="Calibri" panose="020F0502020204030204" pitchFamily="34"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pPr>
            <a:r>
              <a:rPr lang="cs-CZ" sz="1800" kern="100" dirty="0">
                <a:latin typeface="Calibri" panose="020F0502020204030204" pitchFamily="34" charset="0"/>
                <a:cs typeface="Times New Roman" panose="02020603050405020304" pitchFamily="18" charset="0"/>
              </a:rPr>
              <a:t>Franz </a:t>
            </a:r>
            <a:r>
              <a:rPr lang="cs-CZ" sz="1800" kern="100" dirty="0" err="1">
                <a:latin typeface="Calibri" panose="020F0502020204030204" pitchFamily="34" charset="0"/>
                <a:cs typeface="Times New Roman" panose="02020603050405020304" pitchFamily="18" charset="0"/>
              </a:rPr>
              <a:t>Boas</a:t>
            </a:r>
            <a:r>
              <a:rPr lang="cs-CZ" sz="1800" kern="100" dirty="0">
                <a:latin typeface="Calibri" panose="020F0502020204030204" pitchFamily="34" charset="0"/>
                <a:cs typeface="Times New Roman" panose="02020603050405020304" pitchFamily="18" charset="0"/>
              </a:rPr>
              <a:t> – </a:t>
            </a:r>
            <a:r>
              <a:rPr lang="cs-CZ" sz="1800" kern="100" dirty="0" err="1">
                <a:latin typeface="Calibri" panose="020F0502020204030204" pitchFamily="34" charset="0"/>
                <a:cs typeface="Times New Roman" panose="02020603050405020304" pitchFamily="18" charset="0"/>
              </a:rPr>
              <a:t>gaze</a:t>
            </a:r>
            <a:r>
              <a:rPr lang="cs-CZ" sz="1800" kern="100" dirty="0">
                <a:latin typeface="Calibri" panose="020F0502020204030204" pitchFamily="34" charset="0"/>
                <a:cs typeface="Times New Roman" panose="02020603050405020304" pitchFamily="18" charset="0"/>
              </a:rPr>
              <a:t> – modelace reálné situace z dané kultury, ale v prostředí muzea</a:t>
            </a:r>
          </a:p>
          <a:p>
            <a:pPr marL="342900" indent="-342900">
              <a:lnSpc>
                <a:spcPct val="107000"/>
              </a:lnSpc>
              <a:spcAft>
                <a:spcPts val="800"/>
              </a:spcAft>
              <a:buFont typeface="Calibri" panose="020F0502020204030204" pitchFamily="34" charset="0"/>
              <a:buChar char="-"/>
            </a:pPr>
            <a:r>
              <a:rPr lang="cs-CZ" sz="1800" kern="100" dirty="0" err="1">
                <a:latin typeface="Calibri" panose="020F0502020204030204" pitchFamily="34" charset="0"/>
                <a:cs typeface="Times New Roman" panose="02020603050405020304" pitchFamily="18" charset="0"/>
              </a:rPr>
              <a:t>Pitt</a:t>
            </a:r>
            <a:r>
              <a:rPr lang="cs-CZ" sz="1800" kern="100" dirty="0">
                <a:latin typeface="Calibri" panose="020F0502020204030204" pitchFamily="34" charset="0"/>
                <a:cs typeface="Times New Roman" panose="02020603050405020304" pitchFamily="18" charset="0"/>
              </a:rPr>
              <a:t> </a:t>
            </a:r>
            <a:r>
              <a:rPr lang="cs-CZ" sz="1800" kern="100" dirty="0" err="1">
                <a:latin typeface="Calibri" panose="020F0502020204030204" pitchFamily="34" charset="0"/>
                <a:cs typeface="Times New Roman" panose="02020603050405020304" pitchFamily="18" charset="0"/>
              </a:rPr>
              <a:t>Rivers</a:t>
            </a:r>
            <a:r>
              <a:rPr lang="cs-CZ" sz="1800" kern="100" dirty="0">
                <a:latin typeface="Calibri" panose="020F0502020204030204" pitchFamily="34" charset="0"/>
                <a:cs typeface="Times New Roman" panose="02020603050405020304" pitchFamily="18" charset="0"/>
              </a:rPr>
              <a:t>  - </a:t>
            </a:r>
            <a:r>
              <a:rPr lang="cs-CZ" sz="1800" dirty="0">
                <a:effectLst/>
                <a:latin typeface="Calibri" panose="020F0502020204030204" pitchFamily="34" charset="0"/>
                <a:ea typeface="Calibri" panose="020F0502020204030204" pitchFamily="34" charset="0"/>
                <a:cs typeface="Times New Roman" panose="02020603050405020304" pitchFamily="18" charset="0"/>
              </a:rPr>
              <a:t>Vyprázdněnost a izolace objektů prezentovaných od jejich původních kulturních a prostorových kontextů </a:t>
            </a:r>
            <a:endParaRPr lang="cs-CZ" sz="1800" kern="100" dirty="0">
              <a:latin typeface="Calibri" panose="020F0502020204030204" pitchFamily="34"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Objekty a jejich studium byly do 70.let spíše doménou archeologů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muzeistů</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Calibri" panose="020F0502020204030204" pitchFamily="34" charset="0"/>
              <a:buChar char="-"/>
            </a:pPr>
            <a:r>
              <a:rPr lang="cs-CZ" sz="1800" kern="100" dirty="0">
                <a:latin typeface="Calibri" panose="020F0502020204030204" pitchFamily="34" charset="0"/>
                <a:cs typeface="Times New Roman" panose="02020603050405020304" pitchFamily="18" charset="0"/>
              </a:rPr>
              <a:t>Susan M. </a:t>
            </a:r>
            <a:r>
              <a:rPr lang="cs-CZ" sz="1800" kern="100" dirty="0" err="1">
                <a:latin typeface="Calibri" panose="020F0502020204030204" pitchFamily="34" charset="0"/>
                <a:cs typeface="Times New Roman" panose="02020603050405020304" pitchFamily="18" charset="0"/>
              </a:rPr>
              <a:t>Pearce</a:t>
            </a:r>
            <a:r>
              <a:rPr lang="cs-CZ" sz="1800" kern="100" dirty="0">
                <a:latin typeface="Calibri" panose="020F0502020204030204" pitchFamily="34" charset="0"/>
                <a:cs typeface="Times New Roman" panose="02020603050405020304" pitchFamily="18" charset="0"/>
              </a:rPr>
              <a:t> – současná debata o materiální kultuře v muzeích</a:t>
            </a:r>
            <a:endParaRPr lang="en-US" sz="1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55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F9C5FD-6B2E-52BE-7179-ADE13830C111}"/>
              </a:ext>
            </a:extLst>
          </p:cNvPr>
          <p:cNvSpPr>
            <a:spLocks noGrp="1"/>
          </p:cNvSpPr>
          <p:nvPr>
            <p:ph type="title"/>
          </p:nvPr>
        </p:nvSpPr>
        <p:spPr/>
        <p:txBody>
          <a:bodyPr/>
          <a:lstStyle/>
          <a:p>
            <a:r>
              <a:rPr lang="cs-CZ" dirty="0"/>
              <a:t>Sociologické teorie modernity</a:t>
            </a:r>
            <a:endParaRPr lang="en-US" dirty="0"/>
          </a:p>
        </p:txBody>
      </p:sp>
      <p:sp>
        <p:nvSpPr>
          <p:cNvPr id="3" name="Zástupný obsah 2">
            <a:extLst>
              <a:ext uri="{FF2B5EF4-FFF2-40B4-BE49-F238E27FC236}">
                <a16:creationId xmlns:a16="http://schemas.microsoft.com/office/drawing/2014/main" id="{88EFA5B8-2895-CA3E-9FF1-DF4490381BBD}"/>
              </a:ext>
            </a:extLst>
          </p:cNvPr>
          <p:cNvSpPr>
            <a:spLocks noGrp="1"/>
          </p:cNvSpPr>
          <p:nvPr>
            <p:ph idx="1"/>
          </p:nvPr>
        </p:nvSpPr>
        <p:spPr/>
        <p:txBody>
          <a:bodyPr/>
          <a:lstStyle/>
          <a:p>
            <a:r>
              <a:rPr lang="cs-CZ" dirty="0"/>
              <a:t>Komodity a hodnota současné společnosti</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Role kapitalismu a produkce konzumních objektů – jak tento nadbytek působí </a:t>
            </a:r>
            <a:r>
              <a:rPr lang="cs-CZ" sz="1800" dirty="0">
                <a:latin typeface="Calibri" panose="020F0502020204030204" pitchFamily="34" charset="0"/>
                <a:ea typeface="Calibri" panose="020F0502020204030204" pitchFamily="34" charset="0"/>
                <a:cs typeface="Times New Roman" panose="02020603050405020304" pitchFamily="18" charset="0"/>
              </a:rPr>
              <a:t>a </a:t>
            </a:r>
            <a:r>
              <a:rPr lang="cs-CZ" sz="1800" dirty="0">
                <a:effectLst/>
                <a:latin typeface="Calibri" panose="020F0502020204030204" pitchFamily="34" charset="0"/>
                <a:ea typeface="Calibri" panose="020F0502020204030204" pitchFamily="34" charset="0"/>
                <a:cs typeface="Times New Roman" panose="02020603050405020304" pitchFamily="18" charset="0"/>
              </a:rPr>
              <a:t>mění společnost</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Kritika bohatých a jejich životního stylu – Adam Smith, Marx,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Veblen</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(vkus),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Simmel</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(móda a styl),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Bataille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(bezpředmětné utrácení),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Sombart</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(role luxusního zboží v rozvoji kapitalismu</a:t>
            </a:r>
          </a:p>
          <a:p>
            <a:pPr marL="0" indent="0">
              <a:buNone/>
            </a:pPr>
            <a:endParaRPr lang="en-US" dirty="0"/>
          </a:p>
        </p:txBody>
      </p:sp>
    </p:spTree>
    <p:extLst>
      <p:ext uri="{BB962C8B-B14F-4D97-AF65-F5344CB8AC3E}">
        <p14:creationId xmlns:p14="http://schemas.microsoft.com/office/powerpoint/2010/main" val="69603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F4061-7EB5-A079-045F-BF3A7C76788C}"/>
              </a:ext>
            </a:extLst>
          </p:cNvPr>
          <p:cNvSpPr>
            <a:spLocks noGrp="1"/>
          </p:cNvSpPr>
          <p:nvPr>
            <p:ph type="title"/>
          </p:nvPr>
        </p:nvSpPr>
        <p:spPr/>
        <p:txBody>
          <a:bodyPr/>
          <a:lstStyle/>
          <a:p>
            <a:r>
              <a:rPr lang="cs-CZ" dirty="0"/>
              <a:t>Karl Marx </a:t>
            </a:r>
            <a:endParaRPr lang="en-US" dirty="0"/>
          </a:p>
        </p:txBody>
      </p:sp>
      <p:sp>
        <p:nvSpPr>
          <p:cNvPr id="3" name="Zástupný obsah 2">
            <a:extLst>
              <a:ext uri="{FF2B5EF4-FFF2-40B4-BE49-F238E27FC236}">
                <a16:creationId xmlns:a16="http://schemas.microsoft.com/office/drawing/2014/main" id="{E8BEDB80-FC8D-E2A7-CE42-5211E92E7DB0}"/>
              </a:ext>
            </a:extLst>
          </p:cNvPr>
          <p:cNvSpPr>
            <a:spLocks noGrp="1"/>
          </p:cNvSpPr>
          <p:nvPr>
            <p:ph idx="1"/>
          </p:nvPr>
        </p:nvSpPr>
        <p:spPr/>
        <p:txBody>
          <a:bodyPr>
            <a:normAutofit/>
          </a:bodyPr>
          <a:lstStyle/>
          <a:p>
            <a:r>
              <a:rPr lang="cs-CZ" sz="2400" dirty="0"/>
              <a:t>1867</a:t>
            </a:r>
          </a:p>
          <a:p>
            <a:r>
              <a:rPr lang="cs-CZ" sz="2400" dirty="0">
                <a:effectLst/>
                <a:latin typeface="Calibri" panose="020F0502020204030204" pitchFamily="34" charset="0"/>
                <a:ea typeface="Calibri" panose="020F0502020204030204" pitchFamily="34" charset="0"/>
                <a:cs typeface="Times New Roman" panose="02020603050405020304" pitchFamily="18" charset="0"/>
              </a:rPr>
              <a:t>komodity jako symbol odcizené práce – bohatství kapitalistických společností je založeno na schopnosti akumulovat kapitál skrze produkci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komodifikovatelných</a:t>
            </a:r>
            <a:r>
              <a:rPr lang="cs-CZ" sz="2400" dirty="0">
                <a:effectLst/>
                <a:latin typeface="Calibri" panose="020F0502020204030204" pitchFamily="34" charset="0"/>
                <a:ea typeface="Calibri" panose="020F0502020204030204" pitchFamily="34" charset="0"/>
                <a:cs typeface="Times New Roman" panose="02020603050405020304" pitchFamily="18" charset="0"/>
              </a:rPr>
              <a:t> objektů. Být člověkem – rozumět světu skrze předměty a objekty, reprodukce lidství</a:t>
            </a:r>
          </a:p>
          <a:p>
            <a:r>
              <a:rPr lang="cs-CZ" sz="2400" dirty="0" err="1">
                <a:effectLst/>
                <a:latin typeface="Calibri" panose="020F0502020204030204" pitchFamily="34" charset="0"/>
                <a:ea typeface="Calibri" panose="020F0502020204030204" pitchFamily="34" charset="0"/>
                <a:cs typeface="Times New Roman" panose="02020603050405020304" pitchFamily="18" charset="0"/>
              </a:rPr>
              <a:t>komodifikovaný</a:t>
            </a:r>
            <a:r>
              <a:rPr lang="cs-CZ" sz="2400" dirty="0">
                <a:effectLst/>
                <a:latin typeface="Calibri" panose="020F0502020204030204" pitchFamily="34" charset="0"/>
                <a:ea typeface="Calibri" panose="020F0502020204030204" pitchFamily="34" charset="0"/>
                <a:cs typeface="Times New Roman" panose="02020603050405020304" pitchFamily="18" charset="0"/>
              </a:rPr>
              <a:t> objekt symbolizuje obojí, úspěch a vykořisťující základ kapitalismu</a:t>
            </a:r>
          </a:p>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Komodity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komodifikované</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objekty jsou ztělesněním vykořisťujících vztahů</a:t>
            </a:r>
          </a:p>
        </p:txBody>
      </p:sp>
    </p:spTree>
    <p:extLst>
      <p:ext uri="{BB962C8B-B14F-4D97-AF65-F5344CB8AC3E}">
        <p14:creationId xmlns:p14="http://schemas.microsoft.com/office/powerpoint/2010/main" val="62263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6E48-597D-B7E7-FFA1-94C72939B897}"/>
              </a:ext>
            </a:extLst>
          </p:cNvPr>
          <p:cNvSpPr>
            <a:spLocks noGrp="1"/>
          </p:cNvSpPr>
          <p:nvPr>
            <p:ph type="title"/>
          </p:nvPr>
        </p:nvSpPr>
        <p:spPr/>
        <p:txBody>
          <a:bodyPr/>
          <a:lstStyle/>
          <a:p>
            <a:r>
              <a:rPr lang="cs-CZ" dirty="0"/>
              <a:t>Georg </a:t>
            </a:r>
            <a:r>
              <a:rPr lang="cs-CZ" dirty="0" err="1"/>
              <a:t>Simmel</a:t>
            </a:r>
            <a:endParaRPr lang="en-US" dirty="0"/>
          </a:p>
        </p:txBody>
      </p:sp>
      <p:sp>
        <p:nvSpPr>
          <p:cNvPr id="3" name="Zástupný obsah 2">
            <a:extLst>
              <a:ext uri="{FF2B5EF4-FFF2-40B4-BE49-F238E27FC236}">
                <a16:creationId xmlns:a16="http://schemas.microsoft.com/office/drawing/2014/main" id="{3EC76D89-9D03-02E0-A30E-380CFD907FDB}"/>
              </a:ext>
            </a:extLst>
          </p:cNvPr>
          <p:cNvSpPr>
            <a:spLocks noGrp="1"/>
          </p:cNvSpPr>
          <p:nvPr>
            <p:ph idx="1"/>
          </p:nvPr>
        </p:nvSpPr>
        <p:spPr/>
        <p:txBody>
          <a:bodyPr/>
          <a:lstStyle/>
          <a:p>
            <a:pPr marL="0" indent="0">
              <a:buNone/>
            </a:pPr>
            <a:r>
              <a:rPr lang="cs-CZ" dirty="0"/>
              <a:t>- 1904</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zkoumal formu modernity v kapitalismu, jak materiální kultura definuje podobu moderních zkušeností, jak moderní společnost přispívá k násobení věcí, objektů a materiálů.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styl a typ věcí se odlišuje a lidé je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apropriují</a:t>
            </a:r>
            <a:r>
              <a:rPr lang="cs-CZ" sz="1800" dirty="0">
                <a:effectLst/>
                <a:latin typeface="Calibri" panose="020F0502020204030204" pitchFamily="34" charset="0"/>
                <a:ea typeface="Calibri" panose="020F0502020204030204" pitchFamily="34" charset="0"/>
                <a:cs typeface="Times New Roman" panose="02020603050405020304" pitchFamily="18" charset="0"/>
              </a:rPr>
              <a:t> dle svých potřeb aby se odlišovali</a:t>
            </a:r>
          </a:p>
          <a:p>
            <a:pPr marL="0" indent="0">
              <a:buNone/>
            </a:pPr>
            <a:r>
              <a:rPr lang="cs-CZ" sz="1800" dirty="0">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snažil se porozumět vztahům mezi jedinci a věcmi , které nazýval „formy sdružování“ </a:t>
            </a:r>
          </a:p>
          <a:p>
            <a:pPr marL="0" indent="0">
              <a:buNone/>
            </a:pPr>
            <a:r>
              <a:rPr lang="cs-CZ" sz="1800" kern="100" dirty="0">
                <a:latin typeface="Calibri" panose="020F0502020204030204" pitchFamily="34" charset="0"/>
                <a:ea typeface="Calibri" panose="020F0502020204030204" pitchFamily="34" charset="0"/>
                <a:cs typeface="Times New Roman" panose="02020603050405020304" pitchFamily="18" charset="0"/>
              </a:rPr>
              <a:t>-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Analýza módy a stylu a jejich vlivu na psychosociální vliv moderního člověka.</a:t>
            </a:r>
          </a:p>
          <a:p>
            <a:pPr marL="0" lvl="0" indent="0">
              <a:lnSpc>
                <a:spcPct val="107000"/>
              </a:lnSpc>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Móda a styl jako univerzální fenomény </a:t>
            </a:r>
          </a:p>
          <a:p>
            <a:pPr marL="0" lvl="0" indent="0">
              <a:lnSpc>
                <a:spcPct val="107000"/>
              </a:lnSpc>
              <a:spcAft>
                <a:spcPts val="800"/>
              </a:spcAft>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Simmelova</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dialektika obecnost/jednotnost vs. Individualita/odlišnost</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3776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A1CC94-7DB2-6395-8150-216B3A83E440}"/>
              </a:ext>
            </a:extLst>
          </p:cNvPr>
          <p:cNvSpPr>
            <a:spLocks noGrp="1"/>
          </p:cNvSpPr>
          <p:nvPr>
            <p:ph type="title"/>
          </p:nvPr>
        </p:nvSpPr>
        <p:spPr/>
        <p:txBody>
          <a:bodyPr/>
          <a:lstStyle/>
          <a:p>
            <a:r>
              <a:rPr lang="cs-CZ" dirty="0"/>
              <a:t>Marketingové a psychologické přístupy ke konzumnímu jednání</a:t>
            </a:r>
            <a:endParaRPr lang="en-US" dirty="0"/>
          </a:p>
        </p:txBody>
      </p:sp>
      <p:sp>
        <p:nvSpPr>
          <p:cNvPr id="3" name="Zástupný obsah 2">
            <a:extLst>
              <a:ext uri="{FF2B5EF4-FFF2-40B4-BE49-F238E27FC236}">
                <a16:creationId xmlns:a16="http://schemas.microsoft.com/office/drawing/2014/main" id="{05414935-5022-F164-E5B7-1A5F3C054E5E}"/>
              </a:ext>
            </a:extLst>
          </p:cNvPr>
          <p:cNvSpPr>
            <a:spLocks noGrp="1"/>
          </p:cNvSpPr>
          <p:nvPr>
            <p:ph idx="1"/>
          </p:nvPr>
        </p:nvSpPr>
        <p:spPr/>
        <p:txBody>
          <a:bodyPr/>
          <a:lstStyle/>
          <a:p>
            <a:pPr marL="0" indent="0">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Soustředění se pouze na psychologické elementy zastiňuje pohled na konzumerismus jako kulturní praktiku, která vytváří sociální nerovnosti a odlišnosti</a:t>
            </a:r>
          </a:p>
          <a:p>
            <a:pPr marL="0" lvl="0" indent="0">
              <a:lnSpc>
                <a:spcPct val="107000"/>
              </a:lnSpc>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Douglas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Isherwood</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nepíšou o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materialitě</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spíše o významech, které věci mají. Jejich základní poznatky – USA společnost je více materialistická, zaměřuje se na majetek jako hlavní cíl spotřeby. </a:t>
            </a:r>
          </a:p>
          <a:p>
            <a:pPr marL="0" lvl="0" indent="0">
              <a:lnSpc>
                <a:spcPct val="107000"/>
              </a:lnSpc>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USA společnost – snaha využít vědecký pohled na konzum/spotřebu pro pochopení chování spotřebitelů – cílem je propagovat a prodávat předměty efektivněji. Cílem není pochopit vzorce spotřeby a materialismu ale produkovat více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zacíleně</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pro lepší prodej</a:t>
            </a:r>
          </a:p>
          <a:p>
            <a:endParaRPr lang="en-US" dirty="0"/>
          </a:p>
        </p:txBody>
      </p:sp>
    </p:spTree>
    <p:extLst>
      <p:ext uri="{BB962C8B-B14F-4D97-AF65-F5344CB8AC3E}">
        <p14:creationId xmlns:p14="http://schemas.microsoft.com/office/powerpoint/2010/main" val="48750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24166-95D3-F97F-4DE2-503AC7BE5875}"/>
              </a:ext>
            </a:extLst>
          </p:cNvPr>
          <p:cNvSpPr>
            <a:spLocks noGrp="1"/>
          </p:cNvSpPr>
          <p:nvPr>
            <p:ph type="title"/>
          </p:nvPr>
        </p:nvSpPr>
        <p:spPr/>
        <p:txBody>
          <a:bodyPr/>
          <a:lstStyle/>
          <a:p>
            <a:r>
              <a:rPr lang="cs-CZ" dirty="0"/>
              <a:t>Studium spotřeby a konzumerismu v sociologii</a:t>
            </a:r>
            <a:endParaRPr lang="en-US" dirty="0"/>
          </a:p>
        </p:txBody>
      </p:sp>
      <p:sp>
        <p:nvSpPr>
          <p:cNvPr id="3" name="Zástupný obsah 2">
            <a:extLst>
              <a:ext uri="{FF2B5EF4-FFF2-40B4-BE49-F238E27FC236}">
                <a16:creationId xmlns:a16="http://schemas.microsoft.com/office/drawing/2014/main" id="{C8CFC32B-01F3-D265-ACE7-33DEFB80DB22}"/>
              </a:ext>
            </a:extLst>
          </p:cNvPr>
          <p:cNvSpPr>
            <a:spLocks noGrp="1"/>
          </p:cNvSpPr>
          <p:nvPr>
            <p:ph idx="1"/>
          </p:nvPr>
        </p:nvSpPr>
        <p:spPr/>
        <p:txBody>
          <a:bodyPr/>
          <a:lstStyle/>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Materiální základ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konsumerismu</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Appadurai</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Douglas and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Isherwood</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Miller</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Nahrazuje texty které vnímají spotřebu jako motor sociální změny</a:t>
            </a:r>
          </a:p>
          <a:p>
            <a:pPr marL="342900" lvl="0" indent="-342900">
              <a:lnSpc>
                <a:spcPct val="107000"/>
              </a:lnSpc>
              <a:buFont typeface="Calibri" panose="020F0502020204030204" pitchFamily="34" charset="0"/>
              <a:buChar char="-"/>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Hyperkomodifikace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Studium konzumní kultury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Jameson</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Lash</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Urry</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Harvey… sémiotická analýza –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Baudrillard</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Barthes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Semiotická</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analýza- studium vizuálních znaků a významů v konkrétním díle, bere v potaz kontext vzniku díla, často s manipulativním/účelovým podtextem – metoda pro analýzu konzumní společnosti např. reklam</a:t>
            </a:r>
          </a:p>
          <a:p>
            <a:pPr marL="0" indent="0">
              <a:buNone/>
            </a:pPr>
            <a:endParaRPr lang="en-US" dirty="0"/>
          </a:p>
        </p:txBody>
      </p:sp>
    </p:spTree>
    <p:extLst>
      <p:ext uri="{BB962C8B-B14F-4D97-AF65-F5344CB8AC3E}">
        <p14:creationId xmlns:p14="http://schemas.microsoft.com/office/powerpoint/2010/main" val="94322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245A5B9-E64C-CF2A-F483-B86D93B68C13}"/>
              </a:ext>
            </a:extLst>
          </p:cNvPr>
          <p:cNvSpPr>
            <a:spLocks noGrp="1"/>
          </p:cNvSpPr>
          <p:nvPr>
            <p:ph type="title"/>
          </p:nvPr>
        </p:nvSpPr>
        <p:spPr>
          <a:xfrm>
            <a:off x="572493" y="247129"/>
            <a:ext cx="11018520" cy="1434415"/>
          </a:xfrm>
        </p:spPr>
        <p:txBody>
          <a:bodyPr anchor="b">
            <a:normAutofit/>
          </a:bodyPr>
          <a:lstStyle/>
          <a:p>
            <a:r>
              <a:rPr lang="cs-CZ" sz="5400" dirty="0" err="1"/>
              <a:t>Featherstone</a:t>
            </a:r>
            <a:r>
              <a:rPr lang="cs-CZ" sz="5400" dirty="0"/>
              <a:t> (1990)</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BD505E6-2668-3253-9087-FEFD9249606A}"/>
              </a:ext>
            </a:extLst>
          </p:cNvPr>
          <p:cNvSpPr>
            <a:spLocks noGrp="1"/>
          </p:cNvSpPr>
          <p:nvPr>
            <p:ph idx="1"/>
          </p:nvPr>
        </p:nvSpPr>
        <p:spPr>
          <a:xfrm>
            <a:off x="572493" y="2071316"/>
            <a:ext cx="6027812" cy="4119172"/>
          </a:xfrm>
        </p:spPr>
        <p:txBody>
          <a:bodyPr anchor="t">
            <a:normAutofit/>
          </a:bodyPr>
          <a:lstStyle/>
          <a:p>
            <a:r>
              <a:rPr lang="cs-CZ" sz="2200" dirty="0"/>
              <a:t>Životní styl - </a:t>
            </a:r>
            <a:r>
              <a:rPr lang="cs-CZ" sz="1800" dirty="0">
                <a:effectLst/>
                <a:latin typeface="Calibri" panose="020F0502020204030204" pitchFamily="34" charset="0"/>
                <a:ea typeface="Calibri" panose="020F0502020204030204" pitchFamily="34" charset="0"/>
                <a:cs typeface="Times New Roman" panose="02020603050405020304" pitchFamily="18" charset="0"/>
              </a:rPr>
              <a:t>koncept životního stylu je přínosný, protože ukazuje jak lidé fungují jako příjemci postmoderních symbolů skrze koherentní a smysluplné zapojení symbolů které fungují v ekonomii komodit</a:t>
            </a:r>
            <a:endParaRPr lang="cs-CZ" sz="2200" dirty="0"/>
          </a:p>
          <a:p>
            <a:r>
              <a:rPr lang="cs-CZ" sz="2200" dirty="0"/>
              <a:t>Estetizace každodenního života -  komodity dominují, každý musí být specialistou na symboly</a:t>
            </a:r>
          </a:p>
          <a:p>
            <a:r>
              <a:rPr lang="cs-CZ" sz="2200" dirty="0"/>
              <a:t>Identita jedinců je vytvářena skrze přítomnost nebo absenci objektů konzumní kultury</a:t>
            </a:r>
          </a:p>
          <a:p>
            <a:endParaRPr lang="en-US" sz="2200" dirty="0"/>
          </a:p>
        </p:txBody>
      </p:sp>
      <p:pic>
        <p:nvPicPr>
          <p:cNvPr id="9" name="Obrázek 8" descr="Obsah obrázku kresba, skica, Perokresba, výšivka&#10;&#10;Popis byl vytvořen automaticky">
            <a:extLst>
              <a:ext uri="{FF2B5EF4-FFF2-40B4-BE49-F238E27FC236}">
                <a16:creationId xmlns:a16="http://schemas.microsoft.com/office/drawing/2014/main" id="{DF1562EF-5C34-1A71-25FD-A673F29DB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69" y="3550650"/>
            <a:ext cx="5902383" cy="3251612"/>
          </a:xfrm>
          <a:prstGeom prst="rect">
            <a:avLst/>
          </a:prstGeom>
        </p:spPr>
      </p:pic>
      <p:pic>
        <p:nvPicPr>
          <p:cNvPr id="13" name="Obrázek 12" descr="Obsah obrázku oblečení, osoba, móda, Modelka&#10;&#10;Popis byl vytvořen automaticky">
            <a:extLst>
              <a:ext uri="{FF2B5EF4-FFF2-40B4-BE49-F238E27FC236}">
                <a16:creationId xmlns:a16="http://schemas.microsoft.com/office/drawing/2014/main" id="{D2C29C4D-AFF7-F843-8905-53449637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256" y="964336"/>
            <a:ext cx="3898037" cy="2598691"/>
          </a:xfrm>
          <a:prstGeom prst="rect">
            <a:avLst/>
          </a:prstGeom>
        </p:spPr>
      </p:pic>
    </p:spTree>
    <p:extLst>
      <p:ext uri="{BB962C8B-B14F-4D97-AF65-F5344CB8AC3E}">
        <p14:creationId xmlns:p14="http://schemas.microsoft.com/office/powerpoint/2010/main" val="352967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37842-C00E-5F3F-30A6-AC361797D36D}"/>
              </a:ext>
            </a:extLst>
          </p:cNvPr>
          <p:cNvSpPr>
            <a:spLocks noGrp="1"/>
          </p:cNvSpPr>
          <p:nvPr>
            <p:ph type="title"/>
          </p:nvPr>
        </p:nvSpPr>
        <p:spPr/>
        <p:txBody>
          <a:bodyPr/>
          <a:lstStyle/>
          <a:p>
            <a:r>
              <a:rPr lang="cs-CZ" dirty="0"/>
              <a:t>Pozdní kapitalismus</a:t>
            </a:r>
            <a:endParaRPr lang="en-US" dirty="0"/>
          </a:p>
        </p:txBody>
      </p:sp>
      <p:sp>
        <p:nvSpPr>
          <p:cNvPr id="3" name="Zástupný obsah 2">
            <a:extLst>
              <a:ext uri="{FF2B5EF4-FFF2-40B4-BE49-F238E27FC236}">
                <a16:creationId xmlns:a16="http://schemas.microsoft.com/office/drawing/2014/main" id="{05C0AA80-8D2B-34D7-B30B-E1B29AD539DA}"/>
              </a:ext>
            </a:extLst>
          </p:cNvPr>
          <p:cNvSpPr>
            <a:spLocks noGrp="1"/>
          </p:cNvSpPr>
          <p:nvPr>
            <p:ph idx="1"/>
          </p:nvPr>
        </p:nvSpPr>
        <p:spPr/>
        <p:txBody>
          <a:bodyPr/>
          <a:lstStyle/>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Kulturní a postmoderní obrat ve studiích spotřeby leží částečně na skepticismu založeném na totalizujících tvrzení od neomarxistických přístupů ke spotřebě, které zdůrazňují manipulativní a ideologickou povahu konzumního kapitalismu –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Horkheimer</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Adorno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Marcuse</a:t>
            </a:r>
          </a:p>
          <a:p>
            <a:pPr marL="342900" indent="-342900">
              <a:lnSpc>
                <a:spcPct val="107000"/>
              </a:lnSpc>
              <a:spcAft>
                <a:spcPts val="800"/>
              </a:spcAft>
              <a:buFont typeface="Calibri" panose="020F0502020204030204" pitchFamily="34" charset="0"/>
              <a:buChar char="-"/>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Lash</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Urry</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reflexivní akumulace – struktury jako rodina a sociální třída již nedeterminují spotřební volby jedinců, jedinci si sami volí své identity skrze spotřební volby, jsou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enterprising</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consumers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podnikavými spotřebiteli</a:t>
            </a:r>
          </a:p>
          <a:p>
            <a:pPr marL="342900" lvl="0" indent="-342900">
              <a:lnSpc>
                <a:spcPct val="107000"/>
              </a:lnSpc>
              <a:spcAft>
                <a:spcPts val="800"/>
              </a:spcAft>
              <a:buFont typeface="Calibri" panose="020F0502020204030204" pitchFamily="34" charset="0"/>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05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DD20438-35B7-48DA-4DEB-B4D28F746B37}"/>
              </a:ext>
            </a:extLst>
          </p:cNvPr>
          <p:cNvSpPr>
            <a:spLocks noGrp="1"/>
          </p:cNvSpPr>
          <p:nvPr>
            <p:ph type="title"/>
          </p:nvPr>
        </p:nvSpPr>
        <p:spPr>
          <a:xfrm>
            <a:off x="836679" y="723898"/>
            <a:ext cx="6002110" cy="1495425"/>
          </a:xfrm>
        </p:spPr>
        <p:txBody>
          <a:bodyPr>
            <a:normAutofit/>
          </a:bodyPr>
          <a:lstStyle/>
          <a:p>
            <a:r>
              <a:rPr lang="cs-CZ" sz="3400" kern="100">
                <a:effectLst/>
                <a:latin typeface="Calibri" panose="020F0502020204030204" pitchFamily="34" charset="0"/>
                <a:ea typeface="Calibri" panose="020F0502020204030204" pitchFamily="34" charset="0"/>
                <a:cs typeface="Times New Roman" panose="02020603050405020304" pitchFamily="18" charset="0"/>
              </a:rPr>
              <a:t>Nové antropologie spotřeby a ekonomického chování</a:t>
            </a:r>
            <a:br>
              <a:rPr lang="cs-CZ" sz="3400" kern="100">
                <a:effectLst/>
                <a:latin typeface="Calibri" panose="020F0502020204030204" pitchFamily="34" charset="0"/>
                <a:ea typeface="Calibri" panose="020F0502020204030204" pitchFamily="34" charset="0"/>
                <a:cs typeface="Times New Roman" panose="02020603050405020304" pitchFamily="18" charset="0"/>
              </a:rPr>
            </a:br>
            <a:endParaRPr lang="en-US" sz="3400"/>
          </a:p>
        </p:txBody>
      </p:sp>
      <p:sp>
        <p:nvSpPr>
          <p:cNvPr id="3" name="Zástupný obsah 2">
            <a:extLst>
              <a:ext uri="{FF2B5EF4-FFF2-40B4-BE49-F238E27FC236}">
                <a16:creationId xmlns:a16="http://schemas.microsoft.com/office/drawing/2014/main" id="{522FC33F-570C-A542-4632-7CC840056F4E}"/>
              </a:ext>
            </a:extLst>
          </p:cNvPr>
          <p:cNvSpPr>
            <a:spLocks noGrp="1"/>
          </p:cNvSpPr>
          <p:nvPr>
            <p:ph idx="1"/>
          </p:nvPr>
        </p:nvSpPr>
        <p:spPr>
          <a:xfrm>
            <a:off x="836680" y="2405067"/>
            <a:ext cx="6002110" cy="3729034"/>
          </a:xfrm>
        </p:spPr>
        <p:txBody>
          <a:bodyPr>
            <a:normAutofit/>
          </a:bodyPr>
          <a:lstStyle/>
          <a:p>
            <a:pPr marL="342900" lvl="0" indent="-342900">
              <a:lnSpc>
                <a:spcPct val="107000"/>
              </a:lnSpc>
              <a:buFont typeface="Calibri" panose="020F0502020204030204" pitchFamily="34" charset="0"/>
              <a:buChar char="-"/>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kuturní</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aspekty spotřeby</a:t>
            </a: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Aplikace antropologických teorií a metodologií na současný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konzumerimus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jeho praktiky jako je nakupování, móda a dekorace domovů</a:t>
            </a:r>
          </a:p>
          <a:p>
            <a:pPr marL="0" indent="0">
              <a:buNone/>
            </a:pPr>
            <a:r>
              <a:rPr lang="cs-CZ" sz="1800" dirty="0"/>
              <a:t>- Daniel Miller a kniha </a:t>
            </a:r>
            <a:r>
              <a:rPr lang="cs-CZ" sz="1800" dirty="0" err="1"/>
              <a:t>Material</a:t>
            </a:r>
            <a:r>
              <a:rPr lang="cs-CZ" sz="1800" dirty="0"/>
              <a:t> </a:t>
            </a:r>
            <a:r>
              <a:rPr lang="cs-CZ" sz="1800" dirty="0" err="1"/>
              <a:t>Culture</a:t>
            </a:r>
            <a:r>
              <a:rPr lang="cs-CZ" sz="1800" dirty="0"/>
              <a:t> and </a:t>
            </a:r>
            <a:r>
              <a:rPr lang="cs-CZ" sz="1800" dirty="0" err="1"/>
              <a:t>Mass</a:t>
            </a:r>
            <a:r>
              <a:rPr lang="cs-CZ" sz="1800" dirty="0"/>
              <a:t> </a:t>
            </a:r>
            <a:r>
              <a:rPr lang="cs-CZ" sz="1800" dirty="0" err="1"/>
              <a:t>Consumption</a:t>
            </a:r>
            <a:r>
              <a:rPr lang="cs-CZ" sz="1800" dirty="0"/>
              <a:t> (1987)</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-Miller Zkoumá objekty materiální kultury skrze individualizaci, materialismus, odcizení 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objektifikaci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Journal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material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Culture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zaměřen na interdisciplinární výzkum toho jak jsou“ artefakty zapleteny do vytváření, udržování a proměny sociálních identit“ </a:t>
            </a:r>
            <a:endParaRPr lang="en-US" sz="1800" dirty="0"/>
          </a:p>
        </p:txBody>
      </p:sp>
      <p:pic>
        <p:nvPicPr>
          <p:cNvPr id="5" name="Obrázek 4" descr="Obsah obrázku text, plakát, Písmo, grafický design&#10;&#10;Popis byl vytvořen automaticky">
            <a:extLst>
              <a:ext uri="{FF2B5EF4-FFF2-40B4-BE49-F238E27FC236}">
                <a16:creationId xmlns:a16="http://schemas.microsoft.com/office/drawing/2014/main" id="{3690D4D8-106E-1529-75C2-EAF05FC73F9B}"/>
              </a:ext>
            </a:extLst>
          </p:cNvPr>
          <p:cNvPicPr>
            <a:picLocks noChangeAspect="1"/>
          </p:cNvPicPr>
          <p:nvPr/>
        </p:nvPicPr>
        <p:blipFill rotWithShape="1">
          <a:blip r:embed="rId2">
            <a:extLst>
              <a:ext uri="{28A0092B-C50C-407E-A947-70E740481C1C}">
                <a14:useLocalDpi xmlns:a14="http://schemas.microsoft.com/office/drawing/2010/main" val="0"/>
              </a:ext>
            </a:extLst>
          </a:blip>
          <a:srcRect t="5402" r="1" b="2909"/>
          <a:stretch/>
        </p:blipFill>
        <p:spPr>
          <a:xfrm>
            <a:off x="8147091" y="1762308"/>
            <a:ext cx="2991964" cy="4109887"/>
          </a:xfrm>
          <a:prstGeom prst="rect">
            <a:avLst/>
          </a:prstGeom>
          <a:effectLst/>
        </p:spPr>
      </p:pic>
    </p:spTree>
    <p:extLst>
      <p:ext uri="{BB962C8B-B14F-4D97-AF65-F5344CB8AC3E}">
        <p14:creationId xmlns:p14="http://schemas.microsoft.com/office/powerpoint/2010/main" val="290354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60295D-8538-B281-1A5F-E0DB180C9A13}"/>
              </a:ext>
            </a:extLst>
          </p:cNvPr>
          <p:cNvSpPr>
            <a:spLocks noGrp="1"/>
          </p:cNvSpPr>
          <p:nvPr>
            <p:ph type="title"/>
          </p:nvPr>
        </p:nvSpPr>
        <p:spPr/>
        <p:txBody>
          <a:bodyPr/>
          <a:lstStyle/>
          <a:p>
            <a:r>
              <a:rPr lang="cs-CZ" sz="4400" b="0" i="0" u="none" strike="noStrike" dirty="0">
                <a:solidFill>
                  <a:srgbClr val="000000"/>
                </a:solidFill>
                <a:effectLst/>
                <a:latin typeface="Calibri" panose="020F0502020204030204" pitchFamily="34" charset="0"/>
              </a:rPr>
              <a:t>Definice materiální kultury</a:t>
            </a:r>
            <a:br>
              <a:rPr lang="cs-CZ" dirty="0">
                <a:effectLst/>
              </a:rPr>
            </a:br>
            <a:endParaRPr lang="en-US" dirty="0"/>
          </a:p>
        </p:txBody>
      </p:sp>
      <p:sp>
        <p:nvSpPr>
          <p:cNvPr id="3" name="Zástupný obsah 2">
            <a:extLst>
              <a:ext uri="{FF2B5EF4-FFF2-40B4-BE49-F238E27FC236}">
                <a16:creationId xmlns:a16="http://schemas.microsoft.com/office/drawing/2014/main" id="{62CDBE48-1A99-8F94-1CBB-859EA0CFA42A}"/>
              </a:ext>
            </a:extLst>
          </p:cNvPr>
          <p:cNvSpPr>
            <a:spLocks noGrp="1"/>
          </p:cNvSpPr>
          <p:nvPr>
            <p:ph idx="1"/>
          </p:nvPr>
        </p:nvSpPr>
        <p:spPr/>
        <p:txBody>
          <a:bodyPr/>
          <a:lstStyle/>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Studia materiální kultury mají za svůj ústřední zájem vzájemné vztahy mezi lidmi a objekty. Konkrétně co objekty pro lidi znamenají, co je vede k tomu je užívat. Analýza se soustředí na tyto vztahy mezi lidmi a objekty, považuje tyto významy za kulturně zakotveny, sleduje jak jsou předávány, přijímány a reprodukovány. Objekty mají různé významy pro různé lidi. Termín materiální kultura lze chápat jako odkazující k materiálním objektům (boty, hrnek, pero) nebo k síti materiálních objektů (dům, auto, nákupní středisko), které lidé vnímají, šahají na ně, užívají je a nebo s nimi podnikají společenské aktivity.</a:t>
            </a:r>
            <a:endParaRPr lang="cs-CZ" dirty="0">
              <a:effectLst/>
            </a:endParaRP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Materiální kultura je vnímatelná dotykem, spadá zde výzkum spotřeby. Výzkum médií a reklam, materiální kultura je zde vizualizována, lidé jsou motivováni po objektech toužit, snít a fantazírovat o nich. Objekty se tak stávají konzumovatelnými. </a:t>
            </a:r>
            <a:endParaRPr lang="cs-CZ" dirty="0">
              <a:effectLst/>
            </a:endParaRPr>
          </a:p>
          <a:p>
            <a:endParaRPr lang="en-US" dirty="0"/>
          </a:p>
        </p:txBody>
      </p:sp>
    </p:spTree>
    <p:extLst>
      <p:ext uri="{BB962C8B-B14F-4D97-AF65-F5344CB8AC3E}">
        <p14:creationId xmlns:p14="http://schemas.microsoft.com/office/powerpoint/2010/main" val="294171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45CC2A-FF7B-8E75-010E-797B65DB2A8B}"/>
              </a:ext>
            </a:extLst>
          </p:cNvPr>
          <p:cNvSpPr>
            <a:spLocks noGrp="1"/>
          </p:cNvSpPr>
          <p:nvPr>
            <p:ph type="title"/>
          </p:nvPr>
        </p:nvSpPr>
        <p:spPr/>
        <p:txBody>
          <a:bodyPr/>
          <a:lstStyle/>
          <a:p>
            <a:r>
              <a:rPr lang="cs-CZ" dirty="0"/>
              <a:t>Hlavní premisy Materiální kultury</a:t>
            </a:r>
            <a:endParaRPr lang="en-US" dirty="0"/>
          </a:p>
        </p:txBody>
      </p:sp>
      <p:sp>
        <p:nvSpPr>
          <p:cNvPr id="3" name="Zástupný obsah 2">
            <a:extLst>
              <a:ext uri="{FF2B5EF4-FFF2-40B4-BE49-F238E27FC236}">
                <a16:creationId xmlns:a16="http://schemas.microsoft.com/office/drawing/2014/main" id="{33D873E0-B6BE-356C-ADEE-0BB1284F1799}"/>
              </a:ext>
            </a:extLst>
          </p:cNvPr>
          <p:cNvSpPr>
            <a:spLocks noGrp="1"/>
          </p:cNvSpPr>
          <p:nvPr>
            <p:ph idx="1"/>
          </p:nvPr>
        </p:nvSpPr>
        <p:spPr/>
        <p:txBody>
          <a:bodyPr/>
          <a:lstStyle/>
          <a:p>
            <a:pPr marL="0" indent="0">
              <a:buNone/>
            </a:pPr>
            <a:r>
              <a:rPr lang="cs-CZ" dirty="0"/>
              <a:t>1, Interdisciplinární a mezioborový výzkum</a:t>
            </a:r>
          </a:p>
          <a:p>
            <a:pPr marL="0" indent="0">
              <a:buNone/>
            </a:pPr>
            <a:r>
              <a:rPr lang="cs-CZ" dirty="0"/>
              <a:t>-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Současné studium materiální kultury je interdisciplinární  - různé obory se jí zabývají – historie umění, designu a módy, architektura, výzkum spotřebitelů, marketingová studia… všechny tato obory využívají materiální kulturu skrze empirii, </a:t>
            </a:r>
            <a:r>
              <a:rPr lang="cs-CZ" sz="1800" dirty="0">
                <a:effectLst/>
                <a:latin typeface="Calibri" panose="020F0502020204030204" pitchFamily="34" charset="0"/>
                <a:ea typeface="Calibri" panose="020F0502020204030204" pitchFamily="34" charset="0"/>
                <a:cs typeface="Times New Roman" panose="02020603050405020304" pitchFamily="18" charset="0"/>
              </a:rPr>
              <a:t>žádný obor není hlavní, všechny jsou si rovny – objekty mají různé významy – objekty mění své významy a jsou mnohoznačné </a:t>
            </a:r>
          </a:p>
          <a:p>
            <a:pPr marL="0" indent="0">
              <a:buNone/>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2, Na objektech záleží</a:t>
            </a:r>
          </a:p>
          <a:p>
            <a:pPr marL="0" indent="0">
              <a:buNone/>
            </a:pPr>
            <a:r>
              <a:rPr lang="cs-CZ" sz="1800" kern="100" dirty="0">
                <a:latin typeface="Calibri" panose="020F0502020204030204" pitchFamily="34" charset="0"/>
                <a:ea typeface="Calibri" panose="020F0502020204030204" pitchFamily="34" charset="0"/>
                <a:cs typeface="Times New Roman" panose="02020603050405020304" pitchFamily="18" charset="0"/>
              </a:rPr>
              <a:t>-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Objekty symbolizují a označují důležité významy sociálních akcí – sémiotické studium objektů – jak objekty symbolizují určitý aspekt kultury protože jsou uznávány jejími členy nebo sociální skupinou</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Objekty jsou reprezentovány skrze obrazy a jsou součástí globální mobility – pochopení sociálních životů věci vede k pochopení kultury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Appadurai</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1986,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Kopytoff</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1986)</a:t>
            </a: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Miller – věci spíše než lidé samotní jsou podstatné ve studiu kultury –jak jedinci využívají věci</a:t>
            </a:r>
          </a:p>
          <a:p>
            <a:pPr marL="0" indent="0">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pPr marL="0" indent="0">
              <a:buNone/>
            </a:pPr>
            <a:endParaRPr lang="en-US" dirty="0"/>
          </a:p>
        </p:txBody>
      </p:sp>
    </p:spTree>
    <p:extLst>
      <p:ext uri="{BB962C8B-B14F-4D97-AF65-F5344CB8AC3E}">
        <p14:creationId xmlns:p14="http://schemas.microsoft.com/office/powerpoint/2010/main" val="95883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F9134-E912-F7A5-1205-F0F80811871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2A8940C7-398C-5DD9-181D-C17F05D0A9F2}"/>
              </a:ext>
            </a:extLst>
          </p:cNvPr>
          <p:cNvSpPr>
            <a:spLocks noGrp="1"/>
          </p:cNvSpPr>
          <p:nvPr>
            <p:ph idx="1"/>
          </p:nvPr>
        </p:nvSpPr>
        <p:spPr/>
        <p:txBody>
          <a:bodyPr/>
          <a:lstStyle/>
          <a:p>
            <a:pPr marL="0" indent="0">
              <a:lnSpc>
                <a:spcPct val="107000"/>
              </a:lnSpc>
              <a:spcAft>
                <a:spcPts val="800"/>
              </a:spcAft>
              <a:buNone/>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3, Objekty mají sociální životy</a:t>
            </a:r>
          </a:p>
          <a:p>
            <a:pPr marL="342900" lvl="0" indent="-342900">
              <a:lnSpc>
                <a:spcPct val="107000"/>
              </a:lnSpc>
              <a:buFont typeface="Calibri" panose="020F0502020204030204" pitchFamily="34" charset="0"/>
              <a:buChar char="-"/>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Appadurai</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(1986)</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Objekty mají biografie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Kopytoff</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1986)</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Významy jsou fluidní a flexibilní, objekty mají kariéry a trajektorie, jejich význam pro spotřebitele se mění v čase a místě</a:t>
            </a: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Z komodit se stávají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dekomodifikovanými</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subjektivizovanými lidmi skrze osobní významy, vztahy a rituály</a:t>
            </a:r>
          </a:p>
          <a:p>
            <a:endParaRPr lang="en-US" dirty="0"/>
          </a:p>
        </p:txBody>
      </p:sp>
    </p:spTree>
    <p:extLst>
      <p:ext uri="{BB962C8B-B14F-4D97-AF65-F5344CB8AC3E}">
        <p14:creationId xmlns:p14="http://schemas.microsoft.com/office/powerpoint/2010/main" val="13697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60D14D-ABFC-78A9-C8FB-E90AAA390F79}"/>
              </a:ext>
            </a:extLst>
          </p:cNvPr>
          <p:cNvSpPr>
            <a:spLocks noGrp="1"/>
          </p:cNvSpPr>
          <p:nvPr>
            <p:ph type="title"/>
          </p:nvPr>
        </p:nvSpPr>
        <p:spPr/>
        <p:txBody>
          <a:bodyPr/>
          <a:lstStyle/>
          <a:p>
            <a:r>
              <a:rPr lang="cs-CZ" dirty="0"/>
              <a:t>V. Buchli (2005) a </a:t>
            </a:r>
            <a:r>
              <a:rPr lang="cs-CZ" dirty="0" err="1"/>
              <a:t>A.Henare</a:t>
            </a:r>
            <a:r>
              <a:rPr lang="cs-CZ" dirty="0"/>
              <a:t> &amp; et al. (2007)</a:t>
            </a:r>
            <a:endParaRPr lang="en-US" dirty="0"/>
          </a:p>
        </p:txBody>
      </p:sp>
      <p:sp>
        <p:nvSpPr>
          <p:cNvPr id="3" name="Zástupný obsah 2">
            <a:extLst>
              <a:ext uri="{FF2B5EF4-FFF2-40B4-BE49-F238E27FC236}">
                <a16:creationId xmlns:a16="http://schemas.microsoft.com/office/drawing/2014/main" id="{8CE7F0CC-BCDC-2CA6-89AA-224D8BEC99F8}"/>
              </a:ext>
            </a:extLst>
          </p:cNvPr>
          <p:cNvSpPr>
            <a:spLocks noGrp="1"/>
          </p:cNvSpPr>
          <p:nvPr>
            <p:ph sz="half" idx="1"/>
          </p:nvPr>
        </p:nvSpPr>
        <p:spPr/>
        <p:txBody>
          <a:bodyPr/>
          <a:lstStyle/>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Britská tradice materiální kultury</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Muzea a jejich sbírky a materiální kultura</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Historie vývoje oboru Materiální kultura</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Super- artefakty</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Nový vývoj materiální kultury – soustředí se na odpad, destrukci, recyklaci, kapitálové toky atd.</a:t>
            </a:r>
          </a:p>
          <a:p>
            <a:pPr marL="342900" lvl="0" indent="-342900">
              <a:lnSpc>
                <a:spcPct val="107000"/>
              </a:lnSpc>
              <a:spcAft>
                <a:spcPts val="800"/>
              </a:spcAft>
              <a:buFont typeface="Calibri" panose="020F0502020204030204" pitchFamily="34" charset="0"/>
              <a:buChar char="-"/>
            </a:pP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Factishes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Latour</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Zástupný obsah 3">
            <a:extLst>
              <a:ext uri="{FF2B5EF4-FFF2-40B4-BE49-F238E27FC236}">
                <a16:creationId xmlns:a16="http://schemas.microsoft.com/office/drawing/2014/main" id="{F29CF7BD-81A4-769B-257B-C8E22EEC7E21}"/>
              </a:ext>
            </a:extLst>
          </p:cNvPr>
          <p:cNvSpPr>
            <a:spLocks noGrp="1"/>
          </p:cNvSpPr>
          <p:nvPr>
            <p:ph sz="half" idx="2"/>
          </p:nvPr>
        </p:nvSpPr>
        <p:spPr/>
        <p:txBody>
          <a:bodyPr/>
          <a:lstStyle/>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Role artefaktů v antropologii</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Soustředí se na nezápadní společnost</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Role objektů v etnografii</a:t>
            </a:r>
          </a:p>
          <a:p>
            <a:pPr marL="342900" lvl="0" indent="-342900">
              <a:lnSpc>
                <a:spcPct val="107000"/>
              </a:lnSpc>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Soustředí se na vztah mezi koncepty a věcmi</a:t>
            </a:r>
          </a:p>
          <a:p>
            <a:pPr marL="342900" lvl="0" indent="-342900">
              <a:lnSpc>
                <a:spcPct val="107000"/>
              </a:lnSpc>
              <a:buFont typeface="Calibri" panose="020F0502020204030204" pitchFamily="34" charset="0"/>
              <a:buChar char="-"/>
            </a:pPr>
            <a:r>
              <a:rPr lang="cs-CZ" sz="1800" kern="100" dirty="0">
                <a:latin typeface="Calibri" panose="020F0502020204030204" pitchFamily="34" charset="0"/>
                <a:ea typeface="Calibri" panose="020F0502020204030204" pitchFamily="34" charset="0"/>
                <a:cs typeface="Times New Roman" panose="02020603050405020304" pitchFamily="18" charset="0"/>
              </a:rPr>
              <a:t>Věci – </a:t>
            </a:r>
            <a:r>
              <a:rPr lang="cs-CZ" sz="1800" kern="100" dirty="0" err="1">
                <a:latin typeface="Calibri" panose="020F0502020204030204" pitchFamily="34" charset="0"/>
                <a:ea typeface="Calibri" panose="020F0502020204030204" pitchFamily="34" charset="0"/>
                <a:cs typeface="Times New Roman" panose="02020603050405020304" pitchFamily="18" charset="0"/>
              </a:rPr>
              <a:t>Latour</a:t>
            </a:r>
            <a:r>
              <a:rPr lang="cs-CZ" sz="1800" kern="100" dirty="0">
                <a:latin typeface="Calibri" panose="020F0502020204030204" pitchFamily="34" charset="0"/>
                <a:ea typeface="Calibri" panose="020F0502020204030204" pitchFamily="34" charset="0"/>
                <a:cs typeface="Times New Roman" panose="02020603050405020304" pitchFamily="18" charset="0"/>
              </a:rPr>
              <a:t> vysvětluje proč využívat termín věci</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Přístup – radikální esencialismus</a:t>
            </a:r>
          </a:p>
          <a:p>
            <a:pPr marL="342900" lvl="0" indent="-342900">
              <a:lnSpc>
                <a:spcPct val="107000"/>
              </a:lnSpc>
              <a:spcAft>
                <a:spcPts val="800"/>
              </a:spcAft>
              <a:buFont typeface="Calibri" panose="020F0502020204030204" pitchFamily="34" charset="0"/>
              <a:buChar char="-"/>
            </a:pPr>
            <a:r>
              <a:rPr lang="cs-CZ" sz="1800" kern="100" dirty="0" err="1">
                <a:latin typeface="Calibri" panose="020F0502020204030204" pitchFamily="34" charset="0"/>
                <a:ea typeface="Calibri" panose="020F0502020204030204" pitchFamily="34" charset="0"/>
                <a:cs typeface="Times New Roman" panose="02020603050405020304" pitchFamily="18" charset="0"/>
              </a:rPr>
              <a:t>Native</a:t>
            </a:r>
            <a:r>
              <a:rPr lang="cs-CZ" sz="1800" kern="100" dirty="0">
                <a:latin typeface="Calibri" panose="020F0502020204030204" pitchFamily="34" charset="0"/>
                <a:ea typeface="Calibri" panose="020F0502020204030204" pitchFamily="34" charset="0"/>
                <a:cs typeface="Times New Roman" panose="02020603050405020304" pitchFamily="18" charset="0"/>
              </a:rPr>
              <a:t> ontologie</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192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58575A-FB6E-4466-86D9-6261BF245029}"/>
              </a:ext>
            </a:extLst>
          </p:cNvPr>
          <p:cNvSpPr>
            <a:spLocks noGrp="1"/>
          </p:cNvSpPr>
          <p:nvPr>
            <p:ph type="title"/>
          </p:nvPr>
        </p:nvSpPr>
        <p:spPr/>
        <p:txBody>
          <a:bodyPr/>
          <a:lstStyle/>
          <a:p>
            <a:r>
              <a:rPr lang="cs-CZ" dirty="0"/>
              <a:t>Sociální život věcí</a:t>
            </a:r>
            <a:endParaRPr lang="en-US" dirty="0"/>
          </a:p>
        </p:txBody>
      </p:sp>
      <p:sp>
        <p:nvSpPr>
          <p:cNvPr id="3" name="Zástupný obsah 2">
            <a:extLst>
              <a:ext uri="{FF2B5EF4-FFF2-40B4-BE49-F238E27FC236}">
                <a16:creationId xmlns:a16="http://schemas.microsoft.com/office/drawing/2014/main" id="{0C0F710C-DEF5-DF5B-ED70-35829584EF25}"/>
              </a:ext>
            </a:extLst>
          </p:cNvPr>
          <p:cNvSpPr>
            <a:spLocks noGrp="1"/>
          </p:cNvSpPr>
          <p:nvPr>
            <p:ph idx="1"/>
          </p:nvPr>
        </p:nvSpPr>
        <p:spPr/>
        <p:txBody>
          <a:bodyPr/>
          <a:lstStyle/>
          <a:p>
            <a:pPr marL="0" indent="0">
              <a:buNone/>
            </a:pPr>
            <a:r>
              <a:rPr lang="cs-CZ" dirty="0"/>
              <a:t>Jak se mohou měnit významy věcí zobrazených na fotografiích? Jaké významy lze zaznamenat, jaké jsou jejich trajektorie, jak se mění v závislosti na čase a místě?</a:t>
            </a:r>
          </a:p>
          <a:p>
            <a:pPr marL="0" indent="0">
              <a:buNone/>
            </a:pPr>
            <a:r>
              <a:rPr lang="cs-CZ" dirty="0"/>
              <a:t>Vyberte si jednu věc a odpovězte ve dvojici na otázku.</a:t>
            </a:r>
          </a:p>
          <a:p>
            <a:pPr marL="0" indent="0">
              <a:buNone/>
            </a:pPr>
            <a:r>
              <a:rPr lang="cs-CZ" dirty="0"/>
              <a:t>Každá dvojice vymyslí ještě jeden další příklad u něhož také zodpovězte otázku.</a:t>
            </a:r>
          </a:p>
          <a:p>
            <a:pPr marL="0" indent="0">
              <a:buNone/>
            </a:pPr>
            <a:r>
              <a:rPr lang="cs-CZ" dirty="0"/>
              <a:t>10 minut</a:t>
            </a:r>
            <a:endParaRPr lang="en-US" dirty="0"/>
          </a:p>
        </p:txBody>
      </p:sp>
    </p:spTree>
    <p:extLst>
      <p:ext uri="{BB962C8B-B14F-4D97-AF65-F5344CB8AC3E}">
        <p14:creationId xmlns:p14="http://schemas.microsoft.com/office/powerpoint/2010/main" val="1990598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D8E0D-F175-E334-372B-D869D9F98A04}"/>
              </a:ext>
            </a:extLst>
          </p:cNvPr>
          <p:cNvSpPr>
            <a:spLocks noGrp="1"/>
          </p:cNvSpPr>
          <p:nvPr>
            <p:ph type="title"/>
          </p:nvPr>
        </p:nvSpPr>
        <p:spPr>
          <a:xfrm>
            <a:off x="754143" y="6605937"/>
            <a:ext cx="7286921" cy="100889"/>
          </a:xfrm>
        </p:spPr>
        <p:txBody>
          <a:bodyPr>
            <a:noAutofit/>
          </a:bodyPr>
          <a:lstStyle/>
          <a:p>
            <a:r>
              <a:rPr lang="cs-CZ" sz="2000" dirty="0"/>
              <a:t>Zdroj: Google.com</a:t>
            </a:r>
            <a:endParaRPr lang="en-US" sz="2000" dirty="0"/>
          </a:p>
        </p:txBody>
      </p:sp>
      <p:pic>
        <p:nvPicPr>
          <p:cNvPr id="5" name="Zástupný obsah 4" descr="Obsah obrázku Lidská tvář, karneval, festival, venku&#10;&#10;Popis byl vytvořen automaticky">
            <a:extLst>
              <a:ext uri="{FF2B5EF4-FFF2-40B4-BE49-F238E27FC236}">
                <a16:creationId xmlns:a16="http://schemas.microsoft.com/office/drawing/2014/main" id="{913591D2-C7DE-7702-084D-50E567FC0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3718" y="2596935"/>
            <a:ext cx="2432027" cy="3643486"/>
          </a:xfrm>
        </p:spPr>
      </p:pic>
      <p:pic>
        <p:nvPicPr>
          <p:cNvPr id="7" name="Obrázek 6" descr="Obsah obrázku text, vozidlo, kolo, Pozemní vozidlo&#10;&#10;Popis byl vytvořen automaticky">
            <a:extLst>
              <a:ext uri="{FF2B5EF4-FFF2-40B4-BE49-F238E27FC236}">
                <a16:creationId xmlns:a16="http://schemas.microsoft.com/office/drawing/2014/main" id="{B98E1994-8F13-C60F-9C4E-0ED0B7BD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11" y="2596935"/>
            <a:ext cx="2977487" cy="3946698"/>
          </a:xfrm>
          <a:prstGeom prst="rect">
            <a:avLst/>
          </a:prstGeom>
        </p:spPr>
      </p:pic>
      <p:pic>
        <p:nvPicPr>
          <p:cNvPr id="9" name="Obrázek 8" descr="Obsah obrázku boty, oblečení, budova, bota&#10;&#10;Popis byl vytvořen automaticky">
            <a:extLst>
              <a:ext uri="{FF2B5EF4-FFF2-40B4-BE49-F238E27FC236}">
                <a16:creationId xmlns:a16="http://schemas.microsoft.com/office/drawing/2014/main" id="{5CD46637-D8FC-5545-52AA-58DC80103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218" y="151174"/>
            <a:ext cx="3972360" cy="2383416"/>
          </a:xfrm>
          <a:prstGeom prst="rect">
            <a:avLst/>
          </a:prstGeom>
        </p:spPr>
      </p:pic>
      <p:pic>
        <p:nvPicPr>
          <p:cNvPr id="11" name="Obrázek 10" descr="Obsah obrázku Lidská tvář, oblečení, osoba, zeď&#10;&#10;Popis byl vytvořen automaticky">
            <a:extLst>
              <a:ext uri="{FF2B5EF4-FFF2-40B4-BE49-F238E27FC236}">
                <a16:creationId xmlns:a16="http://schemas.microsoft.com/office/drawing/2014/main" id="{CB67DA5F-2B0B-F7FD-F360-80CBA1CDC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429000"/>
            <a:ext cx="4551286" cy="3032643"/>
          </a:xfrm>
          <a:prstGeom prst="rect">
            <a:avLst/>
          </a:prstGeom>
        </p:spPr>
      </p:pic>
      <p:pic>
        <p:nvPicPr>
          <p:cNvPr id="13" name="Obrázek 12" descr="Obsah obrázku savec, Malé a středně velké kočky, kočka domácí, kočka&#10;&#10;Popis byl vytvořen automaticky">
            <a:extLst>
              <a:ext uri="{FF2B5EF4-FFF2-40B4-BE49-F238E27FC236}">
                <a16:creationId xmlns:a16="http://schemas.microsoft.com/office/drawing/2014/main" id="{8ED3B417-0FAF-FA24-0148-A964B59F70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32321"/>
            <a:ext cx="4149436" cy="3207514"/>
          </a:xfrm>
          <a:prstGeom prst="rect">
            <a:avLst/>
          </a:prstGeom>
        </p:spPr>
      </p:pic>
      <p:sp>
        <p:nvSpPr>
          <p:cNvPr id="14" name="Obdélník 13">
            <a:extLst>
              <a:ext uri="{FF2B5EF4-FFF2-40B4-BE49-F238E27FC236}">
                <a16:creationId xmlns:a16="http://schemas.microsoft.com/office/drawing/2014/main" id="{AEBF7777-3717-EF84-F0EF-78F0EFF21ADF}"/>
              </a:ext>
            </a:extLst>
          </p:cNvPr>
          <p:cNvSpPr/>
          <p:nvPr/>
        </p:nvSpPr>
        <p:spPr>
          <a:xfrm>
            <a:off x="838200" y="3007151"/>
            <a:ext cx="575035" cy="332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1</a:t>
            </a:r>
            <a:endParaRPr lang="en-US" dirty="0"/>
          </a:p>
        </p:txBody>
      </p:sp>
      <p:sp>
        <p:nvSpPr>
          <p:cNvPr id="15" name="Obdélník 14">
            <a:extLst>
              <a:ext uri="{FF2B5EF4-FFF2-40B4-BE49-F238E27FC236}">
                <a16:creationId xmlns:a16="http://schemas.microsoft.com/office/drawing/2014/main" id="{F5A9704C-8F2D-67F8-2680-1EB9E6095EBF}"/>
              </a:ext>
            </a:extLst>
          </p:cNvPr>
          <p:cNvSpPr/>
          <p:nvPr/>
        </p:nvSpPr>
        <p:spPr>
          <a:xfrm>
            <a:off x="838200" y="6128959"/>
            <a:ext cx="471340" cy="332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2</a:t>
            </a:r>
            <a:endParaRPr lang="en-US" dirty="0"/>
          </a:p>
        </p:txBody>
      </p:sp>
      <p:sp>
        <p:nvSpPr>
          <p:cNvPr id="16" name="Obdélník 15">
            <a:extLst>
              <a:ext uri="{FF2B5EF4-FFF2-40B4-BE49-F238E27FC236}">
                <a16:creationId xmlns:a16="http://schemas.microsoft.com/office/drawing/2014/main" id="{FE830C85-9753-CF06-041A-38B9D1750D7B}"/>
              </a:ext>
            </a:extLst>
          </p:cNvPr>
          <p:cNvSpPr/>
          <p:nvPr/>
        </p:nvSpPr>
        <p:spPr>
          <a:xfrm>
            <a:off x="7278218" y="2214924"/>
            <a:ext cx="652737" cy="3098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3</a:t>
            </a:r>
            <a:endParaRPr lang="en-US" dirty="0"/>
          </a:p>
        </p:txBody>
      </p:sp>
      <p:sp>
        <p:nvSpPr>
          <p:cNvPr id="17" name="Obdélník 16">
            <a:extLst>
              <a:ext uri="{FF2B5EF4-FFF2-40B4-BE49-F238E27FC236}">
                <a16:creationId xmlns:a16="http://schemas.microsoft.com/office/drawing/2014/main" id="{D836541D-4DD0-7BC2-2F16-1BBA8CC12A03}"/>
              </a:ext>
            </a:extLst>
          </p:cNvPr>
          <p:cNvSpPr/>
          <p:nvPr/>
        </p:nvSpPr>
        <p:spPr>
          <a:xfrm>
            <a:off x="6286911" y="6128959"/>
            <a:ext cx="594656" cy="4146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4</a:t>
            </a:r>
            <a:endParaRPr lang="en-US" dirty="0"/>
          </a:p>
        </p:txBody>
      </p:sp>
      <p:sp>
        <p:nvSpPr>
          <p:cNvPr id="18" name="Obdélník 17">
            <a:extLst>
              <a:ext uri="{FF2B5EF4-FFF2-40B4-BE49-F238E27FC236}">
                <a16:creationId xmlns:a16="http://schemas.microsoft.com/office/drawing/2014/main" id="{D90E683E-2632-B8BA-DFF6-C8C3F5965950}"/>
              </a:ext>
            </a:extLst>
          </p:cNvPr>
          <p:cNvSpPr/>
          <p:nvPr/>
        </p:nvSpPr>
        <p:spPr>
          <a:xfrm>
            <a:off x="9593718" y="5901179"/>
            <a:ext cx="568105" cy="339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5</a:t>
            </a:r>
            <a:endParaRPr lang="en-US" dirty="0"/>
          </a:p>
        </p:txBody>
      </p:sp>
    </p:spTree>
    <p:extLst>
      <p:ext uri="{BB962C8B-B14F-4D97-AF65-F5344CB8AC3E}">
        <p14:creationId xmlns:p14="http://schemas.microsoft.com/office/powerpoint/2010/main" val="371904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4E282-1F5C-3720-85F5-BE01D96E6D66}"/>
              </a:ext>
            </a:extLst>
          </p:cNvPr>
          <p:cNvSpPr>
            <a:spLocks noGrp="1"/>
          </p:cNvSpPr>
          <p:nvPr>
            <p:ph type="title"/>
          </p:nvPr>
        </p:nvSpPr>
        <p:spPr/>
        <p:txBody>
          <a:bodyPr/>
          <a:lstStyle/>
          <a:p>
            <a:r>
              <a:rPr lang="cs-CZ" dirty="0"/>
              <a:t>Zdroje</a:t>
            </a:r>
            <a:endParaRPr lang="en-US" dirty="0"/>
          </a:p>
        </p:txBody>
      </p:sp>
      <p:sp>
        <p:nvSpPr>
          <p:cNvPr id="3" name="Zástupný obsah 2">
            <a:extLst>
              <a:ext uri="{FF2B5EF4-FFF2-40B4-BE49-F238E27FC236}">
                <a16:creationId xmlns:a16="http://schemas.microsoft.com/office/drawing/2014/main" id="{630D4CF4-B342-9294-9BB9-A2276A72492B}"/>
              </a:ext>
            </a:extLst>
          </p:cNvPr>
          <p:cNvSpPr>
            <a:spLocks noGrp="1"/>
          </p:cNvSpPr>
          <p:nvPr>
            <p:ph idx="1"/>
          </p:nvPr>
        </p:nvSpPr>
        <p:spPr/>
        <p:txBody>
          <a:bodyPr/>
          <a:lstStyle/>
          <a:p>
            <a:pPr marL="0" indent="0" rtl="0">
              <a:spcBef>
                <a:spcPts val="0"/>
              </a:spcBef>
              <a:spcAft>
                <a:spcPts val="800"/>
              </a:spcAft>
              <a:buNone/>
            </a:pPr>
            <a:r>
              <a:rPr lang="en-US" sz="1800" b="0" i="0" u="none" strike="noStrike" dirty="0">
                <a:solidFill>
                  <a:srgbClr val="000000"/>
                </a:solidFill>
                <a:effectLst/>
                <a:latin typeface="Calibri" panose="020F0502020204030204" pitchFamily="34" charset="0"/>
              </a:rPr>
              <a:t>Woodward, Ian. 2007. Basic Premises of the Material Culture Approach. In The</a:t>
            </a:r>
            <a:r>
              <a:rPr lang="cs-CZ" dirty="0"/>
              <a:t> </a:t>
            </a:r>
            <a:r>
              <a:rPr lang="en-US" sz="1800" b="0" i="0" u="none" strike="noStrike" dirty="0">
                <a:solidFill>
                  <a:srgbClr val="000000"/>
                </a:solidFill>
                <a:effectLst/>
                <a:latin typeface="Calibri" panose="020F0502020204030204" pitchFamily="34" charset="0"/>
              </a:rPr>
              <a:t>Material as Culture: Definitions, Perspectives, Approaches. in Understanding</a:t>
            </a:r>
            <a:r>
              <a:rPr lang="cs-CZ" dirty="0"/>
              <a:t> </a:t>
            </a:r>
            <a:r>
              <a:rPr lang="en-US" sz="1800" b="0" i="0" u="none" strike="noStrike" dirty="0">
                <a:solidFill>
                  <a:srgbClr val="000000"/>
                </a:solidFill>
                <a:effectLst/>
                <a:latin typeface="Calibri" panose="020F0502020204030204" pitchFamily="34" charset="0"/>
              </a:rPr>
              <a:t>Material Culture. London: SAGE Publications. pp 26-31.</a:t>
            </a:r>
            <a:endParaRPr lang="cs-CZ" sz="1800" b="0" i="0" u="none" strike="noStrike" dirty="0">
              <a:solidFill>
                <a:srgbClr val="000000"/>
              </a:solidFill>
              <a:effectLst/>
              <a:latin typeface="Calibri" panose="020F0502020204030204" pitchFamily="34" charset="0"/>
            </a:endParaRPr>
          </a:p>
          <a:p>
            <a:pPr marL="0" indent="0" rtl="0">
              <a:spcBef>
                <a:spcPts val="0"/>
              </a:spcBef>
              <a:spcAft>
                <a:spcPts val="800"/>
              </a:spcAft>
              <a:buNone/>
            </a:pPr>
            <a:r>
              <a:rPr lang="en-US" sz="1800" b="0" i="0" u="none" strike="noStrike" dirty="0">
                <a:solidFill>
                  <a:srgbClr val="000000"/>
                </a:solidFill>
                <a:effectLst/>
                <a:latin typeface="Calibri" panose="020F0502020204030204" pitchFamily="34" charset="0"/>
              </a:rPr>
              <a:t> </a:t>
            </a:r>
            <a:r>
              <a:rPr lang="en-US" sz="1800" dirty="0">
                <a:solidFill>
                  <a:srgbClr val="000000"/>
                </a:solidFill>
                <a:latin typeface="Calibri" panose="020F0502020204030204" pitchFamily="34" charset="0"/>
              </a:rPr>
              <a:t>Woodward, Ian. 2007. The Material as Culture: Definitions, Perspectives,</a:t>
            </a:r>
            <a:r>
              <a:rPr lang="cs-CZ" sz="1800" dirty="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Approaches. in Understanding Material Culture. London: SAGE Publications. pp.3-16.</a:t>
            </a:r>
          </a:p>
          <a:p>
            <a:pPr marL="0" indent="0">
              <a:buNone/>
            </a:pPr>
            <a:r>
              <a:rPr lang="cs-CZ" sz="1800" dirty="0">
                <a:solidFill>
                  <a:srgbClr val="000000"/>
                </a:solidFill>
                <a:latin typeface="Calibri" panose="020F0502020204030204" pitchFamily="34" charset="0"/>
              </a:rPr>
              <a:t>Zdroj obrázků: Google.com</a:t>
            </a: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0320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38FDB-3444-23DC-24AD-0986A94513C9}"/>
              </a:ext>
            </a:extLst>
          </p:cNvPr>
          <p:cNvSpPr>
            <a:spLocks noGrp="1"/>
          </p:cNvSpPr>
          <p:nvPr>
            <p:ph type="title"/>
          </p:nvPr>
        </p:nvSpPr>
        <p:spPr/>
        <p:txBody>
          <a:bodyPr/>
          <a:lstStyle/>
          <a:p>
            <a:r>
              <a:rPr lang="cs-CZ" dirty="0"/>
              <a:t>Terminologie</a:t>
            </a:r>
            <a:endParaRPr lang="en-US" dirty="0"/>
          </a:p>
        </p:txBody>
      </p:sp>
      <p:sp>
        <p:nvSpPr>
          <p:cNvPr id="3" name="Zástupný obsah 2">
            <a:extLst>
              <a:ext uri="{FF2B5EF4-FFF2-40B4-BE49-F238E27FC236}">
                <a16:creationId xmlns:a16="http://schemas.microsoft.com/office/drawing/2014/main" id="{8382C51D-02D9-B4FC-E5FA-23732EACC40E}"/>
              </a:ext>
            </a:extLst>
          </p:cNvPr>
          <p:cNvSpPr>
            <a:spLocks noGrp="1"/>
          </p:cNvSpPr>
          <p:nvPr>
            <p:ph idx="1"/>
          </p:nvPr>
        </p:nvSpPr>
        <p:spPr/>
        <p:txBody>
          <a:bodyPr>
            <a:normAutofit lnSpcReduction="10000"/>
          </a:bodyPr>
          <a:lstStyle/>
          <a:p>
            <a:pPr rtl="0">
              <a:spcBef>
                <a:spcPts val="0"/>
              </a:spcBef>
              <a:spcAft>
                <a:spcPts val="800"/>
              </a:spcAft>
            </a:pPr>
            <a:r>
              <a:rPr lang="cs-CZ" sz="1800" b="1" i="0" u="none" strike="noStrike" dirty="0">
                <a:solidFill>
                  <a:srgbClr val="000000"/>
                </a:solidFill>
                <a:effectLst/>
                <a:latin typeface="Calibri" panose="020F0502020204030204" pitchFamily="34" charset="0"/>
              </a:rPr>
              <a:t>Věci</a:t>
            </a:r>
            <a:r>
              <a:rPr lang="cs-CZ" sz="1800" b="0" i="0" u="none" strike="noStrike" dirty="0">
                <a:solidFill>
                  <a:srgbClr val="000000"/>
                </a:solidFill>
                <a:effectLst/>
                <a:latin typeface="Calibri" panose="020F0502020204030204" pitchFamily="34" charset="0"/>
              </a:rPr>
              <a:t> - mají konkrétní a reálnou materiální existenci, mají vnitřní kvalitu, je ale potřeba aby je aktéři přivedli k životu skrze imaginaci a fyzickou aktivitu</a:t>
            </a:r>
          </a:p>
          <a:p>
            <a:pPr rtl="0">
              <a:spcBef>
                <a:spcPts val="0"/>
              </a:spcBef>
              <a:spcAft>
                <a:spcPts val="800"/>
              </a:spcAft>
            </a:pPr>
            <a:r>
              <a:rPr lang="cs-CZ" sz="1800" b="1" i="0" u="none" strike="noStrike" dirty="0">
                <a:solidFill>
                  <a:srgbClr val="000000"/>
                </a:solidFill>
                <a:effectLst/>
                <a:latin typeface="Calibri" panose="020F0502020204030204" pitchFamily="34" charset="0"/>
              </a:rPr>
              <a:t>Objekty</a:t>
            </a:r>
            <a:r>
              <a:rPr lang="cs-CZ" sz="1800" b="0" i="0" u="none" strike="noStrike" dirty="0">
                <a:solidFill>
                  <a:srgbClr val="000000"/>
                </a:solidFill>
                <a:effectLst/>
                <a:latin typeface="Calibri" panose="020F0502020204030204" pitchFamily="34" charset="0"/>
              </a:rPr>
              <a:t> – jsou věci vnímatelné dotekem a pohledem</a:t>
            </a:r>
            <a:endParaRPr lang="cs-CZ" dirty="0">
              <a:effectLst/>
            </a:endParaRPr>
          </a:p>
          <a:p>
            <a:pPr rtl="0">
              <a:spcBef>
                <a:spcPts val="0"/>
              </a:spcBef>
              <a:spcAft>
                <a:spcPts val="800"/>
              </a:spcAft>
            </a:pPr>
            <a:r>
              <a:rPr lang="cs-CZ" sz="1800" b="1" i="0" u="none" strike="noStrike" dirty="0">
                <a:solidFill>
                  <a:srgbClr val="000000"/>
                </a:solidFill>
                <a:effectLst/>
                <a:latin typeface="Calibri" panose="020F0502020204030204" pitchFamily="34" charset="0"/>
              </a:rPr>
              <a:t>Artefakty</a:t>
            </a:r>
            <a:r>
              <a:rPr lang="cs-CZ" sz="1800" b="0" i="0" u="none" strike="noStrike" dirty="0">
                <a:solidFill>
                  <a:srgbClr val="000000"/>
                </a:solidFill>
                <a:effectLst/>
                <a:latin typeface="Calibri" panose="020F0502020204030204" pitchFamily="34" charset="0"/>
              </a:rPr>
              <a:t>- fyzické produkty které produkují nebo zaznamenávají lidskou aktivitu. Důležité pro svou </a:t>
            </a:r>
            <a:r>
              <a:rPr lang="cs-CZ" sz="1800" b="0" i="0" u="none" strike="noStrike" dirty="0" err="1">
                <a:solidFill>
                  <a:srgbClr val="000000"/>
                </a:solidFill>
                <a:effectLst/>
                <a:latin typeface="Calibri" panose="020F0502020204030204" pitchFamily="34" charset="0"/>
              </a:rPr>
              <a:t>materialitu</a:t>
            </a:r>
            <a:r>
              <a:rPr lang="cs-CZ" sz="1800" b="0" i="0" u="none" strike="noStrike" dirty="0">
                <a:solidFill>
                  <a:srgbClr val="000000"/>
                </a:solidFill>
                <a:effectLst/>
                <a:latin typeface="Calibri" panose="020F0502020204030204" pitchFamily="34" charset="0"/>
              </a:rPr>
              <a:t> a konkrétnost, subjekt retrospektivní interpretace. Jsou symboly dřívější kulturní a sociální aktivity.</a:t>
            </a:r>
            <a:endParaRPr lang="cs-CZ" dirty="0">
              <a:effectLst/>
            </a:endParaRPr>
          </a:p>
          <a:p>
            <a:pPr rtl="0">
              <a:spcBef>
                <a:spcPts val="0"/>
              </a:spcBef>
              <a:spcAft>
                <a:spcPts val="800"/>
              </a:spcAft>
            </a:pPr>
            <a:r>
              <a:rPr lang="cs-CZ" sz="1800" b="1" i="0" u="none" strike="noStrike" dirty="0">
                <a:solidFill>
                  <a:srgbClr val="000000"/>
                </a:solidFill>
                <a:effectLst/>
                <a:latin typeface="Calibri" panose="020F0502020204030204" pitchFamily="34" charset="0"/>
              </a:rPr>
              <a:t>Zboží</a:t>
            </a:r>
            <a:r>
              <a:rPr lang="cs-CZ" sz="1800" b="0" i="0" u="none" strike="noStrike" dirty="0">
                <a:solidFill>
                  <a:srgbClr val="000000"/>
                </a:solidFill>
                <a:effectLst/>
                <a:latin typeface="Calibri" panose="020F0502020204030204" pitchFamily="34" charset="0"/>
              </a:rPr>
              <a:t>- objekty produkovány pod nějakými specifickými tržními vztahy. Typicky v kapitalismu, mají tržní hodnotu.</a:t>
            </a:r>
            <a:endParaRPr lang="cs-CZ" dirty="0">
              <a:effectLst/>
            </a:endParaRPr>
          </a:p>
          <a:p>
            <a:pPr rtl="0">
              <a:spcBef>
                <a:spcPts val="0"/>
              </a:spcBef>
              <a:spcAft>
                <a:spcPts val="800"/>
              </a:spcAft>
            </a:pPr>
            <a:r>
              <a:rPr lang="cs-CZ" sz="1800" b="1" i="0" u="none" strike="noStrike" dirty="0">
                <a:solidFill>
                  <a:srgbClr val="000000"/>
                </a:solidFill>
                <a:effectLst/>
                <a:latin typeface="Calibri" panose="020F0502020204030204" pitchFamily="34" charset="0"/>
              </a:rPr>
              <a:t>Komodity</a:t>
            </a:r>
            <a:r>
              <a:rPr lang="cs-CZ" sz="1800" b="0" i="0" u="none" strike="noStrike" dirty="0">
                <a:solidFill>
                  <a:srgbClr val="000000"/>
                </a:solidFill>
                <a:effectLst/>
                <a:latin typeface="Calibri" panose="020F0502020204030204" pitchFamily="34" charset="0"/>
              </a:rPr>
              <a:t>- je technické označení spojené s konceptem zboží. Je to něco co jo obchodovatelné, směnitelné. Objekty nemusí být komoditou po celou dobu, mohou jí být pouze určitou dobu. Přestávají být komoditou když jsou začleněny do osobních nebo rituálních světů jedinců, rodin nebo kultur.</a:t>
            </a:r>
            <a:endParaRPr lang="cs-CZ" dirty="0">
              <a:effectLst/>
            </a:endParaRPr>
          </a:p>
          <a:p>
            <a:pPr rtl="0">
              <a:spcBef>
                <a:spcPts val="0"/>
              </a:spcBef>
              <a:spcAft>
                <a:spcPts val="800"/>
              </a:spcAft>
            </a:pPr>
            <a:r>
              <a:rPr lang="cs-CZ" sz="1800" b="1" i="0" u="none" strike="noStrike" dirty="0">
                <a:solidFill>
                  <a:srgbClr val="000000"/>
                </a:solidFill>
                <a:effectLst/>
                <a:latin typeface="Calibri" panose="020F0502020204030204" pitchFamily="34" charset="0"/>
              </a:rPr>
              <a:t>Aktan</a:t>
            </a:r>
            <a:r>
              <a:rPr lang="cs-CZ" sz="1800" b="0" i="0" u="none" strike="noStrike" dirty="0">
                <a:solidFill>
                  <a:srgbClr val="000000"/>
                </a:solidFill>
                <a:effectLst/>
                <a:latin typeface="Calibri" panose="020F0502020204030204" pitchFamily="34" charset="0"/>
              </a:rPr>
              <a:t>t - entity lidské a nelidské, které mají schopnost jednat sociálně. Termín je navrhnut tak aby smazal rozdíly mezi sociálními, technologickými a přírodními světy. Zdůrazňuje spojení mezi lidskými a materiálními věcmi. Kritizuje představu toho, že objekty jsou zde pouze pro lidské aktéry k zapojení se, naopak objekty existují mimo kulturní a sociální historii, narativy a kódy.</a:t>
            </a:r>
            <a:endParaRPr lang="cs-CZ" dirty="0">
              <a:effectLst/>
            </a:endParaRPr>
          </a:p>
          <a:p>
            <a:endParaRPr lang="en-US" dirty="0"/>
          </a:p>
        </p:txBody>
      </p:sp>
    </p:spTree>
    <p:extLst>
      <p:ext uri="{BB962C8B-B14F-4D97-AF65-F5344CB8AC3E}">
        <p14:creationId xmlns:p14="http://schemas.microsoft.com/office/powerpoint/2010/main" val="53207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8F01E-900E-159B-5983-639E1416E705}"/>
              </a:ext>
            </a:extLst>
          </p:cNvPr>
          <p:cNvSpPr>
            <a:spLocks noGrp="1"/>
          </p:cNvSpPr>
          <p:nvPr>
            <p:ph type="title"/>
          </p:nvPr>
        </p:nvSpPr>
        <p:spPr/>
        <p:txBody>
          <a:bodyPr/>
          <a:lstStyle/>
          <a:p>
            <a:r>
              <a:rPr lang="cs-CZ" dirty="0"/>
              <a:t>Role věcí v sociální antropologii</a:t>
            </a:r>
            <a:endParaRPr lang="en-US" dirty="0"/>
          </a:p>
        </p:txBody>
      </p:sp>
      <p:sp>
        <p:nvSpPr>
          <p:cNvPr id="3" name="Zástupný obsah 2">
            <a:extLst>
              <a:ext uri="{FF2B5EF4-FFF2-40B4-BE49-F238E27FC236}">
                <a16:creationId xmlns:a16="http://schemas.microsoft.com/office/drawing/2014/main" id="{F9FDCF00-8D23-D267-6406-333F98D7D956}"/>
              </a:ext>
            </a:extLst>
          </p:cNvPr>
          <p:cNvSpPr>
            <a:spLocks noGrp="1"/>
          </p:cNvSpPr>
          <p:nvPr>
            <p:ph idx="1"/>
          </p:nvPr>
        </p:nvSpPr>
        <p:spPr/>
        <p:txBody>
          <a:bodyPr/>
          <a:lstStyle/>
          <a:p>
            <a:pPr marL="0" indent="0">
              <a:buNone/>
            </a:pPr>
            <a:r>
              <a:rPr lang="cs-CZ" sz="1800" b="0" i="0" u="none" strike="noStrike" dirty="0">
                <a:solidFill>
                  <a:srgbClr val="000000"/>
                </a:solidFill>
                <a:effectLst/>
                <a:latin typeface="Calibri" panose="020F0502020204030204" pitchFamily="34" charset="0"/>
              </a:rPr>
              <a:t>Obor studia Materiální kultury - různé přístupy ke studiu významů a využití objektů. Zachycuje vztahy mezi lidmi a objekty</a:t>
            </a:r>
          </a:p>
          <a:p>
            <a:pPr marL="0" indent="0">
              <a:buNone/>
            </a:pPr>
            <a:r>
              <a:rPr lang="cs-CZ" sz="1800" b="0" i="0" u="none" strike="noStrike" dirty="0">
                <a:solidFill>
                  <a:srgbClr val="000000"/>
                </a:solidFill>
                <a:effectLst/>
                <a:latin typeface="Calibri" panose="020F0502020204030204" pitchFamily="34" charset="0"/>
              </a:rPr>
              <a:t>Studiem materiální kultury lze lépe porozumět sociálním strukturám a větším systémovým dimenzím jako jsou nerovnosti a sociální odlišnosti.</a:t>
            </a:r>
            <a:endParaRPr lang="cs-CZ" dirty="0">
              <a:effectLst/>
            </a:endParaRPr>
          </a:p>
          <a:p>
            <a:pPr marL="0" indent="0">
              <a:buNone/>
            </a:pPr>
            <a:r>
              <a:rPr lang="cs-CZ" sz="1800" b="0" i="0" u="none" strike="noStrike" dirty="0">
                <a:solidFill>
                  <a:srgbClr val="000000"/>
                </a:solidFill>
                <a:effectLst/>
                <a:latin typeface="Calibri" panose="020F0502020204030204" pitchFamily="34" charset="0"/>
              </a:rPr>
              <a:t>Věci mohou značit příslušnost k subkultuře, zaměstnání, participaci ve volnočasové aktivitě nebo sociální status. v módě mohou objekty pomáhat cítit se lépe více jako já, dotváří identitu a nesou osobní a emocionální významy</a:t>
            </a: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Není to jen o tom, jak jedinci vnímají objekty a jejich význam, ale i jak jedinci navzájem vnímají jejich významy v komplexních vzorcích uvnitř skupin a jak se pomocí nich vytváří sociální status a role.</a:t>
            </a:r>
            <a:endParaRPr lang="cs-CZ" dirty="0">
              <a:effectLst/>
            </a:endParaRP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Současný zájem o materiální kulturu je spojen z 2 klíčovými rozvoji v sociálních vědách  -&gt;</a:t>
            </a:r>
            <a:endParaRPr lang="cs-CZ" dirty="0">
              <a:effectLst/>
            </a:endParaRPr>
          </a:p>
          <a:p>
            <a:pPr marL="0" indent="0">
              <a:buNone/>
            </a:pPr>
            <a:endParaRPr lang="en-US" dirty="0"/>
          </a:p>
        </p:txBody>
      </p:sp>
    </p:spTree>
    <p:extLst>
      <p:ext uri="{BB962C8B-B14F-4D97-AF65-F5344CB8AC3E}">
        <p14:creationId xmlns:p14="http://schemas.microsoft.com/office/powerpoint/2010/main" val="47529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C382F84-BB26-2935-8116-0D2673916A8D}"/>
              </a:ext>
            </a:extLst>
          </p:cNvPr>
          <p:cNvSpPr>
            <a:spLocks noGrp="1"/>
          </p:cNvSpPr>
          <p:nvPr>
            <p:ph idx="1"/>
          </p:nvPr>
        </p:nvSpPr>
        <p:spPr>
          <a:xfrm>
            <a:off x="838200" y="415636"/>
            <a:ext cx="10515600" cy="5761327"/>
          </a:xfrm>
        </p:spPr>
        <p:txBody>
          <a:bodyPr>
            <a:normAutofit/>
          </a:bodyPr>
          <a:lstStyle/>
          <a:p>
            <a:pPr marL="0" indent="0">
              <a:buNone/>
            </a:pPr>
            <a:r>
              <a:rPr lang="cs-CZ" b="1" dirty="0">
                <a:solidFill>
                  <a:srgbClr val="000000"/>
                </a:solidFill>
                <a:latin typeface="Calibri" panose="020F0502020204030204" pitchFamily="34" charset="0"/>
              </a:rPr>
              <a:t>1, Kulturní obrat</a:t>
            </a:r>
          </a:p>
          <a:p>
            <a:pPr marL="0" indent="0">
              <a:buNone/>
            </a:pPr>
            <a:r>
              <a:rPr lang="cs-CZ" dirty="0">
                <a:solidFill>
                  <a:srgbClr val="000000"/>
                </a:solidFill>
                <a:latin typeface="Calibri" panose="020F0502020204030204" pitchFamily="34" charset="0"/>
              </a:rPr>
              <a:t>- přesun zájmu ke konzumním společnostem, i dříve se ale antropologové zajímali o objekty </a:t>
            </a:r>
            <a:r>
              <a:rPr lang="de-DE" dirty="0">
                <a:solidFill>
                  <a:srgbClr val="000000"/>
                </a:solidFill>
                <a:latin typeface="Calibri" panose="020F0502020204030204" pitchFamily="34" charset="0"/>
              </a:rPr>
              <a:t>Goffman 1951, </a:t>
            </a:r>
            <a:r>
              <a:rPr lang="de-DE" dirty="0" err="1">
                <a:solidFill>
                  <a:srgbClr val="000000"/>
                </a:solidFill>
                <a:latin typeface="Calibri" panose="020F0502020204030204" pitchFamily="34" charset="0"/>
              </a:rPr>
              <a:t>Mauss</a:t>
            </a:r>
            <a:r>
              <a:rPr lang="de-DE" dirty="0">
                <a:solidFill>
                  <a:srgbClr val="000000"/>
                </a:solidFill>
                <a:latin typeface="Calibri" panose="020F0502020204030204" pitchFamily="34" charset="0"/>
              </a:rPr>
              <a:t> 1967(1954), Simmel 1904(1957), Veblen 1899(1934)</a:t>
            </a:r>
            <a:endParaRPr lang="cs-CZ" dirty="0">
              <a:solidFill>
                <a:srgbClr val="000000"/>
              </a:solidFill>
              <a:latin typeface="Calibri" panose="020F0502020204030204" pitchFamily="34" charset="0"/>
            </a:endParaRPr>
          </a:p>
          <a:p>
            <a:pPr marL="0" indent="0">
              <a:buNone/>
            </a:pPr>
            <a:r>
              <a:rPr lang="cs-CZ" b="1" dirty="0">
                <a:solidFill>
                  <a:srgbClr val="000000"/>
                </a:solidFill>
                <a:latin typeface="Calibri" panose="020F0502020204030204" pitchFamily="34" charset="0"/>
              </a:rPr>
              <a:t>2, Obecný obrat k jazyku, kultuře, a místům </a:t>
            </a:r>
            <a:r>
              <a:rPr lang="cs-CZ" dirty="0">
                <a:solidFill>
                  <a:srgbClr val="000000"/>
                </a:solidFill>
                <a:latin typeface="Calibri" panose="020F0502020204030204" pitchFamily="34" charset="0"/>
              </a:rPr>
              <a:t>v </a:t>
            </a:r>
            <a:r>
              <a:rPr lang="cs-CZ" dirty="0" err="1">
                <a:solidFill>
                  <a:srgbClr val="000000"/>
                </a:solidFill>
                <a:latin typeface="Calibri" panose="020F0502020204030204" pitchFamily="34" charset="0"/>
              </a:rPr>
              <a:t>poststrukturální</a:t>
            </a:r>
            <a:r>
              <a:rPr lang="cs-CZ" dirty="0">
                <a:solidFill>
                  <a:srgbClr val="000000"/>
                </a:solidFill>
                <a:latin typeface="Calibri" panose="020F0502020204030204" pitchFamily="34" charset="0"/>
              </a:rPr>
              <a:t> sociální teorii a všeobecně zájem mimo tradiční sociální kategorie spojené s velkými společenskými silami jako jsou třída, gender a rasa. </a:t>
            </a:r>
          </a:p>
          <a:p>
            <a:pPr marL="0" indent="0">
              <a:buNone/>
            </a:pPr>
            <a:r>
              <a:rPr lang="cs-CZ" dirty="0">
                <a:solidFill>
                  <a:srgbClr val="000000"/>
                </a:solidFill>
                <a:latin typeface="Calibri" panose="020F0502020204030204" pitchFamily="34" charset="0"/>
              </a:rPr>
              <a:t>- Posun k výzkumu těla, místa a objektů. Sociálně strukturující dimenze jsou studovány kontextuálně a zakotveně. Podstatnými díly jsou interpretativní a </a:t>
            </a:r>
            <a:r>
              <a:rPr lang="cs-CZ" dirty="0" err="1">
                <a:solidFill>
                  <a:srgbClr val="000000"/>
                </a:solidFill>
                <a:latin typeface="Calibri" panose="020F0502020204030204" pitchFamily="34" charset="0"/>
              </a:rPr>
              <a:t>textuální</a:t>
            </a:r>
            <a:r>
              <a:rPr lang="cs-CZ" dirty="0">
                <a:solidFill>
                  <a:srgbClr val="000000"/>
                </a:solidFill>
                <a:latin typeface="Calibri" panose="020F0502020204030204" pitchFamily="34" charset="0"/>
              </a:rPr>
              <a:t> práce např. od </a:t>
            </a:r>
            <a:r>
              <a:rPr lang="cs-CZ" dirty="0" err="1">
                <a:solidFill>
                  <a:srgbClr val="000000"/>
                </a:solidFill>
                <a:latin typeface="Calibri" panose="020F0502020204030204" pitchFamily="34" charset="0"/>
              </a:rPr>
              <a:t>C.Geertze</a:t>
            </a:r>
            <a:r>
              <a:rPr lang="cs-CZ" dirty="0">
                <a:solidFill>
                  <a:srgbClr val="000000"/>
                </a:solidFill>
                <a:latin typeface="Calibri" panose="020F0502020204030204" pitchFamily="34" charset="0"/>
              </a:rPr>
              <a:t> nebo práce od </a:t>
            </a:r>
            <a:r>
              <a:rPr lang="cs-CZ" dirty="0" err="1">
                <a:solidFill>
                  <a:srgbClr val="000000"/>
                </a:solidFill>
                <a:latin typeface="Calibri" panose="020F0502020204030204" pitchFamily="34" charset="0"/>
              </a:rPr>
              <a:t>M.Foucaulta</a:t>
            </a:r>
            <a:r>
              <a:rPr lang="cs-CZ" dirty="0">
                <a:solidFill>
                  <a:srgbClr val="000000"/>
                </a:solidFill>
                <a:latin typeface="Calibri" panose="020F0502020204030204" pitchFamily="34" charset="0"/>
              </a:rPr>
              <a:t>. Odhlíží od makro vlivů a strukturních vzorců ale všímají si spíše a zabývají se technologiemi a strategiemi aplikovanými na úrovni myšlenek, těla, času a místa a také technikami vládnutí.</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219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BD40BA-72EE-8005-5ED2-4E89EC570145}"/>
              </a:ext>
            </a:extLst>
          </p:cNvPr>
          <p:cNvSpPr>
            <a:spLocks noGrp="1"/>
          </p:cNvSpPr>
          <p:nvPr>
            <p:ph type="title"/>
          </p:nvPr>
        </p:nvSpPr>
        <p:spPr/>
        <p:txBody>
          <a:bodyPr/>
          <a:lstStyle/>
          <a:p>
            <a:r>
              <a:rPr lang="cs-CZ" dirty="0"/>
              <a:t>Jak mohou být objekty kulturní? </a:t>
            </a:r>
            <a:endParaRPr lang="en-US" dirty="0"/>
          </a:p>
        </p:txBody>
      </p:sp>
      <p:sp>
        <p:nvSpPr>
          <p:cNvPr id="3" name="Zástupný obsah 2">
            <a:extLst>
              <a:ext uri="{FF2B5EF4-FFF2-40B4-BE49-F238E27FC236}">
                <a16:creationId xmlns:a16="http://schemas.microsoft.com/office/drawing/2014/main" id="{AC21CEBD-8D84-F449-5DE3-211B0C73592D}"/>
              </a:ext>
            </a:extLst>
          </p:cNvPr>
          <p:cNvSpPr>
            <a:spLocks noGrp="1"/>
          </p:cNvSpPr>
          <p:nvPr>
            <p:ph idx="1"/>
          </p:nvPr>
        </p:nvSpPr>
        <p:spPr/>
        <p:txBody>
          <a:bodyPr/>
          <a:lstStyle/>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Tři různé typy výzkumu objektů</a:t>
            </a: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1, Objekty jako ukazatelé hodnoty</a:t>
            </a:r>
            <a:endParaRPr lang="cs-CZ" dirty="0">
              <a:effectLst/>
            </a:endParaRP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2, Objekty jako ukazatelé identity</a:t>
            </a:r>
            <a:endParaRPr lang="cs-CZ" dirty="0">
              <a:effectLst/>
            </a:endParaRPr>
          </a:p>
          <a:p>
            <a:pPr marL="0" indent="0" rtl="0">
              <a:spcBef>
                <a:spcPts val="0"/>
              </a:spcBef>
              <a:spcAft>
                <a:spcPts val="800"/>
              </a:spcAft>
              <a:buNone/>
            </a:pPr>
            <a:r>
              <a:rPr lang="cs-CZ" sz="1800" b="0" i="0" u="none" strike="noStrike" dirty="0">
                <a:solidFill>
                  <a:srgbClr val="000000"/>
                </a:solidFill>
                <a:effectLst/>
                <a:latin typeface="Calibri" panose="020F0502020204030204" pitchFamily="34" charset="0"/>
              </a:rPr>
              <a:t>3,  Objekty sloužící k zapouzdření/uchování sítí nebo kulturní a politické moci</a:t>
            </a:r>
            <a:endParaRPr lang="cs-CZ" dirty="0">
              <a:effectLst/>
            </a:endParaRPr>
          </a:p>
          <a:p>
            <a:endParaRPr lang="en-US" dirty="0"/>
          </a:p>
        </p:txBody>
      </p:sp>
    </p:spTree>
    <p:extLst>
      <p:ext uri="{BB962C8B-B14F-4D97-AF65-F5344CB8AC3E}">
        <p14:creationId xmlns:p14="http://schemas.microsoft.com/office/powerpoint/2010/main" val="197550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84E75-3C06-D55E-C6FD-857BEF60A5F3}"/>
              </a:ext>
            </a:extLst>
          </p:cNvPr>
          <p:cNvSpPr>
            <a:spLocks noGrp="1"/>
          </p:cNvSpPr>
          <p:nvPr>
            <p:ph type="title"/>
          </p:nvPr>
        </p:nvSpPr>
        <p:spPr/>
        <p:txBody>
          <a:bodyPr>
            <a:normAutofit/>
          </a:bodyPr>
          <a:lstStyle/>
          <a:p>
            <a:r>
              <a:rPr lang="cs-CZ" sz="2800" b="0" i="0" u="none" strike="noStrike" dirty="0">
                <a:solidFill>
                  <a:srgbClr val="000000"/>
                </a:solidFill>
                <a:effectLst/>
                <a:latin typeface="Calibri" panose="020F0502020204030204" pitchFamily="34" charset="0"/>
              </a:rPr>
              <a:t>Objekty jako ukazatelé hodnoty</a:t>
            </a:r>
            <a:endParaRPr lang="en-US" sz="6000" dirty="0"/>
          </a:p>
        </p:txBody>
      </p:sp>
      <p:sp>
        <p:nvSpPr>
          <p:cNvPr id="3" name="Zástupný obsah 2">
            <a:extLst>
              <a:ext uri="{FF2B5EF4-FFF2-40B4-BE49-F238E27FC236}">
                <a16:creationId xmlns:a16="http://schemas.microsoft.com/office/drawing/2014/main" id="{2829645A-BFCD-73D0-98E0-B28D6994AF1B}"/>
              </a:ext>
            </a:extLst>
          </p:cNvPr>
          <p:cNvSpPr>
            <a:spLocks noGrp="1"/>
          </p:cNvSpPr>
          <p:nvPr>
            <p:ph idx="1"/>
          </p:nvPr>
        </p:nvSpPr>
        <p:spPr/>
        <p:txBody>
          <a:bodyPr>
            <a:normAutofit/>
          </a:bodyPr>
          <a:lstStyle/>
          <a:p>
            <a:pPr rtl="0">
              <a:spcBef>
                <a:spcPts val="0"/>
              </a:spcBef>
              <a:spcAft>
                <a:spcPts val="800"/>
              </a:spcAft>
            </a:pPr>
            <a:r>
              <a:rPr lang="cs-CZ" sz="1800" b="0" i="0" u="none" strike="noStrike" dirty="0" err="1">
                <a:solidFill>
                  <a:srgbClr val="000000"/>
                </a:solidFill>
                <a:effectLst/>
                <a:latin typeface="Calibri" panose="020F0502020204030204" pitchFamily="34" charset="0"/>
              </a:rPr>
              <a:t>Bourdieu</a:t>
            </a:r>
            <a:r>
              <a:rPr lang="cs-CZ" sz="1800" b="0" i="0" u="none" strike="noStrike" dirty="0">
                <a:solidFill>
                  <a:srgbClr val="000000"/>
                </a:solidFill>
                <a:effectLst/>
                <a:latin typeface="Calibri" panose="020F0502020204030204" pitchFamily="34" charset="0"/>
              </a:rPr>
              <a:t> (1984). Distinktivní preference vkusu u sociálních tříd. Dominantní skupiny mají moc definovat parametry kulturních hodnot (vysoká a nízká kultura). </a:t>
            </a:r>
            <a:r>
              <a:rPr lang="cs-CZ" sz="1800" b="0" i="0" u="none" strike="noStrike" dirty="0" err="1">
                <a:solidFill>
                  <a:srgbClr val="000000"/>
                </a:solidFill>
                <a:effectLst/>
                <a:latin typeface="Calibri" panose="020F0502020204030204" pitchFamily="34" charset="0"/>
              </a:rPr>
              <a:t>Devaluace</a:t>
            </a:r>
            <a:r>
              <a:rPr lang="cs-CZ" sz="1800" b="0" i="0" u="none" strike="noStrike" dirty="0">
                <a:solidFill>
                  <a:srgbClr val="000000"/>
                </a:solidFill>
                <a:effectLst/>
                <a:latin typeface="Calibri" panose="020F0502020204030204" pitchFamily="34" charset="0"/>
              </a:rPr>
              <a:t> vkusu nižších tříd jako neestetická. Vkus je v konzumní společnosti vnímán jako vysoce viditelný ukazatel odlišnosti, odráží se ve struktuře sociálních pozic a statusu.</a:t>
            </a:r>
            <a:endParaRPr lang="cs-CZ" dirty="0">
              <a:effectLst/>
            </a:endParaRPr>
          </a:p>
          <a:p>
            <a:pPr rtl="0">
              <a:spcBef>
                <a:spcPts val="0"/>
              </a:spcBef>
              <a:spcAft>
                <a:spcPts val="800"/>
              </a:spcAft>
            </a:pPr>
            <a:r>
              <a:rPr lang="cs-CZ" sz="1800" dirty="0">
                <a:solidFill>
                  <a:srgbClr val="000000"/>
                </a:solidFill>
                <a:latin typeface="Calibri" panose="020F0502020204030204" pitchFamily="34" charset="0"/>
              </a:rPr>
              <a:t>E</a:t>
            </a:r>
            <a:r>
              <a:rPr lang="cs-CZ" sz="1800" b="0" i="0" u="none" strike="noStrike" dirty="0">
                <a:solidFill>
                  <a:srgbClr val="000000"/>
                </a:solidFill>
                <a:effectLst/>
                <a:latin typeface="Calibri" panose="020F0502020204030204" pitchFamily="34" charset="0"/>
              </a:rPr>
              <a:t>stetické volby jsou naučeny a projevují se na těle, sebeprezentaci a performanci. Jejich naučení nestačí, není jednoduché naučit se chování jiné třídy, té z které nepocházíme – JE TO TAK I V SOUČASNOSTI?</a:t>
            </a:r>
            <a:endParaRPr lang="cs-CZ" dirty="0">
              <a:effectLst/>
            </a:endParaRPr>
          </a:p>
          <a:p>
            <a:pPr rtl="0">
              <a:spcBef>
                <a:spcPts val="0"/>
              </a:spcBef>
              <a:spcAft>
                <a:spcPts val="800"/>
              </a:spcAft>
            </a:pPr>
            <a:r>
              <a:rPr lang="cs-CZ" sz="1800" b="0" i="0" u="none" strike="noStrike" dirty="0">
                <a:solidFill>
                  <a:srgbClr val="000000"/>
                </a:solidFill>
                <a:effectLst/>
                <a:latin typeface="Calibri" panose="020F0502020204030204" pitchFamily="34" charset="0"/>
              </a:rPr>
              <a:t>Objekty jsou ukazateli estetické hodnoty a vlastní identity. </a:t>
            </a:r>
          </a:p>
          <a:p>
            <a:pPr>
              <a:spcBef>
                <a:spcPts val="0"/>
              </a:spcBef>
              <a:spcAft>
                <a:spcPts val="800"/>
              </a:spcAft>
            </a:pPr>
            <a:r>
              <a:rPr lang="cs-CZ" sz="1800" dirty="0">
                <a:solidFill>
                  <a:srgbClr val="000000"/>
                </a:solidFill>
                <a:latin typeface="Calibri" panose="020F0502020204030204" pitchFamily="34" charset="0"/>
              </a:rPr>
              <a:t>Estetické hodnoty většinou nebývají v hovoru popisovány jako estetické hodnoty, ale spíše jako demonstrace vlastní identity a různé jiné faktory, např. jako cena, nebo potřeby.</a:t>
            </a:r>
          </a:p>
          <a:p>
            <a:pPr rtl="0">
              <a:spcBef>
                <a:spcPts val="0"/>
              </a:spcBef>
              <a:spcAft>
                <a:spcPts val="800"/>
              </a:spcAft>
            </a:pPr>
            <a:r>
              <a:rPr lang="cs-CZ" sz="1800" b="0" i="0" u="none" strike="noStrike" dirty="0">
                <a:solidFill>
                  <a:srgbClr val="000000"/>
                </a:solidFill>
                <a:effectLst/>
                <a:latin typeface="Calibri" panose="020F0502020204030204" pitchFamily="34" charset="0"/>
              </a:rPr>
              <a:t>U výzkumu nelze pouze o objekty ale i o způsob řeči, o to jak mluví o objektech.</a:t>
            </a:r>
          </a:p>
          <a:p>
            <a:pPr rtl="0">
              <a:spcBef>
                <a:spcPts val="0"/>
              </a:spcBef>
              <a:spcAft>
                <a:spcPts val="800"/>
              </a:spcAft>
            </a:pPr>
            <a:r>
              <a:rPr lang="cs-CZ" sz="1800" b="0" i="0" u="none" strike="noStrike" dirty="0">
                <a:solidFill>
                  <a:srgbClr val="000000"/>
                </a:solidFill>
                <a:effectLst/>
                <a:latin typeface="Calibri" panose="020F0502020204030204" pitchFamily="34" charset="0"/>
              </a:rPr>
              <a:t>Objekt dostává význam skrze </a:t>
            </a:r>
            <a:r>
              <a:rPr lang="cs-CZ" sz="1800" b="0" i="0" u="none" strike="noStrike" dirty="0" err="1">
                <a:solidFill>
                  <a:srgbClr val="000000"/>
                </a:solidFill>
                <a:effectLst/>
                <a:latin typeface="Calibri" panose="020F0502020204030204" pitchFamily="34" charset="0"/>
              </a:rPr>
              <a:t>narativizaci</a:t>
            </a:r>
            <a:r>
              <a:rPr lang="cs-CZ" sz="1800" b="0" i="0" u="none" strike="noStrike" dirty="0">
                <a:solidFill>
                  <a:srgbClr val="000000"/>
                </a:solidFill>
                <a:effectLst/>
                <a:latin typeface="Calibri" panose="020F0502020204030204" pitchFamily="34" charset="0"/>
              </a:rPr>
              <a:t> širších diskurzů o sobě, identitě a biografii které jsou spojeny s estetikou a etikou k já a sociální identitě. Sleduje se nejen CO (objekt), ale i PROČ a JAK (narativní a performativní komponent) estetického hodnocení.</a:t>
            </a:r>
          </a:p>
          <a:p>
            <a:pPr rtl="0">
              <a:spcBef>
                <a:spcPts val="0"/>
              </a:spcBef>
              <a:spcAft>
                <a:spcPts val="800"/>
              </a:spcAft>
            </a:pPr>
            <a:r>
              <a:rPr lang="cs-CZ" sz="1800" dirty="0">
                <a:solidFill>
                  <a:srgbClr val="000000"/>
                </a:solidFill>
                <a:latin typeface="Calibri" panose="020F0502020204030204" pitchFamily="34" charset="0"/>
              </a:rPr>
              <a:t>Příklad židle a soška prasete</a:t>
            </a:r>
            <a:endParaRPr lang="cs-CZ" dirty="0">
              <a:effectLst/>
            </a:endParaRPr>
          </a:p>
        </p:txBody>
      </p:sp>
    </p:spTree>
    <p:extLst>
      <p:ext uri="{BB962C8B-B14F-4D97-AF65-F5344CB8AC3E}">
        <p14:creationId xmlns:p14="http://schemas.microsoft.com/office/powerpoint/2010/main" val="415578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AE8BC-0D98-EF7F-8B03-93E95C96F577}"/>
              </a:ext>
            </a:extLst>
          </p:cNvPr>
          <p:cNvSpPr>
            <a:spLocks noGrp="1"/>
          </p:cNvSpPr>
          <p:nvPr>
            <p:ph type="title"/>
          </p:nvPr>
        </p:nvSpPr>
        <p:spPr/>
        <p:txBody>
          <a:bodyPr/>
          <a:lstStyle/>
          <a:p>
            <a:endParaRPr lang="en-US"/>
          </a:p>
        </p:txBody>
      </p:sp>
      <p:pic>
        <p:nvPicPr>
          <p:cNvPr id="5" name="Zástupný obsah 4" descr="Obsah obrázku nábytek, židle&#10;&#10;Popis byl vytvořen automaticky">
            <a:extLst>
              <a:ext uri="{FF2B5EF4-FFF2-40B4-BE49-F238E27FC236}">
                <a16:creationId xmlns:a16="http://schemas.microsoft.com/office/drawing/2014/main" id="{D766F97D-E063-866E-47DA-6A33C7CDC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89238"/>
            <a:ext cx="2812877" cy="2812877"/>
          </a:xfrm>
        </p:spPr>
      </p:pic>
      <p:pic>
        <p:nvPicPr>
          <p:cNvPr id="7" name="Obrázek 6" descr="Obsah obrázku nábytek, židle, podlaha, zeď&#10;&#10;Popis byl vytvořen automaticky">
            <a:extLst>
              <a:ext uri="{FF2B5EF4-FFF2-40B4-BE49-F238E27FC236}">
                <a16:creationId xmlns:a16="http://schemas.microsoft.com/office/drawing/2014/main" id="{28BD66AD-8F72-36A5-F6A8-AD6B4DB7A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453" y="1310262"/>
            <a:ext cx="3178107" cy="4237476"/>
          </a:xfrm>
          <a:prstGeom prst="rect">
            <a:avLst/>
          </a:prstGeom>
        </p:spPr>
      </p:pic>
      <p:pic>
        <p:nvPicPr>
          <p:cNvPr id="9" name="Obrázek 8" descr="Obsah obrázku nábytek, židle&#10;&#10;Popis byl vytvořen automaticky">
            <a:extLst>
              <a:ext uri="{FF2B5EF4-FFF2-40B4-BE49-F238E27FC236}">
                <a16:creationId xmlns:a16="http://schemas.microsoft.com/office/drawing/2014/main" id="{17C1EF1E-D788-4843-62D8-2EB0BF2EB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560" y="1690688"/>
            <a:ext cx="5129719" cy="3847289"/>
          </a:xfrm>
          <a:prstGeom prst="rect">
            <a:avLst/>
          </a:prstGeom>
        </p:spPr>
      </p:pic>
    </p:spTree>
    <p:extLst>
      <p:ext uri="{BB962C8B-B14F-4D97-AF65-F5344CB8AC3E}">
        <p14:creationId xmlns:p14="http://schemas.microsoft.com/office/powerpoint/2010/main" val="426165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4EC9C-B1B2-B8E7-8B02-A63A97742E85}"/>
              </a:ext>
            </a:extLst>
          </p:cNvPr>
          <p:cNvSpPr>
            <a:spLocks noGrp="1"/>
          </p:cNvSpPr>
          <p:nvPr>
            <p:ph type="title"/>
          </p:nvPr>
        </p:nvSpPr>
        <p:spPr/>
        <p:txBody>
          <a:bodyPr>
            <a:normAutofit/>
          </a:bodyPr>
          <a:lstStyle/>
          <a:p>
            <a:r>
              <a:rPr lang="cs-CZ" sz="2400" b="0" i="0" u="none" strike="noStrike" dirty="0">
                <a:solidFill>
                  <a:srgbClr val="000000"/>
                </a:solidFill>
                <a:effectLst/>
                <a:latin typeface="Calibri" panose="020F0502020204030204" pitchFamily="34" charset="0"/>
              </a:rPr>
              <a:t>Objekty jako ukazatelé identity</a:t>
            </a:r>
            <a:endParaRPr lang="en-US" sz="5400" dirty="0"/>
          </a:p>
        </p:txBody>
      </p:sp>
      <p:sp>
        <p:nvSpPr>
          <p:cNvPr id="3" name="Zástupný obsah 2">
            <a:extLst>
              <a:ext uri="{FF2B5EF4-FFF2-40B4-BE49-F238E27FC236}">
                <a16:creationId xmlns:a16="http://schemas.microsoft.com/office/drawing/2014/main" id="{D3D1FA0B-1AA3-B0AC-521E-EEA33011F579}"/>
              </a:ext>
            </a:extLst>
          </p:cNvPr>
          <p:cNvSpPr>
            <a:spLocks noGrp="1"/>
          </p:cNvSpPr>
          <p:nvPr>
            <p:ph idx="1"/>
          </p:nvPr>
        </p:nvSpPr>
        <p:spPr>
          <a:xfrm>
            <a:off x="838200" y="1825625"/>
            <a:ext cx="5829978" cy="4351338"/>
          </a:xfrm>
        </p:spPr>
        <p:txBody>
          <a:bodyPr>
            <a:normAutofit/>
          </a:bodyPr>
          <a:lstStyle/>
          <a:p>
            <a:pPr rtl="0">
              <a:spcBef>
                <a:spcPts val="0"/>
              </a:spcBef>
              <a:spcAft>
                <a:spcPts val="800"/>
              </a:spcAft>
            </a:pPr>
            <a:r>
              <a:rPr lang="cs-CZ" sz="1800" b="0" i="0" u="none" strike="noStrike" dirty="0">
                <a:solidFill>
                  <a:srgbClr val="000000"/>
                </a:solidFill>
                <a:effectLst/>
                <a:latin typeface="Calibri" panose="020F0502020204030204" pitchFamily="34" charset="0"/>
              </a:rPr>
              <a:t>Příklad bible - soukromý objekt s vysokou mírou osobního významu a spojení s osobní identitou. Je to masově produkovaná věc, ale se silnou aurou. Je spirituální ale zároveň i masově produkovaná, hodně cirkuluje ve společnosti. Věc která je spojená s určitými událostmi a akcemi. Může být spojena i s různými stigmaty a morálními závazky.</a:t>
            </a:r>
            <a:endParaRPr lang="cs-CZ" dirty="0">
              <a:effectLst/>
            </a:endParaRPr>
          </a:p>
          <a:p>
            <a:pPr rtl="0">
              <a:spcBef>
                <a:spcPts val="0"/>
              </a:spcBef>
              <a:spcAft>
                <a:spcPts val="800"/>
              </a:spcAft>
            </a:pPr>
            <a:r>
              <a:rPr lang="cs-CZ" sz="1800" b="0" i="0" u="none" strike="noStrike" dirty="0">
                <a:solidFill>
                  <a:srgbClr val="000000"/>
                </a:solidFill>
                <a:effectLst/>
                <a:latin typeface="Calibri" panose="020F0502020204030204" pitchFamily="34" charset="0"/>
              </a:rPr>
              <a:t>Její strategií je </a:t>
            </a:r>
            <a:r>
              <a:rPr lang="cs-CZ" sz="1800" b="0" i="0" u="none" strike="noStrike" dirty="0" err="1">
                <a:solidFill>
                  <a:srgbClr val="000000"/>
                </a:solidFill>
                <a:effectLst/>
                <a:latin typeface="Calibri" panose="020F0502020204030204" pitchFamily="34" charset="0"/>
              </a:rPr>
              <a:t>kustomizace</a:t>
            </a:r>
            <a:r>
              <a:rPr lang="cs-CZ" sz="1800" b="0" i="0" u="none" strike="noStrike" dirty="0">
                <a:solidFill>
                  <a:srgbClr val="000000"/>
                </a:solidFill>
                <a:effectLst/>
                <a:latin typeface="Calibri" panose="020F0502020204030204" pitchFamily="34" charset="0"/>
              </a:rPr>
              <a:t> bible, předělat ji z masově produkovaného objektu v personalizovaný objekt/věc, která dekonstruuje typické představy o bibli a jejím vzhledu. Zabalila ji do manšestru a naplnila poezií. Ukazuje tak, že se vymezuje vůči jiným věřícím lidem, kteří jsou ale hypokriti, nežijí dle bible, ale hlásají to.</a:t>
            </a:r>
            <a:endParaRPr lang="cs-CZ" dirty="0">
              <a:effectLst/>
            </a:endParaRPr>
          </a:p>
          <a:p>
            <a:pPr rtl="0">
              <a:spcBef>
                <a:spcPts val="0"/>
              </a:spcBef>
              <a:spcAft>
                <a:spcPts val="800"/>
              </a:spcAft>
            </a:pPr>
            <a:r>
              <a:rPr lang="cs-CZ" sz="1800" b="0" i="0" u="none" strike="noStrike" dirty="0">
                <a:solidFill>
                  <a:srgbClr val="000000"/>
                </a:solidFill>
                <a:effectLst/>
                <a:latin typeface="Calibri" panose="020F0502020204030204" pitchFamily="34" charset="0"/>
              </a:rPr>
              <a:t>Upravená bible lépe vyjadřuje její identitu, nejen jako křesťanky, ale jako mladistvé, univerzitní studentky…)</a:t>
            </a:r>
            <a:endParaRPr lang="cs-CZ" dirty="0">
              <a:effectLst/>
            </a:endParaRPr>
          </a:p>
          <a:p>
            <a:endParaRPr lang="en-US" dirty="0"/>
          </a:p>
        </p:txBody>
      </p:sp>
      <p:pic>
        <p:nvPicPr>
          <p:cNvPr id="5" name="Obrázek 4" descr="Obsah obrázku text, rukopis, Zboží, ilustrace&#10;&#10;Popis byl vytvořen automaticky">
            <a:extLst>
              <a:ext uri="{FF2B5EF4-FFF2-40B4-BE49-F238E27FC236}">
                <a16:creationId xmlns:a16="http://schemas.microsoft.com/office/drawing/2014/main" id="{8D819046-680F-D5E9-3333-98B939699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989" y="1690688"/>
            <a:ext cx="3810000" cy="3810000"/>
          </a:xfrm>
          <a:prstGeom prst="rect">
            <a:avLst/>
          </a:prstGeom>
        </p:spPr>
      </p:pic>
    </p:spTree>
    <p:extLst>
      <p:ext uri="{BB962C8B-B14F-4D97-AF65-F5344CB8AC3E}">
        <p14:creationId xmlns:p14="http://schemas.microsoft.com/office/powerpoint/2010/main" val="115709100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2418</Words>
  <Application>Microsoft Office PowerPoint</Application>
  <PresentationFormat>Širokoúhlá obrazovka</PresentationFormat>
  <Paragraphs>138</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Materiální kultura</vt:lpstr>
      <vt:lpstr>Definice materiální kultury </vt:lpstr>
      <vt:lpstr>Terminologie</vt:lpstr>
      <vt:lpstr>Role věcí v sociální antropologii</vt:lpstr>
      <vt:lpstr>Prezentace aplikace PowerPoint</vt:lpstr>
      <vt:lpstr>Jak mohou být objekty kulturní? </vt:lpstr>
      <vt:lpstr>Objekty jako ukazatelé hodnoty</vt:lpstr>
      <vt:lpstr>Prezentace aplikace PowerPoint</vt:lpstr>
      <vt:lpstr>Objekty jako ukazatelé identity</vt:lpstr>
      <vt:lpstr>Objekty sloužící k zapouzdření/uchování sítí nebo kulturní a politické moci</vt:lpstr>
      <vt:lpstr>Evoluční antropologie</vt:lpstr>
      <vt:lpstr>Sociologické teorie modernity</vt:lpstr>
      <vt:lpstr>Karl Marx </vt:lpstr>
      <vt:lpstr>Georg Simmel</vt:lpstr>
      <vt:lpstr>Marketingové a psychologické přístupy ke konzumnímu jednání</vt:lpstr>
      <vt:lpstr>Studium spotřeby a konzumerismu v sociologii</vt:lpstr>
      <vt:lpstr>Featherstone (1990)</vt:lpstr>
      <vt:lpstr>Pozdní kapitalismus</vt:lpstr>
      <vt:lpstr>Nové antropologie spotřeby a ekonomického chování </vt:lpstr>
      <vt:lpstr>Hlavní premisy Materiální kultury</vt:lpstr>
      <vt:lpstr>Prezentace aplikace PowerPoint</vt:lpstr>
      <vt:lpstr>V. Buchli (2005) a A.Henare &amp; et al. (2007)</vt:lpstr>
      <vt:lpstr>Sociální život věcí</vt:lpstr>
      <vt:lpstr>Zdroj: Google.com</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Úvodní slide</dc:title>
  <dc:creator>Kateřina Čanigová</dc:creator>
  <cp:lastModifiedBy>Kateřina Čanigová</cp:lastModifiedBy>
  <cp:revision>13</cp:revision>
  <dcterms:created xsi:type="dcterms:W3CDTF">2023-09-25T09:01:43Z</dcterms:created>
  <dcterms:modified xsi:type="dcterms:W3CDTF">2023-09-26T09:55:22Z</dcterms:modified>
</cp:coreProperties>
</file>