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0" r:id="rId3"/>
    <p:sldId id="261" r:id="rId4"/>
    <p:sldId id="266" r:id="rId5"/>
    <p:sldId id="272" r:id="rId6"/>
    <p:sldId id="257" r:id="rId7"/>
    <p:sldId id="271" r:id="rId8"/>
    <p:sldId id="258" r:id="rId9"/>
    <p:sldId id="273" r:id="rId10"/>
    <p:sldId id="259" r:id="rId11"/>
    <p:sldId id="267" r:id="rId12"/>
    <p:sldId id="274" r:id="rId13"/>
    <p:sldId id="269" r:id="rId14"/>
    <p:sldId id="275" r:id="rId15"/>
    <p:sldId id="268"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67"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D5582C-7DC2-4B8D-9522-CDEC5679646A}" type="datetimeFigureOut">
              <a:rPr lang="en-US" smtClean="0"/>
              <a:t>10/10/2023</a:t>
            </a:fld>
            <a:endParaRPr lang="en-US"/>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7DF987-7039-4A6C-AADD-9740F895FBE7}" type="slidenum">
              <a:rPr lang="en-US" smtClean="0"/>
              <a:t>‹#›</a:t>
            </a:fld>
            <a:endParaRPr lang="en-US"/>
          </a:p>
        </p:txBody>
      </p:sp>
    </p:spTree>
    <p:extLst>
      <p:ext uri="{BB962C8B-B14F-4D97-AF65-F5344CB8AC3E}">
        <p14:creationId xmlns:p14="http://schemas.microsoft.com/office/powerpoint/2010/main" val="3789544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F7DF987-7039-4A6C-AADD-9740F895FBE7}" type="slidenum">
              <a:rPr lang="en-US" smtClean="0"/>
              <a:t>1</a:t>
            </a:fld>
            <a:endParaRPr lang="en-US"/>
          </a:p>
        </p:txBody>
      </p:sp>
    </p:spTree>
    <p:extLst>
      <p:ext uri="{BB962C8B-B14F-4D97-AF65-F5344CB8AC3E}">
        <p14:creationId xmlns:p14="http://schemas.microsoft.com/office/powerpoint/2010/main" val="2771971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2D4042-51BB-9C42-29CF-DD208EE1789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en-US"/>
          </a:p>
        </p:txBody>
      </p:sp>
      <p:sp>
        <p:nvSpPr>
          <p:cNvPr id="3" name="Podnadpis 2">
            <a:extLst>
              <a:ext uri="{FF2B5EF4-FFF2-40B4-BE49-F238E27FC236}">
                <a16:creationId xmlns:a16="http://schemas.microsoft.com/office/drawing/2014/main" id="{E74C9CD6-3276-AA65-13D2-6676603C33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a:p>
        </p:txBody>
      </p:sp>
      <p:sp>
        <p:nvSpPr>
          <p:cNvPr id="4" name="Zástupný symbol pro datum 3">
            <a:extLst>
              <a:ext uri="{FF2B5EF4-FFF2-40B4-BE49-F238E27FC236}">
                <a16:creationId xmlns:a16="http://schemas.microsoft.com/office/drawing/2014/main" id="{98E01490-89B1-D4B7-A584-04B3F5D29340}"/>
              </a:ext>
            </a:extLst>
          </p:cNvPr>
          <p:cNvSpPr>
            <a:spLocks noGrp="1"/>
          </p:cNvSpPr>
          <p:nvPr>
            <p:ph type="dt" sz="half" idx="10"/>
          </p:nvPr>
        </p:nvSpPr>
        <p:spPr/>
        <p:txBody>
          <a:bodyPr/>
          <a:lstStyle/>
          <a:p>
            <a:fld id="{22717FCE-9AA2-45D8-9E79-04E942067CB9}" type="datetimeFigureOut">
              <a:rPr lang="en-US" smtClean="0"/>
              <a:t>10/10/2023</a:t>
            </a:fld>
            <a:endParaRPr lang="en-US"/>
          </a:p>
        </p:txBody>
      </p:sp>
      <p:sp>
        <p:nvSpPr>
          <p:cNvPr id="5" name="Zástupný symbol pro zápatí 4">
            <a:extLst>
              <a:ext uri="{FF2B5EF4-FFF2-40B4-BE49-F238E27FC236}">
                <a16:creationId xmlns:a16="http://schemas.microsoft.com/office/drawing/2014/main" id="{ACEC5E71-05E2-31F4-9981-19BFEA8638A9}"/>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9164154C-3BC3-4516-E054-854B4958A93F}"/>
              </a:ext>
            </a:extLst>
          </p:cNvPr>
          <p:cNvSpPr>
            <a:spLocks noGrp="1"/>
          </p:cNvSpPr>
          <p:nvPr>
            <p:ph type="sldNum" sz="quarter" idx="12"/>
          </p:nvPr>
        </p:nvSpPr>
        <p:spPr/>
        <p:txBody>
          <a:bodyPr/>
          <a:lstStyle/>
          <a:p>
            <a:fld id="{C71BBD68-866A-4B20-9130-9540993040BA}" type="slidenum">
              <a:rPr lang="en-US" smtClean="0"/>
              <a:t>‹#›</a:t>
            </a:fld>
            <a:endParaRPr lang="en-US"/>
          </a:p>
        </p:txBody>
      </p:sp>
    </p:spTree>
    <p:extLst>
      <p:ext uri="{BB962C8B-B14F-4D97-AF65-F5344CB8AC3E}">
        <p14:creationId xmlns:p14="http://schemas.microsoft.com/office/powerpoint/2010/main" val="530698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0A7558-45F7-8A42-590C-F177B7BC247B}"/>
              </a:ext>
            </a:extLst>
          </p:cNvPr>
          <p:cNvSpPr>
            <a:spLocks noGrp="1"/>
          </p:cNvSpPr>
          <p:nvPr>
            <p:ph type="title"/>
          </p:nvPr>
        </p:nvSpPr>
        <p:spPr/>
        <p:txBody>
          <a:bodyPr/>
          <a:lstStyle/>
          <a:p>
            <a:r>
              <a:rPr lang="cs-CZ"/>
              <a:t>Kliknutím lze upravit styl.</a:t>
            </a:r>
            <a:endParaRPr lang="en-US"/>
          </a:p>
        </p:txBody>
      </p:sp>
      <p:sp>
        <p:nvSpPr>
          <p:cNvPr id="3" name="Zástupný symbol pro svislý text 2">
            <a:extLst>
              <a:ext uri="{FF2B5EF4-FFF2-40B4-BE49-F238E27FC236}">
                <a16:creationId xmlns:a16="http://schemas.microsoft.com/office/drawing/2014/main" id="{96BBD7FC-4A7B-881E-0994-9015464D3E14}"/>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C1ABDF17-D21C-ADC9-36F5-CB7E9FAC3532}"/>
              </a:ext>
            </a:extLst>
          </p:cNvPr>
          <p:cNvSpPr>
            <a:spLocks noGrp="1"/>
          </p:cNvSpPr>
          <p:nvPr>
            <p:ph type="dt" sz="half" idx="10"/>
          </p:nvPr>
        </p:nvSpPr>
        <p:spPr/>
        <p:txBody>
          <a:bodyPr/>
          <a:lstStyle/>
          <a:p>
            <a:fld id="{22717FCE-9AA2-45D8-9E79-04E942067CB9}" type="datetimeFigureOut">
              <a:rPr lang="en-US" smtClean="0"/>
              <a:t>10/10/2023</a:t>
            </a:fld>
            <a:endParaRPr lang="en-US"/>
          </a:p>
        </p:txBody>
      </p:sp>
      <p:sp>
        <p:nvSpPr>
          <p:cNvPr id="5" name="Zástupný symbol pro zápatí 4">
            <a:extLst>
              <a:ext uri="{FF2B5EF4-FFF2-40B4-BE49-F238E27FC236}">
                <a16:creationId xmlns:a16="http://schemas.microsoft.com/office/drawing/2014/main" id="{0DBDDBB2-67BD-72D8-74D1-3B02A00F9846}"/>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2312E96F-0954-5469-CC40-C4644214854F}"/>
              </a:ext>
            </a:extLst>
          </p:cNvPr>
          <p:cNvSpPr>
            <a:spLocks noGrp="1"/>
          </p:cNvSpPr>
          <p:nvPr>
            <p:ph type="sldNum" sz="quarter" idx="12"/>
          </p:nvPr>
        </p:nvSpPr>
        <p:spPr/>
        <p:txBody>
          <a:bodyPr/>
          <a:lstStyle/>
          <a:p>
            <a:fld id="{C71BBD68-866A-4B20-9130-9540993040BA}" type="slidenum">
              <a:rPr lang="en-US" smtClean="0"/>
              <a:t>‹#›</a:t>
            </a:fld>
            <a:endParaRPr lang="en-US"/>
          </a:p>
        </p:txBody>
      </p:sp>
    </p:spTree>
    <p:extLst>
      <p:ext uri="{BB962C8B-B14F-4D97-AF65-F5344CB8AC3E}">
        <p14:creationId xmlns:p14="http://schemas.microsoft.com/office/powerpoint/2010/main" val="2087129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17BC177-DDEA-CB0F-9F51-5DED71CAB64C}"/>
              </a:ext>
            </a:extLst>
          </p:cNvPr>
          <p:cNvSpPr>
            <a:spLocks noGrp="1"/>
          </p:cNvSpPr>
          <p:nvPr>
            <p:ph type="title" orient="vert"/>
          </p:nvPr>
        </p:nvSpPr>
        <p:spPr>
          <a:xfrm>
            <a:off x="8724900" y="365125"/>
            <a:ext cx="2628900" cy="5811838"/>
          </a:xfrm>
        </p:spPr>
        <p:txBody>
          <a:bodyPr vert="eaVert"/>
          <a:lstStyle/>
          <a:p>
            <a:r>
              <a:rPr lang="cs-CZ"/>
              <a:t>Kliknutím lze upravit styl.</a:t>
            </a:r>
            <a:endParaRPr lang="en-US"/>
          </a:p>
        </p:txBody>
      </p:sp>
      <p:sp>
        <p:nvSpPr>
          <p:cNvPr id="3" name="Zástupný symbol pro svislý text 2">
            <a:extLst>
              <a:ext uri="{FF2B5EF4-FFF2-40B4-BE49-F238E27FC236}">
                <a16:creationId xmlns:a16="http://schemas.microsoft.com/office/drawing/2014/main" id="{8ED9C970-CA23-0017-58DE-73AD76F3E09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32EEDBA4-DC3A-FE62-64B5-11C76C84D256}"/>
              </a:ext>
            </a:extLst>
          </p:cNvPr>
          <p:cNvSpPr>
            <a:spLocks noGrp="1"/>
          </p:cNvSpPr>
          <p:nvPr>
            <p:ph type="dt" sz="half" idx="10"/>
          </p:nvPr>
        </p:nvSpPr>
        <p:spPr/>
        <p:txBody>
          <a:bodyPr/>
          <a:lstStyle/>
          <a:p>
            <a:fld id="{22717FCE-9AA2-45D8-9E79-04E942067CB9}" type="datetimeFigureOut">
              <a:rPr lang="en-US" smtClean="0"/>
              <a:t>10/10/2023</a:t>
            </a:fld>
            <a:endParaRPr lang="en-US"/>
          </a:p>
        </p:txBody>
      </p:sp>
      <p:sp>
        <p:nvSpPr>
          <p:cNvPr id="5" name="Zástupný symbol pro zápatí 4">
            <a:extLst>
              <a:ext uri="{FF2B5EF4-FFF2-40B4-BE49-F238E27FC236}">
                <a16:creationId xmlns:a16="http://schemas.microsoft.com/office/drawing/2014/main" id="{D5A7DDF9-B714-5CE6-09E5-00270C664E86}"/>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9FC07AA4-2D0A-D5F4-C269-47EFD5316F9C}"/>
              </a:ext>
            </a:extLst>
          </p:cNvPr>
          <p:cNvSpPr>
            <a:spLocks noGrp="1"/>
          </p:cNvSpPr>
          <p:nvPr>
            <p:ph type="sldNum" sz="quarter" idx="12"/>
          </p:nvPr>
        </p:nvSpPr>
        <p:spPr/>
        <p:txBody>
          <a:bodyPr/>
          <a:lstStyle/>
          <a:p>
            <a:fld id="{C71BBD68-866A-4B20-9130-9540993040BA}" type="slidenum">
              <a:rPr lang="en-US" smtClean="0"/>
              <a:t>‹#›</a:t>
            </a:fld>
            <a:endParaRPr lang="en-US"/>
          </a:p>
        </p:txBody>
      </p:sp>
    </p:spTree>
    <p:extLst>
      <p:ext uri="{BB962C8B-B14F-4D97-AF65-F5344CB8AC3E}">
        <p14:creationId xmlns:p14="http://schemas.microsoft.com/office/powerpoint/2010/main" val="1573723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8D9A0D-3217-9D7E-0EC3-3CB311BD4B8B}"/>
              </a:ext>
            </a:extLst>
          </p:cNvPr>
          <p:cNvSpPr>
            <a:spLocks noGrp="1"/>
          </p:cNvSpPr>
          <p:nvPr>
            <p:ph type="title"/>
          </p:nvPr>
        </p:nvSpPr>
        <p:spPr/>
        <p:txBody>
          <a:bodyPr/>
          <a:lstStyle/>
          <a:p>
            <a:r>
              <a:rPr lang="cs-CZ"/>
              <a:t>Kliknutím lze upravit styl.</a:t>
            </a:r>
            <a:endParaRPr lang="en-US"/>
          </a:p>
        </p:txBody>
      </p:sp>
      <p:sp>
        <p:nvSpPr>
          <p:cNvPr id="3" name="Zástupný obsah 2">
            <a:extLst>
              <a:ext uri="{FF2B5EF4-FFF2-40B4-BE49-F238E27FC236}">
                <a16:creationId xmlns:a16="http://schemas.microsoft.com/office/drawing/2014/main" id="{FE2B2D5B-A1B1-C9B4-49F8-4BAE13D11BAF}"/>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AC394D45-E68E-D74F-6112-9453ACCD2339}"/>
              </a:ext>
            </a:extLst>
          </p:cNvPr>
          <p:cNvSpPr>
            <a:spLocks noGrp="1"/>
          </p:cNvSpPr>
          <p:nvPr>
            <p:ph type="dt" sz="half" idx="10"/>
          </p:nvPr>
        </p:nvSpPr>
        <p:spPr/>
        <p:txBody>
          <a:bodyPr/>
          <a:lstStyle/>
          <a:p>
            <a:fld id="{22717FCE-9AA2-45D8-9E79-04E942067CB9}" type="datetimeFigureOut">
              <a:rPr lang="en-US" smtClean="0"/>
              <a:t>10/10/2023</a:t>
            </a:fld>
            <a:endParaRPr lang="en-US"/>
          </a:p>
        </p:txBody>
      </p:sp>
      <p:sp>
        <p:nvSpPr>
          <p:cNvPr id="5" name="Zástupný symbol pro zápatí 4">
            <a:extLst>
              <a:ext uri="{FF2B5EF4-FFF2-40B4-BE49-F238E27FC236}">
                <a16:creationId xmlns:a16="http://schemas.microsoft.com/office/drawing/2014/main" id="{657E770C-B5A3-D931-3468-657530362D57}"/>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E6E5495E-16D8-8E52-76CA-BAED36B80538}"/>
              </a:ext>
            </a:extLst>
          </p:cNvPr>
          <p:cNvSpPr>
            <a:spLocks noGrp="1"/>
          </p:cNvSpPr>
          <p:nvPr>
            <p:ph type="sldNum" sz="quarter" idx="12"/>
          </p:nvPr>
        </p:nvSpPr>
        <p:spPr/>
        <p:txBody>
          <a:bodyPr/>
          <a:lstStyle/>
          <a:p>
            <a:fld id="{C71BBD68-866A-4B20-9130-9540993040BA}" type="slidenum">
              <a:rPr lang="en-US" smtClean="0"/>
              <a:t>‹#›</a:t>
            </a:fld>
            <a:endParaRPr lang="en-US"/>
          </a:p>
        </p:txBody>
      </p:sp>
    </p:spTree>
    <p:extLst>
      <p:ext uri="{BB962C8B-B14F-4D97-AF65-F5344CB8AC3E}">
        <p14:creationId xmlns:p14="http://schemas.microsoft.com/office/powerpoint/2010/main" val="3780876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EF53FA-246F-9E87-F9CA-755C5780E4A8}"/>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en-US"/>
          </a:p>
        </p:txBody>
      </p:sp>
      <p:sp>
        <p:nvSpPr>
          <p:cNvPr id="3" name="Zástupný text 2">
            <a:extLst>
              <a:ext uri="{FF2B5EF4-FFF2-40B4-BE49-F238E27FC236}">
                <a16:creationId xmlns:a16="http://schemas.microsoft.com/office/drawing/2014/main" id="{C4B2EEB1-A66E-8A7A-87C1-90E267F445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D9EB27D1-C839-818C-257F-E344254CB20A}"/>
              </a:ext>
            </a:extLst>
          </p:cNvPr>
          <p:cNvSpPr>
            <a:spLocks noGrp="1"/>
          </p:cNvSpPr>
          <p:nvPr>
            <p:ph type="dt" sz="half" idx="10"/>
          </p:nvPr>
        </p:nvSpPr>
        <p:spPr/>
        <p:txBody>
          <a:bodyPr/>
          <a:lstStyle/>
          <a:p>
            <a:fld id="{22717FCE-9AA2-45D8-9E79-04E942067CB9}" type="datetimeFigureOut">
              <a:rPr lang="en-US" smtClean="0"/>
              <a:t>10/10/2023</a:t>
            </a:fld>
            <a:endParaRPr lang="en-US"/>
          </a:p>
        </p:txBody>
      </p:sp>
      <p:sp>
        <p:nvSpPr>
          <p:cNvPr id="5" name="Zástupný symbol pro zápatí 4">
            <a:extLst>
              <a:ext uri="{FF2B5EF4-FFF2-40B4-BE49-F238E27FC236}">
                <a16:creationId xmlns:a16="http://schemas.microsoft.com/office/drawing/2014/main" id="{F89655C8-CC89-E70C-513A-DFDB06F6E38E}"/>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A333CE5D-B945-7BDE-1F7E-E992490193A7}"/>
              </a:ext>
            </a:extLst>
          </p:cNvPr>
          <p:cNvSpPr>
            <a:spLocks noGrp="1"/>
          </p:cNvSpPr>
          <p:nvPr>
            <p:ph type="sldNum" sz="quarter" idx="12"/>
          </p:nvPr>
        </p:nvSpPr>
        <p:spPr/>
        <p:txBody>
          <a:bodyPr/>
          <a:lstStyle/>
          <a:p>
            <a:fld id="{C71BBD68-866A-4B20-9130-9540993040BA}" type="slidenum">
              <a:rPr lang="en-US" smtClean="0"/>
              <a:t>‹#›</a:t>
            </a:fld>
            <a:endParaRPr lang="en-US"/>
          </a:p>
        </p:txBody>
      </p:sp>
    </p:spTree>
    <p:extLst>
      <p:ext uri="{BB962C8B-B14F-4D97-AF65-F5344CB8AC3E}">
        <p14:creationId xmlns:p14="http://schemas.microsoft.com/office/powerpoint/2010/main" val="1403165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8ED13C-9A93-978B-73B3-C07206D94200}"/>
              </a:ext>
            </a:extLst>
          </p:cNvPr>
          <p:cNvSpPr>
            <a:spLocks noGrp="1"/>
          </p:cNvSpPr>
          <p:nvPr>
            <p:ph type="title"/>
          </p:nvPr>
        </p:nvSpPr>
        <p:spPr/>
        <p:txBody>
          <a:bodyPr/>
          <a:lstStyle/>
          <a:p>
            <a:r>
              <a:rPr lang="cs-CZ"/>
              <a:t>Kliknutím lze upravit styl.</a:t>
            </a:r>
            <a:endParaRPr lang="en-US"/>
          </a:p>
        </p:txBody>
      </p:sp>
      <p:sp>
        <p:nvSpPr>
          <p:cNvPr id="3" name="Zástupný obsah 2">
            <a:extLst>
              <a:ext uri="{FF2B5EF4-FFF2-40B4-BE49-F238E27FC236}">
                <a16:creationId xmlns:a16="http://schemas.microsoft.com/office/drawing/2014/main" id="{F95B19B1-EC32-EDB6-0805-B383D036EF58}"/>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obsah 3">
            <a:extLst>
              <a:ext uri="{FF2B5EF4-FFF2-40B4-BE49-F238E27FC236}">
                <a16:creationId xmlns:a16="http://schemas.microsoft.com/office/drawing/2014/main" id="{DB55AE3A-37F5-162A-7C45-499E36D62942}"/>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4">
            <a:extLst>
              <a:ext uri="{FF2B5EF4-FFF2-40B4-BE49-F238E27FC236}">
                <a16:creationId xmlns:a16="http://schemas.microsoft.com/office/drawing/2014/main" id="{66612E0A-AF99-E342-AEA5-F4FDA565B785}"/>
              </a:ext>
            </a:extLst>
          </p:cNvPr>
          <p:cNvSpPr>
            <a:spLocks noGrp="1"/>
          </p:cNvSpPr>
          <p:nvPr>
            <p:ph type="dt" sz="half" idx="10"/>
          </p:nvPr>
        </p:nvSpPr>
        <p:spPr/>
        <p:txBody>
          <a:bodyPr/>
          <a:lstStyle/>
          <a:p>
            <a:fld id="{22717FCE-9AA2-45D8-9E79-04E942067CB9}" type="datetimeFigureOut">
              <a:rPr lang="en-US" smtClean="0"/>
              <a:t>10/10/2023</a:t>
            </a:fld>
            <a:endParaRPr lang="en-US"/>
          </a:p>
        </p:txBody>
      </p:sp>
      <p:sp>
        <p:nvSpPr>
          <p:cNvPr id="6" name="Zástupný symbol pro zápatí 5">
            <a:extLst>
              <a:ext uri="{FF2B5EF4-FFF2-40B4-BE49-F238E27FC236}">
                <a16:creationId xmlns:a16="http://schemas.microsoft.com/office/drawing/2014/main" id="{EEFE138D-AEE4-82CE-4500-38C1ED867AE9}"/>
              </a:ext>
            </a:extLst>
          </p:cNvPr>
          <p:cNvSpPr>
            <a:spLocks noGrp="1"/>
          </p:cNvSpPr>
          <p:nvPr>
            <p:ph type="ftr" sz="quarter" idx="11"/>
          </p:nvPr>
        </p:nvSpPr>
        <p:spPr/>
        <p:txBody>
          <a:bodyPr/>
          <a:lstStyle/>
          <a:p>
            <a:endParaRPr lang="en-US"/>
          </a:p>
        </p:txBody>
      </p:sp>
      <p:sp>
        <p:nvSpPr>
          <p:cNvPr id="7" name="Zástupný symbol pro číslo snímku 6">
            <a:extLst>
              <a:ext uri="{FF2B5EF4-FFF2-40B4-BE49-F238E27FC236}">
                <a16:creationId xmlns:a16="http://schemas.microsoft.com/office/drawing/2014/main" id="{729E7034-BB72-45C2-D948-3483800CCB19}"/>
              </a:ext>
            </a:extLst>
          </p:cNvPr>
          <p:cNvSpPr>
            <a:spLocks noGrp="1"/>
          </p:cNvSpPr>
          <p:nvPr>
            <p:ph type="sldNum" sz="quarter" idx="12"/>
          </p:nvPr>
        </p:nvSpPr>
        <p:spPr/>
        <p:txBody>
          <a:bodyPr/>
          <a:lstStyle/>
          <a:p>
            <a:fld id="{C71BBD68-866A-4B20-9130-9540993040BA}" type="slidenum">
              <a:rPr lang="en-US" smtClean="0"/>
              <a:t>‹#›</a:t>
            </a:fld>
            <a:endParaRPr lang="en-US"/>
          </a:p>
        </p:txBody>
      </p:sp>
    </p:spTree>
    <p:extLst>
      <p:ext uri="{BB962C8B-B14F-4D97-AF65-F5344CB8AC3E}">
        <p14:creationId xmlns:p14="http://schemas.microsoft.com/office/powerpoint/2010/main" val="937894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19D3B7-C712-1678-BC80-4E055792EDB3}"/>
              </a:ext>
            </a:extLst>
          </p:cNvPr>
          <p:cNvSpPr>
            <a:spLocks noGrp="1"/>
          </p:cNvSpPr>
          <p:nvPr>
            <p:ph type="title"/>
          </p:nvPr>
        </p:nvSpPr>
        <p:spPr>
          <a:xfrm>
            <a:off x="839788" y="365125"/>
            <a:ext cx="10515600" cy="1325563"/>
          </a:xfrm>
        </p:spPr>
        <p:txBody>
          <a:bodyPr/>
          <a:lstStyle/>
          <a:p>
            <a:r>
              <a:rPr lang="cs-CZ"/>
              <a:t>Kliknutím lze upravit styl.</a:t>
            </a:r>
            <a:endParaRPr lang="en-US"/>
          </a:p>
        </p:txBody>
      </p:sp>
      <p:sp>
        <p:nvSpPr>
          <p:cNvPr id="3" name="Zástupný text 2">
            <a:extLst>
              <a:ext uri="{FF2B5EF4-FFF2-40B4-BE49-F238E27FC236}">
                <a16:creationId xmlns:a16="http://schemas.microsoft.com/office/drawing/2014/main" id="{4AA88D7C-A5C8-9B34-9C75-B92477643F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20284B6-40CB-925D-3F94-E74B9C5725A2}"/>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text 4">
            <a:extLst>
              <a:ext uri="{FF2B5EF4-FFF2-40B4-BE49-F238E27FC236}">
                <a16:creationId xmlns:a16="http://schemas.microsoft.com/office/drawing/2014/main" id="{A231999E-966F-809B-67E9-3B089F585E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A1D6C261-97C2-A3D3-0FCE-1681B5674229}"/>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6">
            <a:extLst>
              <a:ext uri="{FF2B5EF4-FFF2-40B4-BE49-F238E27FC236}">
                <a16:creationId xmlns:a16="http://schemas.microsoft.com/office/drawing/2014/main" id="{F7A29A39-E70B-37E7-3B98-6166CA3FCD6D}"/>
              </a:ext>
            </a:extLst>
          </p:cNvPr>
          <p:cNvSpPr>
            <a:spLocks noGrp="1"/>
          </p:cNvSpPr>
          <p:nvPr>
            <p:ph type="dt" sz="half" idx="10"/>
          </p:nvPr>
        </p:nvSpPr>
        <p:spPr/>
        <p:txBody>
          <a:bodyPr/>
          <a:lstStyle/>
          <a:p>
            <a:fld id="{22717FCE-9AA2-45D8-9E79-04E942067CB9}" type="datetimeFigureOut">
              <a:rPr lang="en-US" smtClean="0"/>
              <a:t>10/10/2023</a:t>
            </a:fld>
            <a:endParaRPr lang="en-US"/>
          </a:p>
        </p:txBody>
      </p:sp>
      <p:sp>
        <p:nvSpPr>
          <p:cNvPr id="8" name="Zástupný symbol pro zápatí 7">
            <a:extLst>
              <a:ext uri="{FF2B5EF4-FFF2-40B4-BE49-F238E27FC236}">
                <a16:creationId xmlns:a16="http://schemas.microsoft.com/office/drawing/2014/main" id="{583BFEBD-2EE9-2D28-BA93-26133ED88BB5}"/>
              </a:ext>
            </a:extLst>
          </p:cNvPr>
          <p:cNvSpPr>
            <a:spLocks noGrp="1"/>
          </p:cNvSpPr>
          <p:nvPr>
            <p:ph type="ftr" sz="quarter" idx="11"/>
          </p:nvPr>
        </p:nvSpPr>
        <p:spPr/>
        <p:txBody>
          <a:bodyPr/>
          <a:lstStyle/>
          <a:p>
            <a:endParaRPr lang="en-US"/>
          </a:p>
        </p:txBody>
      </p:sp>
      <p:sp>
        <p:nvSpPr>
          <p:cNvPr id="9" name="Zástupný symbol pro číslo snímku 8">
            <a:extLst>
              <a:ext uri="{FF2B5EF4-FFF2-40B4-BE49-F238E27FC236}">
                <a16:creationId xmlns:a16="http://schemas.microsoft.com/office/drawing/2014/main" id="{DB68680C-635B-93A8-45A1-2E774B419796}"/>
              </a:ext>
            </a:extLst>
          </p:cNvPr>
          <p:cNvSpPr>
            <a:spLocks noGrp="1"/>
          </p:cNvSpPr>
          <p:nvPr>
            <p:ph type="sldNum" sz="quarter" idx="12"/>
          </p:nvPr>
        </p:nvSpPr>
        <p:spPr/>
        <p:txBody>
          <a:bodyPr/>
          <a:lstStyle/>
          <a:p>
            <a:fld id="{C71BBD68-866A-4B20-9130-9540993040BA}" type="slidenum">
              <a:rPr lang="en-US" smtClean="0"/>
              <a:t>‹#›</a:t>
            </a:fld>
            <a:endParaRPr lang="en-US"/>
          </a:p>
        </p:txBody>
      </p:sp>
    </p:spTree>
    <p:extLst>
      <p:ext uri="{BB962C8B-B14F-4D97-AF65-F5344CB8AC3E}">
        <p14:creationId xmlns:p14="http://schemas.microsoft.com/office/powerpoint/2010/main" val="355140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4947A8-F474-01B9-D70B-E129802D3FFA}"/>
              </a:ext>
            </a:extLst>
          </p:cNvPr>
          <p:cNvSpPr>
            <a:spLocks noGrp="1"/>
          </p:cNvSpPr>
          <p:nvPr>
            <p:ph type="title"/>
          </p:nvPr>
        </p:nvSpPr>
        <p:spPr/>
        <p:txBody>
          <a:bodyPr/>
          <a:lstStyle/>
          <a:p>
            <a:r>
              <a:rPr lang="cs-CZ"/>
              <a:t>Kliknutím lze upravit styl.</a:t>
            </a:r>
            <a:endParaRPr lang="en-US"/>
          </a:p>
        </p:txBody>
      </p:sp>
      <p:sp>
        <p:nvSpPr>
          <p:cNvPr id="3" name="Zástupný symbol pro datum 2">
            <a:extLst>
              <a:ext uri="{FF2B5EF4-FFF2-40B4-BE49-F238E27FC236}">
                <a16:creationId xmlns:a16="http://schemas.microsoft.com/office/drawing/2014/main" id="{E6B9948E-1404-12F3-FC8C-38E4D9D5A736}"/>
              </a:ext>
            </a:extLst>
          </p:cNvPr>
          <p:cNvSpPr>
            <a:spLocks noGrp="1"/>
          </p:cNvSpPr>
          <p:nvPr>
            <p:ph type="dt" sz="half" idx="10"/>
          </p:nvPr>
        </p:nvSpPr>
        <p:spPr/>
        <p:txBody>
          <a:bodyPr/>
          <a:lstStyle/>
          <a:p>
            <a:fld id="{22717FCE-9AA2-45D8-9E79-04E942067CB9}" type="datetimeFigureOut">
              <a:rPr lang="en-US" smtClean="0"/>
              <a:t>10/10/2023</a:t>
            </a:fld>
            <a:endParaRPr lang="en-US"/>
          </a:p>
        </p:txBody>
      </p:sp>
      <p:sp>
        <p:nvSpPr>
          <p:cNvPr id="4" name="Zástupný symbol pro zápatí 3">
            <a:extLst>
              <a:ext uri="{FF2B5EF4-FFF2-40B4-BE49-F238E27FC236}">
                <a16:creationId xmlns:a16="http://schemas.microsoft.com/office/drawing/2014/main" id="{8EA11726-B399-1B88-B1E1-9ECDDA01768E}"/>
              </a:ext>
            </a:extLst>
          </p:cNvPr>
          <p:cNvSpPr>
            <a:spLocks noGrp="1"/>
          </p:cNvSpPr>
          <p:nvPr>
            <p:ph type="ftr" sz="quarter" idx="11"/>
          </p:nvPr>
        </p:nvSpPr>
        <p:spPr/>
        <p:txBody>
          <a:bodyPr/>
          <a:lstStyle/>
          <a:p>
            <a:endParaRPr lang="en-US"/>
          </a:p>
        </p:txBody>
      </p:sp>
      <p:sp>
        <p:nvSpPr>
          <p:cNvPr id="5" name="Zástupný symbol pro číslo snímku 4">
            <a:extLst>
              <a:ext uri="{FF2B5EF4-FFF2-40B4-BE49-F238E27FC236}">
                <a16:creationId xmlns:a16="http://schemas.microsoft.com/office/drawing/2014/main" id="{A245A047-FA8A-BF3F-9C79-13DAC1FFDF65}"/>
              </a:ext>
            </a:extLst>
          </p:cNvPr>
          <p:cNvSpPr>
            <a:spLocks noGrp="1"/>
          </p:cNvSpPr>
          <p:nvPr>
            <p:ph type="sldNum" sz="quarter" idx="12"/>
          </p:nvPr>
        </p:nvSpPr>
        <p:spPr/>
        <p:txBody>
          <a:bodyPr/>
          <a:lstStyle/>
          <a:p>
            <a:fld id="{C71BBD68-866A-4B20-9130-9540993040BA}" type="slidenum">
              <a:rPr lang="en-US" smtClean="0"/>
              <a:t>‹#›</a:t>
            </a:fld>
            <a:endParaRPr lang="en-US"/>
          </a:p>
        </p:txBody>
      </p:sp>
    </p:spTree>
    <p:extLst>
      <p:ext uri="{BB962C8B-B14F-4D97-AF65-F5344CB8AC3E}">
        <p14:creationId xmlns:p14="http://schemas.microsoft.com/office/powerpoint/2010/main" val="2252688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584E2790-839D-C4F9-9E00-B151CCA4951B}"/>
              </a:ext>
            </a:extLst>
          </p:cNvPr>
          <p:cNvSpPr>
            <a:spLocks noGrp="1"/>
          </p:cNvSpPr>
          <p:nvPr>
            <p:ph type="dt" sz="half" idx="10"/>
          </p:nvPr>
        </p:nvSpPr>
        <p:spPr/>
        <p:txBody>
          <a:bodyPr/>
          <a:lstStyle/>
          <a:p>
            <a:fld id="{22717FCE-9AA2-45D8-9E79-04E942067CB9}" type="datetimeFigureOut">
              <a:rPr lang="en-US" smtClean="0"/>
              <a:t>10/10/2023</a:t>
            </a:fld>
            <a:endParaRPr lang="en-US"/>
          </a:p>
        </p:txBody>
      </p:sp>
      <p:sp>
        <p:nvSpPr>
          <p:cNvPr id="3" name="Zástupný symbol pro zápatí 2">
            <a:extLst>
              <a:ext uri="{FF2B5EF4-FFF2-40B4-BE49-F238E27FC236}">
                <a16:creationId xmlns:a16="http://schemas.microsoft.com/office/drawing/2014/main" id="{6B436E11-8425-93A6-5CD0-941E3C724103}"/>
              </a:ext>
            </a:extLst>
          </p:cNvPr>
          <p:cNvSpPr>
            <a:spLocks noGrp="1"/>
          </p:cNvSpPr>
          <p:nvPr>
            <p:ph type="ftr" sz="quarter" idx="11"/>
          </p:nvPr>
        </p:nvSpPr>
        <p:spPr/>
        <p:txBody>
          <a:bodyPr/>
          <a:lstStyle/>
          <a:p>
            <a:endParaRPr lang="en-US"/>
          </a:p>
        </p:txBody>
      </p:sp>
      <p:sp>
        <p:nvSpPr>
          <p:cNvPr id="4" name="Zástupný symbol pro číslo snímku 3">
            <a:extLst>
              <a:ext uri="{FF2B5EF4-FFF2-40B4-BE49-F238E27FC236}">
                <a16:creationId xmlns:a16="http://schemas.microsoft.com/office/drawing/2014/main" id="{22DFAA36-E059-A755-9FA6-632017A2AB68}"/>
              </a:ext>
            </a:extLst>
          </p:cNvPr>
          <p:cNvSpPr>
            <a:spLocks noGrp="1"/>
          </p:cNvSpPr>
          <p:nvPr>
            <p:ph type="sldNum" sz="quarter" idx="12"/>
          </p:nvPr>
        </p:nvSpPr>
        <p:spPr/>
        <p:txBody>
          <a:bodyPr/>
          <a:lstStyle/>
          <a:p>
            <a:fld id="{C71BBD68-866A-4B20-9130-9540993040BA}" type="slidenum">
              <a:rPr lang="en-US" smtClean="0"/>
              <a:t>‹#›</a:t>
            </a:fld>
            <a:endParaRPr lang="en-US"/>
          </a:p>
        </p:txBody>
      </p:sp>
    </p:spTree>
    <p:extLst>
      <p:ext uri="{BB962C8B-B14F-4D97-AF65-F5344CB8AC3E}">
        <p14:creationId xmlns:p14="http://schemas.microsoft.com/office/powerpoint/2010/main" val="3846589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CFE6E8-1B6C-8E69-B5F7-073A5A0B0BF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a:p>
        </p:txBody>
      </p:sp>
      <p:sp>
        <p:nvSpPr>
          <p:cNvPr id="3" name="Zástupný obsah 2">
            <a:extLst>
              <a:ext uri="{FF2B5EF4-FFF2-40B4-BE49-F238E27FC236}">
                <a16:creationId xmlns:a16="http://schemas.microsoft.com/office/drawing/2014/main" id="{095E9B86-1241-D608-3DCE-CD010F91EC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text 3">
            <a:extLst>
              <a:ext uri="{FF2B5EF4-FFF2-40B4-BE49-F238E27FC236}">
                <a16:creationId xmlns:a16="http://schemas.microsoft.com/office/drawing/2014/main" id="{08CE55D4-2413-5B7B-3DF4-5F771331A5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AC9C972-925A-4718-8ECB-A00D88996AA7}"/>
              </a:ext>
            </a:extLst>
          </p:cNvPr>
          <p:cNvSpPr>
            <a:spLocks noGrp="1"/>
          </p:cNvSpPr>
          <p:nvPr>
            <p:ph type="dt" sz="half" idx="10"/>
          </p:nvPr>
        </p:nvSpPr>
        <p:spPr/>
        <p:txBody>
          <a:bodyPr/>
          <a:lstStyle/>
          <a:p>
            <a:fld id="{22717FCE-9AA2-45D8-9E79-04E942067CB9}" type="datetimeFigureOut">
              <a:rPr lang="en-US" smtClean="0"/>
              <a:t>10/10/2023</a:t>
            </a:fld>
            <a:endParaRPr lang="en-US"/>
          </a:p>
        </p:txBody>
      </p:sp>
      <p:sp>
        <p:nvSpPr>
          <p:cNvPr id="6" name="Zástupný symbol pro zápatí 5">
            <a:extLst>
              <a:ext uri="{FF2B5EF4-FFF2-40B4-BE49-F238E27FC236}">
                <a16:creationId xmlns:a16="http://schemas.microsoft.com/office/drawing/2014/main" id="{4A41E478-2C5C-61C7-25A6-AAFD9661426C}"/>
              </a:ext>
            </a:extLst>
          </p:cNvPr>
          <p:cNvSpPr>
            <a:spLocks noGrp="1"/>
          </p:cNvSpPr>
          <p:nvPr>
            <p:ph type="ftr" sz="quarter" idx="11"/>
          </p:nvPr>
        </p:nvSpPr>
        <p:spPr/>
        <p:txBody>
          <a:bodyPr/>
          <a:lstStyle/>
          <a:p>
            <a:endParaRPr lang="en-US"/>
          </a:p>
        </p:txBody>
      </p:sp>
      <p:sp>
        <p:nvSpPr>
          <p:cNvPr id="7" name="Zástupný symbol pro číslo snímku 6">
            <a:extLst>
              <a:ext uri="{FF2B5EF4-FFF2-40B4-BE49-F238E27FC236}">
                <a16:creationId xmlns:a16="http://schemas.microsoft.com/office/drawing/2014/main" id="{7795ABBE-CFBE-9824-B037-8BBE46936D8F}"/>
              </a:ext>
            </a:extLst>
          </p:cNvPr>
          <p:cNvSpPr>
            <a:spLocks noGrp="1"/>
          </p:cNvSpPr>
          <p:nvPr>
            <p:ph type="sldNum" sz="quarter" idx="12"/>
          </p:nvPr>
        </p:nvSpPr>
        <p:spPr/>
        <p:txBody>
          <a:bodyPr/>
          <a:lstStyle/>
          <a:p>
            <a:fld id="{C71BBD68-866A-4B20-9130-9540993040BA}" type="slidenum">
              <a:rPr lang="en-US" smtClean="0"/>
              <a:t>‹#›</a:t>
            </a:fld>
            <a:endParaRPr lang="en-US"/>
          </a:p>
        </p:txBody>
      </p:sp>
    </p:spTree>
    <p:extLst>
      <p:ext uri="{BB962C8B-B14F-4D97-AF65-F5344CB8AC3E}">
        <p14:creationId xmlns:p14="http://schemas.microsoft.com/office/powerpoint/2010/main" val="1985695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B5763A-9390-FE45-B960-B755A8EEE15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a:p>
        </p:txBody>
      </p:sp>
      <p:sp>
        <p:nvSpPr>
          <p:cNvPr id="3" name="Zástupný symbol obrázku 2">
            <a:extLst>
              <a:ext uri="{FF2B5EF4-FFF2-40B4-BE49-F238E27FC236}">
                <a16:creationId xmlns:a16="http://schemas.microsoft.com/office/drawing/2014/main" id="{02AE90CB-5425-D655-47DC-DE313B9422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text 3">
            <a:extLst>
              <a:ext uri="{FF2B5EF4-FFF2-40B4-BE49-F238E27FC236}">
                <a16:creationId xmlns:a16="http://schemas.microsoft.com/office/drawing/2014/main" id="{79804D36-B54C-5AD8-1808-95D5DE3A33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7E26FCB-10BA-5C09-914A-0B14F82154F8}"/>
              </a:ext>
            </a:extLst>
          </p:cNvPr>
          <p:cNvSpPr>
            <a:spLocks noGrp="1"/>
          </p:cNvSpPr>
          <p:nvPr>
            <p:ph type="dt" sz="half" idx="10"/>
          </p:nvPr>
        </p:nvSpPr>
        <p:spPr/>
        <p:txBody>
          <a:bodyPr/>
          <a:lstStyle/>
          <a:p>
            <a:fld id="{22717FCE-9AA2-45D8-9E79-04E942067CB9}" type="datetimeFigureOut">
              <a:rPr lang="en-US" smtClean="0"/>
              <a:t>10/10/2023</a:t>
            </a:fld>
            <a:endParaRPr lang="en-US"/>
          </a:p>
        </p:txBody>
      </p:sp>
      <p:sp>
        <p:nvSpPr>
          <p:cNvPr id="6" name="Zástupný symbol pro zápatí 5">
            <a:extLst>
              <a:ext uri="{FF2B5EF4-FFF2-40B4-BE49-F238E27FC236}">
                <a16:creationId xmlns:a16="http://schemas.microsoft.com/office/drawing/2014/main" id="{160CB151-0ECB-2251-2C11-6621ACBD99DA}"/>
              </a:ext>
            </a:extLst>
          </p:cNvPr>
          <p:cNvSpPr>
            <a:spLocks noGrp="1"/>
          </p:cNvSpPr>
          <p:nvPr>
            <p:ph type="ftr" sz="quarter" idx="11"/>
          </p:nvPr>
        </p:nvSpPr>
        <p:spPr/>
        <p:txBody>
          <a:bodyPr/>
          <a:lstStyle/>
          <a:p>
            <a:endParaRPr lang="en-US"/>
          </a:p>
        </p:txBody>
      </p:sp>
      <p:sp>
        <p:nvSpPr>
          <p:cNvPr id="7" name="Zástupný symbol pro číslo snímku 6">
            <a:extLst>
              <a:ext uri="{FF2B5EF4-FFF2-40B4-BE49-F238E27FC236}">
                <a16:creationId xmlns:a16="http://schemas.microsoft.com/office/drawing/2014/main" id="{B31A021B-83F9-C36A-DB31-41D985CB0F23}"/>
              </a:ext>
            </a:extLst>
          </p:cNvPr>
          <p:cNvSpPr>
            <a:spLocks noGrp="1"/>
          </p:cNvSpPr>
          <p:nvPr>
            <p:ph type="sldNum" sz="quarter" idx="12"/>
          </p:nvPr>
        </p:nvSpPr>
        <p:spPr/>
        <p:txBody>
          <a:bodyPr/>
          <a:lstStyle/>
          <a:p>
            <a:fld id="{C71BBD68-866A-4B20-9130-9540993040BA}" type="slidenum">
              <a:rPr lang="en-US" smtClean="0"/>
              <a:t>‹#›</a:t>
            </a:fld>
            <a:endParaRPr lang="en-US"/>
          </a:p>
        </p:txBody>
      </p:sp>
    </p:spTree>
    <p:extLst>
      <p:ext uri="{BB962C8B-B14F-4D97-AF65-F5344CB8AC3E}">
        <p14:creationId xmlns:p14="http://schemas.microsoft.com/office/powerpoint/2010/main" val="2343377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A73D851-0959-7CAC-1FDE-65FF70B5E7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en-US"/>
          </a:p>
        </p:txBody>
      </p:sp>
      <p:sp>
        <p:nvSpPr>
          <p:cNvPr id="3" name="Zástupný text 2">
            <a:extLst>
              <a:ext uri="{FF2B5EF4-FFF2-40B4-BE49-F238E27FC236}">
                <a16:creationId xmlns:a16="http://schemas.microsoft.com/office/drawing/2014/main" id="{32D8969B-86D9-9573-76BA-EC4BD1ECF3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ED226B9C-E87A-3236-3C19-0FD5553135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717FCE-9AA2-45D8-9E79-04E942067CB9}" type="datetimeFigureOut">
              <a:rPr lang="en-US" smtClean="0"/>
              <a:t>10/10/2023</a:t>
            </a:fld>
            <a:endParaRPr lang="en-US"/>
          </a:p>
        </p:txBody>
      </p:sp>
      <p:sp>
        <p:nvSpPr>
          <p:cNvPr id="5" name="Zástupný symbol pro zápatí 4">
            <a:extLst>
              <a:ext uri="{FF2B5EF4-FFF2-40B4-BE49-F238E27FC236}">
                <a16:creationId xmlns:a16="http://schemas.microsoft.com/office/drawing/2014/main" id="{D04A914D-2101-663D-F792-1845FE68A5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a:extLst>
              <a:ext uri="{FF2B5EF4-FFF2-40B4-BE49-F238E27FC236}">
                <a16:creationId xmlns:a16="http://schemas.microsoft.com/office/drawing/2014/main" id="{DFCF8D9E-C704-065E-53A6-0EFA43BF48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1BBD68-866A-4B20-9130-9540993040BA}" type="slidenum">
              <a:rPr lang="en-US" smtClean="0"/>
              <a:t>‹#›</a:t>
            </a:fld>
            <a:endParaRPr lang="en-US"/>
          </a:p>
        </p:txBody>
      </p:sp>
    </p:spTree>
    <p:extLst>
      <p:ext uri="{BB962C8B-B14F-4D97-AF65-F5344CB8AC3E}">
        <p14:creationId xmlns:p14="http://schemas.microsoft.com/office/powerpoint/2010/main" val="710050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slideshare.net/maheetori/the-gift-7131977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A24D55-EA8D-7976-3502-0A7C38AD7596}"/>
              </a:ext>
            </a:extLst>
          </p:cNvPr>
          <p:cNvSpPr>
            <a:spLocks noGrp="1"/>
          </p:cNvSpPr>
          <p:nvPr>
            <p:ph type="ctrTitle"/>
          </p:nvPr>
        </p:nvSpPr>
        <p:spPr>
          <a:xfrm>
            <a:off x="1495425" y="620712"/>
            <a:ext cx="9144000" cy="2387600"/>
          </a:xfrm>
        </p:spPr>
        <p:txBody>
          <a:bodyPr>
            <a:normAutofit fontScale="90000"/>
          </a:bodyPr>
          <a:lstStyle/>
          <a:p>
            <a:r>
              <a:rPr lang="cs-CZ" b="1" dirty="0"/>
              <a:t>Komodity, komodifikace a dary</a:t>
            </a:r>
            <a:br>
              <a:rPr lang="cs-CZ" b="1" dirty="0"/>
            </a:br>
            <a:endParaRPr lang="en-US" dirty="0"/>
          </a:p>
        </p:txBody>
      </p:sp>
      <p:sp>
        <p:nvSpPr>
          <p:cNvPr id="3" name="Podnadpis 2">
            <a:extLst>
              <a:ext uri="{FF2B5EF4-FFF2-40B4-BE49-F238E27FC236}">
                <a16:creationId xmlns:a16="http://schemas.microsoft.com/office/drawing/2014/main" id="{F87A9D5E-FD94-64C0-0E68-8E75E7B08730}"/>
              </a:ext>
            </a:extLst>
          </p:cNvPr>
          <p:cNvSpPr>
            <a:spLocks noGrp="1"/>
          </p:cNvSpPr>
          <p:nvPr>
            <p:ph type="subTitle" idx="1"/>
          </p:nvPr>
        </p:nvSpPr>
        <p:spPr>
          <a:xfrm>
            <a:off x="1524000" y="3146424"/>
            <a:ext cx="9144000" cy="1655762"/>
          </a:xfrm>
        </p:spPr>
        <p:txBody>
          <a:bodyPr/>
          <a:lstStyle/>
          <a:p>
            <a:r>
              <a:rPr lang="cs-CZ" dirty="0"/>
              <a:t>Materiální kultura SANb1019/SANb2019</a:t>
            </a:r>
          </a:p>
          <a:p>
            <a:r>
              <a:rPr lang="cs-CZ" dirty="0"/>
              <a:t>10.10.2023  ve 12:00</a:t>
            </a:r>
          </a:p>
          <a:p>
            <a:r>
              <a:rPr lang="cs-CZ" dirty="0"/>
              <a:t>Kateřina Čanigová</a:t>
            </a:r>
            <a:endParaRPr lang="en-US" dirty="0"/>
          </a:p>
        </p:txBody>
      </p:sp>
      <p:pic>
        <p:nvPicPr>
          <p:cNvPr id="5" name="Obrázek 4" descr="Obsah obrázku stuha, Dárek, Svatební pozornosti, osoba&#10;&#10;Popis byl vytvořen automaticky">
            <a:extLst>
              <a:ext uri="{FF2B5EF4-FFF2-40B4-BE49-F238E27FC236}">
                <a16:creationId xmlns:a16="http://schemas.microsoft.com/office/drawing/2014/main" id="{62198939-3BC2-14E7-5D4F-73C1994688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968874"/>
            <a:ext cx="2990850" cy="1533525"/>
          </a:xfrm>
          <a:prstGeom prst="rect">
            <a:avLst/>
          </a:prstGeom>
        </p:spPr>
      </p:pic>
      <p:pic>
        <p:nvPicPr>
          <p:cNvPr id="7" name="Obrázek 6" descr="Obsah obrázku Módní doplňky, doplňky, náhrdelník, Výroba šperků&#10;&#10;Popis byl vytvořen automaticky">
            <a:extLst>
              <a:ext uri="{FF2B5EF4-FFF2-40B4-BE49-F238E27FC236}">
                <a16:creationId xmlns:a16="http://schemas.microsoft.com/office/drawing/2014/main" id="{34E2CD68-CF5E-5EBD-3CC9-5EA081D431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09975" y="4991100"/>
            <a:ext cx="2457450" cy="1866900"/>
          </a:xfrm>
          <a:prstGeom prst="rect">
            <a:avLst/>
          </a:prstGeom>
        </p:spPr>
      </p:pic>
      <p:pic>
        <p:nvPicPr>
          <p:cNvPr id="9" name="Obrázek 8" descr="Obsah obrázku mateřství, břicho&#10;&#10;Popis byl vytvořen automaticky se střední mírou spolehlivosti">
            <a:extLst>
              <a:ext uri="{FF2B5EF4-FFF2-40B4-BE49-F238E27FC236}">
                <a16:creationId xmlns:a16="http://schemas.microsoft.com/office/drawing/2014/main" id="{2FB784CA-7882-0BE0-E496-035AE710F05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39300" y="5067300"/>
            <a:ext cx="2552700" cy="1790700"/>
          </a:xfrm>
          <a:prstGeom prst="rect">
            <a:avLst/>
          </a:prstGeom>
        </p:spPr>
      </p:pic>
      <p:pic>
        <p:nvPicPr>
          <p:cNvPr id="11" name="Obrázek 10" descr="Obsah obrázku osoba, úsměv, interiér, oblečení&#10;&#10;Popis byl vytvořen automaticky">
            <a:extLst>
              <a:ext uri="{FF2B5EF4-FFF2-40B4-BE49-F238E27FC236}">
                <a16:creationId xmlns:a16="http://schemas.microsoft.com/office/drawing/2014/main" id="{066E4584-A617-B2E2-F3DA-F5642D6D28B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924068" y="5000625"/>
            <a:ext cx="2466975" cy="1857375"/>
          </a:xfrm>
          <a:prstGeom prst="rect">
            <a:avLst/>
          </a:prstGeom>
        </p:spPr>
      </p:pic>
    </p:spTree>
    <p:extLst>
      <p:ext uri="{BB962C8B-B14F-4D97-AF65-F5344CB8AC3E}">
        <p14:creationId xmlns:p14="http://schemas.microsoft.com/office/powerpoint/2010/main" val="1088839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F1779B-6EDE-6357-4D72-0618DDC87CFE}"/>
              </a:ext>
            </a:extLst>
          </p:cNvPr>
          <p:cNvSpPr>
            <a:spLocks noGrp="1"/>
          </p:cNvSpPr>
          <p:nvPr>
            <p:ph type="title"/>
          </p:nvPr>
        </p:nvSpPr>
        <p:spPr/>
        <p:txBody>
          <a:bodyPr/>
          <a:lstStyle/>
          <a:p>
            <a:r>
              <a:rPr lang="cs-CZ" dirty="0"/>
              <a:t>Komodifikace</a:t>
            </a:r>
            <a:endParaRPr lang="en-US" dirty="0"/>
          </a:p>
        </p:txBody>
      </p:sp>
      <p:sp>
        <p:nvSpPr>
          <p:cNvPr id="3" name="Zástupný obsah 2">
            <a:extLst>
              <a:ext uri="{FF2B5EF4-FFF2-40B4-BE49-F238E27FC236}">
                <a16:creationId xmlns:a16="http://schemas.microsoft.com/office/drawing/2014/main" id="{3C7BFDAF-ACB6-4C1F-D258-8A17C41DE011}"/>
              </a:ext>
            </a:extLst>
          </p:cNvPr>
          <p:cNvSpPr>
            <a:spLocks noGrp="1"/>
          </p:cNvSpPr>
          <p:nvPr>
            <p:ph idx="1"/>
          </p:nvPr>
        </p:nvSpPr>
        <p:spPr/>
        <p:txBody>
          <a:bodyPr/>
          <a:lstStyle/>
          <a:p>
            <a:pPr rtl="0">
              <a:spcBef>
                <a:spcPts val="0"/>
              </a:spcBef>
              <a:spcAft>
                <a:spcPts val="0"/>
              </a:spcAft>
            </a:pPr>
            <a:r>
              <a:rPr lang="cs-CZ" b="0" i="0" u="none" strike="noStrike" dirty="0">
                <a:solidFill>
                  <a:srgbClr val="000000"/>
                </a:solidFill>
                <a:effectLst/>
                <a:latin typeface="Arial" panose="020B0604020202020204" pitchFamily="34" charset="0"/>
              </a:rPr>
              <a:t>Komodifikace popisuje proces, při němž něco, co nemá ekonomickou hodnotu, získává ekonomickou hodnotu, která může nahradit jiné společenské hodnoty. Tento proces mění vztahy, které dříve nebyly poznamenány obchodem, na vztahy, které se v podstatě stávají obchodními v každodenním používání.</a:t>
            </a:r>
            <a:endParaRPr lang="cs-CZ" sz="4000" dirty="0">
              <a:effectLst/>
            </a:endParaRPr>
          </a:p>
          <a:p>
            <a:pPr rtl="0" fontAlgn="base">
              <a:spcBef>
                <a:spcPts val="0"/>
              </a:spcBef>
              <a:spcAft>
                <a:spcPts val="0"/>
              </a:spcAft>
              <a:buFont typeface="Arial" panose="020B0604020202020204" pitchFamily="34" charset="0"/>
              <a:buChar char="•"/>
            </a:pPr>
            <a:r>
              <a:rPr lang="cs-CZ" b="0" i="0" u="none" strike="noStrike" dirty="0">
                <a:solidFill>
                  <a:srgbClr val="000000"/>
                </a:solidFill>
                <a:effectLst/>
                <a:latin typeface="Arial" panose="020B0604020202020204" pitchFamily="34" charset="0"/>
              </a:rPr>
              <a:t>Komodifikace je oceňování věcí, které by neměly mít cenu, jako je přátelství, znalosti a krásné ženy. </a:t>
            </a:r>
            <a:r>
              <a:rPr lang="cs-CZ" b="0" i="0" u="none" strike="noStrike" dirty="0" err="1">
                <a:solidFill>
                  <a:srgbClr val="000000"/>
                </a:solidFill>
                <a:effectLst/>
                <a:latin typeface="Arial" panose="020B0604020202020204" pitchFamily="34" charset="0"/>
              </a:rPr>
              <a:t>Komoditizace</a:t>
            </a:r>
            <a:r>
              <a:rPr lang="cs-CZ" b="0" i="0" u="none" strike="noStrike" dirty="0">
                <a:solidFill>
                  <a:srgbClr val="000000"/>
                </a:solidFill>
                <a:effectLst/>
                <a:latin typeface="Arial" panose="020B0604020202020204" pitchFamily="34" charset="0"/>
              </a:rPr>
              <a:t> se děje, když je značkový výrobek vnímán jako ne více žádoucí než značka v obchodě.</a:t>
            </a:r>
          </a:p>
          <a:p>
            <a:endParaRPr lang="en-US" dirty="0"/>
          </a:p>
        </p:txBody>
      </p:sp>
    </p:spTree>
    <p:extLst>
      <p:ext uri="{BB962C8B-B14F-4D97-AF65-F5344CB8AC3E}">
        <p14:creationId xmlns:p14="http://schemas.microsoft.com/office/powerpoint/2010/main" val="3253451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A06849-DBAA-A941-CB4C-27E5BAE3581A}"/>
              </a:ext>
            </a:extLst>
          </p:cNvPr>
          <p:cNvSpPr>
            <a:spLocks noGrp="1"/>
          </p:cNvSpPr>
          <p:nvPr>
            <p:ph type="title"/>
          </p:nvPr>
        </p:nvSpPr>
        <p:spPr/>
        <p:txBody>
          <a:bodyPr/>
          <a:lstStyle/>
          <a:p>
            <a:r>
              <a:rPr lang="cs-CZ" dirty="0" err="1"/>
              <a:t>Singularizace</a:t>
            </a:r>
            <a:r>
              <a:rPr lang="cs-CZ" dirty="0"/>
              <a:t> a </a:t>
            </a:r>
            <a:r>
              <a:rPr lang="cs-CZ" dirty="0" err="1"/>
              <a:t>komoditizace</a:t>
            </a:r>
            <a:endParaRPr lang="en-US" dirty="0"/>
          </a:p>
        </p:txBody>
      </p:sp>
      <p:sp>
        <p:nvSpPr>
          <p:cNvPr id="3" name="Zástupný obsah 2">
            <a:extLst>
              <a:ext uri="{FF2B5EF4-FFF2-40B4-BE49-F238E27FC236}">
                <a16:creationId xmlns:a16="http://schemas.microsoft.com/office/drawing/2014/main" id="{F742E720-E7D0-2ABB-4B4B-6C9238A982C8}"/>
              </a:ext>
            </a:extLst>
          </p:cNvPr>
          <p:cNvSpPr>
            <a:spLocks noGrp="1"/>
          </p:cNvSpPr>
          <p:nvPr>
            <p:ph idx="1"/>
          </p:nvPr>
        </p:nvSpPr>
        <p:spPr/>
        <p:txBody>
          <a:bodyPr/>
          <a:lstStyle/>
          <a:p>
            <a:pPr rtl="0" fontAlgn="base">
              <a:spcBef>
                <a:spcPts val="0"/>
              </a:spcBef>
              <a:spcAft>
                <a:spcPts val="0"/>
              </a:spcAft>
              <a:buFont typeface="Arial" panose="020B0604020202020204" pitchFamily="34" charset="0"/>
              <a:buChar char="•"/>
            </a:pPr>
            <a:r>
              <a:rPr lang="cs-CZ" sz="2400" b="1" i="0" u="none" strike="noStrike" dirty="0" err="1">
                <a:solidFill>
                  <a:srgbClr val="000000"/>
                </a:solidFill>
                <a:effectLst/>
                <a:latin typeface="Arial" panose="020B0604020202020204" pitchFamily="34" charset="0"/>
              </a:rPr>
              <a:t>komoditizace</a:t>
            </a:r>
            <a:r>
              <a:rPr lang="cs-CZ" sz="2400" b="1" i="0" u="none" strike="noStrike" dirty="0">
                <a:solidFill>
                  <a:srgbClr val="000000"/>
                </a:solidFill>
                <a:effectLst/>
                <a:latin typeface="Arial" panose="020B0604020202020204" pitchFamily="34" charset="0"/>
              </a:rPr>
              <a:t> homogenizuje hodnoty, když je esencí kultury diskriminace, excesivní </a:t>
            </a:r>
            <a:r>
              <a:rPr lang="cs-CZ" sz="2400" b="1" i="0" u="none" strike="noStrike" dirty="0" err="1">
                <a:solidFill>
                  <a:srgbClr val="000000"/>
                </a:solidFill>
                <a:effectLst/>
                <a:latin typeface="Arial" panose="020B0604020202020204" pitchFamily="34" charset="0"/>
              </a:rPr>
              <a:t>komoditizace</a:t>
            </a:r>
            <a:r>
              <a:rPr lang="cs-CZ" sz="2400" b="1" i="0" u="none" strike="noStrike" dirty="0">
                <a:solidFill>
                  <a:srgbClr val="000000"/>
                </a:solidFill>
                <a:effectLst/>
                <a:latin typeface="Arial" panose="020B0604020202020204" pitchFamily="34" charset="0"/>
              </a:rPr>
              <a:t> je </a:t>
            </a:r>
            <a:r>
              <a:rPr lang="cs-CZ" sz="2400" b="1" i="0" u="none" strike="noStrike" dirty="0" err="1">
                <a:solidFill>
                  <a:srgbClr val="000000"/>
                </a:solidFill>
                <a:effectLst/>
                <a:latin typeface="Arial" panose="020B0604020202020204" pitchFamily="34" charset="0"/>
              </a:rPr>
              <a:t>antikulturní</a:t>
            </a:r>
            <a:endParaRPr lang="cs-CZ" sz="2400" b="1" i="0" u="none" strike="noStrike" dirty="0">
              <a:solidFill>
                <a:srgbClr val="000000"/>
              </a:solidFill>
              <a:effectLst/>
              <a:latin typeface="Arial" panose="020B0604020202020204" pitchFamily="34" charset="0"/>
            </a:endParaRPr>
          </a:p>
          <a:p>
            <a:pPr rtl="0" fontAlgn="base">
              <a:spcBef>
                <a:spcPts val="0"/>
              </a:spcBef>
              <a:spcAft>
                <a:spcPts val="0"/>
              </a:spcAft>
              <a:buFont typeface="Arial" panose="020B0604020202020204" pitchFamily="34" charset="0"/>
              <a:buChar char="•"/>
            </a:pPr>
            <a:r>
              <a:rPr lang="cs-CZ" sz="2400" b="1" i="0" u="none" strike="noStrike" dirty="0">
                <a:solidFill>
                  <a:srgbClr val="000000"/>
                </a:solidFill>
                <a:effectLst/>
                <a:latin typeface="Arial" panose="020B0604020202020204" pitchFamily="34" charset="0"/>
              </a:rPr>
              <a:t>&gt; některé věci by měly zůstat singulární, odolat </a:t>
            </a:r>
            <a:r>
              <a:rPr lang="cs-CZ" sz="2400" b="1" i="0" u="none" strike="noStrike" dirty="0" err="1">
                <a:solidFill>
                  <a:srgbClr val="000000"/>
                </a:solidFill>
                <a:effectLst/>
                <a:latin typeface="Arial" panose="020B0604020202020204" pitchFamily="34" charset="0"/>
              </a:rPr>
              <a:t>komoditizaci</a:t>
            </a:r>
            <a:r>
              <a:rPr lang="cs-CZ" sz="2400" b="0" i="0" u="none" strike="noStrike" dirty="0">
                <a:solidFill>
                  <a:srgbClr val="000000"/>
                </a:solidFill>
                <a:effectLst/>
                <a:latin typeface="Arial" panose="020B0604020202020204" pitchFamily="34" charset="0"/>
              </a:rPr>
              <a:t> - památky, svaté a rituální předměty, veřejná půda, státní sbírka umění, politické předměty znázorňující moc .-&gt; moc obecně </a:t>
            </a:r>
            <a:r>
              <a:rPr lang="cs-CZ" sz="2400" b="0" i="0" u="none" strike="noStrike" dirty="0" err="1">
                <a:solidFill>
                  <a:srgbClr val="000000"/>
                </a:solidFill>
                <a:effectLst/>
                <a:latin typeface="Arial" panose="020B0604020202020204" pitchFamily="34" charset="0"/>
              </a:rPr>
              <a:t>singularizuje</a:t>
            </a:r>
            <a:r>
              <a:rPr lang="cs-CZ" sz="2400" b="0" i="0" u="none" strike="noStrike" dirty="0">
                <a:solidFill>
                  <a:srgbClr val="000000"/>
                </a:solidFill>
                <a:effectLst/>
                <a:latin typeface="Arial" panose="020B0604020202020204" pitchFamily="34" charset="0"/>
              </a:rPr>
              <a:t> předměty, např. některá zvířata jsou jen pro krále, sakrální moc přenesená na sakrální objekty</a:t>
            </a:r>
            <a:endParaRPr lang="cs-CZ" sz="2400" b="1" i="0" u="none" strike="noStrike" dirty="0">
              <a:solidFill>
                <a:srgbClr val="000000"/>
              </a:solidFill>
              <a:effectLst/>
              <a:latin typeface="Arial" panose="020B0604020202020204" pitchFamily="34" charset="0"/>
            </a:endParaRPr>
          </a:p>
          <a:p>
            <a:pPr rtl="0" fontAlgn="base">
              <a:spcBef>
                <a:spcPts val="0"/>
              </a:spcBef>
              <a:spcAft>
                <a:spcPts val="0"/>
              </a:spcAft>
              <a:buFont typeface="Arial" panose="020B0604020202020204" pitchFamily="34" charset="0"/>
              <a:buChar char="•"/>
            </a:pPr>
            <a:r>
              <a:rPr lang="cs-CZ" sz="2400" b="0" i="0" u="none" strike="noStrike" dirty="0">
                <a:solidFill>
                  <a:srgbClr val="000000"/>
                </a:solidFill>
                <a:effectLst/>
                <a:latin typeface="Arial" panose="020B0604020202020204" pitchFamily="34" charset="0"/>
              </a:rPr>
              <a:t>restrikce </a:t>
            </a:r>
            <a:r>
              <a:rPr lang="cs-CZ" sz="2400" b="0" i="0" u="none" strike="noStrike" dirty="0" err="1">
                <a:solidFill>
                  <a:srgbClr val="000000"/>
                </a:solidFill>
                <a:effectLst/>
                <a:latin typeface="Arial" panose="020B0604020202020204" pitchFamily="34" charset="0"/>
              </a:rPr>
              <a:t>komoditizace</a:t>
            </a:r>
            <a:r>
              <a:rPr lang="cs-CZ" sz="2400" b="0" i="0" u="none" strike="noStrike" dirty="0">
                <a:solidFill>
                  <a:srgbClr val="000000"/>
                </a:solidFill>
                <a:effectLst/>
                <a:latin typeface="Arial" panose="020B0604020202020204" pitchFamily="34" charset="0"/>
              </a:rPr>
              <a:t> - omezení na úzkou oblast, jen pár věcí je prestižních, dobrý příklad je i Kula na </a:t>
            </a:r>
            <a:r>
              <a:rPr lang="cs-CZ" sz="2400" b="0" i="0" u="none" strike="noStrike" dirty="0" err="1">
                <a:solidFill>
                  <a:srgbClr val="000000"/>
                </a:solidFill>
                <a:effectLst/>
                <a:latin typeface="Arial" panose="020B0604020202020204" pitchFamily="34" charset="0"/>
              </a:rPr>
              <a:t>Trobrianských</a:t>
            </a:r>
            <a:r>
              <a:rPr lang="cs-CZ" sz="2400" b="0" i="0" u="none" strike="noStrike" dirty="0">
                <a:solidFill>
                  <a:srgbClr val="000000"/>
                </a:solidFill>
                <a:effectLst/>
                <a:latin typeface="Arial" panose="020B0604020202020204" pitchFamily="34" charset="0"/>
              </a:rPr>
              <a:t> ostrovech</a:t>
            </a:r>
          </a:p>
          <a:p>
            <a:pPr rtl="0" fontAlgn="base">
              <a:spcBef>
                <a:spcPts val="0"/>
              </a:spcBef>
              <a:spcAft>
                <a:spcPts val="0"/>
              </a:spcAft>
              <a:buFont typeface="Arial" panose="020B0604020202020204" pitchFamily="34" charset="0"/>
              <a:buChar char="•"/>
            </a:pPr>
            <a:r>
              <a:rPr lang="cs-CZ" sz="2400" b="0" i="0" u="none" strike="noStrike" dirty="0">
                <a:solidFill>
                  <a:srgbClr val="000000"/>
                </a:solidFill>
                <a:effectLst/>
                <a:latin typeface="Arial" panose="020B0604020202020204" pitchFamily="34" charset="0"/>
              </a:rPr>
              <a:t>terminální </a:t>
            </a:r>
            <a:r>
              <a:rPr lang="cs-CZ" sz="2400" b="0" i="0" u="none" strike="noStrike" dirty="0" err="1">
                <a:solidFill>
                  <a:srgbClr val="000000"/>
                </a:solidFill>
                <a:effectLst/>
                <a:latin typeface="Arial" panose="020B0604020202020204" pitchFamily="34" charset="0"/>
              </a:rPr>
              <a:t>komoditizace</a:t>
            </a:r>
            <a:r>
              <a:rPr lang="cs-CZ" sz="2400" b="0" i="0" u="none" strike="noStrike" dirty="0">
                <a:solidFill>
                  <a:srgbClr val="000000"/>
                </a:solidFill>
                <a:effectLst/>
                <a:latin typeface="Arial" panose="020B0604020202020204" pitchFamily="34" charset="0"/>
              </a:rPr>
              <a:t> - příklad medicíny, singulární význam, omezení přeprodávat léky - jsou jen předpis</a:t>
            </a:r>
          </a:p>
          <a:p>
            <a:pPr rtl="0" fontAlgn="base">
              <a:spcBef>
                <a:spcPts val="0"/>
              </a:spcBef>
              <a:spcAft>
                <a:spcPts val="0"/>
              </a:spcAft>
              <a:buFont typeface="Arial" panose="020B0604020202020204" pitchFamily="34" charset="0"/>
              <a:buChar char="•"/>
            </a:pPr>
            <a:r>
              <a:rPr lang="cs-CZ" sz="2400" dirty="0">
                <a:solidFill>
                  <a:srgbClr val="000000"/>
                </a:solidFill>
                <a:latin typeface="Arial" panose="020B0604020202020204" pitchFamily="34" charset="0"/>
              </a:rPr>
              <a:t>Terminální komodita – už ji nelze dále </a:t>
            </a:r>
            <a:r>
              <a:rPr lang="cs-CZ" sz="2400" dirty="0" err="1">
                <a:solidFill>
                  <a:srgbClr val="000000"/>
                </a:solidFill>
                <a:latin typeface="Arial" panose="020B0604020202020204" pitchFamily="34" charset="0"/>
              </a:rPr>
              <a:t>komoditizovat</a:t>
            </a:r>
            <a:r>
              <a:rPr lang="cs-CZ" sz="2400" dirty="0">
                <a:solidFill>
                  <a:srgbClr val="000000"/>
                </a:solidFill>
                <a:latin typeface="Arial" panose="020B0604020202020204" pitchFamily="34" charset="0"/>
              </a:rPr>
              <a:t>, např. krev</a:t>
            </a:r>
            <a:endParaRPr lang="cs-CZ" sz="2400" b="0" i="0" u="none" strike="noStrike" dirty="0">
              <a:solidFill>
                <a:srgbClr val="000000"/>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3215867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900478-16E8-79EA-1796-F9305DD18830}"/>
              </a:ext>
            </a:extLst>
          </p:cNvPr>
          <p:cNvSpPr>
            <a:spLocks noGrp="1"/>
          </p:cNvSpPr>
          <p:nvPr>
            <p:ph type="title"/>
          </p:nvPr>
        </p:nvSpPr>
        <p:spPr/>
        <p:txBody>
          <a:bodyPr/>
          <a:lstStyle/>
          <a:p>
            <a:r>
              <a:rPr lang="cs-CZ" dirty="0"/>
              <a:t>Komplexní společnosti</a:t>
            </a:r>
            <a:endParaRPr lang="en-US" dirty="0"/>
          </a:p>
        </p:txBody>
      </p:sp>
      <p:sp>
        <p:nvSpPr>
          <p:cNvPr id="3" name="Zástupný obsah 2">
            <a:extLst>
              <a:ext uri="{FF2B5EF4-FFF2-40B4-BE49-F238E27FC236}">
                <a16:creationId xmlns:a16="http://schemas.microsoft.com/office/drawing/2014/main" id="{7B250219-78DF-ADBE-C314-B732D7DBCC18}"/>
              </a:ext>
            </a:extLst>
          </p:cNvPr>
          <p:cNvSpPr>
            <a:spLocks noGrp="1"/>
          </p:cNvSpPr>
          <p:nvPr>
            <p:ph idx="1"/>
          </p:nvPr>
        </p:nvSpPr>
        <p:spPr/>
        <p:txBody>
          <a:bodyPr>
            <a:normAutofit lnSpcReduction="10000"/>
          </a:bodyPr>
          <a:lstStyle/>
          <a:p>
            <a:pPr rtl="0" fontAlgn="base">
              <a:spcBef>
                <a:spcPts val="0"/>
              </a:spcBef>
              <a:spcAft>
                <a:spcPts val="0"/>
              </a:spcAft>
              <a:buFont typeface="Arial" panose="020B0604020202020204" pitchFamily="34" charset="0"/>
              <a:buChar char="•"/>
            </a:pPr>
            <a:r>
              <a:rPr lang="cs-CZ" sz="3600" b="0" i="0" u="none" strike="noStrike" dirty="0" err="1">
                <a:solidFill>
                  <a:srgbClr val="000000"/>
                </a:solidFill>
                <a:effectLst/>
                <a:latin typeface="Arial" panose="020B0604020202020204" pitchFamily="34" charset="0"/>
              </a:rPr>
              <a:t>monetizované</a:t>
            </a:r>
            <a:r>
              <a:rPr lang="cs-CZ" sz="3600" b="0" i="0" u="none" strike="noStrike" dirty="0">
                <a:solidFill>
                  <a:srgbClr val="000000"/>
                </a:solidFill>
                <a:effectLst/>
                <a:latin typeface="Arial" panose="020B0604020202020204" pitchFamily="34" charset="0"/>
              </a:rPr>
              <a:t> vs. </a:t>
            </a:r>
            <a:r>
              <a:rPr lang="cs-CZ" sz="3600" b="0" i="0" u="none" strike="noStrike" dirty="0" err="1">
                <a:solidFill>
                  <a:srgbClr val="000000"/>
                </a:solidFill>
                <a:effectLst/>
                <a:latin typeface="Arial" panose="020B0604020202020204" pitchFamily="34" charset="0"/>
              </a:rPr>
              <a:t>nemenetizované</a:t>
            </a:r>
            <a:r>
              <a:rPr lang="cs-CZ" sz="3600" b="0" i="0" u="none" strike="noStrike" dirty="0">
                <a:solidFill>
                  <a:srgbClr val="000000"/>
                </a:solidFill>
                <a:effectLst/>
                <a:latin typeface="Arial" panose="020B0604020202020204" pitchFamily="34" charset="0"/>
              </a:rPr>
              <a:t> společnosti - výměna lze lépe vidět na </a:t>
            </a:r>
            <a:r>
              <a:rPr lang="cs-CZ" sz="3600" b="0" i="0" u="none" strike="noStrike" dirty="0" err="1">
                <a:solidFill>
                  <a:srgbClr val="000000"/>
                </a:solidFill>
                <a:effectLst/>
                <a:latin typeface="Arial" panose="020B0604020202020204" pitchFamily="34" charset="0"/>
              </a:rPr>
              <a:t>nemonetizovaných</a:t>
            </a:r>
            <a:r>
              <a:rPr lang="cs-CZ" sz="3600" b="0" i="0" u="none" strike="noStrike" dirty="0">
                <a:solidFill>
                  <a:srgbClr val="000000"/>
                </a:solidFill>
                <a:effectLst/>
                <a:latin typeface="Arial" panose="020B0604020202020204" pitchFamily="34" charset="0"/>
              </a:rPr>
              <a:t>, ale dává příklad dávání finančních darů univerzitám - kupování vlivu, více v US - anonymní a nebo posmrtné - donorovo jméno je na univerzitě - “koupili si slávu”</a:t>
            </a:r>
          </a:p>
          <a:p>
            <a:pPr rtl="0" fontAlgn="base">
              <a:spcBef>
                <a:spcPts val="0"/>
              </a:spcBef>
              <a:spcAft>
                <a:spcPts val="0"/>
              </a:spcAft>
              <a:buFont typeface="Arial" panose="020B0604020202020204" pitchFamily="34" charset="0"/>
              <a:buChar char="•"/>
            </a:pPr>
            <a:r>
              <a:rPr lang="cs-CZ" sz="3600" b="0" i="0" u="none" strike="noStrike" dirty="0">
                <a:solidFill>
                  <a:srgbClr val="000000"/>
                </a:solidFill>
                <a:effectLst/>
                <a:latin typeface="Arial" panose="020B0604020202020204" pitchFamily="34" charset="0"/>
              </a:rPr>
              <a:t>všichni jsou proti </a:t>
            </a:r>
            <a:r>
              <a:rPr lang="cs-CZ" sz="3600" b="0" i="0" u="none" strike="noStrike" dirty="0" err="1">
                <a:solidFill>
                  <a:srgbClr val="000000"/>
                </a:solidFill>
                <a:effectLst/>
                <a:latin typeface="Arial" panose="020B0604020202020204" pitchFamily="34" charset="0"/>
              </a:rPr>
              <a:t>komoditizaci</a:t>
            </a:r>
            <a:r>
              <a:rPr lang="cs-CZ" sz="3600" b="0" i="0" u="none" strike="noStrike" dirty="0">
                <a:solidFill>
                  <a:srgbClr val="000000"/>
                </a:solidFill>
                <a:effectLst/>
                <a:latin typeface="Arial" panose="020B0604020202020204" pitchFamily="34" charset="0"/>
              </a:rPr>
              <a:t> toho, co je označeno za singulární a posvátné - památníky, veřejný prostor…</a:t>
            </a:r>
          </a:p>
          <a:p>
            <a:endParaRPr lang="en-US" dirty="0"/>
          </a:p>
        </p:txBody>
      </p:sp>
    </p:spTree>
    <p:extLst>
      <p:ext uri="{BB962C8B-B14F-4D97-AF65-F5344CB8AC3E}">
        <p14:creationId xmlns:p14="http://schemas.microsoft.com/office/powerpoint/2010/main" val="3490679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1BB3F3-C968-2BB0-8669-72528357D50F}"/>
              </a:ext>
            </a:extLst>
          </p:cNvPr>
          <p:cNvSpPr>
            <a:spLocks noGrp="1"/>
          </p:cNvSpPr>
          <p:nvPr>
            <p:ph type="title"/>
          </p:nvPr>
        </p:nvSpPr>
        <p:spPr/>
        <p:txBody>
          <a:bodyPr/>
          <a:lstStyle/>
          <a:p>
            <a:r>
              <a:rPr lang="cs-CZ" dirty="0" err="1"/>
              <a:t>Komoditizace</a:t>
            </a:r>
            <a:r>
              <a:rPr lang="cs-CZ" dirty="0"/>
              <a:t> – lidé vs. objekty</a:t>
            </a:r>
            <a:endParaRPr lang="en-US" dirty="0"/>
          </a:p>
        </p:txBody>
      </p:sp>
      <p:sp>
        <p:nvSpPr>
          <p:cNvPr id="3" name="Zástupný obsah 2">
            <a:extLst>
              <a:ext uri="{FF2B5EF4-FFF2-40B4-BE49-F238E27FC236}">
                <a16:creationId xmlns:a16="http://schemas.microsoft.com/office/drawing/2014/main" id="{8C8FBB67-0C8F-9865-02DC-F112109331E1}"/>
              </a:ext>
            </a:extLst>
          </p:cNvPr>
          <p:cNvSpPr>
            <a:spLocks noGrp="1"/>
          </p:cNvSpPr>
          <p:nvPr>
            <p:ph idx="1"/>
          </p:nvPr>
        </p:nvSpPr>
        <p:spPr/>
        <p:txBody>
          <a:bodyPr>
            <a:normAutofit fontScale="85000" lnSpcReduction="10000"/>
          </a:bodyPr>
          <a:lstStyle/>
          <a:p>
            <a:pPr rtl="0">
              <a:spcBef>
                <a:spcPts val="0"/>
              </a:spcBef>
              <a:spcAft>
                <a:spcPts val="0"/>
              </a:spcAft>
            </a:pPr>
            <a:r>
              <a:rPr lang="cs-CZ" sz="3600" b="0" i="0" u="none" strike="noStrike" dirty="0">
                <a:solidFill>
                  <a:srgbClr val="000000"/>
                </a:solidFill>
                <a:effectLst/>
                <a:latin typeface="Arial" panose="020B0604020202020204" pitchFamily="34" charset="0"/>
              </a:rPr>
              <a:t>Západní sféry - lidé vs. objekty</a:t>
            </a:r>
            <a:endParaRPr lang="cs-CZ" sz="4800" dirty="0">
              <a:effectLst/>
            </a:endParaRPr>
          </a:p>
          <a:p>
            <a:pPr rtl="0" fontAlgn="base">
              <a:spcBef>
                <a:spcPts val="0"/>
              </a:spcBef>
              <a:spcAft>
                <a:spcPts val="0"/>
              </a:spcAft>
              <a:buFont typeface="Arial" panose="020B0604020202020204" pitchFamily="34" charset="0"/>
              <a:buChar char="•"/>
            </a:pPr>
            <a:r>
              <a:rPr lang="cs-CZ" sz="3600" b="0" i="0" u="none" strike="noStrike" dirty="0">
                <a:solidFill>
                  <a:srgbClr val="000000"/>
                </a:solidFill>
                <a:effectLst/>
                <a:latin typeface="Arial" panose="020B0604020202020204" pitchFamily="34" charset="0"/>
              </a:rPr>
              <a:t>věci jako nositelé individuality</a:t>
            </a:r>
          </a:p>
          <a:p>
            <a:pPr rtl="0" fontAlgn="base">
              <a:spcBef>
                <a:spcPts val="0"/>
              </a:spcBef>
              <a:spcAft>
                <a:spcPts val="0"/>
              </a:spcAft>
              <a:buFont typeface="Arial" panose="020B0604020202020204" pitchFamily="34" charset="0"/>
              <a:buChar char="•"/>
            </a:pPr>
            <a:r>
              <a:rPr lang="cs-CZ" sz="3600" b="0" i="0" u="none" strike="noStrike" dirty="0">
                <a:solidFill>
                  <a:srgbClr val="000000"/>
                </a:solidFill>
                <a:effectLst/>
                <a:latin typeface="Arial" panose="020B0604020202020204" pitchFamily="34" charset="0"/>
              </a:rPr>
              <a:t>komercionalizace a </a:t>
            </a:r>
            <a:r>
              <a:rPr lang="cs-CZ" sz="3600" b="0" i="0" u="none" strike="noStrike" dirty="0" err="1">
                <a:solidFill>
                  <a:srgbClr val="000000"/>
                </a:solidFill>
                <a:effectLst/>
                <a:latin typeface="Arial" panose="020B0604020202020204" pitchFamily="34" charset="0"/>
              </a:rPr>
              <a:t>monetizovaná</a:t>
            </a:r>
            <a:r>
              <a:rPr lang="cs-CZ" sz="3600" b="0" i="0" u="none" strike="noStrike" dirty="0">
                <a:solidFill>
                  <a:srgbClr val="000000"/>
                </a:solidFill>
                <a:effectLst/>
                <a:latin typeface="Arial" panose="020B0604020202020204" pitchFamily="34" charset="0"/>
              </a:rPr>
              <a:t> </a:t>
            </a:r>
            <a:r>
              <a:rPr lang="cs-CZ" sz="3600" b="0" i="0" u="none" strike="noStrike" dirty="0" err="1">
                <a:solidFill>
                  <a:srgbClr val="000000"/>
                </a:solidFill>
                <a:effectLst/>
                <a:latin typeface="Arial" panose="020B0604020202020204" pitchFamily="34" charset="0"/>
              </a:rPr>
              <a:t>komoditizace</a:t>
            </a:r>
            <a:endParaRPr lang="cs-CZ" sz="3600" b="0" i="0" u="none" strike="noStrike" dirty="0">
              <a:solidFill>
                <a:srgbClr val="000000"/>
              </a:solidFill>
              <a:effectLst/>
              <a:latin typeface="Arial" panose="020B0604020202020204" pitchFamily="34" charset="0"/>
            </a:endParaRPr>
          </a:p>
          <a:p>
            <a:pPr rtl="0" fontAlgn="base">
              <a:spcBef>
                <a:spcPts val="0"/>
              </a:spcBef>
              <a:spcAft>
                <a:spcPts val="0"/>
              </a:spcAft>
              <a:buFont typeface="Arial" panose="020B0604020202020204" pitchFamily="34" charset="0"/>
              <a:buChar char="•"/>
            </a:pPr>
            <a:r>
              <a:rPr lang="cs-CZ" sz="3600" b="0" i="0" u="none" strike="noStrike" dirty="0">
                <a:solidFill>
                  <a:srgbClr val="000000"/>
                </a:solidFill>
                <a:effectLst/>
                <a:latin typeface="Arial" panose="020B0604020202020204" pitchFamily="34" charset="0"/>
              </a:rPr>
              <a:t>otroctví, potraty, kdy se věc stává člověkem</a:t>
            </a:r>
          </a:p>
          <a:p>
            <a:pPr rtl="0" fontAlgn="base">
              <a:spcBef>
                <a:spcPts val="0"/>
              </a:spcBef>
              <a:spcAft>
                <a:spcPts val="0"/>
              </a:spcAft>
              <a:buFont typeface="Arial" panose="020B0604020202020204" pitchFamily="34" charset="0"/>
              <a:buChar char="•"/>
            </a:pPr>
            <a:r>
              <a:rPr lang="cs-CZ" sz="3600" b="0" i="0" u="none" strike="noStrike" dirty="0" err="1">
                <a:solidFill>
                  <a:srgbClr val="000000"/>
                </a:solidFill>
                <a:effectLst/>
                <a:latin typeface="Arial" panose="020B0604020202020204" pitchFamily="34" charset="0"/>
              </a:rPr>
              <a:t>komoditizace</a:t>
            </a:r>
            <a:r>
              <a:rPr lang="cs-CZ" sz="3600" b="0" i="0" u="none" strike="noStrike" dirty="0">
                <a:solidFill>
                  <a:srgbClr val="000000"/>
                </a:solidFill>
                <a:effectLst/>
                <a:latin typeface="Arial" panose="020B0604020202020204" pitchFamily="34" charset="0"/>
              </a:rPr>
              <a:t> lidských atributů - práce, intelektu, kreativity, lidských orgánů, reprodukční kapacity ženských těl</a:t>
            </a:r>
          </a:p>
          <a:p>
            <a:pPr rtl="0" fontAlgn="base">
              <a:spcBef>
                <a:spcPts val="0"/>
              </a:spcBef>
              <a:spcAft>
                <a:spcPts val="0"/>
              </a:spcAft>
              <a:buFont typeface="Arial" panose="020B0604020202020204" pitchFamily="34" charset="0"/>
              <a:buChar char="•"/>
            </a:pPr>
            <a:r>
              <a:rPr lang="cs-CZ" sz="3600" dirty="0" err="1">
                <a:solidFill>
                  <a:srgbClr val="000000"/>
                </a:solidFill>
                <a:latin typeface="Arial" panose="020B0604020202020204" pitchFamily="34" charset="0"/>
              </a:rPr>
              <a:t>wage</a:t>
            </a:r>
            <a:r>
              <a:rPr lang="cs-CZ" sz="3600" dirty="0">
                <a:solidFill>
                  <a:srgbClr val="000000"/>
                </a:solidFill>
                <a:latin typeface="Arial" panose="020B0604020202020204" pitchFamily="34" charset="0"/>
              </a:rPr>
              <a:t> </a:t>
            </a:r>
            <a:r>
              <a:rPr lang="cs-CZ" sz="3600" dirty="0" err="1">
                <a:solidFill>
                  <a:srgbClr val="000000"/>
                </a:solidFill>
                <a:latin typeface="Arial" panose="020B0604020202020204" pitchFamily="34" charset="0"/>
              </a:rPr>
              <a:t>slavery</a:t>
            </a:r>
            <a:r>
              <a:rPr lang="cs-CZ" sz="3600" dirty="0">
                <a:solidFill>
                  <a:srgbClr val="000000"/>
                </a:solidFill>
                <a:latin typeface="Arial" panose="020B0604020202020204" pitchFamily="34" charset="0"/>
              </a:rPr>
              <a:t>, obchod s lidmi a jejich prací</a:t>
            </a:r>
          </a:p>
          <a:p>
            <a:pPr rtl="0" fontAlgn="base">
              <a:spcBef>
                <a:spcPts val="0"/>
              </a:spcBef>
              <a:spcAft>
                <a:spcPts val="0"/>
              </a:spcAft>
              <a:buFont typeface="Arial" panose="020B0604020202020204" pitchFamily="34" charset="0"/>
              <a:buChar char="•"/>
            </a:pPr>
            <a:r>
              <a:rPr lang="cs-CZ" sz="3600" dirty="0" err="1">
                <a:solidFill>
                  <a:srgbClr val="000000"/>
                </a:solidFill>
                <a:latin typeface="Arial" panose="020B0604020202020204" pitchFamily="34" charset="0"/>
              </a:rPr>
              <a:t>komoditizace</a:t>
            </a:r>
            <a:r>
              <a:rPr lang="cs-CZ" sz="3600" dirty="0">
                <a:solidFill>
                  <a:srgbClr val="000000"/>
                </a:solidFill>
                <a:latin typeface="Arial" panose="020B0604020202020204" pitchFamily="34" charset="0"/>
              </a:rPr>
              <a:t> sexuálních služeb - terminální komodita</a:t>
            </a:r>
          </a:p>
          <a:p>
            <a:pPr rtl="0" fontAlgn="base">
              <a:spcBef>
                <a:spcPts val="0"/>
              </a:spcBef>
              <a:spcAft>
                <a:spcPts val="0"/>
              </a:spcAft>
              <a:buFont typeface="Arial" panose="020B0604020202020204" pitchFamily="34" charset="0"/>
              <a:buChar char="•"/>
            </a:pPr>
            <a:r>
              <a:rPr lang="cs-CZ" sz="3600" dirty="0" err="1">
                <a:solidFill>
                  <a:srgbClr val="000000"/>
                </a:solidFill>
                <a:latin typeface="Arial" panose="020B0604020202020204" pitchFamily="34" charset="0"/>
              </a:rPr>
              <a:t>komoditizace</a:t>
            </a:r>
            <a:r>
              <a:rPr lang="cs-CZ" sz="3600" dirty="0">
                <a:solidFill>
                  <a:srgbClr val="000000"/>
                </a:solidFill>
                <a:latin typeface="Arial" panose="020B0604020202020204" pitchFamily="34" charset="0"/>
              </a:rPr>
              <a:t> reprodukčních orgánů - surogátní mateřství</a:t>
            </a:r>
          </a:p>
          <a:p>
            <a:pPr rtl="0" fontAlgn="base">
              <a:spcBef>
                <a:spcPts val="0"/>
              </a:spcBef>
              <a:spcAft>
                <a:spcPts val="0"/>
              </a:spcAft>
              <a:buFont typeface="Arial" panose="020B0604020202020204" pitchFamily="34" charset="0"/>
              <a:buChar char="•"/>
            </a:pPr>
            <a:r>
              <a:rPr lang="cs-CZ" sz="3600" dirty="0">
                <a:solidFill>
                  <a:srgbClr val="000000"/>
                </a:solidFill>
                <a:latin typeface="Arial" panose="020B0604020202020204" pitchFamily="34" charset="0"/>
              </a:rPr>
              <a:t>krev jako komodita v US, v Evropě plazma nebo sperma</a:t>
            </a:r>
          </a:p>
          <a:p>
            <a:pPr rtl="0" fontAlgn="base">
              <a:spcBef>
                <a:spcPts val="0"/>
              </a:spcBef>
              <a:spcAft>
                <a:spcPts val="0"/>
              </a:spcAft>
              <a:buFont typeface="Arial" panose="020B0604020202020204" pitchFamily="34" charset="0"/>
              <a:buChar char="•"/>
            </a:pPr>
            <a:endParaRPr lang="cs-CZ" sz="3600" b="0" i="0" u="none" strike="noStrike" dirty="0">
              <a:solidFill>
                <a:srgbClr val="000000"/>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965770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1614DA-9A0C-B149-F6DF-54A83B838846}"/>
              </a:ext>
            </a:extLst>
          </p:cNvPr>
          <p:cNvSpPr>
            <a:spLocks noGrp="1"/>
          </p:cNvSpPr>
          <p:nvPr>
            <p:ph type="title"/>
          </p:nvPr>
        </p:nvSpPr>
        <p:spPr/>
        <p:txBody>
          <a:bodyPr/>
          <a:lstStyle/>
          <a:p>
            <a:r>
              <a:rPr lang="cs-CZ" dirty="0"/>
              <a:t>Hranice </a:t>
            </a:r>
            <a:r>
              <a:rPr lang="cs-CZ" dirty="0" err="1"/>
              <a:t>komoditizace</a:t>
            </a:r>
            <a:endParaRPr lang="en-US" dirty="0"/>
          </a:p>
        </p:txBody>
      </p:sp>
      <p:sp>
        <p:nvSpPr>
          <p:cNvPr id="3" name="Zástupný obsah 2">
            <a:extLst>
              <a:ext uri="{FF2B5EF4-FFF2-40B4-BE49-F238E27FC236}">
                <a16:creationId xmlns:a16="http://schemas.microsoft.com/office/drawing/2014/main" id="{8FCC08F4-D851-D840-A7A4-0D2CB3B04E33}"/>
              </a:ext>
            </a:extLst>
          </p:cNvPr>
          <p:cNvSpPr>
            <a:spLocks noGrp="1"/>
          </p:cNvSpPr>
          <p:nvPr>
            <p:ph idx="1"/>
          </p:nvPr>
        </p:nvSpPr>
        <p:spPr/>
        <p:txBody>
          <a:bodyPr>
            <a:normAutofit lnSpcReduction="10000"/>
          </a:bodyPr>
          <a:lstStyle/>
          <a:p>
            <a:pPr rtl="0" fontAlgn="base">
              <a:spcBef>
                <a:spcPts val="0"/>
              </a:spcBef>
              <a:spcAft>
                <a:spcPts val="0"/>
              </a:spcAft>
              <a:buFont typeface="Arial" panose="020B0604020202020204" pitchFamily="34" charset="0"/>
              <a:buChar char="•"/>
            </a:pPr>
            <a:r>
              <a:rPr lang="cs-CZ" sz="3200" b="0" i="0" u="none" strike="noStrike" dirty="0">
                <a:solidFill>
                  <a:srgbClr val="000000"/>
                </a:solidFill>
                <a:effectLst/>
                <a:latin typeface="Arial" panose="020B0604020202020204" pitchFamily="34" charset="0"/>
              </a:rPr>
              <a:t>neexistují perfektní komodity</a:t>
            </a:r>
          </a:p>
          <a:p>
            <a:pPr rtl="0" fontAlgn="base">
              <a:spcBef>
                <a:spcPts val="0"/>
              </a:spcBef>
              <a:spcAft>
                <a:spcPts val="0"/>
              </a:spcAft>
              <a:buFont typeface="Arial" panose="020B0604020202020204" pitchFamily="34" charset="0"/>
              <a:buChar char="•"/>
            </a:pPr>
            <a:r>
              <a:rPr lang="cs-CZ" sz="3200" b="0" i="0" u="none" strike="noStrike" dirty="0">
                <a:solidFill>
                  <a:srgbClr val="000000"/>
                </a:solidFill>
                <a:effectLst/>
                <a:latin typeface="Arial" panose="020B0604020202020204" pitchFamily="34" charset="0"/>
              </a:rPr>
              <a:t>v nezápadních společnostech </a:t>
            </a:r>
            <a:r>
              <a:rPr lang="cs-CZ" sz="3200" b="0" i="0" u="none" strike="noStrike" dirty="0" err="1">
                <a:solidFill>
                  <a:srgbClr val="000000"/>
                </a:solidFill>
                <a:effectLst/>
                <a:latin typeface="Arial" panose="020B0604020202020204" pitchFamily="34" charset="0"/>
              </a:rPr>
              <a:t>komoditizace</a:t>
            </a:r>
            <a:r>
              <a:rPr lang="cs-CZ" sz="3200" b="0" i="0" u="none" strike="noStrike" dirty="0">
                <a:solidFill>
                  <a:srgbClr val="000000"/>
                </a:solidFill>
                <a:effectLst/>
                <a:latin typeface="Arial" panose="020B0604020202020204" pitchFamily="34" charset="0"/>
              </a:rPr>
              <a:t> má pravidla, kategorie… v západní společnosti komoditou může být cokoli, jakýkoli aspekt existence je vyměnitelný za peníze, otevřeně nebo na černém trhu, jsou nějaké klasifikace ale spíš marginální - něco je zakázané nebo pouze privátní</a:t>
            </a:r>
          </a:p>
          <a:p>
            <a:pPr rtl="0" fontAlgn="base">
              <a:spcBef>
                <a:spcPts val="0"/>
              </a:spcBef>
              <a:spcAft>
                <a:spcPts val="0"/>
              </a:spcAft>
              <a:buFont typeface="Arial" panose="020B0604020202020204" pitchFamily="34" charset="0"/>
              <a:buChar char="•"/>
            </a:pPr>
            <a:r>
              <a:rPr lang="cs-CZ" sz="3200" b="0" i="0" u="none" strike="noStrike" dirty="0">
                <a:solidFill>
                  <a:srgbClr val="000000"/>
                </a:solidFill>
                <a:effectLst/>
                <a:latin typeface="Arial" panose="020B0604020202020204" pitchFamily="34" charset="0"/>
              </a:rPr>
              <a:t>biografie věcí - dává smysl/hodnotu věcem v homogenizovaném světě, biografie věci přidává příběh a dělá jí tak singularitou, dává hodnotu a lidem identitu</a:t>
            </a:r>
          </a:p>
          <a:p>
            <a:endParaRPr lang="en-US" dirty="0"/>
          </a:p>
        </p:txBody>
      </p:sp>
    </p:spTree>
    <p:extLst>
      <p:ext uri="{BB962C8B-B14F-4D97-AF65-F5344CB8AC3E}">
        <p14:creationId xmlns:p14="http://schemas.microsoft.com/office/powerpoint/2010/main" val="2539660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66C36B-5402-0883-2966-B48CA0F93728}"/>
              </a:ext>
            </a:extLst>
          </p:cNvPr>
          <p:cNvSpPr>
            <a:spLocks noGrp="1"/>
          </p:cNvSpPr>
          <p:nvPr>
            <p:ph type="title"/>
          </p:nvPr>
        </p:nvSpPr>
        <p:spPr/>
        <p:txBody>
          <a:bodyPr/>
          <a:lstStyle/>
          <a:p>
            <a:r>
              <a:rPr lang="cs-CZ" dirty="0"/>
              <a:t>Zdroj obrázků</a:t>
            </a:r>
            <a:endParaRPr lang="en-US" dirty="0"/>
          </a:p>
        </p:txBody>
      </p:sp>
      <p:sp>
        <p:nvSpPr>
          <p:cNvPr id="3" name="Zástupný obsah 2">
            <a:extLst>
              <a:ext uri="{FF2B5EF4-FFF2-40B4-BE49-F238E27FC236}">
                <a16:creationId xmlns:a16="http://schemas.microsoft.com/office/drawing/2014/main" id="{FE2036C9-5489-A008-794A-6A0FE58D4836}"/>
              </a:ext>
            </a:extLst>
          </p:cNvPr>
          <p:cNvSpPr>
            <a:spLocks noGrp="1"/>
          </p:cNvSpPr>
          <p:nvPr>
            <p:ph idx="1"/>
          </p:nvPr>
        </p:nvSpPr>
        <p:spPr/>
        <p:txBody>
          <a:bodyPr/>
          <a:lstStyle/>
          <a:p>
            <a:r>
              <a:rPr lang="cs-CZ" dirty="0"/>
              <a:t>Google.com</a:t>
            </a:r>
            <a:endParaRPr lang="en-US" dirty="0"/>
          </a:p>
        </p:txBody>
      </p:sp>
    </p:spTree>
    <p:extLst>
      <p:ext uri="{BB962C8B-B14F-4D97-AF65-F5344CB8AC3E}">
        <p14:creationId xmlns:p14="http://schemas.microsoft.com/office/powerpoint/2010/main" val="2303131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C9FFE9-B16A-1A56-611B-3B4AE385AFDC}"/>
              </a:ext>
            </a:extLst>
          </p:cNvPr>
          <p:cNvSpPr>
            <a:spLocks noGrp="1"/>
          </p:cNvSpPr>
          <p:nvPr>
            <p:ph type="title"/>
          </p:nvPr>
        </p:nvSpPr>
        <p:spPr/>
        <p:txBody>
          <a:bodyPr/>
          <a:lstStyle/>
          <a:p>
            <a:r>
              <a:rPr lang="cs-CZ" dirty="0"/>
              <a:t>Marcel </a:t>
            </a:r>
            <a:r>
              <a:rPr lang="cs-CZ" dirty="0" err="1"/>
              <a:t>Mauss</a:t>
            </a:r>
            <a:r>
              <a:rPr lang="cs-CZ" dirty="0"/>
              <a:t> a Esej o daru</a:t>
            </a:r>
            <a:endParaRPr lang="en-US" dirty="0"/>
          </a:p>
        </p:txBody>
      </p:sp>
      <p:sp>
        <p:nvSpPr>
          <p:cNvPr id="3" name="Zástupný obsah 2">
            <a:extLst>
              <a:ext uri="{FF2B5EF4-FFF2-40B4-BE49-F238E27FC236}">
                <a16:creationId xmlns:a16="http://schemas.microsoft.com/office/drawing/2014/main" id="{5E3EBD4E-4842-BE38-FB22-7A4FAD7E2056}"/>
              </a:ext>
            </a:extLst>
          </p:cNvPr>
          <p:cNvSpPr>
            <a:spLocks noGrp="1"/>
          </p:cNvSpPr>
          <p:nvPr>
            <p:ph idx="1"/>
          </p:nvPr>
        </p:nvSpPr>
        <p:spPr>
          <a:xfrm>
            <a:off x="838201" y="1825625"/>
            <a:ext cx="3999700" cy="4043160"/>
          </a:xfrm>
        </p:spPr>
        <p:txBody>
          <a:bodyPr>
            <a:normAutofit lnSpcReduction="10000"/>
          </a:bodyPr>
          <a:lstStyle/>
          <a:p>
            <a:r>
              <a:rPr lang="cs-CZ" dirty="0"/>
              <a:t>Co si pamatujete?</a:t>
            </a:r>
          </a:p>
          <a:p>
            <a:endParaRPr lang="cs-CZ" dirty="0"/>
          </a:p>
          <a:p>
            <a:endParaRPr lang="cs-CZ" dirty="0"/>
          </a:p>
          <a:p>
            <a:r>
              <a:rPr lang="en-US" dirty="0">
                <a:hlinkClick r:id="rId2"/>
              </a:rPr>
              <a:t>https://www.slideshare.net/maheetori/the-gift-71319775</a:t>
            </a:r>
            <a:endParaRPr lang="cs-CZ" dirty="0"/>
          </a:p>
          <a:p>
            <a:r>
              <a:rPr lang="en-US" dirty="0"/>
              <a:t>https://www.slideshare.net/anthropologyinkemerburgaz/the-exchangetheory</a:t>
            </a:r>
          </a:p>
        </p:txBody>
      </p:sp>
      <p:pic>
        <p:nvPicPr>
          <p:cNvPr id="4" name="Zástupný obsah 4" descr="Obsah obrázku text, mapa, diagram, atlas&#10;&#10;Popis byl vytvořen automaticky">
            <a:extLst>
              <a:ext uri="{FF2B5EF4-FFF2-40B4-BE49-F238E27FC236}">
                <a16:creationId xmlns:a16="http://schemas.microsoft.com/office/drawing/2014/main" id="{5E7799FF-19F1-0EC0-AF14-F4A5DC808B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97482" y="1690688"/>
            <a:ext cx="6378633" cy="5163083"/>
          </a:xfrm>
          <a:prstGeom prst="rect">
            <a:avLst/>
          </a:prstGeom>
        </p:spPr>
      </p:pic>
    </p:spTree>
    <p:extLst>
      <p:ext uri="{BB962C8B-B14F-4D97-AF65-F5344CB8AC3E}">
        <p14:creationId xmlns:p14="http://schemas.microsoft.com/office/powerpoint/2010/main" val="1730944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90502B-CEEF-135B-5346-3D0EC0DF3969}"/>
              </a:ext>
            </a:extLst>
          </p:cNvPr>
          <p:cNvSpPr>
            <a:spLocks noGrp="1"/>
          </p:cNvSpPr>
          <p:nvPr>
            <p:ph type="title"/>
          </p:nvPr>
        </p:nvSpPr>
        <p:spPr/>
        <p:txBody>
          <a:bodyPr/>
          <a:lstStyle/>
          <a:p>
            <a:r>
              <a:rPr lang="cs-CZ" dirty="0"/>
              <a:t>Výměna darů a výměna komodit</a:t>
            </a:r>
            <a:endParaRPr lang="en-US" dirty="0"/>
          </a:p>
        </p:txBody>
      </p:sp>
      <p:sp>
        <p:nvSpPr>
          <p:cNvPr id="3" name="Zástupný obsah 2">
            <a:extLst>
              <a:ext uri="{FF2B5EF4-FFF2-40B4-BE49-F238E27FC236}">
                <a16:creationId xmlns:a16="http://schemas.microsoft.com/office/drawing/2014/main" id="{6B286136-7224-AE89-2273-10D88165CF3D}"/>
              </a:ext>
            </a:extLst>
          </p:cNvPr>
          <p:cNvSpPr>
            <a:spLocks noGrp="1"/>
          </p:cNvSpPr>
          <p:nvPr>
            <p:ph idx="1"/>
          </p:nvPr>
        </p:nvSpPr>
        <p:spPr/>
        <p:txBody>
          <a:bodyPr/>
          <a:lstStyle/>
          <a:p>
            <a:pPr marL="0" indent="0" rtl="0" fontAlgn="base">
              <a:spcBef>
                <a:spcPts val="0"/>
              </a:spcBef>
              <a:spcAft>
                <a:spcPts val="0"/>
              </a:spcAft>
              <a:buNone/>
            </a:pPr>
            <a:r>
              <a:rPr lang="cs-CZ" sz="2400" b="1" i="0" u="none" strike="noStrike" dirty="0" err="1">
                <a:solidFill>
                  <a:srgbClr val="000000"/>
                </a:solidFill>
                <a:effectLst/>
                <a:latin typeface="Arial" panose="020B0604020202020204" pitchFamily="34" charset="0"/>
              </a:rPr>
              <a:t>Mauss</a:t>
            </a:r>
            <a:r>
              <a:rPr lang="cs-CZ" sz="2400" b="1" i="0" u="none" strike="noStrike" dirty="0">
                <a:solidFill>
                  <a:srgbClr val="000000"/>
                </a:solidFill>
                <a:effectLst/>
                <a:latin typeface="Arial" panose="020B0604020202020204" pitchFamily="34" charset="0"/>
              </a:rPr>
              <a:t> (1925) – Gregory (1982)</a:t>
            </a:r>
          </a:p>
          <a:p>
            <a:pPr rtl="0" fontAlgn="base">
              <a:spcBef>
                <a:spcPts val="0"/>
              </a:spcBef>
              <a:spcAft>
                <a:spcPts val="0"/>
              </a:spcAft>
              <a:buFont typeface="Arial" panose="020B0604020202020204" pitchFamily="34" charset="0"/>
              <a:buChar char="•"/>
            </a:pPr>
            <a:r>
              <a:rPr lang="cs-CZ" sz="2400" dirty="0">
                <a:solidFill>
                  <a:srgbClr val="000000"/>
                </a:solidFill>
                <a:latin typeface="Arial" panose="020B0604020202020204" pitchFamily="34" charset="0"/>
              </a:rPr>
              <a:t>D</a:t>
            </a:r>
            <a:r>
              <a:rPr lang="cs-CZ" sz="2400" b="0" i="0" u="none" strike="noStrike" dirty="0">
                <a:solidFill>
                  <a:srgbClr val="000000"/>
                </a:solidFill>
                <a:effectLst/>
                <a:latin typeface="Arial" panose="020B0604020202020204" pitchFamily="34" charset="0"/>
              </a:rPr>
              <a:t>istinkce mezi dvěma typy výměn</a:t>
            </a:r>
          </a:p>
          <a:p>
            <a:pPr rtl="0" fontAlgn="base">
              <a:spcBef>
                <a:spcPts val="0"/>
              </a:spcBef>
              <a:spcAft>
                <a:spcPts val="0"/>
              </a:spcAft>
              <a:buFont typeface="Arial" panose="020B0604020202020204" pitchFamily="34" charset="0"/>
              <a:buChar char="•"/>
            </a:pPr>
            <a:r>
              <a:rPr lang="cs-CZ" sz="2400" b="0" i="0" u="none" strike="noStrike" dirty="0">
                <a:solidFill>
                  <a:srgbClr val="000000"/>
                </a:solidFill>
                <a:effectLst/>
                <a:latin typeface="Arial" panose="020B0604020202020204" pitchFamily="34" charset="0"/>
              </a:rPr>
              <a:t>Dary - v klanových společnostech - věci nemohou být odděleny od jejich stvořitelů - </a:t>
            </a:r>
            <a:r>
              <a:rPr lang="cs-CZ" sz="2400" b="0" i="0" u="none" strike="noStrike" dirty="0" err="1">
                <a:solidFill>
                  <a:srgbClr val="000000"/>
                </a:solidFill>
                <a:effectLst/>
                <a:latin typeface="Arial" panose="020B0604020202020204" pitchFamily="34" charset="0"/>
              </a:rPr>
              <a:t>inalienable</a:t>
            </a:r>
            <a:r>
              <a:rPr lang="cs-CZ" sz="2400" b="0" i="0" u="none" strike="noStrike" dirty="0">
                <a:solidFill>
                  <a:srgbClr val="000000"/>
                </a:solidFill>
                <a:effectLst/>
                <a:latin typeface="Arial" panose="020B0604020202020204" pitchFamily="34" charset="0"/>
              </a:rPr>
              <a:t> </a:t>
            </a:r>
            <a:r>
              <a:rPr lang="cs-CZ" sz="2400" b="0" i="0" u="none" strike="noStrike" dirty="0" err="1">
                <a:solidFill>
                  <a:srgbClr val="000000"/>
                </a:solidFill>
                <a:effectLst/>
                <a:latin typeface="Arial" panose="020B0604020202020204" pitchFamily="34" charset="0"/>
              </a:rPr>
              <a:t>quality</a:t>
            </a:r>
            <a:r>
              <a:rPr lang="cs-CZ" sz="2400" b="0" i="0" u="none" strike="noStrike" dirty="0">
                <a:solidFill>
                  <a:srgbClr val="000000"/>
                </a:solidFill>
                <a:effectLst/>
                <a:latin typeface="Arial" panose="020B0604020202020204" pitchFamily="34" charset="0"/>
              </a:rPr>
              <a:t> (vs. </a:t>
            </a:r>
            <a:r>
              <a:rPr lang="cs-CZ" sz="2400" b="0" i="0" u="none" strike="noStrike" dirty="0" err="1">
                <a:solidFill>
                  <a:srgbClr val="000000"/>
                </a:solidFill>
                <a:effectLst/>
                <a:latin typeface="Arial" panose="020B0604020202020204" pitchFamily="34" charset="0"/>
              </a:rPr>
              <a:t>alianted</a:t>
            </a:r>
            <a:r>
              <a:rPr lang="cs-CZ" sz="2400" b="0" i="0" u="none" strike="noStrike" dirty="0">
                <a:solidFill>
                  <a:srgbClr val="000000"/>
                </a:solidFill>
                <a:effectLst/>
                <a:latin typeface="Arial" panose="020B0604020202020204" pitchFamily="34" charset="0"/>
              </a:rPr>
              <a:t> producenti v kapitalismu)</a:t>
            </a:r>
          </a:p>
          <a:p>
            <a:pPr marL="0" indent="0" rtl="0" fontAlgn="base">
              <a:spcBef>
                <a:spcPts val="0"/>
              </a:spcBef>
              <a:spcAft>
                <a:spcPts val="0"/>
              </a:spcAft>
              <a:buNone/>
            </a:pPr>
            <a:r>
              <a:rPr lang="cs-CZ" sz="2400" b="1" i="0" u="none" strike="noStrike" dirty="0">
                <a:solidFill>
                  <a:srgbClr val="000000"/>
                </a:solidFill>
                <a:effectLst/>
                <a:latin typeface="Arial" panose="020B0604020202020204" pitchFamily="34" charset="0"/>
              </a:rPr>
              <a:t>Výměna daru </a:t>
            </a:r>
            <a:r>
              <a:rPr lang="cs-CZ" sz="2400" dirty="0">
                <a:solidFill>
                  <a:srgbClr val="000000"/>
                </a:solidFill>
                <a:latin typeface="Arial" panose="020B0604020202020204" pitchFamily="34" charset="0"/>
              </a:rPr>
              <a:t>- </a:t>
            </a:r>
            <a:r>
              <a:rPr lang="cs-CZ" sz="2400" b="0" i="0" u="none" strike="noStrike" dirty="0">
                <a:solidFill>
                  <a:srgbClr val="000000"/>
                </a:solidFill>
                <a:effectLst/>
                <a:latin typeface="Arial" panose="020B0604020202020204" pitchFamily="34" charset="0"/>
              </a:rPr>
              <a:t>dominance darujícího nad obdarovávaným - sociální produkce zadlužení - dar musí být vrácen, dary mají kvalitu, výměna daru vztah mezi lidmi, dar je závazkem, reciprocita (</a:t>
            </a:r>
            <a:r>
              <a:rPr lang="cs-CZ" sz="2400" b="0" i="0" u="none" strike="noStrike" dirty="0" err="1">
                <a:solidFill>
                  <a:srgbClr val="000000"/>
                </a:solidFill>
                <a:effectLst/>
                <a:latin typeface="Arial" panose="020B0604020202020204" pitchFamily="34" charset="0"/>
              </a:rPr>
              <a:t>Sahlinsova</a:t>
            </a:r>
            <a:r>
              <a:rPr lang="cs-CZ" sz="2400" b="0" i="0" u="none" strike="noStrike" dirty="0">
                <a:solidFill>
                  <a:srgbClr val="000000"/>
                </a:solidFill>
                <a:effectLst/>
                <a:latin typeface="Arial" panose="020B0604020202020204" pitchFamily="34" charset="0"/>
              </a:rPr>
              <a:t> typologie)</a:t>
            </a:r>
          </a:p>
          <a:p>
            <a:pPr marL="0" indent="0" rtl="0" fontAlgn="base">
              <a:spcBef>
                <a:spcPts val="0"/>
              </a:spcBef>
              <a:spcAft>
                <a:spcPts val="0"/>
              </a:spcAft>
              <a:buNone/>
            </a:pPr>
            <a:r>
              <a:rPr lang="cs-CZ" sz="2400" b="1" i="0" u="none" strike="noStrike" dirty="0">
                <a:solidFill>
                  <a:srgbClr val="000000"/>
                </a:solidFill>
                <a:effectLst/>
                <a:latin typeface="Arial" panose="020B0604020202020204" pitchFamily="34" charset="0"/>
              </a:rPr>
              <a:t>Výměna komodity </a:t>
            </a:r>
            <a:r>
              <a:rPr lang="cs-CZ" sz="2400" b="0" i="0" u="none" strike="noStrike" dirty="0">
                <a:solidFill>
                  <a:srgbClr val="000000"/>
                </a:solidFill>
                <a:effectLst/>
                <a:latin typeface="Arial" panose="020B0604020202020204" pitchFamily="34" charset="0"/>
              </a:rPr>
              <a:t>- určena cena, ta je vyjádřena penězi, komodity mají kvantitu , výměna komodit je vztah mezi objekty</a:t>
            </a:r>
          </a:p>
          <a:p>
            <a:pPr rtl="0" fontAlgn="base">
              <a:spcBef>
                <a:spcPts val="0"/>
              </a:spcBef>
              <a:spcAft>
                <a:spcPts val="0"/>
              </a:spcAft>
              <a:buFont typeface="Arial" panose="020B0604020202020204" pitchFamily="34" charset="0"/>
              <a:buChar char="•"/>
            </a:pPr>
            <a:r>
              <a:rPr lang="cs-CZ" sz="2400" b="0" i="0" u="none" strike="noStrike" dirty="0" err="1">
                <a:solidFill>
                  <a:srgbClr val="000000"/>
                </a:solidFill>
                <a:effectLst/>
                <a:latin typeface="Arial" panose="020B0604020202020204" pitchFamily="34" charset="0"/>
              </a:rPr>
              <a:t>Commodity</a:t>
            </a:r>
            <a:r>
              <a:rPr lang="cs-CZ" sz="2400" b="0" i="0" u="none" strike="noStrike" dirty="0">
                <a:solidFill>
                  <a:srgbClr val="000000"/>
                </a:solidFill>
                <a:effectLst/>
                <a:latin typeface="Arial" panose="020B0604020202020204" pitchFamily="34" charset="0"/>
              </a:rPr>
              <a:t> </a:t>
            </a:r>
            <a:r>
              <a:rPr lang="cs-CZ" sz="2400" b="0" i="0" u="none" strike="noStrike" dirty="0" err="1">
                <a:solidFill>
                  <a:srgbClr val="000000"/>
                </a:solidFill>
                <a:effectLst/>
                <a:latin typeface="Arial" panose="020B0604020202020204" pitchFamily="34" charset="0"/>
              </a:rPr>
              <a:t>economy</a:t>
            </a:r>
            <a:r>
              <a:rPr lang="cs-CZ" sz="2400" b="0" i="0" u="none" strike="noStrike" dirty="0">
                <a:solidFill>
                  <a:srgbClr val="000000"/>
                </a:solidFill>
                <a:effectLst/>
                <a:latin typeface="Arial" panose="020B0604020202020204" pitchFamily="34" charset="0"/>
              </a:rPr>
              <a:t> vs. </a:t>
            </a:r>
            <a:r>
              <a:rPr lang="cs-CZ" sz="2400" b="0" i="0" u="none" strike="noStrike" dirty="0" err="1">
                <a:solidFill>
                  <a:srgbClr val="000000"/>
                </a:solidFill>
                <a:effectLst/>
                <a:latin typeface="Arial" panose="020B0604020202020204" pitchFamily="34" charset="0"/>
              </a:rPr>
              <a:t>gift</a:t>
            </a:r>
            <a:r>
              <a:rPr lang="cs-CZ" sz="2400" b="0" i="0" u="none" strike="noStrike" dirty="0">
                <a:solidFill>
                  <a:srgbClr val="000000"/>
                </a:solidFill>
                <a:effectLst/>
                <a:latin typeface="Arial" panose="020B0604020202020204" pitchFamily="34" charset="0"/>
              </a:rPr>
              <a:t> </a:t>
            </a:r>
            <a:r>
              <a:rPr lang="cs-CZ" sz="2400" b="0" i="0" u="none" strike="noStrike" dirty="0" err="1">
                <a:solidFill>
                  <a:srgbClr val="000000"/>
                </a:solidFill>
                <a:effectLst/>
                <a:latin typeface="Arial" panose="020B0604020202020204" pitchFamily="34" charset="0"/>
              </a:rPr>
              <a:t>economy</a:t>
            </a:r>
            <a:endParaRPr lang="cs-CZ" sz="2400" b="0" i="0" u="none" strike="noStrike" dirty="0">
              <a:solidFill>
                <a:srgbClr val="000000"/>
              </a:solidFill>
              <a:effectLst/>
              <a:latin typeface="Arial" panose="020B0604020202020204" pitchFamily="34" charset="0"/>
            </a:endParaRPr>
          </a:p>
          <a:p>
            <a:pPr rtl="0" fontAlgn="base">
              <a:spcBef>
                <a:spcPts val="0"/>
              </a:spcBef>
              <a:spcAft>
                <a:spcPts val="0"/>
              </a:spcAft>
              <a:buFont typeface="Arial" panose="020B0604020202020204" pitchFamily="34" charset="0"/>
              <a:buChar char="•"/>
            </a:pPr>
            <a:r>
              <a:rPr lang="cs-CZ" sz="2400" b="0" i="0" u="none" strike="noStrike" dirty="0">
                <a:solidFill>
                  <a:srgbClr val="000000"/>
                </a:solidFill>
                <a:effectLst/>
                <a:latin typeface="Arial" panose="020B0604020202020204" pitchFamily="34" charset="0"/>
              </a:rPr>
              <a:t>klanové vs. třídní společnosti, lokální výroba věcí vs. odcizená od věcí v moderní konzumní společnosti</a:t>
            </a:r>
          </a:p>
          <a:p>
            <a:endParaRPr lang="en-US" dirty="0"/>
          </a:p>
        </p:txBody>
      </p:sp>
    </p:spTree>
    <p:extLst>
      <p:ext uri="{BB962C8B-B14F-4D97-AF65-F5344CB8AC3E}">
        <p14:creationId xmlns:p14="http://schemas.microsoft.com/office/powerpoint/2010/main" val="1117391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F5D73B-C0D7-0113-CC91-87AA40A02AFE}"/>
              </a:ext>
            </a:extLst>
          </p:cNvPr>
          <p:cNvSpPr>
            <a:spLocks noGrp="1"/>
          </p:cNvSpPr>
          <p:nvPr>
            <p:ph type="title"/>
          </p:nvPr>
        </p:nvSpPr>
        <p:spPr/>
        <p:txBody>
          <a:bodyPr/>
          <a:lstStyle/>
          <a:p>
            <a:r>
              <a:rPr lang="cs-CZ" dirty="0"/>
              <a:t>Rozdělte se na dvě skupiny</a:t>
            </a:r>
            <a:endParaRPr lang="en-US" dirty="0"/>
          </a:p>
        </p:txBody>
      </p:sp>
      <p:sp>
        <p:nvSpPr>
          <p:cNvPr id="3" name="Zástupný obsah 2">
            <a:extLst>
              <a:ext uri="{FF2B5EF4-FFF2-40B4-BE49-F238E27FC236}">
                <a16:creationId xmlns:a16="http://schemas.microsoft.com/office/drawing/2014/main" id="{1ED546FC-E679-D756-0523-42CD142B1279}"/>
              </a:ext>
            </a:extLst>
          </p:cNvPr>
          <p:cNvSpPr>
            <a:spLocks noGrp="1"/>
          </p:cNvSpPr>
          <p:nvPr>
            <p:ph idx="1"/>
          </p:nvPr>
        </p:nvSpPr>
        <p:spPr/>
        <p:txBody>
          <a:bodyPr/>
          <a:lstStyle/>
          <a:p>
            <a:pPr marL="0" indent="0">
              <a:buNone/>
            </a:pPr>
            <a:r>
              <a:rPr lang="cs-CZ" dirty="0"/>
              <a:t>Skupina vlevo se snaží prosadit názor: Výměna darů je nejvhodnější typ výměny pro společnost(i). Co vše je darem a je prostředkem výměny daru?</a:t>
            </a:r>
          </a:p>
          <a:p>
            <a:pPr marL="0" indent="0">
              <a:buNone/>
            </a:pPr>
            <a:r>
              <a:rPr lang="cs-CZ" dirty="0"/>
              <a:t>Skupina vpravo se snaží prosadit názor: </a:t>
            </a:r>
            <a:r>
              <a:rPr lang="cs-CZ"/>
              <a:t>Výměna komodit </a:t>
            </a:r>
            <a:r>
              <a:rPr lang="cs-CZ" dirty="0"/>
              <a:t>je nejvhodnější typ výměny pro společnost(i). Co vše je komoditou a je tak </a:t>
            </a:r>
            <a:r>
              <a:rPr lang="cs-CZ" dirty="0" err="1"/>
              <a:t>komoditizováno</a:t>
            </a:r>
            <a:r>
              <a:rPr lang="cs-CZ" dirty="0"/>
              <a:t>?</a:t>
            </a:r>
          </a:p>
          <a:p>
            <a:pPr marL="0" indent="0">
              <a:buNone/>
            </a:pPr>
            <a:r>
              <a:rPr lang="cs-CZ" dirty="0"/>
              <a:t>Snažte se </a:t>
            </a:r>
            <a:r>
              <a:rPr lang="cs-CZ" dirty="0" err="1"/>
              <a:t>přeargumentovat</a:t>
            </a:r>
            <a:r>
              <a:rPr lang="cs-CZ" dirty="0"/>
              <a:t> druhou skupinu, co je z hlediska společnosti „lepší“ výměna daru nebo výměna komodit, proč?</a:t>
            </a:r>
            <a:endParaRPr lang="en-US" dirty="0"/>
          </a:p>
        </p:txBody>
      </p:sp>
    </p:spTree>
    <p:extLst>
      <p:ext uri="{BB962C8B-B14F-4D97-AF65-F5344CB8AC3E}">
        <p14:creationId xmlns:p14="http://schemas.microsoft.com/office/powerpoint/2010/main" val="3746545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7CE987-F554-9DDD-6C56-FABA846F8A69}"/>
              </a:ext>
            </a:extLst>
          </p:cNvPr>
          <p:cNvSpPr>
            <a:spLocks noGrp="1"/>
          </p:cNvSpPr>
          <p:nvPr>
            <p:ph type="title"/>
          </p:nvPr>
        </p:nvSpPr>
        <p:spPr/>
        <p:txBody>
          <a:bodyPr/>
          <a:lstStyle/>
          <a:p>
            <a:r>
              <a:rPr lang="cs-CZ" dirty="0"/>
              <a:t>Komodita</a:t>
            </a:r>
            <a:endParaRPr lang="en-US" dirty="0"/>
          </a:p>
        </p:txBody>
      </p:sp>
      <p:sp>
        <p:nvSpPr>
          <p:cNvPr id="3" name="Zástupný obsah 2">
            <a:extLst>
              <a:ext uri="{FF2B5EF4-FFF2-40B4-BE49-F238E27FC236}">
                <a16:creationId xmlns:a16="http://schemas.microsoft.com/office/drawing/2014/main" id="{243EB9ED-98F7-3C2F-7567-748ABF89FB91}"/>
              </a:ext>
            </a:extLst>
          </p:cNvPr>
          <p:cNvSpPr>
            <a:spLocks noGrp="1"/>
          </p:cNvSpPr>
          <p:nvPr>
            <p:ph idx="1"/>
          </p:nvPr>
        </p:nvSpPr>
        <p:spPr/>
        <p:txBody>
          <a:bodyPr/>
          <a:lstStyle/>
          <a:p>
            <a:pPr marL="0" indent="0" rtl="0" fontAlgn="base">
              <a:spcBef>
                <a:spcPts val="0"/>
              </a:spcBef>
              <a:spcAft>
                <a:spcPts val="0"/>
              </a:spcAft>
              <a:buNone/>
            </a:pPr>
            <a:r>
              <a:rPr lang="cs-CZ" sz="2400" b="0" i="0" u="none" strike="noStrike" dirty="0">
                <a:solidFill>
                  <a:srgbClr val="000000"/>
                </a:solidFill>
                <a:effectLst/>
                <a:latin typeface="Arial" panose="020B0604020202020204" pitchFamily="34" charset="0"/>
              </a:rPr>
              <a:t>Komodity jako univerzální kulturní fenomén, existence všude kde je potřeba výměny věcí (objektů a služeb)</a:t>
            </a:r>
          </a:p>
          <a:p>
            <a:pPr rtl="0" fontAlgn="base">
              <a:spcBef>
                <a:spcPts val="0"/>
              </a:spcBef>
              <a:spcAft>
                <a:spcPts val="0"/>
              </a:spcAft>
              <a:buFont typeface="Arial" panose="020B0604020202020204" pitchFamily="34" charset="0"/>
              <a:buChar char="•"/>
            </a:pPr>
            <a:r>
              <a:rPr lang="cs-CZ" sz="2400" b="1" i="0" u="none" strike="noStrike" dirty="0">
                <a:solidFill>
                  <a:srgbClr val="000000"/>
                </a:solidFill>
                <a:effectLst/>
                <a:latin typeface="Arial" panose="020B0604020202020204" pitchFamily="34" charset="0"/>
              </a:rPr>
              <a:t>co dělá věc komoditou? </a:t>
            </a:r>
            <a:r>
              <a:rPr lang="cs-CZ" sz="2400" b="0" i="0" u="none" strike="noStrike" dirty="0">
                <a:solidFill>
                  <a:srgbClr val="000000"/>
                </a:solidFill>
                <a:effectLst/>
                <a:latin typeface="Arial" panose="020B0604020202020204" pitchFamily="34" charset="0"/>
              </a:rPr>
              <a:t>- věc s hodnotou a může být předmětem transakce s věcí stejné hodnoty, přímá směna nebo za peníze, vše může být koupeno penězi, ale v jiných společnostech probíhá výměna i bez peněz</a:t>
            </a:r>
          </a:p>
          <a:p>
            <a:pPr rtl="0" fontAlgn="base">
              <a:spcBef>
                <a:spcPts val="0"/>
              </a:spcBef>
              <a:spcAft>
                <a:spcPts val="0"/>
              </a:spcAft>
              <a:buFont typeface="Arial" panose="020B0604020202020204" pitchFamily="34" charset="0"/>
              <a:buChar char="•"/>
            </a:pPr>
            <a:r>
              <a:rPr lang="cs-CZ" sz="2400" b="1" i="0" u="none" strike="noStrike" dirty="0">
                <a:solidFill>
                  <a:srgbClr val="000000"/>
                </a:solidFill>
                <a:effectLst/>
                <a:latin typeface="Arial" panose="020B0604020202020204" pitchFamily="34" charset="0"/>
              </a:rPr>
              <a:t>vs. dar nekončící  závazek </a:t>
            </a:r>
            <a:r>
              <a:rPr lang="cs-CZ" sz="2400" b="0" i="0" u="none" strike="noStrike" dirty="0">
                <a:solidFill>
                  <a:srgbClr val="000000"/>
                </a:solidFill>
                <a:effectLst/>
                <a:latin typeface="Arial" panose="020B0604020202020204" pitchFamily="34" charset="0"/>
              </a:rPr>
              <a:t>- vrátit dar zpět vs. věci které jsou </a:t>
            </a:r>
            <a:r>
              <a:rPr lang="cs-CZ" sz="2400" b="0" i="0" u="none" strike="noStrike" dirty="0" err="1">
                <a:solidFill>
                  <a:srgbClr val="000000"/>
                </a:solidFill>
                <a:effectLst/>
                <a:latin typeface="Arial" panose="020B0604020202020204" pitchFamily="34" charset="0"/>
              </a:rPr>
              <a:t>obyvkle</a:t>
            </a:r>
            <a:r>
              <a:rPr lang="cs-CZ" sz="2400" b="0" i="0" u="none" strike="noStrike" dirty="0">
                <a:solidFill>
                  <a:srgbClr val="000000"/>
                </a:solidFill>
                <a:effectLst/>
                <a:latin typeface="Arial" panose="020B0604020202020204" pitchFamily="34" charset="0"/>
              </a:rPr>
              <a:t> komoditami se stávají také dary, ta výměna není dokončena</a:t>
            </a:r>
          </a:p>
          <a:p>
            <a:pPr rtl="0" fontAlgn="base">
              <a:spcBef>
                <a:spcPts val="0"/>
              </a:spcBef>
              <a:spcAft>
                <a:spcPts val="0"/>
              </a:spcAft>
              <a:buFont typeface="Arial" panose="020B0604020202020204" pitchFamily="34" charset="0"/>
              <a:buChar char="•"/>
            </a:pPr>
            <a:r>
              <a:rPr lang="cs-CZ" sz="2400" b="1" i="0" u="none" strike="noStrike" dirty="0">
                <a:solidFill>
                  <a:srgbClr val="000000"/>
                </a:solidFill>
                <a:effectLst/>
                <a:latin typeface="Arial" panose="020B0604020202020204" pitchFamily="34" charset="0"/>
              </a:rPr>
              <a:t>perfektní komodita je ta, kterou lze vyměnit za vše a naopak v </a:t>
            </a:r>
            <a:r>
              <a:rPr lang="cs-CZ" sz="2400" b="1" i="0" u="none" strike="noStrike" dirty="0" err="1">
                <a:solidFill>
                  <a:srgbClr val="000000"/>
                </a:solidFill>
                <a:effectLst/>
                <a:latin typeface="Arial" panose="020B0604020202020204" pitchFamily="34" charset="0"/>
              </a:rPr>
              <a:t>dekomoditizovaném</a:t>
            </a:r>
            <a:r>
              <a:rPr lang="cs-CZ" sz="2400" b="1" i="0" u="none" strike="noStrike" dirty="0">
                <a:solidFill>
                  <a:srgbClr val="000000"/>
                </a:solidFill>
                <a:effectLst/>
                <a:latin typeface="Arial" panose="020B0604020202020204" pitchFamily="34" charset="0"/>
              </a:rPr>
              <a:t> světě všechno jednotné, unikátní významy, nesměnitelnost věcí</a:t>
            </a:r>
          </a:p>
          <a:p>
            <a:pPr rtl="0" fontAlgn="base">
              <a:spcBef>
                <a:spcPts val="0"/>
              </a:spcBef>
              <a:spcAft>
                <a:spcPts val="0"/>
              </a:spcAft>
              <a:buFont typeface="Arial" panose="020B0604020202020204" pitchFamily="34" charset="0"/>
              <a:buChar char="•"/>
            </a:pPr>
            <a:r>
              <a:rPr lang="cs-CZ" sz="2400" b="0" i="0" u="none" strike="noStrike" dirty="0">
                <a:solidFill>
                  <a:srgbClr val="000000"/>
                </a:solidFill>
                <a:effectLst/>
                <a:latin typeface="Arial" panose="020B0604020202020204" pitchFamily="34" charset="0"/>
              </a:rPr>
              <a:t>v Marxistickém smyslu - vše je komodita a vše lze směnit</a:t>
            </a:r>
          </a:p>
          <a:p>
            <a:endParaRPr lang="en-US" dirty="0"/>
          </a:p>
        </p:txBody>
      </p:sp>
    </p:spTree>
    <p:extLst>
      <p:ext uri="{BB962C8B-B14F-4D97-AF65-F5344CB8AC3E}">
        <p14:creationId xmlns:p14="http://schemas.microsoft.com/office/powerpoint/2010/main" val="103937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95D0D9-CFC5-660F-CCB1-A3686800A046}"/>
              </a:ext>
            </a:extLst>
          </p:cNvPr>
          <p:cNvSpPr>
            <a:spLocks noGrp="1"/>
          </p:cNvSpPr>
          <p:nvPr>
            <p:ph type="title"/>
          </p:nvPr>
        </p:nvSpPr>
        <p:spPr/>
        <p:txBody>
          <a:bodyPr/>
          <a:lstStyle/>
          <a:p>
            <a:r>
              <a:rPr lang="cs-CZ" dirty="0"/>
              <a:t>Biografie věcí (</a:t>
            </a:r>
            <a:r>
              <a:rPr lang="cs-CZ" dirty="0" err="1"/>
              <a:t>Kopytoff</a:t>
            </a:r>
            <a:r>
              <a:rPr lang="cs-CZ" dirty="0"/>
              <a:t> 1986)</a:t>
            </a:r>
            <a:endParaRPr lang="en-US" dirty="0"/>
          </a:p>
        </p:txBody>
      </p:sp>
      <p:sp>
        <p:nvSpPr>
          <p:cNvPr id="3" name="Zástupný obsah 2">
            <a:extLst>
              <a:ext uri="{FF2B5EF4-FFF2-40B4-BE49-F238E27FC236}">
                <a16:creationId xmlns:a16="http://schemas.microsoft.com/office/drawing/2014/main" id="{94CF73AB-8BA0-D6E4-1694-50AE2907A612}"/>
              </a:ext>
            </a:extLst>
          </p:cNvPr>
          <p:cNvSpPr>
            <a:spLocks noGrp="1"/>
          </p:cNvSpPr>
          <p:nvPr>
            <p:ph idx="1"/>
          </p:nvPr>
        </p:nvSpPr>
        <p:spPr/>
        <p:txBody>
          <a:bodyPr>
            <a:normAutofit lnSpcReduction="10000"/>
          </a:bodyPr>
          <a:lstStyle/>
          <a:p>
            <a:pPr marL="0" indent="0" rtl="0">
              <a:spcBef>
                <a:spcPts val="0"/>
              </a:spcBef>
              <a:spcAft>
                <a:spcPts val="0"/>
              </a:spcAft>
              <a:buNone/>
            </a:pPr>
            <a:r>
              <a:rPr lang="cs-CZ" sz="2400" dirty="0">
                <a:solidFill>
                  <a:srgbClr val="000000"/>
                </a:solidFill>
                <a:latin typeface="Arial" panose="020B0604020202020204" pitchFamily="34" charset="0"/>
              </a:rPr>
              <a:t>K</a:t>
            </a:r>
            <a:r>
              <a:rPr lang="cs-CZ" sz="2400" b="0" i="0" u="none" strike="noStrike" dirty="0">
                <a:solidFill>
                  <a:srgbClr val="000000"/>
                </a:solidFill>
                <a:effectLst/>
                <a:latin typeface="Arial" panose="020B0604020202020204" pitchFamily="34" charset="0"/>
              </a:rPr>
              <a:t>omodity jsou produkovány a cirkulují v ekonomickém systému, obvykle vyměněny za peníze.</a:t>
            </a:r>
            <a:endParaRPr lang="cs-CZ" sz="3600" dirty="0">
              <a:effectLst/>
            </a:endParaRPr>
          </a:p>
          <a:p>
            <a:pPr marL="0" indent="0" rtl="0">
              <a:spcBef>
                <a:spcPts val="0"/>
              </a:spcBef>
              <a:spcAft>
                <a:spcPts val="0"/>
              </a:spcAft>
              <a:buNone/>
            </a:pPr>
            <a:r>
              <a:rPr lang="cs-CZ" sz="2400" b="0" i="0" u="none" strike="noStrike" dirty="0">
                <a:solidFill>
                  <a:srgbClr val="000000"/>
                </a:solidFill>
                <a:effectLst/>
                <a:latin typeface="Arial" panose="020B0604020202020204" pitchFamily="34" charset="0"/>
              </a:rPr>
              <a:t>komodita je předmět jehož užitnou hodnotou je hodnota, za kterou je směnitelný</a:t>
            </a:r>
            <a:endParaRPr lang="cs-CZ" sz="3600" dirty="0">
              <a:effectLst/>
            </a:endParaRPr>
          </a:p>
          <a:p>
            <a:pPr marL="0" indent="0" rtl="0">
              <a:spcBef>
                <a:spcPts val="0"/>
              </a:spcBef>
              <a:spcAft>
                <a:spcPts val="0"/>
              </a:spcAft>
              <a:buNone/>
            </a:pPr>
            <a:r>
              <a:rPr lang="cs-CZ" sz="2400" dirty="0">
                <a:solidFill>
                  <a:srgbClr val="000000"/>
                </a:solidFill>
                <a:latin typeface="Arial" panose="020B0604020202020204" pitchFamily="34" charset="0"/>
              </a:rPr>
              <a:t>K</a:t>
            </a:r>
            <a:r>
              <a:rPr lang="cs-CZ" sz="2400" b="0" i="0" u="none" strike="noStrike" dirty="0">
                <a:solidFill>
                  <a:srgbClr val="000000"/>
                </a:solidFill>
                <a:effectLst/>
                <a:latin typeface="Arial" panose="020B0604020202020204" pitchFamily="34" charset="0"/>
              </a:rPr>
              <a:t>ulturní perspektiva - produkce komodit je kulturní a kognitivní proces, musí být označeny za věci, určitý typ věcí. ne všechny věci mohou být komodity, také komodity jsou komoditami jen v určitém čase, komodita může být pro někoho viděna jako komodita a pro někoho jako něco jiného</a:t>
            </a:r>
            <a:endParaRPr lang="cs-CZ" sz="3600" dirty="0">
              <a:effectLst/>
            </a:endParaRPr>
          </a:p>
          <a:p>
            <a:pPr marL="0" indent="0" rtl="0">
              <a:spcBef>
                <a:spcPts val="0"/>
              </a:spcBef>
              <a:spcAft>
                <a:spcPts val="0"/>
              </a:spcAft>
              <a:buNone/>
            </a:pPr>
            <a:r>
              <a:rPr lang="cs-CZ" sz="2400" b="1" i="0" u="none" strike="noStrike" dirty="0">
                <a:solidFill>
                  <a:srgbClr val="000000"/>
                </a:solidFill>
                <a:effectLst/>
                <a:latin typeface="Arial" panose="020B0604020202020204" pitchFamily="34" charset="0"/>
              </a:rPr>
              <a:t>Polarita </a:t>
            </a:r>
            <a:r>
              <a:rPr lang="cs-CZ" sz="2400" b="1" i="0" u="none" strike="noStrike" dirty="0" err="1">
                <a:solidFill>
                  <a:srgbClr val="000000"/>
                </a:solidFill>
                <a:effectLst/>
                <a:latin typeface="Arial" panose="020B0604020202020204" pitchFamily="34" charset="0"/>
              </a:rPr>
              <a:t>indvidualizované</a:t>
            </a:r>
            <a:r>
              <a:rPr lang="cs-CZ" sz="2400" b="1" i="0" u="none" strike="noStrike" dirty="0">
                <a:solidFill>
                  <a:srgbClr val="000000"/>
                </a:solidFill>
                <a:effectLst/>
                <a:latin typeface="Arial" panose="020B0604020202020204" pitchFamily="34" charset="0"/>
              </a:rPr>
              <a:t> osoby vs. </a:t>
            </a:r>
            <a:r>
              <a:rPr lang="cs-CZ" sz="2400" b="1" i="0" u="none" strike="noStrike" dirty="0" err="1">
                <a:solidFill>
                  <a:srgbClr val="000000"/>
                </a:solidFill>
                <a:effectLst/>
                <a:latin typeface="Arial" panose="020B0604020202020204" pitchFamily="34" charset="0"/>
              </a:rPr>
              <a:t>komoditizované</a:t>
            </a:r>
            <a:r>
              <a:rPr lang="cs-CZ" sz="2400" b="1" i="0" u="none" strike="noStrike" dirty="0">
                <a:solidFill>
                  <a:srgbClr val="000000"/>
                </a:solidFill>
                <a:effectLst/>
                <a:latin typeface="Arial" panose="020B0604020202020204" pitchFamily="34" charset="0"/>
              </a:rPr>
              <a:t> věci</a:t>
            </a:r>
            <a:r>
              <a:rPr lang="cs-CZ" sz="2400" b="0" i="0" u="none" strike="noStrike" dirty="0">
                <a:solidFill>
                  <a:srgbClr val="000000"/>
                </a:solidFill>
                <a:effectLst/>
                <a:latin typeface="Arial" panose="020B0604020202020204" pitchFamily="34" charset="0"/>
              </a:rPr>
              <a:t>, ale lidé také byli </a:t>
            </a:r>
            <a:r>
              <a:rPr lang="cs-CZ" sz="2400" b="0" i="0" u="none" strike="noStrike" dirty="0" err="1">
                <a:solidFill>
                  <a:srgbClr val="000000"/>
                </a:solidFill>
                <a:effectLst/>
                <a:latin typeface="Arial" panose="020B0604020202020204" pitchFamily="34" charset="0"/>
              </a:rPr>
              <a:t>komoditizování</a:t>
            </a:r>
            <a:r>
              <a:rPr lang="cs-CZ" sz="2400" b="0" i="0" u="none" strike="noStrike" dirty="0">
                <a:solidFill>
                  <a:srgbClr val="000000"/>
                </a:solidFill>
                <a:effectLst/>
                <a:latin typeface="Arial" panose="020B0604020202020204" pitchFamily="34" charset="0"/>
              </a:rPr>
              <a:t> viz příklad otroctví nebo obchod s těly tzv. bílým masem,</a:t>
            </a:r>
            <a:endParaRPr lang="cs-CZ" sz="3600" dirty="0">
              <a:effectLst/>
            </a:endParaRPr>
          </a:p>
          <a:p>
            <a:pPr marL="0" indent="0" rtl="0">
              <a:spcBef>
                <a:spcPts val="0"/>
              </a:spcBef>
              <a:spcAft>
                <a:spcPts val="0"/>
              </a:spcAft>
              <a:buNone/>
            </a:pPr>
            <a:r>
              <a:rPr lang="cs-CZ" sz="2400" b="0" i="0" u="none" strike="noStrike" dirty="0">
                <a:solidFill>
                  <a:srgbClr val="000000"/>
                </a:solidFill>
                <a:effectLst/>
                <a:latin typeface="Arial" panose="020B0604020202020204" pitchFamily="34" charset="0"/>
              </a:rPr>
              <a:t>- otroctví jako proces sociální transformace, individuální osoba je zbavena práv a předchozí sociální identity a stává se </a:t>
            </a:r>
            <a:r>
              <a:rPr lang="cs-CZ" sz="2400" b="0" i="0" u="none" strike="noStrike" dirty="0" err="1">
                <a:solidFill>
                  <a:srgbClr val="000000"/>
                </a:solidFill>
                <a:effectLst/>
                <a:latin typeface="Arial" panose="020B0604020202020204" pitchFamily="34" charset="0"/>
              </a:rPr>
              <a:t>neosobou</a:t>
            </a:r>
            <a:r>
              <a:rPr lang="cs-CZ" sz="2400" b="0" i="0" u="none" strike="noStrike" dirty="0">
                <a:solidFill>
                  <a:srgbClr val="000000"/>
                </a:solidFill>
                <a:effectLst/>
                <a:latin typeface="Arial" panose="020B0604020202020204" pitchFamily="34" charset="0"/>
              </a:rPr>
              <a:t>, ale objektem komodity, je koupen a je mu dána nová identita pomocí nových osobních vztahů, stále je ale potenciálně komoditou</a:t>
            </a:r>
            <a:endParaRPr lang="cs-CZ" sz="3600" dirty="0">
              <a:effectLst/>
            </a:endParaRPr>
          </a:p>
          <a:p>
            <a:endParaRPr lang="en-US" dirty="0"/>
          </a:p>
        </p:txBody>
      </p:sp>
    </p:spTree>
    <p:extLst>
      <p:ext uri="{BB962C8B-B14F-4D97-AF65-F5344CB8AC3E}">
        <p14:creationId xmlns:p14="http://schemas.microsoft.com/office/powerpoint/2010/main" val="3503991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8B74DD-D6DE-8816-6504-5A3FE615F6F9}"/>
              </a:ext>
            </a:extLst>
          </p:cNvPr>
          <p:cNvSpPr>
            <a:spLocks noGrp="1"/>
          </p:cNvSpPr>
          <p:nvPr>
            <p:ph type="title"/>
          </p:nvPr>
        </p:nvSpPr>
        <p:spPr/>
        <p:txBody>
          <a:bodyPr/>
          <a:lstStyle/>
          <a:p>
            <a:r>
              <a:rPr lang="cs-CZ" dirty="0"/>
              <a:t>Biografický přístup</a:t>
            </a:r>
            <a:endParaRPr lang="en-US" dirty="0"/>
          </a:p>
        </p:txBody>
      </p:sp>
      <p:sp>
        <p:nvSpPr>
          <p:cNvPr id="3" name="Zástupný obsah 2">
            <a:extLst>
              <a:ext uri="{FF2B5EF4-FFF2-40B4-BE49-F238E27FC236}">
                <a16:creationId xmlns:a16="http://schemas.microsoft.com/office/drawing/2014/main" id="{16F702FA-07FD-A412-73F0-4F67D0A508BD}"/>
              </a:ext>
            </a:extLst>
          </p:cNvPr>
          <p:cNvSpPr>
            <a:spLocks noGrp="1"/>
          </p:cNvSpPr>
          <p:nvPr>
            <p:ph idx="1"/>
          </p:nvPr>
        </p:nvSpPr>
        <p:spPr/>
        <p:txBody>
          <a:bodyPr>
            <a:normAutofit fontScale="92500" lnSpcReduction="10000"/>
          </a:bodyPr>
          <a:lstStyle/>
          <a:p>
            <a:pPr rtl="0" fontAlgn="base">
              <a:spcBef>
                <a:spcPts val="0"/>
              </a:spcBef>
              <a:spcAft>
                <a:spcPts val="0"/>
              </a:spcAft>
              <a:buFont typeface="Arial" panose="020B0604020202020204" pitchFamily="34" charset="0"/>
              <a:buChar char="•"/>
            </a:pPr>
            <a:r>
              <a:rPr lang="cs-CZ" b="0" i="0" u="none" strike="noStrike" dirty="0">
                <a:solidFill>
                  <a:srgbClr val="000000"/>
                </a:solidFill>
                <a:effectLst/>
                <a:latin typeface="Arial" panose="020B0604020202020204" pitchFamily="34" charset="0"/>
              </a:rPr>
              <a:t>biografie i jako konstrukt , životní cyklus, idealizované biografie</a:t>
            </a:r>
          </a:p>
          <a:p>
            <a:pPr rtl="0" fontAlgn="base">
              <a:spcBef>
                <a:spcPts val="0"/>
              </a:spcBef>
              <a:spcAft>
                <a:spcPts val="0"/>
              </a:spcAft>
              <a:buFont typeface="Arial" panose="020B0604020202020204" pitchFamily="34" charset="0"/>
              <a:buChar char="•"/>
            </a:pPr>
            <a:r>
              <a:rPr lang="cs-CZ" b="0" i="0" u="none" strike="noStrike" dirty="0">
                <a:solidFill>
                  <a:srgbClr val="000000"/>
                </a:solidFill>
                <a:effectLst/>
                <a:latin typeface="Arial" panose="020B0604020202020204" pitchFamily="34" charset="0"/>
              </a:rPr>
              <a:t>poznání společnosti skrze to, co považuje za úspěšnou kariéru a nebo dobře odžitý život - to stejné platí i u biografie věcí </a:t>
            </a:r>
          </a:p>
          <a:p>
            <a:pPr rtl="0" fontAlgn="base">
              <a:spcBef>
                <a:spcPts val="0"/>
              </a:spcBef>
              <a:spcAft>
                <a:spcPts val="0"/>
              </a:spcAft>
              <a:buFont typeface="Arial" panose="020B0604020202020204" pitchFamily="34" charset="0"/>
              <a:buChar char="•"/>
            </a:pPr>
            <a:r>
              <a:rPr lang="cs-CZ" b="0" i="0" u="none" strike="noStrike" dirty="0" err="1">
                <a:solidFill>
                  <a:srgbClr val="000000"/>
                </a:solidFill>
                <a:effectLst/>
                <a:latin typeface="Arial" panose="020B0604020202020204" pitchFamily="34" charset="0"/>
              </a:rPr>
              <a:t>Riversův</a:t>
            </a:r>
            <a:r>
              <a:rPr lang="cs-CZ" b="0" i="0" u="none" strike="noStrike" dirty="0">
                <a:solidFill>
                  <a:srgbClr val="000000"/>
                </a:solidFill>
                <a:effectLst/>
                <a:latin typeface="Arial" panose="020B0604020202020204" pitchFamily="34" charset="0"/>
              </a:rPr>
              <a:t> genealogický diagram - </a:t>
            </a:r>
            <a:r>
              <a:rPr lang="cs-CZ" b="0" i="0" u="none" strike="noStrike" dirty="0" err="1">
                <a:solidFill>
                  <a:srgbClr val="000000"/>
                </a:solidFill>
                <a:effectLst/>
                <a:latin typeface="Arial" panose="020B0604020202020204" pitchFamily="34" charset="0"/>
              </a:rPr>
              <a:t>Rivers</a:t>
            </a:r>
            <a:r>
              <a:rPr lang="cs-CZ" b="0" i="0" u="none" strike="noStrike" dirty="0">
                <a:solidFill>
                  <a:srgbClr val="000000"/>
                </a:solidFill>
                <a:effectLst/>
                <a:latin typeface="Arial" panose="020B0604020202020204" pitchFamily="34" charset="0"/>
              </a:rPr>
              <a:t> navrhl ale i biografii věcí - ukázal jak se nějaká věc přesouvá v této genealogii</a:t>
            </a:r>
          </a:p>
          <a:p>
            <a:pPr rtl="0" fontAlgn="base">
              <a:spcBef>
                <a:spcPts val="0"/>
              </a:spcBef>
              <a:spcAft>
                <a:spcPts val="0"/>
              </a:spcAft>
              <a:buFont typeface="Arial" panose="020B0604020202020204" pitchFamily="34" charset="0"/>
              <a:buChar char="•"/>
            </a:pPr>
            <a:r>
              <a:rPr lang="cs-CZ" b="1" i="0" u="none" strike="noStrike" dirty="0">
                <a:solidFill>
                  <a:srgbClr val="000000"/>
                </a:solidFill>
                <a:effectLst/>
                <a:latin typeface="Arial" panose="020B0604020202020204" pitchFamily="34" charset="0"/>
              </a:rPr>
              <a:t>BIOGRAFIE VĚCÍ - </a:t>
            </a:r>
            <a:r>
              <a:rPr lang="cs-CZ" b="0" i="0" u="none" strike="noStrike" dirty="0">
                <a:solidFill>
                  <a:srgbClr val="000000"/>
                </a:solidFill>
                <a:effectLst/>
                <a:latin typeface="Arial" panose="020B0604020202020204" pitchFamily="34" charset="0"/>
              </a:rPr>
              <a:t>co je sociologicky neodmyslitelné od statutu v čase a kultuře, odkud věc pochází, kdo ji vytvořil? jakou měla do teď kariéru? jaká by byla ideální kariéra pro tuto věc? Jaký věk zažila? jaké kulturní významy nese pro uživatele? jak se liší způsob využívání věci v čase? Co se stane když věc přestane být užitečná?</a:t>
            </a:r>
          </a:p>
          <a:p>
            <a:pPr rtl="0" fontAlgn="base">
              <a:spcBef>
                <a:spcPts val="0"/>
              </a:spcBef>
              <a:spcAft>
                <a:spcPts val="0"/>
              </a:spcAft>
              <a:buFont typeface="Arial" panose="020B0604020202020204" pitchFamily="34" charset="0"/>
              <a:buChar char="•"/>
            </a:pPr>
            <a:r>
              <a:rPr lang="cs-CZ" b="1" dirty="0">
                <a:solidFill>
                  <a:srgbClr val="000000"/>
                </a:solidFill>
                <a:latin typeface="Arial" panose="020B0604020202020204" pitchFamily="34" charset="0"/>
              </a:rPr>
              <a:t>Kulturní biografie věcí – kulturně informovaná ekonomická biografie věcí</a:t>
            </a:r>
            <a:endParaRPr lang="cs-CZ" b="1" i="0" u="none" strike="noStrike" dirty="0">
              <a:solidFill>
                <a:srgbClr val="000000"/>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2049301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FD4075-1A6D-BD62-62DE-3224C57DD087}"/>
              </a:ext>
            </a:extLst>
          </p:cNvPr>
          <p:cNvSpPr>
            <a:spLocks noGrp="1"/>
          </p:cNvSpPr>
          <p:nvPr>
            <p:ph type="title"/>
          </p:nvPr>
        </p:nvSpPr>
        <p:spPr/>
        <p:txBody>
          <a:bodyPr/>
          <a:lstStyle/>
          <a:p>
            <a:r>
              <a:rPr lang="cs-CZ" dirty="0" err="1"/>
              <a:t>Komoditizace</a:t>
            </a:r>
            <a:endParaRPr lang="en-US" dirty="0"/>
          </a:p>
        </p:txBody>
      </p:sp>
      <p:sp>
        <p:nvSpPr>
          <p:cNvPr id="3" name="Zástupný obsah 2">
            <a:extLst>
              <a:ext uri="{FF2B5EF4-FFF2-40B4-BE49-F238E27FC236}">
                <a16:creationId xmlns:a16="http://schemas.microsoft.com/office/drawing/2014/main" id="{651CF01F-0696-F296-694E-C24B634871DB}"/>
              </a:ext>
            </a:extLst>
          </p:cNvPr>
          <p:cNvSpPr>
            <a:spLocks noGrp="1"/>
          </p:cNvSpPr>
          <p:nvPr>
            <p:ph idx="1"/>
          </p:nvPr>
        </p:nvSpPr>
        <p:spPr/>
        <p:txBody>
          <a:bodyPr/>
          <a:lstStyle/>
          <a:p>
            <a:r>
              <a:rPr lang="cs-CZ" sz="3600" dirty="0"/>
              <a:t>Rozdíl mezi </a:t>
            </a:r>
            <a:r>
              <a:rPr lang="cs-CZ" sz="3600" dirty="0" err="1"/>
              <a:t>komoditizací</a:t>
            </a:r>
            <a:r>
              <a:rPr lang="cs-CZ" sz="3600" dirty="0"/>
              <a:t> a komodifikací!</a:t>
            </a:r>
          </a:p>
          <a:p>
            <a:pPr rtl="0" fontAlgn="base">
              <a:spcBef>
                <a:spcPts val="0"/>
              </a:spcBef>
              <a:spcAft>
                <a:spcPts val="0"/>
              </a:spcAft>
              <a:buFont typeface="Arial" panose="020B0604020202020204" pitchFamily="34" charset="0"/>
              <a:buChar char="•"/>
            </a:pPr>
            <a:r>
              <a:rPr lang="cs-CZ" sz="2400" b="0" i="0" u="none" strike="noStrike" dirty="0">
                <a:solidFill>
                  <a:srgbClr val="000000"/>
                </a:solidFill>
                <a:effectLst/>
                <a:latin typeface="Arial" panose="020B0604020202020204" pitchFamily="34" charset="0"/>
              </a:rPr>
              <a:t>peníze ve společnosti - více </a:t>
            </a:r>
            <a:r>
              <a:rPr lang="cs-CZ" sz="2400" b="0" i="0" u="none" strike="noStrike" dirty="0" err="1">
                <a:solidFill>
                  <a:srgbClr val="000000"/>
                </a:solidFill>
                <a:effectLst/>
                <a:latin typeface="Arial" panose="020B0604020202020204" pitchFamily="34" charset="0"/>
              </a:rPr>
              <a:t>komodizačních</a:t>
            </a:r>
            <a:r>
              <a:rPr lang="cs-CZ" sz="2400" b="0" i="0" u="none" strike="noStrike" dirty="0">
                <a:solidFill>
                  <a:srgbClr val="000000"/>
                </a:solidFill>
                <a:effectLst/>
                <a:latin typeface="Arial" panose="020B0604020202020204" pitchFamily="34" charset="0"/>
              </a:rPr>
              <a:t> procesů a sloučení oddělených sfér </a:t>
            </a:r>
            <a:r>
              <a:rPr lang="cs-CZ" sz="2400" b="0" i="0" u="none" strike="noStrike" dirty="0" err="1">
                <a:solidFill>
                  <a:srgbClr val="000000"/>
                </a:solidFill>
                <a:effectLst/>
                <a:latin typeface="Arial" panose="020B0604020202020204" pitchFamily="34" charset="0"/>
              </a:rPr>
              <a:t>komoditizace</a:t>
            </a:r>
            <a:endParaRPr lang="cs-CZ" sz="2400" b="0" i="0" u="none" strike="noStrike" dirty="0">
              <a:solidFill>
                <a:srgbClr val="000000"/>
              </a:solidFill>
              <a:effectLst/>
              <a:latin typeface="Arial" panose="020B0604020202020204" pitchFamily="34" charset="0"/>
            </a:endParaRPr>
          </a:p>
          <a:p>
            <a:pPr rtl="0" fontAlgn="base">
              <a:spcBef>
                <a:spcPts val="0"/>
              </a:spcBef>
              <a:spcAft>
                <a:spcPts val="0"/>
              </a:spcAft>
              <a:buFont typeface="Arial" panose="020B0604020202020204" pitchFamily="34" charset="0"/>
              <a:buChar char="•"/>
            </a:pPr>
            <a:r>
              <a:rPr lang="cs-CZ" sz="2400" b="0" i="0" u="none" strike="noStrike" dirty="0" err="1">
                <a:solidFill>
                  <a:srgbClr val="000000"/>
                </a:solidFill>
                <a:effectLst/>
                <a:latin typeface="Arial" panose="020B0604020202020204" pitchFamily="34" charset="0"/>
              </a:rPr>
              <a:t>komoditizace</a:t>
            </a:r>
            <a:r>
              <a:rPr lang="cs-CZ" sz="2400" b="0" i="0" u="none" strike="noStrike" dirty="0">
                <a:solidFill>
                  <a:srgbClr val="000000"/>
                </a:solidFill>
                <a:effectLst/>
                <a:latin typeface="Arial" panose="020B0604020202020204" pitchFamily="34" charset="0"/>
              </a:rPr>
              <a:t> na počátcích kapitalismu</a:t>
            </a:r>
          </a:p>
          <a:p>
            <a:pPr rtl="0" fontAlgn="base">
              <a:spcBef>
                <a:spcPts val="0"/>
              </a:spcBef>
              <a:spcAft>
                <a:spcPts val="0"/>
              </a:spcAft>
              <a:buFont typeface="Arial" panose="020B0604020202020204" pitchFamily="34" charset="0"/>
              <a:buChar char="•"/>
            </a:pPr>
            <a:r>
              <a:rPr lang="cs-CZ" sz="2400" b="0" i="0" u="none" strike="noStrike" dirty="0">
                <a:solidFill>
                  <a:srgbClr val="000000"/>
                </a:solidFill>
                <a:effectLst/>
                <a:latin typeface="Arial" panose="020B0604020202020204" pitchFamily="34" charset="0"/>
              </a:rPr>
              <a:t>rozmach </a:t>
            </a:r>
            <a:r>
              <a:rPr lang="cs-CZ" sz="2400" b="0" i="0" u="none" strike="noStrike" dirty="0" err="1">
                <a:solidFill>
                  <a:srgbClr val="000000"/>
                </a:solidFill>
                <a:effectLst/>
                <a:latin typeface="Arial" panose="020B0604020202020204" pitchFamily="34" charset="0"/>
              </a:rPr>
              <a:t>komoditizace</a:t>
            </a:r>
            <a:r>
              <a:rPr lang="cs-CZ" sz="2400" b="0" i="0" u="none" strike="noStrike" dirty="0">
                <a:solidFill>
                  <a:srgbClr val="000000"/>
                </a:solidFill>
                <a:effectLst/>
                <a:latin typeface="Arial" panose="020B0604020202020204" pitchFamily="34" charset="0"/>
              </a:rPr>
              <a:t> - a, každý věc může být směnitelná více a více věcí předmětem výměny …b, vliv na systém jako celek, více věci lze široce měnit</a:t>
            </a:r>
          </a:p>
          <a:p>
            <a:endParaRPr lang="en-US" dirty="0"/>
          </a:p>
        </p:txBody>
      </p:sp>
    </p:spTree>
    <p:extLst>
      <p:ext uri="{BB962C8B-B14F-4D97-AF65-F5344CB8AC3E}">
        <p14:creationId xmlns:p14="http://schemas.microsoft.com/office/powerpoint/2010/main" val="2627435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9FD803-4696-3D20-5955-ED7C15331D08}"/>
              </a:ext>
            </a:extLst>
          </p:cNvPr>
          <p:cNvSpPr>
            <a:spLocks noGrp="1"/>
          </p:cNvSpPr>
          <p:nvPr>
            <p:ph type="title"/>
          </p:nvPr>
        </p:nvSpPr>
        <p:spPr/>
        <p:txBody>
          <a:bodyPr/>
          <a:lstStyle/>
          <a:p>
            <a:r>
              <a:rPr lang="cs-CZ" dirty="0" err="1"/>
              <a:t>Komoditizace</a:t>
            </a:r>
            <a:r>
              <a:rPr lang="cs-CZ" dirty="0"/>
              <a:t> - definice</a:t>
            </a:r>
            <a:endParaRPr lang="en-US" dirty="0"/>
          </a:p>
        </p:txBody>
      </p:sp>
      <p:sp>
        <p:nvSpPr>
          <p:cNvPr id="3" name="Zástupný obsah 2">
            <a:extLst>
              <a:ext uri="{FF2B5EF4-FFF2-40B4-BE49-F238E27FC236}">
                <a16:creationId xmlns:a16="http://schemas.microsoft.com/office/drawing/2014/main" id="{450B870B-CC0F-0F2D-FE95-EC6D6B6EFADD}"/>
              </a:ext>
            </a:extLst>
          </p:cNvPr>
          <p:cNvSpPr>
            <a:spLocks noGrp="1"/>
          </p:cNvSpPr>
          <p:nvPr>
            <p:ph idx="1"/>
          </p:nvPr>
        </p:nvSpPr>
        <p:spPr/>
        <p:txBody>
          <a:bodyPr/>
          <a:lstStyle/>
          <a:p>
            <a:pPr rtl="0">
              <a:spcBef>
                <a:spcPts val="0"/>
              </a:spcBef>
              <a:spcAft>
                <a:spcPts val="0"/>
              </a:spcAft>
            </a:pPr>
            <a:r>
              <a:rPr lang="cs-CZ" b="0" i="0" u="none" strike="noStrike" dirty="0" err="1">
                <a:solidFill>
                  <a:srgbClr val="000000"/>
                </a:solidFill>
                <a:effectLst/>
                <a:latin typeface="Arial" panose="020B0604020202020204" pitchFamily="34" charset="0"/>
              </a:rPr>
              <a:t>Komoditizace</a:t>
            </a:r>
            <a:r>
              <a:rPr lang="cs-CZ" b="0" i="0" u="none" strike="noStrike" dirty="0">
                <a:solidFill>
                  <a:srgbClr val="000000"/>
                </a:solidFill>
                <a:effectLst/>
                <a:latin typeface="Arial" panose="020B0604020202020204" pitchFamily="34" charset="0"/>
              </a:rPr>
              <a:t> je proces přeměny výrobků nebo služeb na standardizované, prodejné předměty. Tento proces má tendenci zbavit komoditu jedinečných nebo identifikačních vlastností ve prospěch identických, levnějších položek, které lze vzájemně zaměňovat.</a:t>
            </a:r>
            <a:endParaRPr lang="cs-CZ" sz="4000" dirty="0">
              <a:effectLst/>
            </a:endParaRPr>
          </a:p>
          <a:p>
            <a:pPr rtl="0" fontAlgn="base">
              <a:spcBef>
                <a:spcPts val="0"/>
              </a:spcBef>
              <a:spcAft>
                <a:spcPts val="0"/>
              </a:spcAft>
              <a:buFont typeface="Arial" panose="020B0604020202020204" pitchFamily="34" charset="0"/>
              <a:buChar char="•"/>
            </a:pPr>
            <a:r>
              <a:rPr lang="cs-CZ" b="0" i="0" u="none" strike="noStrike" dirty="0">
                <a:solidFill>
                  <a:srgbClr val="000000"/>
                </a:solidFill>
                <a:effectLst/>
                <a:latin typeface="Arial" panose="020B0604020202020204" pitchFamily="34" charset="0"/>
              </a:rPr>
              <a:t>Ke </a:t>
            </a:r>
            <a:r>
              <a:rPr lang="cs-CZ" b="0" i="0" u="none" strike="noStrike" dirty="0" err="1">
                <a:solidFill>
                  <a:srgbClr val="000000"/>
                </a:solidFill>
                <a:effectLst/>
                <a:latin typeface="Arial" panose="020B0604020202020204" pitchFamily="34" charset="0"/>
              </a:rPr>
              <a:t>komoditizaci</a:t>
            </a:r>
            <a:r>
              <a:rPr lang="cs-CZ" b="0" i="0" u="none" strike="noStrike" dirty="0">
                <a:solidFill>
                  <a:srgbClr val="000000"/>
                </a:solidFill>
                <a:effectLst/>
                <a:latin typeface="Arial" panose="020B0604020202020204" pitchFamily="34" charset="0"/>
              </a:rPr>
              <a:t> dochází tehdy, když výrobek výrobce nebo služba poskytovatele ztrácí na trhu svou původní jedinečnost.</a:t>
            </a:r>
          </a:p>
          <a:p>
            <a:endParaRPr lang="en-US" dirty="0"/>
          </a:p>
        </p:txBody>
      </p:sp>
    </p:spTree>
    <p:extLst>
      <p:ext uri="{BB962C8B-B14F-4D97-AF65-F5344CB8AC3E}">
        <p14:creationId xmlns:p14="http://schemas.microsoft.com/office/powerpoint/2010/main" val="157932306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TotalTime>
  <Words>1193</Words>
  <Application>Microsoft Office PowerPoint</Application>
  <PresentationFormat>Širokoúhlá obrazovka</PresentationFormat>
  <Paragraphs>77</Paragraphs>
  <Slides>15</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Arial</vt:lpstr>
      <vt:lpstr>Calibri</vt:lpstr>
      <vt:lpstr>Calibri Light</vt:lpstr>
      <vt:lpstr>Motiv Office</vt:lpstr>
      <vt:lpstr>Komodity, komodifikace a dary </vt:lpstr>
      <vt:lpstr>Marcel Mauss a Esej o daru</vt:lpstr>
      <vt:lpstr>Výměna darů a výměna komodit</vt:lpstr>
      <vt:lpstr>Rozdělte se na dvě skupiny</vt:lpstr>
      <vt:lpstr>Komodita</vt:lpstr>
      <vt:lpstr>Biografie věcí (Kopytoff 1986)</vt:lpstr>
      <vt:lpstr>Biografický přístup</vt:lpstr>
      <vt:lpstr>Komoditizace</vt:lpstr>
      <vt:lpstr>Komoditizace - definice</vt:lpstr>
      <vt:lpstr>Komodifikace</vt:lpstr>
      <vt:lpstr>Singularizace a komoditizace</vt:lpstr>
      <vt:lpstr>Komplexní společnosti</vt:lpstr>
      <vt:lpstr>Komoditizace – lidé vs. objekty</vt:lpstr>
      <vt:lpstr>Hranice komoditizace</vt:lpstr>
      <vt:lpstr>Zdroj obrázků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Komodity, komodifikace a dary </dc:title>
  <dc:creator>Kateřina Čanigová</dc:creator>
  <cp:lastModifiedBy>Kateřina Čanigová</cp:lastModifiedBy>
  <cp:revision>6</cp:revision>
  <dcterms:created xsi:type="dcterms:W3CDTF">2023-10-10T05:38:13Z</dcterms:created>
  <dcterms:modified xsi:type="dcterms:W3CDTF">2023-10-10T11:37:36Z</dcterms:modified>
</cp:coreProperties>
</file>