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7" r:id="rId4"/>
    <p:sldId id="257" r:id="rId5"/>
    <p:sldId id="259" r:id="rId6"/>
    <p:sldId id="262" r:id="rId7"/>
    <p:sldId id="263" r:id="rId8"/>
    <p:sldId id="260" r:id="rId9"/>
    <p:sldId id="265" r:id="rId10"/>
    <p:sldId id="266" r:id="rId11"/>
    <p:sldId id="264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005C2B-0BDB-2CE2-15EE-A1A41F1A9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166B893-8D36-D84C-5B71-D4BCEA8B33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CB0253-E498-7506-B758-A09537AEB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4641-3948-4D44-9AB5-C5B850C4AE8C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FE13A54-0203-0557-BA8D-A6289BBBE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A3D5CA3-72F0-C221-BB98-5F8A2BB97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3A93-83A8-4671-A942-4A2349A063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5331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747DAE-B87D-0692-5B1F-507AF1534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5133931-DEA6-C318-FAC2-C34D708730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57DF854-400B-4EE3-1252-155E2208C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4641-3948-4D44-9AB5-C5B850C4AE8C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08DFD4-AECA-14F0-4183-343F4E4F9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8340B68-0C46-088D-5508-C600EFBB9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3A93-83A8-4671-A942-4A2349A063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3591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378A7B3-220F-E9B3-0A03-556E2195F9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D0637C6-1C54-7FD7-8D85-32D5A4BF87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C512D4-6234-E0B6-23CF-4173F6A51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4641-3948-4D44-9AB5-C5B850C4AE8C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3F4696F-4176-C472-761E-780AFD796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943C8D0-5FF1-D6A2-B04B-F2F228CA4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3A93-83A8-4671-A942-4A2349A063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9570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D80B45-DCD6-5EED-5538-557A7A745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02E450-409F-FCDD-42E8-D7E9AF827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4691FCE-11F8-F48B-25F8-B53776DA2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4641-3948-4D44-9AB5-C5B850C4AE8C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10F2C3E-C28C-2397-F2AA-36412B482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1A9B5B-EB43-4B87-503E-15EE43DD5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3A93-83A8-4671-A942-4A2349A063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9920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10E0CE-B353-1CF9-04B0-EE479811E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E1DD7CE-613A-FBF2-6CEB-6FAFBC0E9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6418313-9B26-13F2-879F-ACAC6E337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4641-3948-4D44-9AB5-C5B850C4AE8C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AC4AEB5-EDA5-4E4D-2A37-DF88F276A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A712234-1C88-FC39-1806-64E4A2CB1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3A93-83A8-4671-A942-4A2349A063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3762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66D113-277B-0AB0-156C-92FB7B9A3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0102A0-22AE-3357-8023-729E0DAF8D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EF1D333-7046-9FAF-7C94-C198362327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FA03993-A994-6696-EB7D-73597AD51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4641-3948-4D44-9AB5-C5B850C4AE8C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957204B-990A-BB9F-1A1E-7683B42C8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3752644-1899-D1F0-2B83-D64621EED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3A93-83A8-4671-A942-4A2349A063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7482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50B2B1-775A-229D-5BB4-2368DD9FA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1608BCF-A5B3-3B51-8D07-374AFF047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9763A1A-708F-7F49-2418-1E5800749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DC246FC-0495-8529-8B61-846D104E33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D6AB438-B9B2-4578-0555-653C69D7A9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0062F3A-81A7-1DF8-2910-4AE1BA733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4641-3948-4D44-9AB5-C5B850C4AE8C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01E5ED4-4649-4DE6-57C6-BDFA95C7F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2AF5FB2-AA3F-F993-D0F0-6336A1808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3A93-83A8-4671-A942-4A2349A063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2987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6C59A5-5B65-5C44-8EB2-66C11BCA2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1038D88-1B8B-D6D9-1BDF-83F682458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4641-3948-4D44-9AB5-C5B850C4AE8C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8FDDAA0-45E1-BE6C-CEF5-E011A0CED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9169584-567D-438E-EE82-E2847827D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3A93-83A8-4671-A942-4A2349A063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506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0A8A853-9CBA-DBBE-BAD0-EF7A1367E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4641-3948-4D44-9AB5-C5B850C4AE8C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275F5E8-B529-B668-1D39-C1E813578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FBDDC54-487A-FFD2-8B77-14A272C30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3A93-83A8-4671-A942-4A2349A063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6900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7AAAEC-3DA8-FBE1-1CD0-CBCC2923D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05920A-61AB-85E3-9BA1-55A2BAEAE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2DE9ABE-734D-5ECB-9ED4-964B80184C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F729927-E356-FFF4-F27F-65C36DA7B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4641-3948-4D44-9AB5-C5B850C4AE8C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331FA02-3842-DC10-DF3B-2D2E59FA7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7AC72B2-7D58-C210-2649-D82E7BAF5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3A93-83A8-4671-A942-4A2349A063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3276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4819C6-DD7E-95B9-BA6C-7AB042583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BBC42C5-0C91-59D3-7C2B-3BFC021C15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F652DB5-9C29-6BED-38AD-E6398EF67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387304C-57A1-4995-0E09-82E0F3D2D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34641-3948-4D44-9AB5-C5B850C4AE8C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36D5D9F-CC07-320C-5B45-3A8C02C5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8F1BE5F-2035-525B-0BD0-4066719EA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E3A93-83A8-4671-A942-4A2349A063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1808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D2283B3-5E65-CB2B-DF96-49319F631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BA9A4A6-D646-7FAB-3CF1-507F6D1AC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B3A4B52-07E1-6BD5-C152-BD7109DBB7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34641-3948-4D44-9AB5-C5B850C4AE8C}" type="datetimeFigureOut">
              <a:rPr lang="cs-CZ" smtClean="0"/>
              <a:t>24.10.2023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D97C09-0735-09AD-0D4A-E66E8DAAC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803616C-4C93-8569-16FC-9E31676C8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E3A93-83A8-4671-A942-4A2349A063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00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682-In1LpnQ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AD0654-9F3C-0F5C-30F1-1F120AE0DA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Konzum, produkce a nadbytek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F82AF8B-BBF6-712E-951D-629B0E540B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Materiální kultura SANb2019/1019</a:t>
            </a:r>
          </a:p>
          <a:p>
            <a:r>
              <a:rPr lang="cs-CZ" dirty="0"/>
              <a:t>Úterý, 24.10. ve 12:00</a:t>
            </a:r>
          </a:p>
          <a:p>
            <a:r>
              <a:rPr lang="cs-CZ" dirty="0"/>
              <a:t>Kateřina Čanigová</a:t>
            </a:r>
          </a:p>
        </p:txBody>
      </p:sp>
    </p:spTree>
    <p:extLst>
      <p:ext uri="{BB962C8B-B14F-4D97-AF65-F5344CB8AC3E}">
        <p14:creationId xmlns:p14="http://schemas.microsoft.com/office/powerpoint/2010/main" val="3387055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BAAADF-3EE9-2DBE-FB5B-2E4455F20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Sassatelli</a:t>
            </a:r>
            <a:r>
              <a:rPr lang="en-US" dirty="0"/>
              <a:t>, Roberta. 2007. Consumer Culture: History, Theory and Politics. London: SAGE Publications.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BCBDBD-DB70-A416-2355-EEB4A4C86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Popisuje konzumerismus/konzumní kulturu/konzumní společnost</a:t>
            </a:r>
          </a:p>
          <a:p>
            <a:r>
              <a:rPr lang="cs-CZ" dirty="0"/>
              <a:t>Spotřeba v kapitalismu</a:t>
            </a:r>
          </a:p>
          <a:p>
            <a:r>
              <a:rPr lang="cs-CZ" dirty="0"/>
              <a:t>Max Weber (1980, </a:t>
            </a:r>
            <a:r>
              <a:rPr lang="cs-CZ" dirty="0" err="1"/>
              <a:t>orig</a:t>
            </a:r>
            <a:r>
              <a:rPr lang="cs-CZ" dirty="0"/>
              <a:t>. 1923) definoval zralý západní kapitalismus: </a:t>
            </a:r>
            <a:r>
              <a:rPr lang="cs-CZ" dirty="0" err="1"/>
              <a:t>konzumeristická</a:t>
            </a:r>
            <a:r>
              <a:rPr lang="cs-CZ" dirty="0"/>
              <a:t>/ konzumní společnost je typem společnosti, ve které se realizuje „uspokojování každodenních potřeb“. „prostřednictvím kapitalistického režimu“. To znamená, že každodenní touhy jsou uspokojeny pořízením a používáním „komodit“, zboží, které se vyrábí pro výměnou a jsou v prodeji na trhu.</a:t>
            </a:r>
          </a:p>
          <a:p>
            <a:r>
              <a:rPr lang="cs-CZ" dirty="0"/>
              <a:t>V konzumní společnosti komodity nejen uspokojují naše nejzákladnější denní potřeby; lidé konceptualizují nákup a používání zboží jako úkony „</a:t>
            </a:r>
            <a:r>
              <a:rPr lang="cs-CZ" err="1"/>
              <a:t>spotřeby</a:t>
            </a:r>
            <a:r>
              <a:rPr lang="cs-CZ"/>
              <a:t>“, </a:t>
            </a:r>
          </a:p>
          <a:p>
            <a:r>
              <a:rPr lang="cs-CZ"/>
              <a:t>Existují </a:t>
            </a:r>
            <a:r>
              <a:rPr lang="cs-CZ" dirty="0"/>
              <a:t>společnosti které jsou pouze spotřební nikoli konzumní – odolávají konzumerismus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114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EC3218-3B22-C51A-1CCA-216C2F0D6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4366A9-8177-C8FE-EAC2-194B256AB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Literatura z kurzu</a:t>
            </a:r>
          </a:p>
          <a:p>
            <a:r>
              <a:rPr lang="cs-CZ" dirty="0"/>
              <a:t>Zdroj obrázků Berta 2019 a google.com</a:t>
            </a:r>
          </a:p>
        </p:txBody>
      </p:sp>
    </p:spTree>
    <p:extLst>
      <p:ext uri="{BB962C8B-B14F-4D97-AF65-F5344CB8AC3E}">
        <p14:creationId xmlns:p14="http://schemas.microsoft.com/office/powerpoint/2010/main" val="3926114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0D594E-A704-43D8-403F-44A60817B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Dokument - </a:t>
            </a:r>
            <a:r>
              <a:rPr lang="en-US" b="1" dirty="0"/>
              <a:t>Shop </a:t>
            </a:r>
            <a:r>
              <a:rPr lang="en-US" b="1" dirty="0" err="1"/>
              <a:t>'Til</a:t>
            </a:r>
            <a:r>
              <a:rPr lang="en-US" b="1" dirty="0"/>
              <a:t> You Drop: The Crisis of Consumerism</a:t>
            </a:r>
            <a:br>
              <a:rPr lang="en-US" b="1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DFB354-49D4-49C9-0A6B-C455A6512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https://youtu.be/682-In1LpnQ</a:t>
            </a:r>
            <a:endParaRPr lang="cs-CZ" dirty="0"/>
          </a:p>
          <a:p>
            <a:r>
              <a:rPr lang="cs-CZ" dirty="0"/>
              <a:t>Dokument je z roku 2009. Jaká je situace dnes? </a:t>
            </a:r>
          </a:p>
          <a:p>
            <a:r>
              <a:rPr lang="cs-CZ" dirty="0"/>
              <a:t>Kam se společnost vyvinula, kam se posunula?</a:t>
            </a:r>
          </a:p>
        </p:txBody>
      </p:sp>
    </p:spTree>
    <p:extLst>
      <p:ext uri="{BB962C8B-B14F-4D97-AF65-F5344CB8AC3E}">
        <p14:creationId xmlns:p14="http://schemas.microsoft.com/office/powerpoint/2010/main" val="3447147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31FC79-D0C3-442E-91D8-F9694505D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0C5BE8-90DC-4E1D-8F13-2F39C6B32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Existují alternativy ke konzumerismu, jaké? Napište na papír vše, co vás napadne – životní styl, myšlenkový směr, teorie, individuální i kolektivní přístup</a:t>
            </a:r>
          </a:p>
          <a:p>
            <a:r>
              <a:rPr lang="cs-CZ" dirty="0"/>
              <a:t>Minimalismus, ale i kritizováno, </a:t>
            </a:r>
            <a:r>
              <a:rPr lang="cs-CZ" dirty="0" err="1"/>
              <a:t>zero</a:t>
            </a:r>
            <a:r>
              <a:rPr lang="cs-CZ" dirty="0"/>
              <a:t> </a:t>
            </a:r>
            <a:r>
              <a:rPr lang="cs-CZ" dirty="0" err="1"/>
              <a:t>waste</a:t>
            </a:r>
            <a:r>
              <a:rPr lang="cs-CZ" dirty="0"/>
              <a:t>, </a:t>
            </a:r>
            <a:r>
              <a:rPr lang="cs-CZ" dirty="0" err="1"/>
              <a:t>dobrovolničení</a:t>
            </a:r>
            <a:r>
              <a:rPr lang="cs-CZ" dirty="0"/>
              <a:t> – snižuje se zisk, komunitní pospolitost, </a:t>
            </a:r>
            <a:r>
              <a:rPr lang="cs-CZ" dirty="0" err="1"/>
              <a:t>nomádství</a:t>
            </a:r>
            <a:r>
              <a:rPr lang="cs-CZ" dirty="0"/>
              <a:t>, poustevnictví, nerůst/odrůst, aktivismus, </a:t>
            </a:r>
            <a:r>
              <a:rPr lang="cs-CZ" dirty="0" err="1"/>
              <a:t>sustainability</a:t>
            </a:r>
            <a:r>
              <a:rPr lang="cs-CZ" dirty="0"/>
              <a:t>, </a:t>
            </a:r>
            <a:r>
              <a:rPr lang="cs-CZ" dirty="0" err="1"/>
              <a:t>slow</a:t>
            </a:r>
            <a:r>
              <a:rPr lang="cs-CZ" dirty="0"/>
              <a:t> a fast </a:t>
            </a:r>
            <a:r>
              <a:rPr lang="cs-CZ" dirty="0" err="1"/>
              <a:t>fashion</a:t>
            </a:r>
            <a:r>
              <a:rPr lang="cs-CZ" dirty="0"/>
              <a:t>, papež kritizuje konzumerismus, klimatická krize, KPZ, domácí výroba, DIY - hnutí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2348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A4914A-8929-1A0E-742F-40F798D8D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1E9E5D93-8B86-701F-845E-19AC0A1995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707" y="614838"/>
            <a:ext cx="7960500" cy="5628323"/>
          </a:xfrm>
        </p:spPr>
      </p:pic>
    </p:spTree>
    <p:extLst>
      <p:ext uri="{BB962C8B-B14F-4D97-AF65-F5344CB8AC3E}">
        <p14:creationId xmlns:p14="http://schemas.microsoft.com/office/powerpoint/2010/main" val="3914392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8FDD8D-AA20-B35C-3CB6-2B10F029D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Berta 2019. </a:t>
            </a:r>
            <a:r>
              <a:rPr lang="en-US" dirty="0"/>
              <a:t>Materializing Difference: Consumer Culture, Politics, and Ethnicity among Romanian Roma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DB612B-0B58-58B3-1557-795715E7B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Studium vzorců konzumu a konzumerismu v konkrétní skupině</a:t>
            </a:r>
          </a:p>
          <a:p>
            <a:r>
              <a:rPr lang="cs-CZ" dirty="0"/>
              <a:t>„odhaluje vnitřní dynamiku komplexních vztahů a interakce mezi objekty (stříbrné kádinky a zastřešené korbele) a subjekty(rumunští Romové) a zkoumá jak tyto vztahy a interakce přispívají ke konstrukci, materializace a přeformulování sociálních, ekonomických a politických identit, hranic a rozdílů.“</a:t>
            </a:r>
          </a:p>
          <a:p>
            <a:r>
              <a:rPr lang="cs-CZ" dirty="0"/>
              <a:t> Pojednává také o tom, jak po roce 1989 politická transformace v Rumunsku vedla ke vzniku nové, postsocialistické, spotřebitelské citlivosti mezi </a:t>
            </a:r>
            <a:r>
              <a:rPr lang="cs-CZ" dirty="0" err="1"/>
              <a:t>gaborskými</a:t>
            </a:r>
            <a:r>
              <a:rPr lang="cs-CZ" dirty="0"/>
              <a:t> Romy a jak tato citlivost přetvářela vzorce, významy před změnou režimu a hodnotové preference prestižní spotřeby.</a:t>
            </a:r>
          </a:p>
        </p:txBody>
      </p:sp>
    </p:spTree>
    <p:extLst>
      <p:ext uri="{BB962C8B-B14F-4D97-AF65-F5344CB8AC3E}">
        <p14:creationId xmlns:p14="http://schemas.microsoft.com/office/powerpoint/2010/main" val="388436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080603-F98F-206B-D22E-802EB7ECA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8F78E2-5BC1-1A03-34C3-CB9B54F32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 to podrobný popis společenského života antických stříbrných objektů mezi rumunskými Romy. </a:t>
            </a:r>
          </a:p>
          <a:p>
            <a:r>
              <a:rPr lang="cs-CZ" dirty="0"/>
              <a:t>Sleduje cesty a významy použitých stříbrných kádinek a korbelů jako prestižních předmětů, které protínají politické soupeření, prestiž a osobní vztahy </a:t>
            </a:r>
            <a:r>
              <a:rPr lang="cs-CZ" dirty="0" err="1"/>
              <a:t>Gaborských</a:t>
            </a:r>
            <a:r>
              <a:rPr lang="cs-CZ" dirty="0"/>
              <a:t> Romů. </a:t>
            </a:r>
          </a:p>
          <a:p>
            <a:r>
              <a:rPr lang="cs-CZ" dirty="0"/>
              <a:t>Etnická populace si vytváří vlastní prestižní systém z materiálů, které mají podstatně nižší hodnotu na evropském trhu starožitností, ale tyto materiály jsou prodchnuty jejich vlastní historií a významy v systému částečně omezené cirkulace</a:t>
            </a:r>
          </a:p>
          <a:p>
            <a:r>
              <a:rPr lang="cs-CZ" dirty="0"/>
              <a:t>Neviditelný inkoust etnicity – organizovaný kolem stříbrných příborů</a:t>
            </a:r>
          </a:p>
        </p:txBody>
      </p:sp>
    </p:spTree>
    <p:extLst>
      <p:ext uri="{BB962C8B-B14F-4D97-AF65-F5344CB8AC3E}">
        <p14:creationId xmlns:p14="http://schemas.microsoft.com/office/powerpoint/2010/main" val="3085748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1A5390-14DC-5CD3-F873-A7B81219F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BCC48CA-F0FF-36D4-1BC7-60CE90E22E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814671"/>
            <a:ext cx="4747953" cy="467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umísťuje tyto procesy a postupy v dějinách socialismu a postsocialismu, ve kterých hodnota </a:t>
            </a:r>
            <a:r>
              <a:rPr kumimoji="0" lang="cs-CZ" altLang="cs-CZ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etnizovaných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, malých, prestižních předmětů se mění a variuje ve vztahu k větším,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všeobjímajícím politickým ekonomikám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21DEC74-FD12-D170-41D6-3B966B91F0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91" t="29651" r="55909" b="5324"/>
          <a:stretch/>
        </p:blipFill>
        <p:spPr>
          <a:xfrm>
            <a:off x="5974081" y="1814671"/>
            <a:ext cx="2743200" cy="445945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D4678F6-61A2-4310-9D14-A72C551393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64" t="28282" r="55909" b="4862"/>
          <a:stretch/>
        </p:blipFill>
        <p:spPr>
          <a:xfrm>
            <a:off x="8776854" y="1814670"/>
            <a:ext cx="2770910" cy="455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264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53C984-610F-6C22-2A24-D4CA69DC6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Douglas a </a:t>
            </a:r>
            <a:r>
              <a:rPr lang="cs-CZ" dirty="0" err="1"/>
              <a:t>Isherwood</a:t>
            </a:r>
            <a:r>
              <a:rPr lang="cs-CZ" dirty="0"/>
              <a:t> </a:t>
            </a:r>
            <a:r>
              <a:rPr lang="en-US" dirty="0"/>
              <a:t>1996 [1979]. The World of Goods: Consumption and Anthropology of Consumption.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C18115-E61A-2F50-C765-B694DD8B7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cs-CZ" sz="2200" dirty="0"/>
              <a:t>překlenuje propast mezi tím, co o specializovaném tématu říkají ekonomové zkoumající spotřební chování a co vědí antropologové o tom, proč lidé chtějí věci. 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cs-CZ" sz="2200" dirty="0"/>
              <a:t>Ekonom předpokládá, že touha po předmětech je individuální psychické nutkání. Antropolog předpokládá, že předměty jsou žádoucí k tomu aby se jich zbavovali, sdílení nebo plnění společenských povinností. 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cs-CZ" sz="2200" dirty="0"/>
              <a:t>Spotřeba je součást způsobu žití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cs-CZ" sz="2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Spotřeba jako řada rituálů. Spotřeba dělá gesta pro vyjádření úcty, označení identity, jako série rituálů.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cs-CZ" sz="2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Nakupování je příprava na konzumní rituály nebo rozvoj infrastruktury pro ně. </a:t>
            </a:r>
            <a:endParaRPr lang="cs-CZ" sz="21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cs-CZ" sz="2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Vzorce spotřeby ukazují vzorec společnosti.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cs-CZ" sz="2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uzavřené komunitě jsou výdaje kontrolovány veřejnou kontrolou.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cs-CZ" sz="2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Měli bychom sledovat  tok zboží, chceme-li porozumět tomu, jak spotřeba formuje společnost.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9105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54B435-83C1-1F43-3C33-8C42F7304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Spotřeba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12ABD2-17DC-1F0A-27F0-23952D50D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Integrální součástí sociálního systému, zprostředkovává vztah mezi lidmi</a:t>
            </a:r>
          </a:p>
          <a:p>
            <a:r>
              <a:rPr lang="cs-CZ" dirty="0"/>
              <a:t>Spotřeba vs. Konzum -&gt; </a:t>
            </a:r>
          </a:p>
          <a:p>
            <a:r>
              <a:rPr lang="cs-CZ" dirty="0"/>
              <a:t>(</a:t>
            </a:r>
            <a:r>
              <a:rPr lang="cs-CZ" dirty="0" err="1"/>
              <a:t>ethical</a:t>
            </a:r>
            <a:r>
              <a:rPr lang="cs-CZ" dirty="0"/>
              <a:t>) </a:t>
            </a:r>
            <a:r>
              <a:rPr lang="cs-CZ" dirty="0" err="1"/>
              <a:t>Consumption</a:t>
            </a:r>
            <a:r>
              <a:rPr lang="cs-CZ" dirty="0"/>
              <a:t> vs. </a:t>
            </a:r>
            <a:r>
              <a:rPr lang="cs-CZ" dirty="0" err="1"/>
              <a:t>overconsumption</a:t>
            </a:r>
            <a:r>
              <a:rPr lang="cs-CZ" dirty="0"/>
              <a:t>/</a:t>
            </a:r>
            <a:r>
              <a:rPr lang="cs-CZ" dirty="0" err="1"/>
              <a:t>modern</a:t>
            </a:r>
            <a:r>
              <a:rPr lang="cs-CZ" dirty="0"/>
              <a:t> </a:t>
            </a:r>
            <a:r>
              <a:rPr lang="cs-CZ" dirty="0" err="1"/>
              <a:t>consumption</a:t>
            </a:r>
            <a:r>
              <a:rPr lang="cs-CZ" dirty="0"/>
              <a:t>/</a:t>
            </a:r>
            <a:r>
              <a:rPr lang="cs-CZ" dirty="0" err="1"/>
              <a:t>consumerism</a:t>
            </a:r>
            <a:r>
              <a:rPr lang="cs-CZ" dirty="0"/>
              <a:t>/ </a:t>
            </a:r>
            <a:r>
              <a:rPr lang="cs-CZ" dirty="0" err="1"/>
              <a:t>conspicuos</a:t>
            </a:r>
            <a:r>
              <a:rPr lang="cs-CZ" dirty="0"/>
              <a:t> </a:t>
            </a:r>
            <a:r>
              <a:rPr lang="cs-CZ" dirty="0" err="1"/>
              <a:t>consumption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238951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674</Words>
  <Application>Microsoft Office PowerPoint</Application>
  <PresentationFormat>Širokoúhlá obrazovka</PresentationFormat>
  <Paragraphs>42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Arial Unicode MS</vt:lpstr>
      <vt:lpstr>Calibri</vt:lpstr>
      <vt:lpstr>Calibri Light</vt:lpstr>
      <vt:lpstr>Motiv Office</vt:lpstr>
      <vt:lpstr>Konzum, produkce a nadbytek</vt:lpstr>
      <vt:lpstr>Dokument - Shop 'Til You Drop: The Crisis of Consumerism </vt:lpstr>
      <vt:lpstr>Prezentace aplikace PowerPoint</vt:lpstr>
      <vt:lpstr>Prezentace aplikace PowerPoint</vt:lpstr>
      <vt:lpstr>Berta 2019. Materializing Difference: Consumer Culture, Politics, and Ethnicity among Romanian Roma</vt:lpstr>
      <vt:lpstr>Prezentace aplikace PowerPoint</vt:lpstr>
      <vt:lpstr>Prezentace aplikace PowerPoint</vt:lpstr>
      <vt:lpstr>Douglas a Isherwood 1996 [1979]. The World of Goods: Consumption and Anthropology of Consumption. </vt:lpstr>
      <vt:lpstr>Spotřeba </vt:lpstr>
      <vt:lpstr>Sassatelli, Roberta. 2007. Consumer Culture: History, Theory and Politics. London: SAGE Publications. 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Kateřina Čanigová</dc:creator>
  <cp:lastModifiedBy>Ucitel</cp:lastModifiedBy>
  <cp:revision>11</cp:revision>
  <dcterms:created xsi:type="dcterms:W3CDTF">2023-10-23T21:43:02Z</dcterms:created>
  <dcterms:modified xsi:type="dcterms:W3CDTF">2023-10-24T11:39:56Z</dcterms:modified>
</cp:coreProperties>
</file>