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4" r:id="rId5"/>
    <p:sldId id="267" r:id="rId6"/>
    <p:sldId id="257" r:id="rId7"/>
    <p:sldId id="261" r:id="rId8"/>
    <p:sldId id="270" r:id="rId9"/>
    <p:sldId id="260" r:id="rId10"/>
    <p:sldId id="263" r:id="rId11"/>
    <p:sldId id="268" r:id="rId12"/>
    <p:sldId id="266" r:id="rId13"/>
    <p:sldId id="258" r:id="rId14"/>
    <p:sldId id="262" r:id="rId15"/>
    <p:sldId id="25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2417-2BD1-F916-9ACB-9E41C471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886F68-4EBF-A921-A38E-81BE86620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A6E4-100C-B635-3546-409C361A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DFC51C-3069-5042-C023-8C479436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1A6A92-001B-4A74-C604-202DA989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88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8B661-0356-0B1B-9FE1-7D7CE2FC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17FE3E-5207-42EB-4D2B-055BA1CF8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4263E2-745F-7C6B-99A7-ACAC7EE8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2F8727-604E-7654-73EA-5FD92AFF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7E363-5CC9-4235-B817-8FC3DF0E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BE54BF-9884-776E-6CCC-4C1ACB7DC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925716-B5DF-8F07-B077-CA484F09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122F8-14EC-6CB4-502E-22558816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F5621B-2B6E-A529-8AB8-34C58B23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85EF7B-22F1-407D-B059-88E92961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CE99D-552B-13DC-A321-62952A33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86C35-D43D-C290-AB79-C28E367C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E457A4-47ED-6B6B-AC88-67877F52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C3B59B-385B-D036-8A76-1ACEA504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41D4D8-549E-9814-64F9-E13473A0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03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A192B-168E-0006-C481-53415664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E76347-803F-7B3D-8144-BC8AE7B0B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A770BE-E5D7-5298-ED6A-2EC4B8B8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801CC5-BEC1-7847-0BA2-0185404F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61AB80-81CC-DB1A-0C9C-71ECE60E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45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E698B-F236-536E-F17B-EA5E2535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CA045-9BAB-CA5B-F525-21DCB061F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759FEA-1123-17CD-75C1-9D549F2E0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D7F537-7564-F06D-FEF8-2AF6002D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DD2200-9C31-EF2E-FA3E-A0F88387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699F85-AAA2-A437-2D29-B1E1994B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99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97A08-571D-97FA-5505-F6F4B9FA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71C69-22AE-E297-5F4E-6C2CD884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80679F-1C20-8171-A80C-43EADB258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01ECD0-000C-B409-764D-9D6E627C9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9552A9-D134-E4E7-11F7-35A5D4423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9B4AE7-EB29-F81F-1867-8D1A13DC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3F0863-B078-DBF9-9580-636E24CD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5372D4-9481-5714-8743-37EC208A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43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1DD67-B5DC-DEE3-F2E8-1712357D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9A6180-0C1D-52EB-F710-43C77371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3BC0D9-6BDC-785A-7A39-7A054629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AA6528-88F1-5347-A0D4-6B776C71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633B4D-3538-D13C-E4FD-A4B2C0D1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E5FAB0-E1AC-94E7-0E34-C51F86CD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DD9EBE-D374-C446-CF1F-0980E51F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59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578BB-5C2B-3325-FE58-F07766B4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147C2-B781-F143-5419-3B5FEB234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D319DC-AC65-1D9D-9B98-3DB1A305F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20C6C0-211C-17A4-9502-2D8A56BA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AC2451-59D0-BBCE-3D48-5C239A07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001255-E0F3-4620-14C4-5A367C30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51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E853F-F00D-3FE2-AFF7-CC463B08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71FA77A-7EC2-2170-CA8F-0C872DE33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441E5D-0B0D-F0EC-8525-C4DE552B6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E25467-60A7-F20F-6000-CEE81AA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FE1162-1488-1714-F7FB-864099EB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8942AC-5B58-9F1F-D98F-CEBDBC3A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4AE0AE0-9E8C-EFEA-52CA-01A6EB25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C6AC2C-9857-748F-8884-1F2536F9D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7276A2-B0A1-4034-1917-A062F7EE1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00A3-F241-404F-B8A0-6D22EC44383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8411-907F-FD44-AFD2-AF2A6D04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87532-8CB3-3F4C-BF4F-D141B5D9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AE21-DB08-4CDA-A574-9CAB2DB41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istnikultura.cz/berte-vsechno-co-vypada-stare-antikomunismus-a-ostalgie-v-muzeich-komunismu-blanka-nyklova-pe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EE81F-5C9D-8DEB-BF7C-5B744CED2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Moc, stát, politika a materiální kultura každodennosti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DC45AB-78ED-5646-2553-DC69A01AE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Materiální kultura SANb1019/2019</a:t>
            </a:r>
          </a:p>
          <a:p>
            <a:r>
              <a:rPr lang="cs-CZ" dirty="0"/>
              <a:t>Úterý 12:00, U33</a:t>
            </a:r>
          </a:p>
          <a:p>
            <a:r>
              <a:rPr lang="cs-CZ" dirty="0"/>
              <a:t>Kateřina Čanigová</a:t>
            </a:r>
          </a:p>
        </p:txBody>
      </p:sp>
    </p:spTree>
    <p:extLst>
      <p:ext uri="{BB962C8B-B14F-4D97-AF65-F5344CB8AC3E}">
        <p14:creationId xmlns:p14="http://schemas.microsoft.com/office/powerpoint/2010/main" val="39434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1A0E0-73EA-3A4C-AE5C-94FA337F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Buchli 2002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E3AE9-1973-5290-F900-7310EB0F6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Článek ukazuje, jak stát působí na podobu domácnosti, s jakými motivy</a:t>
            </a:r>
          </a:p>
          <a:p>
            <a:pPr marL="0" indent="0">
              <a:buNone/>
            </a:pPr>
            <a:r>
              <a:rPr lang="cs-CZ" dirty="0"/>
              <a:t>Byt =životní styl/lifestyle, </a:t>
            </a:r>
            <a:r>
              <a:rPr lang="cs-CZ" dirty="0" err="1"/>
              <a:t>dizain</a:t>
            </a:r>
            <a:r>
              <a:rPr lang="cs-CZ" dirty="0"/>
              <a:t>,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Domkom</a:t>
            </a:r>
            <a:r>
              <a:rPr lang="cs-CZ" dirty="0"/>
              <a:t> - - založeno jako radikální projekt kooperativního bydlení/ hnutí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cs-CZ" dirty="0"/>
              <a:t>přetransformoval se na každodenní život v bytě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cs-CZ" dirty="0"/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Masivní výstavba</a:t>
            </a:r>
          </a:p>
          <a:p>
            <a:pPr marL="0" indent="0">
              <a:buNone/>
            </a:pPr>
            <a:r>
              <a:rPr lang="cs-CZ" dirty="0"/>
              <a:t>Sovětský domov a jeho proměna </a:t>
            </a:r>
            <a:r>
              <a:rPr lang="cs-CZ" b="1" dirty="0"/>
              <a:t>stalinistická éra vs. Post-stalinistická moderní</a:t>
            </a:r>
          </a:p>
          <a:p>
            <a:pPr marL="0" indent="0">
              <a:buNone/>
            </a:pPr>
            <a:r>
              <a:rPr lang="cs-CZ" b="1" dirty="0"/>
              <a:t>Vliv státu a strany na domácí sféru a život uvnitř domácnosti</a:t>
            </a:r>
          </a:p>
          <a:p>
            <a:pPr marL="0" indent="0">
              <a:buNone/>
            </a:pPr>
            <a:r>
              <a:rPr lang="cs-CZ" dirty="0"/>
              <a:t>„Encyklopedie domácí ekonomie“ a další žurnály, které předávaly jasnou a ideální představu o podobě domácnosti, interiéru, nábytku a dekorací</a:t>
            </a:r>
          </a:p>
          <a:p>
            <a:pPr marL="0" indent="0">
              <a:buNone/>
            </a:pPr>
            <a:r>
              <a:rPr lang="cs-CZ" dirty="0"/>
              <a:t>Z monofunkčních domácností na multifunkční – transformovatelný nábytek – jedna funkce vhodná pro prezentaci, další schovány (postel)</a:t>
            </a:r>
          </a:p>
        </p:txBody>
      </p:sp>
    </p:spTree>
    <p:extLst>
      <p:ext uri="{BB962C8B-B14F-4D97-AF65-F5344CB8AC3E}">
        <p14:creationId xmlns:p14="http://schemas.microsoft.com/office/powerpoint/2010/main" val="392061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EE966-E07A-C5F6-9996-20E08268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Buchli 2002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1F265-4508-C0DA-973E-5967E18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3" y="1280160"/>
            <a:ext cx="10705407" cy="4896803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Proti maloměšťáctví – drobné buržoazii, lidé s omezenými rozhledy a zastaralými názory, snaží se získat prostředky vyšších tříd ale cíle zůstávají nízké, nižší původ a snaha dostat do velkoburžoazie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Pokoj sloužil k setkávání přátel, můžeme vidět jako příklad bytové semináře – neformální občanské vzdělávání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bydlely v něm i třígenerační rodiny - jedly, spaly, spaly v jednom pokoji.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Konzumní zboží byl nedostatek –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zaměření se na </a:t>
            </a:r>
            <a:r>
              <a:rPr 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rearanžování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prostoru a eliminaci předmětů v prostoru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, interiér by měl být jednodušší, méně zdobený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oficiální státní politika vytváří plán toho, jak budou vypadat byty</a:t>
            </a:r>
          </a:p>
          <a:p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potřeba </a:t>
            </a:r>
            <a:r>
              <a:rPr 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redekorovat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interiér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 spojena se svátky, svátek práce a oslava říjnové revoluce - jasně daný čas, kdy je volno od práce a lidé se mají věnovat bytu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-&gt; stalinismus legitimován protože se stát zaměřoval na domácí sféru, kterou kontroloval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byt - každodenní život - referuje to ke každému aspektu každodenního života - jídlo, oblečení, domácí </a:t>
            </a:r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matkultura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 a rodinný život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-&gt; Vše v socialistické domácnosti odkazovalo na vládnoucí režim – vše bylo plánované a velmi dobře promyšlené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Pokud se vzpomíná na historii – přebírá se státní ideologie daného režimu</a:t>
            </a:r>
          </a:p>
        </p:txBody>
      </p:sp>
    </p:spTree>
    <p:extLst>
      <p:ext uri="{BB962C8B-B14F-4D97-AF65-F5344CB8AC3E}">
        <p14:creationId xmlns:p14="http://schemas.microsoft.com/office/powerpoint/2010/main" val="141786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F9A31-6E99-0D91-2B05-336461BA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EA3F1-1887-4619-E493-47434962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Vyprávěj</a:t>
            </a:r>
          </a:p>
          <a:p>
            <a:r>
              <a:rPr lang="cs-CZ" dirty="0"/>
              <a:t>První republika</a:t>
            </a:r>
          </a:p>
          <a:p>
            <a:r>
              <a:rPr lang="cs-CZ" dirty="0"/>
              <a:t>Devadesátky</a:t>
            </a:r>
          </a:p>
          <a:p>
            <a:r>
              <a:rPr lang="cs-CZ" dirty="0"/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2590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E2C0D-AF0F-4B36-B967-C3A3BCD8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845EE-AE88-4998-2575-B67FA294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Můžeme se zásobit v retro týdnech v Lidlu nebo si koupit tašku s východoněmeckým </a:t>
            </a:r>
            <a:r>
              <a:rPr lang="cs-CZ" dirty="0" err="1"/>
              <a:t>Amplemannem</a:t>
            </a:r>
            <a:r>
              <a:rPr lang="cs-CZ" dirty="0"/>
              <a:t>. Obchoduje se ale i se specifickou materializací historie, se kterou se můžeme setkat v soukromých muzeích připomínajících buď celkově dobu vlády Komunistické strany anebo některý z jejích aspektů. V naší přednášce se zaměříme na komerční „muzea komunismu“, která často cílí zejména na cizince. Podíváme se na to, jak s historickou </a:t>
            </a:r>
            <a:r>
              <a:rPr lang="cs-CZ" dirty="0" err="1"/>
              <a:t>materialitou</a:t>
            </a:r>
            <a:r>
              <a:rPr lang="cs-CZ" dirty="0"/>
              <a:t> nakládají a jakou minulost návštěvníkům vlastně představují. Jádrem našeho příspěvku bude reflexe našeho pobytu v Krytu 10-Z v Brně, který nyní hostí (n)</a:t>
            </a:r>
            <a:r>
              <a:rPr lang="cs-CZ" dirty="0" err="1"/>
              <a:t>ostalgický</a:t>
            </a:r>
            <a:r>
              <a:rPr lang="cs-CZ" dirty="0"/>
              <a:t> hotel, muzeum, a který se k místní historii a ideologiím vztahuje i prostřednictvím retro kantýny pod vedením kuchařské tváře Lidlu, Marcela </a:t>
            </a:r>
            <a:r>
              <a:rPr lang="cs-CZ" dirty="0" err="1"/>
              <a:t>Ihnačáka</a:t>
            </a:r>
            <a:r>
              <a:rPr lang="cs-CZ" dirty="0"/>
              <a:t>. (Nyklová, </a:t>
            </a:r>
            <a:r>
              <a:rPr lang="cs-CZ" dirty="0" err="1"/>
              <a:t>Gibas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342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53D70-0F9B-EC11-2C5B-850E2FF9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https://my.matterport.com/show/?m=Yrd7tRnXzq2&amp;brand=0</a:t>
            </a:r>
          </a:p>
        </p:txBody>
      </p:sp>
      <p:pic>
        <p:nvPicPr>
          <p:cNvPr id="5" name="Zástupný obsah 4" descr="Obsah obrázku venku, strom, obloha, oranžová&#10;&#10;Popis byl vytvořen automaticky">
            <a:extLst>
              <a:ext uri="{FF2B5EF4-FFF2-40B4-BE49-F238E27FC236}">
                <a16:creationId xmlns:a16="http://schemas.microsoft.com/office/drawing/2014/main" id="{D72666C4-E1BA-0A76-746E-C6F553715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2929731"/>
            <a:ext cx="3209925" cy="2143125"/>
          </a:xfrm>
        </p:spPr>
      </p:pic>
    </p:spTree>
    <p:extLst>
      <p:ext uri="{BB962C8B-B14F-4D97-AF65-F5344CB8AC3E}">
        <p14:creationId xmlns:p14="http://schemas.microsoft.com/office/powerpoint/2010/main" val="37783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7E6C3-204F-F990-89EA-9537A30D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01D34-40DB-C96D-0A89-4FC10B063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https://mistnikultura.cz/berte-vsechno-co-vypada-stare-antikomunismus-a-ostalgie-v-muzeich-komunismu-blanka-nyklova-petr</a:t>
            </a:r>
            <a:endParaRPr lang="cs-CZ" dirty="0"/>
          </a:p>
          <a:p>
            <a:r>
              <a:rPr lang="cs-CZ" dirty="0"/>
              <a:t>Zdroje obrázků: google.com</a:t>
            </a:r>
          </a:p>
        </p:txBody>
      </p:sp>
    </p:spTree>
    <p:extLst>
      <p:ext uri="{BB962C8B-B14F-4D97-AF65-F5344CB8AC3E}">
        <p14:creationId xmlns:p14="http://schemas.microsoft.com/office/powerpoint/2010/main" val="33920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079DF-0E29-FBCB-3998-264BF329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782" y="-831273"/>
            <a:ext cx="1884217" cy="768927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nám říkají kuchyně o genderu, etnicitě, národnosti,  náboženství, rase,  věku, třídě a psychice osob? Kdo je používá a jak?</a:t>
            </a:r>
            <a:br>
              <a:rPr lang="cs-CZ" dirty="0">
                <a:effectLst/>
              </a:rPr>
            </a:b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Ja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ký typ kuchyně na obrázcích chybí? Např. na základě textu od Millera</a:t>
            </a:r>
            <a:endParaRPr lang="cs-CZ" dirty="0">
              <a:effectLst/>
            </a:endParaRPr>
          </a:p>
        </p:txBody>
      </p:sp>
      <p:pic>
        <p:nvPicPr>
          <p:cNvPr id="5" name="Zástupný obsah 4" descr="Obsah obrázku interiér, interiérový design, zeď, podlaha&#10;&#10;Popis byl vytvořen automaticky">
            <a:extLst>
              <a:ext uri="{FF2B5EF4-FFF2-40B4-BE49-F238E27FC236}">
                <a16:creationId xmlns:a16="http://schemas.microsoft.com/office/drawing/2014/main" id="{CADCA8A5-AD77-07DA-560A-3A56D464A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7926" cy="3313607"/>
          </a:xfrm>
        </p:spPr>
      </p:pic>
      <p:pic>
        <p:nvPicPr>
          <p:cNvPr id="7" name="Obrázek 6" descr="Obsah obrázku interiér, Skříňky, zeď, nábytek&#10;&#10;Popis byl vytvořen automaticky">
            <a:extLst>
              <a:ext uri="{FF2B5EF4-FFF2-40B4-BE49-F238E27FC236}">
                <a16:creationId xmlns:a16="http://schemas.microsoft.com/office/drawing/2014/main" id="{0431DA1A-BC94-C0DA-6643-08AE01EBC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31" y="3091127"/>
            <a:ext cx="5479915" cy="3766873"/>
          </a:xfrm>
          <a:prstGeom prst="rect">
            <a:avLst/>
          </a:prstGeom>
        </p:spPr>
      </p:pic>
      <p:pic>
        <p:nvPicPr>
          <p:cNvPr id="9" name="Obrázek 8" descr="Obsah obrázku interiér, podlaha, zeď, nábytek&#10;&#10;Popis byl vytvořen automaticky">
            <a:extLst>
              <a:ext uri="{FF2B5EF4-FFF2-40B4-BE49-F238E27FC236}">
                <a16:creationId xmlns:a16="http://schemas.microsoft.com/office/drawing/2014/main" id="{98F2B351-25CB-DD9A-4927-7CF16FB9B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3195651"/>
            <a:ext cx="4883131" cy="3662349"/>
          </a:xfrm>
          <a:prstGeom prst="rect">
            <a:avLst/>
          </a:prstGeom>
        </p:spPr>
      </p:pic>
      <p:pic>
        <p:nvPicPr>
          <p:cNvPr id="11" name="Obrázek 10" descr="Obsah obrázku interiér, zeď, Pracovní deska, dřez&#10;&#10;Popis byl vytvořen automaticky">
            <a:extLst>
              <a:ext uri="{FF2B5EF4-FFF2-40B4-BE49-F238E27FC236}">
                <a16:creationId xmlns:a16="http://schemas.microsoft.com/office/drawing/2014/main" id="{EF4F028D-752C-7664-BCC3-FB162B165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31" y="-7884"/>
            <a:ext cx="5509353" cy="30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9B454-5694-D366-8A79-3F1B02EA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F1663-115F-454C-CB5E-93A220DC1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kuchyně se vzpomínkami z cest, suvenýry, kdo má v kuchyni pohlednice? kuchyně etnických menšin, výrazně dekorované kuchyně, kuchyně s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diy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výrobky jako z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fleru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fake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rurální vzhled,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fake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komín a dlaždice nebo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fake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trámy…..</a:t>
            </a:r>
            <a:endParaRPr lang="cs-CZ" sz="360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62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E733D-1CCD-672D-866A-520A6989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Miller 1988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3FB53-F3C3-E435-20F3-B57B89FB6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Terénní výzkum kuchyní u 40 participantů/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konkrétního bytového komplexu v severním Londýně – nájemní městské bydlení „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Housing“, popis kuchyní u menšího počtu participantů/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 obyvatelé dekorují své kuchyně -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cílem bylo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zjistit jak se identické vybavení mění s tím, jak v něm žijí různí lidé - pomocí 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„Teorie bydlení proto musí být teorií spotřeby“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obraz obecního bydlení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odraz kontroly, kterou vykonává stát obecně, a je odrazem kontroly, kterou vykonává kapitalismus jak nad pracovištěm, tak nad rozdělováním zdrojů.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je to politické? kuchyně jako ženská sféra -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efektivní odstranění z politického a veřejného prostředí, podporováno ženskými časopisy, které ideologicky reprodukují patriarchát</a:t>
            </a:r>
            <a:endParaRPr lang="cs-CZ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do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nová role  (a jediná) pro muže v domácnostech – liší se v závislosti na národnosti</a:t>
            </a:r>
            <a:endParaRPr 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91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37E5D-DE9E-DC05-7013-E15D83FD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CE4CA6-F40A-4F1A-9481-47BCDE1D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rozdíl mezi kuchyní s funkčními předměty vs. kuchyně která má spoustu předmětů odkazujících na minulost a život člověka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etnicita se významně promítá na vzhledu kuchyně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práce vykonávaná v kuchyni a sociální vztahy spotřeby </a:t>
            </a:r>
            <a:endParaRPr lang="cs-CZ" sz="36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lidé kteří byli osamělí a depresivní neměli v kuchyni dekorace</a:t>
            </a:r>
            <a:endParaRPr lang="cs-CZ" sz="3600" dirty="0">
              <a:effectLst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-&gt;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kuchyně jako sociální aréna, kde se objekty stávají integrálními aspekty procesů které konstruují sociální vztahy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84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85EF9-6677-8324-DA52-70081358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dle vás a textu </a:t>
            </a:r>
            <a:r>
              <a:rPr lang="cs-CZ" dirty="0" err="1"/>
              <a:t>ostalgie</a:t>
            </a:r>
            <a:r>
              <a:rPr lang="cs-CZ" dirty="0"/>
              <a:t> a </a:t>
            </a:r>
            <a:r>
              <a:rPr lang="cs-CZ" dirty="0" err="1"/>
              <a:t>westalgie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B452E-02A4-515B-8F8C-90F22259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tyto koncepty vztahují k našemu kurzu? Jak souvisí s materiální kulturou?</a:t>
            </a:r>
          </a:p>
          <a:p>
            <a:r>
              <a:rPr lang="cs-CZ" dirty="0"/>
              <a:t>Jak souvisí s tématem přednášky? </a:t>
            </a:r>
            <a:r>
              <a:rPr lang="cs-CZ" b="1" dirty="0"/>
              <a:t>Moc, stát, politika a materiální kultura každodennosti</a:t>
            </a:r>
            <a:endParaRPr lang="cs-CZ" dirty="0"/>
          </a:p>
          <a:p>
            <a:r>
              <a:rPr lang="cs-CZ" dirty="0"/>
              <a:t>https://art.ceskatelevize.cz/inside/ar-t-chiv-ostalgie-a-westalgie-prijemne-vzpominani-i-nebezpecna-relativizace-minulosti-r88Ze-r88Ze</a:t>
            </a:r>
          </a:p>
        </p:txBody>
      </p:sp>
    </p:spTree>
    <p:extLst>
      <p:ext uri="{BB962C8B-B14F-4D97-AF65-F5344CB8AC3E}">
        <p14:creationId xmlns:p14="http://schemas.microsoft.com/office/powerpoint/2010/main" val="13983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9B26A-8893-DB66-968B-A617006B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A9C4C-3152-9AD6-E33F-0C3B09BE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Ostalgie</a:t>
            </a:r>
            <a:r>
              <a:rPr lang="cs-CZ" dirty="0"/>
              <a:t> je </a:t>
            </a:r>
            <a:r>
              <a:rPr lang="cs-CZ" b="1" dirty="0"/>
              <a:t>původně německý termín, který označuje stesk východních Němců po některých aspektech života v bývalé NDR</a:t>
            </a:r>
            <a:r>
              <a:rPr lang="cs-CZ" dirty="0"/>
              <a:t>. Výraz vznikl jako složenina německých slov Osten (východ) a Nostalgie (nostalgie)</a:t>
            </a:r>
          </a:p>
        </p:txBody>
      </p:sp>
    </p:spTree>
    <p:extLst>
      <p:ext uri="{BB962C8B-B14F-4D97-AF65-F5344CB8AC3E}">
        <p14:creationId xmlns:p14="http://schemas.microsoft.com/office/powerpoint/2010/main" val="27525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26F2E-FC1D-D6AE-3C4C-DFFE9F75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4A1A4-4565-44BC-09FA-9FBF6F3C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apište si předměty, které spadají do kolonky “stýskání po komunismu”. </a:t>
            </a:r>
          </a:p>
          <a:p>
            <a:pPr marL="0" indent="0">
              <a:buNone/>
            </a:pPr>
            <a:r>
              <a:rPr lang="cs-CZ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co jako společnost vzpomínáme? </a:t>
            </a:r>
          </a:p>
          <a:p>
            <a:pPr marL="0" indent="0">
              <a:buNone/>
            </a:pPr>
            <a:r>
              <a:rPr lang="cs-CZ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Jaké předměty zažívají revival?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4640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B1E33-CD50-0ACF-C3B9-018BE297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text, nápoj, osoba, oblečení&#10;&#10;Popis byl vytvořen automaticky">
            <a:extLst>
              <a:ext uri="{FF2B5EF4-FFF2-40B4-BE49-F238E27FC236}">
                <a16:creationId xmlns:a16="http://schemas.microsoft.com/office/drawing/2014/main" id="{E914560E-874C-6849-0036-3BAC1AA23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323"/>
            <a:ext cx="3650972" cy="4262252"/>
          </a:xfrm>
        </p:spPr>
      </p:pic>
      <p:pic>
        <p:nvPicPr>
          <p:cNvPr id="11" name="Obrázek 10" descr="Obsah obrázku text, Pozemní vozidlo, vozidlo, kolo&#10;&#10;Popis byl vytvořen automaticky">
            <a:extLst>
              <a:ext uri="{FF2B5EF4-FFF2-40B4-BE49-F238E27FC236}">
                <a16:creationId xmlns:a16="http://schemas.microsoft.com/office/drawing/2014/main" id="{BA1E3707-6172-4E85-2969-7DA14ABD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72" y="984131"/>
            <a:ext cx="4239671" cy="5871944"/>
          </a:xfrm>
          <a:prstGeom prst="rect">
            <a:avLst/>
          </a:prstGeom>
        </p:spPr>
      </p:pic>
      <p:pic>
        <p:nvPicPr>
          <p:cNvPr id="13" name="Obrázek 12" descr="Obsah obrázku text, nápoj, oblečení, láhev&#10;&#10;Popis byl vytvořen automaticky">
            <a:extLst>
              <a:ext uri="{FF2B5EF4-FFF2-40B4-BE49-F238E27FC236}">
                <a16:creationId xmlns:a16="http://schemas.microsoft.com/office/drawing/2014/main" id="{EBE45BCC-F1F0-E71F-4C53-40B7EDE2A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82" y="986056"/>
            <a:ext cx="4430318" cy="51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5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896</Words>
  <Application>Microsoft Office PowerPoint</Application>
  <PresentationFormat>Širokoúhlá obrazovka</PresentationFormat>
  <Paragraphs>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Moc, stát, politika a materiální kultura každodennosti </vt:lpstr>
      <vt:lpstr>Co nám říkají kuchyně o genderu, etnicitě, národnosti,  náboženství, rase,  věku, třídě a psychice osob? Kdo je používá a jak? Jaký typ kuchyně na obrázcích chybí? Např. na základě textu od Millera</vt:lpstr>
      <vt:lpstr>Prezentace aplikace PowerPoint</vt:lpstr>
      <vt:lpstr>Miller 1988</vt:lpstr>
      <vt:lpstr>Prezentace aplikace PowerPoint</vt:lpstr>
      <vt:lpstr>Co je dle vás a textu ostalgie a westalgie?</vt:lpstr>
      <vt:lpstr>Ostalgie</vt:lpstr>
      <vt:lpstr>Prezentace aplikace PowerPoint</vt:lpstr>
      <vt:lpstr>Prezentace aplikace PowerPoint</vt:lpstr>
      <vt:lpstr>Buchli 2002</vt:lpstr>
      <vt:lpstr>Buchli 2002</vt:lpstr>
      <vt:lpstr>Seriály</vt:lpstr>
      <vt:lpstr>Ostalgie</vt:lpstr>
      <vt:lpstr>https://my.matterport.com/show/?m=Yrd7tRnXzq2&amp;brand=0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Moc, stát, politika a materiální kultura každodennosti </dc:title>
  <dc:creator>Kateřina Čanigová</dc:creator>
  <cp:lastModifiedBy>Kateřina Čanigová</cp:lastModifiedBy>
  <cp:revision>3</cp:revision>
  <dcterms:created xsi:type="dcterms:W3CDTF">2023-11-06T11:34:42Z</dcterms:created>
  <dcterms:modified xsi:type="dcterms:W3CDTF">2023-11-07T10:44:14Z</dcterms:modified>
</cp:coreProperties>
</file>