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4" r:id="rId5"/>
    <p:sldId id="259" r:id="rId6"/>
    <p:sldId id="262" r:id="rId7"/>
    <p:sldId id="263" r:id="rId8"/>
    <p:sldId id="269" r:id="rId9"/>
    <p:sldId id="260" r:id="rId10"/>
    <p:sldId id="261" r:id="rId11"/>
    <p:sldId id="270" r:id="rId12"/>
    <p:sldId id="271" r:id="rId13"/>
    <p:sldId id="266" r:id="rId14"/>
    <p:sldId id="267" r:id="rId15"/>
    <p:sldId id="272" r:id="rId16"/>
    <p:sldId id="273" r:id="rId17"/>
    <p:sldId id="274" r:id="rId18"/>
    <p:sldId id="268" r:id="rId19"/>
    <p:sldId id="275" r:id="rId20"/>
    <p:sldId id="276" r:id="rId21"/>
    <p:sldId id="265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28CF9-08F8-4CA9-9400-11A9EE7D2B07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CE879-78DE-4B14-9B4E-93EAA955C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32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CE879-78DE-4B14-9B4E-93EAA955CBF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452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AFF65-49F6-5E1E-65F7-A48FECD94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35CF39-0304-C26D-19BE-6A38B21E1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B6EBB4-817D-0520-5AE2-8A4F54D0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2F9D36-D639-4897-E927-CD92D21A4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2B151A-7FD6-5108-581B-C5756019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5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A67A4-574D-9B60-363B-63ECCE4C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74863A-61C0-620F-9FB9-FE5FE4744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B356B5-6797-B98B-0D9B-818CB024F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889788-1311-0589-37D7-DF75E6C61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014065-83D2-EDB4-1EF1-6F337194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2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530D218-34F5-9503-D746-62C32B5EAB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470143E-0A8D-23C5-845B-888ABB0970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77BB38-2368-9EFF-3133-A132E5CA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0F8FA6-291B-E895-55CC-334563FD3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79CFE9-05CF-B10B-1203-1D71D698B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21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7F23E-7756-4A15-CA42-30CFE11F3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B0075-ECE3-7E8A-9742-8D42F477E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2D527A-D23F-AF21-120A-8B192A77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88D49B-DED8-3BE9-67F8-650A1FBA7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48BEEC-3258-6DC9-88F1-EBDA16840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40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457A8-1D22-F977-AFE5-D5A3D248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1EB4C8-F1B9-8051-07AB-07EB1B9CE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8F280F-73A3-D5E2-E0DA-63D36301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41F252-C10F-C9A0-1055-ED1F92C08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1F1D31-0A56-FAE4-0F22-320FEBA3F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01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AC627-7DE7-F8C3-9041-669A6A1CA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26FBB5-3ECD-F33B-EC5B-DC9241603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BB0EFF-054A-2843-6FF6-BF86CD4F4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ECD077-36AF-ECAF-A827-D2E099F48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7AB71A-C91E-3845-C8F1-92491C3B0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A94F67-A601-1B23-AC2B-A239625C7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89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18217-7E7F-67F2-0169-F72D29B09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176399-2969-2F40-F497-1F2BC1878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28A69D-87F3-BAEA-C82B-34A56E75B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D6CBAF4-2AA4-DE6E-6435-3DFC95A5A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DA9358-F2D1-13BA-648A-28C5C27AF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6FECDA7-09F0-515E-9D60-1B70B07A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21EE3C-FB88-B77F-F16C-B31A64DD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C145525-8445-F4E8-A235-ECF0E5657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00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D02AF3-1AA5-FE43-8C65-1BA824994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2C020D-2A7F-0682-20C4-F6949CA28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61F7A1-1CE8-682A-EEC6-2DE88FCD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30A44B-DC92-9373-8ED3-361DC812B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27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CAAD8C-EE42-09D1-C0E3-D5DE68BE3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46D333-12B6-07BB-EB23-3597ABA1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D4D3B6-3078-A8E6-B20E-1571D8DCD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85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21E60-182D-3281-B24B-479337AF9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E9AB30-3AF8-B9D1-508F-EF6A77F5D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0F5A52-4400-CBA4-9086-55B463802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0BF893-FBAE-7ED3-E400-0C3F995F0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3D3DD0-4321-2B25-985B-D3071C5E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F8DF3B-3CC4-532B-B932-8907E57FE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81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143F2-152B-4B2D-019D-D79F5585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C8E0375-77C3-D74F-2002-E42930DC0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3735E3-4007-7BBA-4774-1A06305F0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5ED191-F37D-1E08-1786-3FE5B5E7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83C35F-AE3F-7C07-BD59-AD4ACDA55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49704D-6D6E-2DA0-3A75-78BE227B4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08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7819D1-720B-70F0-47AD-3EA4841CE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1AFFCB-563D-1590-1520-5210DE617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456724-AE86-C841-625D-DBF352630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5AFAD-B7A6-474B-BCAC-DC51D650CA1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D273CB-1FB5-1DC3-2A0D-05504753E9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78C224-F222-5CC2-F754-F467E5EB1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67748-D0BC-4350-9527-0B255B761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10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ropoweb.cz/cs/zakladni-koncepty-pierra-bourdieu-pole-kapital-habit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3B3B5B-F277-AF58-4000-6D0EC79CC1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Materiální kultura a sociální diferenciace, věci jako statusové symboly, věci jako konstituující třídu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E73EC3E-07FD-AD39-6CC9-866B19D29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Materiální kultura SANb1019/2019</a:t>
            </a:r>
          </a:p>
          <a:p>
            <a:r>
              <a:rPr lang="cs-CZ" dirty="0"/>
              <a:t>Úterý 17.10.23 ve 12:00, U33</a:t>
            </a:r>
          </a:p>
          <a:p>
            <a:r>
              <a:rPr lang="cs-CZ" dirty="0"/>
              <a:t>Kateřina Čanigová</a:t>
            </a:r>
          </a:p>
        </p:txBody>
      </p:sp>
    </p:spTree>
    <p:extLst>
      <p:ext uri="{BB962C8B-B14F-4D97-AF65-F5344CB8AC3E}">
        <p14:creationId xmlns:p14="http://schemas.microsoft.com/office/powerpoint/2010/main" val="1036720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6FA9C-453A-492C-6F30-8CDB92E6C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, účtenka, diagram, dokument&#10;&#10;Popis byl vytvořen automaticky">
            <a:extLst>
              <a:ext uri="{FF2B5EF4-FFF2-40B4-BE49-F238E27FC236}">
                <a16:creationId xmlns:a16="http://schemas.microsoft.com/office/drawing/2014/main" id="{10E0F928-0836-7619-BFF9-8FC83A9913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1" y="96866"/>
            <a:ext cx="5244811" cy="6761134"/>
          </a:xfrm>
        </p:spPr>
      </p:pic>
      <p:pic>
        <p:nvPicPr>
          <p:cNvPr id="7" name="Obrázek 6" descr="Obsah obrázku text, snímek obrazovky, dokument, Písmo&#10;&#10;Popis byl vytvořen automaticky">
            <a:extLst>
              <a:ext uri="{FF2B5EF4-FFF2-40B4-BE49-F238E27FC236}">
                <a16:creationId xmlns:a16="http://schemas.microsoft.com/office/drawing/2014/main" id="{C1212CC3-40AC-5E9B-DCC9-6FB0273AF7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013" y="11621"/>
            <a:ext cx="6170732" cy="684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55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26A65A-46E6-A5B4-C10C-98260CBA7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Vyplňte prosím, využijte příklad domácnost, její vzhled, kde je a její vybavení</a:t>
            </a:r>
          </a:p>
        </p:txBody>
      </p:sp>
      <p:pic>
        <p:nvPicPr>
          <p:cNvPr id="5" name="Zástupný obsah 4" descr="Obsah obrázku text, řada/pruh, snímek obrazovky, Písmo&#10;&#10;Popis byl vytvořen automaticky">
            <a:extLst>
              <a:ext uri="{FF2B5EF4-FFF2-40B4-BE49-F238E27FC236}">
                <a16:creationId xmlns:a16="http://schemas.microsoft.com/office/drawing/2014/main" id="{40C42271-27E2-10C6-5CF2-2FC662A60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779" y="1825625"/>
            <a:ext cx="6900442" cy="4351338"/>
          </a:xfrm>
        </p:spPr>
      </p:pic>
    </p:spTree>
    <p:extLst>
      <p:ext uri="{BB962C8B-B14F-4D97-AF65-F5344CB8AC3E}">
        <p14:creationId xmlns:p14="http://schemas.microsoft.com/office/powerpoint/2010/main" val="2557501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DB32F25-3223-95C4-8AE8-02CD5BA4C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Veblen</a:t>
            </a:r>
            <a:r>
              <a:rPr lang="cs-CZ" dirty="0"/>
              <a:t> 1999 (1899) Teorie zahálčivé třídy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541F8D-A628-B226-AEB6-238E4787A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75955" y="1801293"/>
            <a:ext cx="3043845" cy="4217122"/>
          </a:xfrm>
        </p:spPr>
        <p:txBody>
          <a:bodyPr>
            <a:normAutofit/>
          </a:bodyPr>
          <a:lstStyle/>
          <a:p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 jako soutěž pro nižší vrstvy - sprostá špinavá práce - duchovní znečištění - není slučitelná se vznešenými myšlenkami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CD01DA8-324A-F2CC-3ACB-E3F13C01D8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cs-CZ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yšší majetková třída-  příkaz zdržet se produktivní činnosti, bohatství a moc je potřeba vystavit na odiv, úcta od jiných a zdroj sebeuspokojení, dostatečná míra volného času, zahálky a osvobození od práce - uspokojení vlastních potřeb, - krásný a ctnostný život</a:t>
            </a:r>
            <a:endParaRPr lang="cs-CZ" sz="1700" dirty="0"/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“Život v zahálce je sám o sobě i ve svých důsledcích krásný a </a:t>
            </a:r>
            <a:r>
              <a:rPr lang="cs-CZ" sz="17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povznášjící</a:t>
            </a:r>
            <a:r>
              <a:rPr lang="cs-CZ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očích všech civilizovaných lidí”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vykonávání práce je známka slabosti, práce jako činnost vnitřně podřadná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okázalé pohrdaní prací je známkou majetkového úspěchu a ukazatelem prestiže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vykonávání produktivní práce je naopak znakem chudoby a podřízenosti</a:t>
            </a:r>
          </a:p>
          <a:p>
            <a:endParaRPr lang="cs-CZ" dirty="0"/>
          </a:p>
        </p:txBody>
      </p:sp>
      <p:pic>
        <p:nvPicPr>
          <p:cNvPr id="8" name="Obrázek 7" descr="Obsah obrázku text, Obal knihy, plakát, kniha&#10;&#10;Popis byl vytvořen automaticky">
            <a:extLst>
              <a:ext uri="{FF2B5EF4-FFF2-40B4-BE49-F238E27FC236}">
                <a16:creationId xmlns:a16="http://schemas.microsoft.com/office/drawing/2014/main" id="{F38E3A22-F75C-3FDB-E006-EF8A8A8FA3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58" y="1801293"/>
            <a:ext cx="238125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26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FC34B-A382-42B1-6A82-8EC735D4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Okázalá zahálka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8283FD-2111-F31C-2237-EF891BD9C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Zahálčivá třída =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okázalý odstup od veškerých užitečných zaměstnání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bohatství jako chvályhodné a zušlechťující, produktivní práce jako vnitřně méněcenná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 jako morálně nepřijatelná a neslučitelná s důstojným životem</a:t>
            </a:r>
          </a:p>
          <a:p>
            <a:r>
              <a:rPr lang="cs-CZ" dirty="0"/>
              <a:t>Falešná zahálčivá třída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třída nuzných lidí žijících v nedostatku, nejistotě a nepohodlí avšak morálně neschopných snížit se k výdělečné práci, takový pronikavý pocit nedůstojnosti i toho nejmenšího fyzického úsilí znají nejen všechny civilizované národy, ale také národy mající méně rozvinutou peněžní kulturu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Zahálka jako neproduktivní trávení času, čas se tráví neproduktivně protože 1, produktivní práce je pociťována jako něco nedůstojného a 2. je třeba doložit finanční a majetkové poměry které umožňují život v nečinnosti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305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4159F-9161-A5AB-C4FA-3C89E289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Okázalá zahálka a materiální svět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40BAE4-41FD-F549-A025-45FB3994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Hmatatelným příkladem produktivní práce je materiální produkt - spotřební zboží</a:t>
            </a:r>
          </a:p>
          <a:p>
            <a:r>
              <a:rPr lang="cs-CZ" sz="2200" dirty="0"/>
              <a:t>U</a:t>
            </a:r>
            <a:r>
              <a:rPr lang="cs-CZ" sz="2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zahálky -  v případě lovu - kořist a trofej, nebo čestní znaky, insignie…</a:t>
            </a:r>
          </a:p>
          <a:p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Z</a:t>
            </a:r>
            <a:r>
              <a:rPr lang="cs-CZ" sz="2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ahálka je spojena s hrdinským životem, plody života v zahálce které zůstávají jako její viditelné znaky mají hodně společného s trofejemi smělých činů, zahálka nezanechává materiální produkty, znaky zahálení jsou v podobě nemateriálních statků - kvazivědecké výkony a znalost procesů a jevů které přímo nepřispívají k lidskému živobytí a pokrčování života - studium mrtvých jazyků a okultních věd, správný pravopis, v různých formách hudby, umění provozovaném doma pro potěšení, pěstování módy v oblasti oblékání, nábytku a jiného vybavení ve společenských a sportovních hrách a v chovu neužitečných zvířat, které slouží k zábavě - pokojoví psi a rychlí koně. - cílem je ukázat že čas člověka není věnován práci — tradiční zájmy zahálčivé třídy které spadají do odvětví vzdělanosti</a:t>
            </a:r>
          </a:p>
          <a:p>
            <a:r>
              <a:rPr lang="cs-CZ" sz="2200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cs-CZ" sz="2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alší jevy symbolizují zahálčivou třídu - dobré vychování, zdvořilé vystupování, dodržování etikety a formálních ceremoniálních pravidel, celkově dobré způsoby -&gt; vyjadřují statusové vztahy - jsou symbolickou pantomimou dominance na jedné a podřízenosti na druhé straně, ale slušné chování už je vlastní všem třídám postupně v </a:t>
            </a:r>
            <a:r>
              <a:rPr lang="cs-CZ" sz="2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hsitorii</a:t>
            </a:r>
            <a:r>
              <a:rPr lang="cs-CZ" sz="2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způsoby dělají člověka</a:t>
            </a:r>
          </a:p>
          <a:p>
            <a:endParaRPr lang="cs-CZ" sz="4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886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69B8F-2E62-E845-DCA3-85DDD030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Okázalá zahálka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E0A732-2A27-75A9-3E64-5339E71E4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prestiž zahálky a neproduktivního způsobu života - nelze si bez nich dobré způsoby osvojit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vytříbený vkus, uhlazené způsoby a ušlechtilé návyky jsou užitečným dokladem noblesy, protože jejich získání vyžaduje čas a píli a není dostupné lidem jejichž čas a píli pohlcuje práce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 v zahálce který není veřejný - musí být hmatatelný důkaz, který je možno vystavit na odiv a poměřovat s produkty téže kategorie, jež předkládají rivalové v soutěži o dobré jméno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zběhlost v dekoru, potřeba pilovat zahálku, získávat znaky úctyhodné zahálky - věnovat tomu cílevědomé a úctyhodné úsilí - velká soutěživost a hodně snahy , etiketa se vyvinula ve složitou disciplínu  - soutěž ve zběhlosti v dobrých způsobech, tříbení dobrého vkusu a rozlišovací schopnost - které předměty spotřeby jsou z hlediska dekora vhodné a jaké způsoby jejich spotřeby dekorum připouští.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552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AB502-9707-5462-E60C-5558E9217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56A50-6A04-F264-70A1-CCDB16250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&gt; snobismus, konformita a metody spotřeby jsou měřitelné, rozdíly v míře vyhovění ideálu lze srovnávat a lidi je možno poměrně přesně a s hodnověrným výsledkem zařadit na progresivní škálu elegantních způsobů a dobrého chování.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zásady vkusu jsou neustále vystaveny působení zákona okázalé zahálky a průběžně podléhají změnám a revizím, měřítkem dobrého vychování je množství času které člověk věnuje okázalé zahálce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nejvyšší třída udává způsoby, jak se mají lidé ze tříd pod nimi chovat (totožné z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Bourdieu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Distinction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Dnes (konec 19.st.)  způsob života horní zahálčivé třídy - moderní kultura jí vděčí za mnohé . uchovávání tradicí, obyčejů a myšlenkových stereotypů</a:t>
            </a:r>
          </a:p>
          <a:p>
            <a:pPr fontAlgn="base"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zahálka jako hlavní známka urozenosti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131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8F0DE-FCF9-C806-A73A-BEAAA7A2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Zástupná zahálka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E9F94-7A95-226D-456D-3EF835616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služebníci a jejich symbolická role, přítomnost v domě deklaruje, že si je pán může dovolit zaplatit, služba je s časem formální, jejich role je pouze posluhovat a dělat viditelnou společnost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služebnice hospodyně ustupuje, později je dáma a lokaj jako nevolníci - okázalé mrhání jejich silou např.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zástupná zahálka praktikovaná paní domu a služebnictvem jako péče o domácnost může časem přerůst ve skutečnou otročinu, zvláště v podmínkách ostré soutěže o prestiž a reputaci, druhotná či odvozená zahálčivá třída jejímž úkolem je vykonávat zástupnou zahálku za primární, vlastní zahálčivou třídu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sluhové dnes - v duchu závazných zásad veřejné mravopočestnosti se požaduje, aby byly veškerý čas a úsilí členů takové domácnosti viditelně spotřebovávány na okázalou zahálku v podobě návštěv, vyjížděk, členství v klubech, kursů šití a vyšívání, provozování sportů, charitativní činnosti…nutnost pečovat o svůj vzhled —&gt; pokud chtějí udržet bydlení, byt, oblečení a jídlo na patřičné úrovni, neobejdou se bez pomoci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097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DD37B-042C-CEC4-B024-7138BF2AF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Okázalá spotřeba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C1460-6A82-FBB1-DAAE-979753E51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ělba práce mezi vrstvami služebnictva - zástupná spotřeba statků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pojímání spotřeby jako odznak bohatství , zejména spotřeba vzácných statků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luxus a komfort náleží pouze zahálčivé třídě, nízká pracující třída by měla spotřebovávat jen to, co je nezbytné k holému živobytí</a:t>
            </a:r>
          </a:p>
          <a:p>
            <a:pPr marL="457200"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-&gt; potraviny a nápoje určené výlučně pro vyšší třídu, např. opojné nápoje a narkotika, jsou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tyto poživatiny drahé, jsou vnímány jako ušlechtilé a povznášející</a:t>
            </a:r>
            <a:endParaRPr lang="cs-CZ" dirty="0">
              <a:effectLst/>
            </a:endParaRP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J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 pro muže, ženy jim je podávají, opilství je proto něčím ušlechtilým, zprostředkovaně vypovídá o vysokém postavení lidí, kteří si mohou dovolit požitkářství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potřeba luxusu je zacílena na pohodlí spotřebitele a je charakteristickým znakem pána, pokud spotřebovává luxus nevolnická a závislá třída, vyvolává to odsouzení -&gt; paralela se současností?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ožadavek na konzumaci správným stylem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rahocenné dary a hostiny a zábavy , udílení darů, plesy tomuto účelu zvlášť vyhovují -&gt; konzumace zástupce za hostitele, je svědkem hostitelovy vytříbené znalosti v etiketě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rozené chování a vytříbený životní styl jsou součástí přizpůsobení se normě okázalé zahálky a spotřeby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18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E2FE9-847D-D46E-89F1-F6619EA7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Okázalá spotřeba – přesahy do současnosti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E1F2E-6AE9-4E85-F23B-BAFCAB785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omplikovaná hierarchie vrstev a hodností, vázání skupin zástupných konzumentů, chudých gentlemanů, ale i žen a dětí -&gt; spotřeba a zahálka, které tyto osoby předvádějí pro svého pána či patrona jsou z jeho strany investicemi, jejichž výsledkem by měl být nárůst slávy a věhlasu - příslušnost k pánovi pomocí uniforem - společnosti vyžadují od svých zaměstnanců také nošení uniforem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ižší střední třída - zástupná zahálka a spotřeba vykonávána manželkou - převracení , okázalá zahálka pána domu mizí, spotřeba v módě ze strany manželky</a:t>
            </a:r>
            <a:endParaRPr lang="cs-CZ" sz="12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Ú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silí manželky na vybavení domácnosti - marnotratně vynaložený čas a majetek -?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moderních civilizovaných společnostech, kde jsou hraniční čáry mezi společenskými třídami vágní a průchodné, působí norma úctyhodnosti již udává nejvyšší třída v podstatě svým neomezeným vlivem a tlakem na všechny vrstvy společnosti včetně těch nejnižších. v důsledku toho přijímají příslušníci jedné každé vrstvy za svůj ideál slušných životních podmínek životní styl, který je v módě nejbližší vyšší vrstvě, tomu se musí snažit vyhovět jinak přichází trest v podobě ztráty dobré pověsti a sebeúcty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spotřebovává i ta nejnižší třída, posledních projevů tohoto druhu spotřeby se lidé vzdávají jen v nouzi, předstírají slušnou finanční situaci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užitečnost je dána plýtváním, plýtvání časem a námahou a plýtváním materiálními statky - metody demonstrace bohatství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cs-CZ" sz="1200" dirty="0">
              <a:effectLst/>
            </a:endParaRPr>
          </a:p>
          <a:p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27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079F8-2C20-AA2C-E2B3-1EB392D62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Bourdieu</a:t>
            </a:r>
            <a:r>
              <a:rPr lang="cs-CZ" dirty="0"/>
              <a:t> - </a:t>
            </a:r>
            <a:r>
              <a:rPr lang="cs-CZ" dirty="0" err="1"/>
              <a:t>Distinction</a:t>
            </a:r>
            <a:r>
              <a:rPr lang="cs-CZ" dirty="0"/>
              <a:t> 1999 (1979)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BA4AB-6A6D-5A67-9EE6-B6B867A52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92142" cy="4351338"/>
          </a:xfrm>
        </p:spPr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ociologie usiluje o vytvoření podmínek za kterých konzumenti konzumují kulturní zboží a jaký mají vkus, jak je vkus produkován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apropriován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Zjišťují jaké jsou sociální podmínky této apropriace, jak se vkus předává/získává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 vkus věcí kultury nebo vrozená? - výzkum ukazuje, že kultury a vzdělání, kulturní praktiky jako návštěvy muzeí, koncertů, čtení atd. a  preference v literatuře, kreslení a výběru hudby jsou spojeny s dosaženou úrovní vzdělání  a druhotně až se sociálním původem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elativní váha domácnosti a formálního vzdělávání se liší na základě kulturních praktik, které se učí ve vzdělávacím systému a vliv sociálního původu je silnější v mimoškolní a avantgardní kultuře.</a:t>
            </a:r>
            <a:endParaRPr lang="cs-CZ" dirty="0"/>
          </a:p>
        </p:txBody>
      </p:sp>
      <p:pic>
        <p:nvPicPr>
          <p:cNvPr id="5" name="Obrázek 4" descr="Obsah obrázku text, Písmo, rukopis, kaligrafie&#10;&#10;Popis byl vytvořen automaticky">
            <a:extLst>
              <a:ext uri="{FF2B5EF4-FFF2-40B4-BE49-F238E27FC236}">
                <a16:creationId xmlns:a16="http://schemas.microsoft.com/office/drawing/2014/main" id="{1BC5E1F3-959D-2814-091C-BE009EA8E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705" y="911225"/>
            <a:ext cx="2717742" cy="413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64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91A30-75F0-4369-152F-70210CA28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 zahálkou začíná dominovat spotřeba – okázalé plýtvání</a:t>
            </a:r>
            <a:endParaRPr lang="cs-CZ" sz="7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D60A7-4D91-50B7-DE9F-09901383D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 zahálkou začíná dominovat spotřeba -&gt; jediným způsobem, jak dát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najevou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svou dobrou finanční situaci je vytrvalé předvádění vlastní platební schopnost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spojeno hlavně s městem, na vesnici méně, tam se bohatství zná doslechu -&gt;nebo jako placení rund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nutkání k činnosti - úctyhodná zahálka, výsledkem je hra v níž se jako dělá něco prospěšného, příkladem “společenské povinnosti” - upravování a zkrášlování domu, návštěvy kroužku šití, vkládání invence do přešívání šatů, zběhlost v módě, pěstování jachtingu, golfu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nesnadné novodobé hledání nějaké formy smysluplné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aktivtity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která by nebyla produktivní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okázale užitečný účel, nahradil okázale bezúčelnou zahálku, předstírání s</a:t>
            </a:r>
          </a:p>
          <a:p>
            <a:pPr marL="457200" rtl="0">
              <a:spcBef>
                <a:spcPts val="0"/>
              </a:spcBef>
              <a:spcAft>
                <a:spcPts val="0"/>
              </a:spcAft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smysluplné činnosti</a:t>
            </a:r>
            <a:endParaRPr lang="cs-CZ" sz="3600" dirty="0"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plýtvání, položka která je marnotratná začne být zákl. životní potřebou - čalouny, stříbrné příbory, obsluha u stolu, šperky, různé součásti oblečení, vyprané prádlo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622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0D8DE0-4E77-B411-3BC4-7930E629B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36EB4-A7A4-E800-3AB5-69ACEC7B8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2"/>
              </a:rPr>
              <a:t>http://www.antropoweb.cz/cs/zakladni-koncepty-pierra-bourdieu-pole-kapital-habitus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Zdroje ze sylabu k dané hodině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Zdroj obrázků: Google.com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Zdroj ke shrnutí obsahu knihy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Distinction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 – wikipedie.com (: (ale využívat by se spíše neměla)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11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11C3C-7593-AFAA-27F5-DC0E2568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vzniká vkus?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EFEDF-0D5C-1424-1CD2-F61FA226D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konzumerismus je typ komunikace, umění má význam jen pro někoho, kdo má kulturní kompetence k jeho posouzení - nazýváno kódem, primární a sekundární významy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láska k umění není láskou na první pohled je to akt uznání a dekódovací operace, implementace kulturního kódu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oko na umění není produktem dědění v rodině, ale spíše výsledkem vzdělání</a:t>
            </a:r>
          </a:p>
          <a:p>
            <a:pPr fontAlgn="base">
              <a:spcBef>
                <a:spcPts val="0"/>
              </a:spcBef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reprezentace je důležitější než reprezentované věci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čistá estetika je zakořeněna v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tosu a distanci od potřeb přírodního a sociálního světa.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schopnost aplikovat čistou estetiku na běžná život - vaření, oblečení, dekorace…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habitus - pozice v sociálním prostoru charakteristické pro různé třídy a třídní frakce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vkus je klasifikátor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stravovací návyky jsou také výsledkem osvojení těchto klasifikátorů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taste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necessity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nejvíc zaplňující jídlo, ekonomicky výhodné vs. taste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liberty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luxury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důraz na způsob chování prezentace jídla, způsob jakým se jí)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preference v hudbě, jídle, sportu, literatuře, kreslení, účesu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98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20E42-A34A-693D-5F20-2F514AEE8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Habitus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BDD578-78C9-A911-FFFB-7FED8EB2A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habitus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soubor individuálních a individualizovaných  dispozic, tj. předpokladů k tomu vnímat, myslet a jednat ve světě určitým způsobem. Tyto dispozice jsou výsledkem působení objektivních struktur, kterým je příslušný aktér dlouhodobě vystaven. Každý aktér obsazuje v rámci sociálního prostoru určitou pozici, ze které vnímá svět. To znamená, že každé vnímání světa ‚tam venku‘ je situováno do té které pozici specifické perspektivy. 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Z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působ vnímání a myšlení sociálních aktérů přizpůsobuje sociální pozici, kterou tito zaujímají. 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Habitus chápat jako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internalizovanou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sociální pozici. Dispozice konstituující </a:t>
            </a: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habitus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jsou trvalé proto, že když už jsou jednou „sedimentovány“, člověk se jich nemůže tak snadno zbavit – jsou vtěleny do jeho/jejího mysli i do jeho/jejího těla, a aktér si je jako určitou „dosavadní zkušenost se světem“ nese již napořád. Proto jsou dispozice „přenositelné“: jsou sice důsledkem pozice v sociálním prostoru, aktér si je však s sebou pomyslně nosí v podobě mentálních struktur a tělesných schémat i tehdy, když se mu/jí podaří změnit sociální pozici.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12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F7C90-F3F7-A883-21A7-8CD459C3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„Smysl pro rozlišování (</a:t>
            </a:r>
            <a:r>
              <a:rPr lang="cs-CZ" dirty="0" err="1"/>
              <a:t>distinction</a:t>
            </a:r>
            <a:r>
              <a:rPr lang="cs-CZ" dirty="0"/>
              <a:t>)“ a estetiku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CFDFE0E-50C3-30D4-958C-A9C3795C5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dominantní třída je tvořena prostorem ve kterém je distribuován ekonomický a kulturní kapitál mezi členy a souvisí s tím i určitý životní styl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skrze HABITUS jsou tyto kapitály distribuovány + menší význam genetická reprodukce  a sociální trajektorie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&gt; to vše vytváří kulturní volby vyjádřené estetikou a životním stylem (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life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-style)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estetické dispozice - znalost zpěváků, rádiových programů, knih, filmových herců a režisérů, všechny volby ohledně domácího interiéru, nábytku, vaření, oblečení, kvality přátel… - vše závisí na ekonomickém a sociálním kapitálu a jejich frakcích</a:t>
            </a:r>
          </a:p>
          <a:p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Bourdieu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 dále v knize měří vkus u různých tříd, kombinací kapitálů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72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424B8-16FD-31D6-F033-36F8617C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Vkus a estetika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99E56E-AAA6-AE2B-E9EF-252C601A4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idé s velkým kulturním kapitálem – vzděláním a intelektem, stylem řeči a stylem oblékání atd. – podílejí se na určování toho, jaké odlišné estetické hodnoty tvoří dobrý vkus v jejich společnosti. </a:t>
            </a:r>
          </a:p>
          <a:p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Lidé s menším kulturním kapitálem občas přijímají jako přirozenou a legitimní definici vkusu vládnoucí třídy, z toho plynoucí rozdíly mezi vysokou kulturou a nízkou kulturou a jejich omezení na společenskou konverzi typů ekonomického kapitálu, sociálního kapitálu a kulturního kapitálu. 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9050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50A0D-4C20-A76C-D43A-F0A422ED9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F6A558-74B1-FAD9-5186-DDC7FEA09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Sociální nerovnost vytvořená omezeními jejich habitu (mentálních postojů, osobních návyků a dovedností) činí z lidí s malým kulturním kapitálem sociální podřadné vládnoucí třídě. </a:t>
            </a:r>
          </a:p>
          <a:p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Chybí jim vyšší vzdělání (kulturní znalosti) potřebné k popisu, ocenění a užívání si estetiky uměleckého díla, „dělnická třída očekává, že předměty budou plnit funkci“ jako praktickou zábavu a duševní rozptýlení, zatímco střední třída a lidé z vyšší třídy se pasivně těší z uměleckého předmětu jako uměleckého díla prostřednictvím pohledu estetického ocenění.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9758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B2B30-DEAF-7FC7-BC1A-B63661B3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, kruh, Písmo, snímek obrazovky&#10;&#10;Popis byl vytvořen automaticky">
            <a:extLst>
              <a:ext uri="{FF2B5EF4-FFF2-40B4-BE49-F238E27FC236}">
                <a16:creationId xmlns:a16="http://schemas.microsoft.com/office/drawing/2014/main" id="{F4A8B58E-F0AF-A623-2444-56C6B2C92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1" y="143217"/>
            <a:ext cx="6708537" cy="3401322"/>
          </a:xfrm>
        </p:spPr>
      </p:pic>
      <p:pic>
        <p:nvPicPr>
          <p:cNvPr id="7" name="Obrázek 6" descr="Obsah obrázku text, snímek obrazovky, kruh, diagram&#10;&#10;Popis byl vytvořen automaticky">
            <a:extLst>
              <a:ext uri="{FF2B5EF4-FFF2-40B4-BE49-F238E27FC236}">
                <a16:creationId xmlns:a16="http://schemas.microsoft.com/office/drawing/2014/main" id="{E078D7EF-DF10-B14C-3E6D-5BFCE3EFCC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905" y="2778927"/>
            <a:ext cx="5486095" cy="407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5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DBF2D-0502-24E5-614B-4605268FF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0FC2AA-60B6-D849-9938-CA9A4023E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obsah 4" descr="Obsah obrázku text, Písmo, snímek obrazovky, menu&#10;&#10;Popis byl vytvořen automaticky">
            <a:extLst>
              <a:ext uri="{FF2B5EF4-FFF2-40B4-BE49-F238E27FC236}">
                <a16:creationId xmlns:a16="http://schemas.microsoft.com/office/drawing/2014/main" id="{B82007DC-C3E7-9A0D-6ED8-2111759C89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170" y="-7633"/>
            <a:ext cx="8256682" cy="675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8757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2279</Words>
  <Application>Microsoft Office PowerPoint</Application>
  <PresentationFormat>Širokoúhlá obrazovka</PresentationFormat>
  <Paragraphs>101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Materiální kultura a sociální diferenciace, věci jako statusové symboly, věci jako konstituující třídu</vt:lpstr>
      <vt:lpstr>Bourdieu - Distinction 1999 (1979)</vt:lpstr>
      <vt:lpstr>Jak vzniká vkus?</vt:lpstr>
      <vt:lpstr>Habitus</vt:lpstr>
      <vt:lpstr>„Smysl pro rozlišování (distinction)“ a estetiku</vt:lpstr>
      <vt:lpstr>Vkus a estetika</vt:lpstr>
      <vt:lpstr>Prezentace aplikace PowerPoint</vt:lpstr>
      <vt:lpstr>Prezentace aplikace PowerPoint</vt:lpstr>
      <vt:lpstr>Prezentace aplikace PowerPoint</vt:lpstr>
      <vt:lpstr>Prezentace aplikace PowerPoint</vt:lpstr>
      <vt:lpstr>Vyplňte prosím, využijte příklad domácnost, její vzhled, kde je a její vybavení</vt:lpstr>
      <vt:lpstr>Veblen 1999 (1899) Teorie zahálčivé třídy</vt:lpstr>
      <vt:lpstr>Okázalá zahálka</vt:lpstr>
      <vt:lpstr>Okázalá zahálka a materiální svět</vt:lpstr>
      <vt:lpstr>Okázalá zahálka</vt:lpstr>
      <vt:lpstr>Prezentace aplikace PowerPoint</vt:lpstr>
      <vt:lpstr>Zástupná zahálka</vt:lpstr>
      <vt:lpstr>Okázalá spotřeba</vt:lpstr>
      <vt:lpstr>Okázalá spotřeba – přesahy do současnosti</vt:lpstr>
      <vt:lpstr>Nad zahálkou začíná dominovat spotřeba – okázalé plýtvání</vt:lpstr>
      <vt:lpstr>Použité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Materiální kultura a sociální diferenciace, věci jako statusové symboly, věci jako konstituující třídu</dc:title>
  <dc:creator>Kateřina Čanigová</dc:creator>
  <cp:lastModifiedBy>Kateřina Čanigová</cp:lastModifiedBy>
  <cp:revision>9</cp:revision>
  <dcterms:created xsi:type="dcterms:W3CDTF">2023-10-17T05:24:35Z</dcterms:created>
  <dcterms:modified xsi:type="dcterms:W3CDTF">2023-10-17T11:46:39Z</dcterms:modified>
</cp:coreProperties>
</file>