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70" r:id="rId7"/>
    <p:sldId id="265" r:id="rId8"/>
    <p:sldId id="271" r:id="rId9"/>
    <p:sldId id="257" r:id="rId10"/>
    <p:sldId id="268" r:id="rId11"/>
    <p:sldId id="267" r:id="rId12"/>
    <p:sldId id="269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rvar.fdv.uni-lj.si/pajek/" TargetMode="External"/><Relationship Id="rId7" Type="http://schemas.openxmlformats.org/officeDocument/2006/relationships/hyperlink" Target="https://www.smrfoundation.org/nodexl/" TargetMode="External"/><Relationship Id="rId2" Type="http://schemas.openxmlformats.org/officeDocument/2006/relationships/hyperlink" Target="https://sites.google.com/site/ucinetsoftware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phi.org/" TargetMode="External"/><Relationship Id="rId5" Type="http://schemas.openxmlformats.org/officeDocument/2006/relationships/hyperlink" Target="https://stocnet.gmw.rug.nl/StOCNET.htm" TargetMode="External"/><Relationship Id="rId4" Type="http://schemas.openxmlformats.org/officeDocument/2006/relationships/hyperlink" Target="https://r.igraph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FcWx-8nB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SOCn5010 Analýza sociálních sítí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1: Úvod do kurzu: relační perspektiva v sociálních vědách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1EF279-BF38-474E-A7E5-700B1E1E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95" y="3439075"/>
            <a:ext cx="3706810" cy="29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ED70A-6278-4474-AD45-16B7BCE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Vztahová perspektiva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529240-75CB-41AE-9F2F-D375B39C9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Teoretické a praktické důsledky pro studium základních konceptů: moc, rovnost, svoboda, jednání…</a:t>
            </a:r>
          </a:p>
          <a:p>
            <a:r>
              <a:rPr lang="cs-CZ" b="1" dirty="0"/>
              <a:t>Moc</a:t>
            </a:r>
            <a:r>
              <a:rPr lang="cs-CZ" dirty="0"/>
              <a:t> – jde o vztah; mocenské vztahy nejsou vnější jiným typům vztahů (ekonomie, vědění) (</a:t>
            </a:r>
            <a:r>
              <a:rPr lang="cs-CZ" dirty="0" err="1"/>
              <a:t>Foucault</a:t>
            </a:r>
            <a:r>
              <a:rPr lang="cs-CZ" dirty="0"/>
              <a:t>); mocenské pole jako vztahy sil mezi sociálními pozicemi (</a:t>
            </a:r>
            <a:r>
              <a:rPr lang="cs-CZ" dirty="0" err="1"/>
              <a:t>Bourdieu</a:t>
            </a:r>
            <a:r>
              <a:rPr lang="cs-CZ" dirty="0"/>
              <a:t>)</a:t>
            </a:r>
          </a:p>
          <a:p>
            <a:r>
              <a:rPr lang="cs-CZ" b="1" dirty="0"/>
              <a:t>Rovnost</a:t>
            </a:r>
            <a:r>
              <a:rPr lang="cs-CZ" dirty="0"/>
              <a:t> – vztahy, ne podstaty poskytují základ trvalé nerovnosti (</a:t>
            </a:r>
            <a:r>
              <a:rPr lang="cs-CZ" dirty="0" err="1"/>
              <a:t>Tilly</a:t>
            </a:r>
            <a:r>
              <a:rPr lang="cs-CZ" dirty="0"/>
              <a:t>); rozdíly v přístupu ke zdrojům, různost pozic v transakčních sítích</a:t>
            </a:r>
          </a:p>
          <a:p>
            <a:r>
              <a:rPr lang="cs-CZ" b="1" dirty="0"/>
              <a:t>Svoboda</a:t>
            </a:r>
            <a:r>
              <a:rPr lang="cs-CZ" dirty="0"/>
              <a:t> – neznamená nic mimo konkrétní transakce ve kterých se jedince angažuje, mimo konkrétní strukturální, kulturní a sociálně-psychologický kontext jednání</a:t>
            </a:r>
          </a:p>
          <a:p>
            <a:r>
              <a:rPr lang="cs-CZ" b="1" dirty="0"/>
              <a:t>Jednání</a:t>
            </a:r>
            <a:r>
              <a:rPr lang="cs-CZ" dirty="0"/>
              <a:t> – vždy jako jednání ve vztahu k něčemu, jedince tím vstupuje do vztahů s osobami, místy, významy a událostmi – více konverzace a dialog než individuální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53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Vazby jsou obvykle asymetricky reciproční, a liší se ve svém obsahu a intenzitě</a:t>
            </a:r>
          </a:p>
          <a:p>
            <a:r>
              <a:rPr lang="cs-CZ" dirty="0"/>
              <a:t>Vazby propojují členy sítě přímo i nepřímo – musí být tedy analyzovány v kontextu celé sítě</a:t>
            </a:r>
          </a:p>
          <a:p>
            <a:r>
              <a:rPr lang="cs-CZ" dirty="0"/>
              <a:t>Strukturující sociální vazby vytváří nenáhodné sítě – shluky, hranice a vzájemná křížení</a:t>
            </a:r>
          </a:p>
          <a:p>
            <a:r>
              <a:rPr lang="cs-CZ" dirty="0"/>
              <a:t>Vzájemná křížení propojují shluky jedinců (organizace, události, …) stejně jako jedince</a:t>
            </a:r>
          </a:p>
          <a:p>
            <a:r>
              <a:rPr lang="cs-CZ" dirty="0"/>
              <a:t>Asymetrické vazby a komplexní sítě nerovnoměrně distribuují vzácné zdroje</a:t>
            </a:r>
          </a:p>
          <a:p>
            <a:r>
              <a:rPr lang="cs-CZ" dirty="0"/>
              <a:t>Síť strukturuje kooperační i konkurenční aktivity k zajištění vzácných zdrojů</a:t>
            </a:r>
          </a:p>
        </p:txBody>
      </p:sp>
    </p:spTree>
    <p:extLst>
      <p:ext uri="{BB962C8B-B14F-4D97-AF65-F5344CB8AC3E}">
        <p14:creationId xmlns:p14="http://schemas.microsoft.com/office/powerpoint/2010/main" val="323646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D8128-408E-469A-854B-A24214DC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Shrneme-li: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E5295D-37F5-467A-9EBE-AE4DEC05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Vztahy, ne atributy</a:t>
            </a:r>
            <a:r>
              <a:rPr lang="cs-CZ" dirty="0"/>
              <a:t>! – kauzalita spočívá v sociální struktuře, ne v jedinci (i když lidé s podobnými </a:t>
            </a:r>
            <a:r>
              <a:rPr lang="cs-CZ" dirty="0" err="1"/>
              <a:t>aributy</a:t>
            </a:r>
            <a:r>
              <a:rPr lang="cs-CZ" dirty="0"/>
              <a:t> dělají </a:t>
            </a:r>
            <a:r>
              <a:rPr lang="cs-CZ" dirty="0" err="1"/>
              <a:t>časo</a:t>
            </a:r>
            <a:r>
              <a:rPr lang="cs-CZ" dirty="0"/>
              <a:t> podobné věci, je to tím, že sdílí podobné místo v sociální struktuře, která jim poskytuje stejné omezení a příležitosti)</a:t>
            </a:r>
          </a:p>
          <a:p>
            <a:r>
              <a:rPr lang="cs-CZ" b="1" dirty="0"/>
              <a:t>Sítě, ne skupiny</a:t>
            </a:r>
            <a:r>
              <a:rPr lang="cs-CZ" dirty="0"/>
              <a:t>! – zakořeněnost v síti není binární, existuje mnoho úrovní, mnohost členství a překrývající se vztahy mezi skupinami</a:t>
            </a:r>
          </a:p>
          <a:p>
            <a:r>
              <a:rPr lang="cs-CZ" b="1" dirty="0"/>
              <a:t>Vztahy ve vztahovém kontextu</a:t>
            </a:r>
            <a:r>
              <a:rPr lang="cs-CZ" dirty="0"/>
              <a:t>! – nejen vazby samotné, ale vzorce těchto vztahů jsou klíčové – příležitosti a omezení poskytují nejen pozice uzlu, ale také pozice jiných uzlů</a:t>
            </a:r>
          </a:p>
        </p:txBody>
      </p:sp>
    </p:spTree>
    <p:extLst>
      <p:ext uri="{BB962C8B-B14F-4D97-AF65-F5344CB8AC3E}">
        <p14:creationId xmlns:p14="http://schemas.microsoft.com/office/powerpoint/2010/main" val="293166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CEA0B-63A8-4E8C-90FF-1A43882C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relační analýzy: SNA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9AA1CA-9D20-49B9-8E7F-CD2CBB41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38" y="2059223"/>
            <a:ext cx="7382523" cy="37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E1604-D6E1-44A6-8BE6-10CBE3F8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relační analýzy: SNA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4A9D75-1CC0-45C0-AA27-2CEF5C54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0" y="1985158"/>
            <a:ext cx="10695119" cy="28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751E3-3459-42CA-AF59-4000C093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relační analýzy: SNA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216221-2934-48B5-96FA-921877E9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50" y="1743337"/>
            <a:ext cx="8143299" cy="33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8813D-ECAD-4C42-9D56-900434D4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84581-E689-43E6-9BF8-B32110AC3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UCINET: </a:t>
            </a:r>
            <a:r>
              <a:rPr lang="cs-CZ" dirty="0">
                <a:hlinkClick r:id="rId2"/>
              </a:rPr>
              <a:t>https://sites.google.com/site/ucinetsoftware/home</a:t>
            </a:r>
            <a:endParaRPr lang="cs-CZ" dirty="0"/>
          </a:p>
          <a:p>
            <a:r>
              <a:rPr lang="cs-CZ" dirty="0" err="1"/>
              <a:t>Pajek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http://mrvar.fdv.uni-lj.si/pajek/</a:t>
            </a:r>
            <a:endParaRPr lang="cs-CZ" dirty="0"/>
          </a:p>
          <a:p>
            <a:r>
              <a:rPr lang="cs-CZ" dirty="0" err="1"/>
              <a:t>igraph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https://r.igraph.org/</a:t>
            </a:r>
            <a:endParaRPr lang="cs-CZ" dirty="0"/>
          </a:p>
          <a:p>
            <a:r>
              <a:rPr lang="cs-CZ" dirty="0" err="1"/>
              <a:t>StOCNET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https://stocnet.gmw.rug.nl/StOCNET.htm</a:t>
            </a:r>
            <a:endParaRPr lang="cs-CZ" dirty="0"/>
          </a:p>
          <a:p>
            <a:r>
              <a:rPr lang="cs-CZ" dirty="0" err="1"/>
              <a:t>Gephi</a:t>
            </a:r>
            <a:r>
              <a:rPr lang="cs-CZ" dirty="0"/>
              <a:t>: </a:t>
            </a:r>
            <a:r>
              <a:rPr lang="cs-CZ" dirty="0">
                <a:hlinkClick r:id="rId6"/>
              </a:rPr>
              <a:t>https://gephi.org/</a:t>
            </a:r>
            <a:r>
              <a:rPr lang="cs-CZ" dirty="0"/>
              <a:t> </a:t>
            </a:r>
          </a:p>
          <a:p>
            <a:r>
              <a:rPr lang="cs-CZ" dirty="0" err="1"/>
              <a:t>NodeXL</a:t>
            </a:r>
            <a:r>
              <a:rPr lang="cs-CZ" dirty="0"/>
              <a:t>: </a:t>
            </a:r>
            <a:r>
              <a:rPr lang="cs-CZ" dirty="0">
                <a:hlinkClick r:id="rId7"/>
              </a:rPr>
              <a:t>https://www.smrfoundation.org/nodexl/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17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18BCBE-4105-497B-976B-E315B4BE5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42" y="0"/>
            <a:ext cx="7074716" cy="6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A13FB342-39FD-4D83-B5A2-7A1359EDE0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F608E63-FFD2-4314-A7D6-EF1B2144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240"/>
            <a:ext cx="12192000" cy="54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99419F-4E85-40D9-9E7F-C10444677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35" y="532317"/>
            <a:ext cx="8414529" cy="57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1E32E6-6C6E-403A-94E3-E132789C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85" y="0"/>
            <a:ext cx="5494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3311326-6F83-458E-AE82-8BE292677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617"/>
            <a:ext cx="5345249" cy="41703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CE43F5-8BED-4B8B-885C-5A47A6080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9" y="0"/>
            <a:ext cx="685727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10CD51-33BE-4E45-BEE3-68E9D939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17658" cy="39176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547C39E-0416-4B9D-A681-08B1118C7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63" y="0"/>
            <a:ext cx="3646478" cy="3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AB38385-0E03-4618-97DB-17FC9061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25" y="0"/>
            <a:ext cx="338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 se vzala analýza sítí?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Vztahová perspektiva</a:t>
            </a:r>
            <a:br>
              <a:rPr lang="cs-CZ" sz="3600" dirty="0"/>
            </a:br>
            <a:r>
              <a:rPr lang="cs-CZ" sz="3600" dirty="0"/>
              <a:t>- vs. Substanciální pohled</a:t>
            </a:r>
            <a:br>
              <a:rPr lang="cs-CZ" sz="3600" dirty="0"/>
            </a:br>
            <a:r>
              <a:rPr lang="cs-CZ" sz="3600" dirty="0"/>
              <a:t>- věci, bytosti, podstaty</a:t>
            </a:r>
            <a:br>
              <a:rPr lang="cs-CZ" sz="3600" dirty="0"/>
            </a:br>
            <a:r>
              <a:rPr lang="cs-CZ" sz="3600" dirty="0"/>
              <a:t>- neexistují předem dané, izolované jednotky jako jedinec nebo společnost</a:t>
            </a:r>
            <a:br>
              <a:rPr lang="cs-CZ" sz="3600" dirty="0"/>
            </a:br>
            <a:r>
              <a:rPr lang="cs-CZ" sz="3600" dirty="0"/>
              <a:t>- </a:t>
            </a:r>
            <a:r>
              <a:rPr lang="cs-CZ" sz="3600" u="sng" dirty="0"/>
              <a:t>trans-akce</a:t>
            </a:r>
            <a:r>
              <a:rPr lang="cs-CZ" sz="3600" dirty="0"/>
              <a:t>, spíše než </a:t>
            </a:r>
            <a:r>
              <a:rPr lang="cs-CZ" sz="3600" u="sng" dirty="0"/>
              <a:t>inter-akce</a:t>
            </a:r>
            <a:r>
              <a:rPr lang="cs-CZ" sz="3600" dirty="0"/>
              <a:t> nebo </a:t>
            </a:r>
            <a:r>
              <a:rPr lang="cs-CZ" sz="3600" u="sng" dirty="0"/>
              <a:t>sebe-akce</a:t>
            </a:r>
            <a:br>
              <a:rPr lang="cs-CZ" sz="3600" dirty="0"/>
            </a:br>
            <a:r>
              <a:rPr lang="cs-CZ" sz="3600" dirty="0"/>
              <a:t>- jedinci jsou neoddělitelné od transakčního kontextu, ve kterém jsou zakořeněni (</a:t>
            </a:r>
            <a:r>
              <a:rPr lang="cs-CZ" sz="3600" dirty="0" err="1"/>
              <a:t>embedded-ness</a:t>
            </a:r>
            <a:r>
              <a:rPr lang="cs-CZ" sz="3600" dirty="0"/>
              <a:t>)</a:t>
            </a:r>
            <a:br>
              <a:rPr lang="cs-CZ" sz="3600" dirty="0"/>
            </a:br>
            <a:r>
              <a:rPr lang="cs-CZ" sz="3600" dirty="0"/>
              <a:t>- nic nového (Marx, </a:t>
            </a:r>
            <a:r>
              <a:rPr lang="cs-CZ" sz="3600" dirty="0" err="1"/>
              <a:t>Simmel</a:t>
            </a:r>
            <a:r>
              <a:rPr lang="cs-CZ" sz="3600" dirty="0"/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484</Words>
  <Application>Microsoft Office PowerPoint</Application>
  <PresentationFormat>Širokoúhlá obrazovka</PresentationFormat>
  <Paragraphs>31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SOCn5010 Analýza sociálních sítí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Odkud se vzala analýza sítí?</vt:lpstr>
      <vt:lpstr>Vztahová perspektiva</vt:lpstr>
      <vt:lpstr>Základní analytické principy</vt:lpstr>
      <vt:lpstr>Shrneme-li:</vt:lpstr>
      <vt:lpstr>Nástroje relační analýzy: SNA</vt:lpstr>
      <vt:lpstr>Nástroje relační analýzy: SNA</vt:lpstr>
      <vt:lpstr>Nástroje relační analýzy: SNA</vt:lpstr>
      <vt:lpstr>SNA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33</cp:revision>
  <dcterms:created xsi:type="dcterms:W3CDTF">2020-10-08T12:47:50Z</dcterms:created>
  <dcterms:modified xsi:type="dcterms:W3CDTF">2023-09-27T07:56:38Z</dcterms:modified>
</cp:coreProperties>
</file>