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68" r:id="rId5"/>
    <p:sldId id="269" r:id="rId6"/>
    <p:sldId id="271" r:id="rId7"/>
    <p:sldId id="272" r:id="rId8"/>
    <p:sldId id="273" r:id="rId9"/>
    <p:sldId id="274" r:id="rId10"/>
    <p:sldId id="29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/>
          <a:lstStyle/>
          <a:p>
            <a:r>
              <a:rPr lang="cs-CZ" dirty="0"/>
              <a:t>Přednáška 4: síla vazeb a transakce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DD943-5B22-4C68-9C5C-C5B0051A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239981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C1FF1-4449-4C40-AEE7-AA006687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vazeb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9F6A5-386A-4849-90CD-1CDA8BD0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302381" cy="4351338"/>
          </a:xfrm>
        </p:spPr>
        <p:txBody>
          <a:bodyPr>
            <a:normAutofit/>
          </a:bodyPr>
          <a:lstStyle/>
          <a:p>
            <a:r>
              <a:rPr lang="cs-CZ" dirty="0"/>
              <a:t>Silné (afekt, emoce, solidarita, identita …)</a:t>
            </a:r>
          </a:p>
          <a:p>
            <a:r>
              <a:rPr lang="cs-CZ" dirty="0"/>
              <a:t>Slabé (směna, známost, sdílený atribut…)</a:t>
            </a:r>
          </a:p>
          <a:p>
            <a:r>
              <a:rPr lang="cs-CZ" dirty="0"/>
              <a:t>Silná vazba (</a:t>
            </a:r>
            <a:r>
              <a:rPr lang="cs-CZ" dirty="0" err="1"/>
              <a:t>Granovetter</a:t>
            </a:r>
            <a:r>
              <a:rPr lang="cs-CZ" dirty="0"/>
              <a:t>): </a:t>
            </a:r>
            <a:r>
              <a:rPr lang="en-US" i="1" dirty="0"/>
              <a:t>“the strength of a tie is a (probably linear) combination of the amount of time, the emotional intensity, the intimacy (mutual confiding) and the reciprocal services which characterize the tie.”</a:t>
            </a:r>
            <a:r>
              <a:rPr lang="en-US" dirty="0"/>
              <a:t>(Ibid, 1361)</a:t>
            </a:r>
          </a:p>
        </p:txBody>
      </p:sp>
    </p:spTree>
    <p:extLst>
      <p:ext uri="{BB962C8B-B14F-4D97-AF65-F5344CB8AC3E}">
        <p14:creationId xmlns:p14="http://schemas.microsoft.com/office/powerpoint/2010/main" val="3258475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4D716-35D0-4801-A8C8-FB080508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Silné vazby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DEB911-1536-4F6A-82CE-F730AE643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Homans</a:t>
            </a:r>
            <a:r>
              <a:rPr lang="cs-CZ" dirty="0"/>
              <a:t>: čím lidé častěji interagují, tím silnější je jejich vzájemný sentiment nebo přátelství</a:t>
            </a:r>
          </a:p>
          <a:p>
            <a:r>
              <a:rPr lang="cs-CZ" dirty="0"/>
              <a:t>Čím silnější vazba propojuje dva jedince, tím více jsou si podobní</a:t>
            </a:r>
          </a:p>
          <a:p>
            <a:r>
              <a:rPr lang="cs-CZ" dirty="0"/>
              <a:t>Čím silnější je vazba mezi A </a:t>
            </a:r>
            <a:r>
              <a:rPr lang="cs-CZ" dirty="0" err="1"/>
              <a:t>a</a:t>
            </a:r>
            <a:r>
              <a:rPr lang="cs-CZ" dirty="0"/>
              <a:t> B, tím větší je podíl jedinců, ke kterým jsou </a:t>
            </a:r>
            <a:r>
              <a:rPr lang="cs-CZ" dirty="0">
                <a:solidFill>
                  <a:srgbClr val="FF0000"/>
                </a:solidFill>
              </a:rPr>
              <a:t>oba</a:t>
            </a:r>
            <a:r>
              <a:rPr lang="cs-CZ" dirty="0"/>
              <a:t> vázaní – ať už silnou nebo slabou vazbou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1C6FEF0-4945-4D1F-A620-C1A15B58A0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354" y="4247144"/>
            <a:ext cx="3741110" cy="249341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1A6A7DB-F835-4DA5-8CD3-DB813A799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538" y="4218130"/>
            <a:ext cx="3639249" cy="250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5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17F51-33C8-4611-8D15-A3BDD9653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Triády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2FE219-75DF-4CB6-A14E-81133553C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670" y="1004572"/>
            <a:ext cx="6078660" cy="48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0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17F51-33C8-4611-8D15-A3BDD9653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555449" cy="1325563"/>
          </a:xfrm>
        </p:spPr>
        <p:txBody>
          <a:bodyPr/>
          <a:lstStyle/>
          <a:p>
            <a:r>
              <a:rPr lang="cs-CZ" dirty="0"/>
              <a:t>Zakázaná triáda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2FE219-75DF-4CB6-A14E-81133553C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670" y="1004572"/>
            <a:ext cx="6078660" cy="4848855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E009972-4048-4234-AE8B-2A25710914FD}"/>
              </a:ext>
            </a:extLst>
          </p:cNvPr>
          <p:cNvSpPr/>
          <p:nvPr/>
        </p:nvSpPr>
        <p:spPr>
          <a:xfrm>
            <a:off x="6258187" y="3296873"/>
            <a:ext cx="1459685" cy="1325563"/>
          </a:xfrm>
          <a:prstGeom prst="ellipse">
            <a:avLst/>
          </a:prstGeom>
          <a:solidFill>
            <a:srgbClr val="FF0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44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8428B-034F-40F3-9DAE-71E7C3EE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Přemostění (</a:t>
            </a:r>
            <a:r>
              <a:rPr lang="cs-CZ" i="1" dirty="0" err="1"/>
              <a:t>bridges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5BE8E0-2792-4322-BA54-674BDF7C7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vazby téměř nikdy nepřemosťují</a:t>
            </a:r>
          </a:p>
          <a:p>
            <a:r>
              <a:rPr lang="cs-CZ" dirty="0"/>
              <a:t>Přemosťují pouze tehdy, když žádný z přemosťovaných bodů nemá žádné další vazby</a:t>
            </a:r>
          </a:p>
          <a:p>
            <a:r>
              <a:rPr lang="cs-CZ" dirty="0"/>
              <a:t>To neplatí o slabých vazbách</a:t>
            </a:r>
          </a:p>
          <a:p>
            <a:r>
              <a:rPr lang="cs-CZ" dirty="0"/>
              <a:t>Ne každá slabá vazba přemosťuje, ale každé přemostění je tvořeno slabou vazbou</a:t>
            </a:r>
          </a:p>
          <a:p>
            <a:r>
              <a:rPr lang="cs-CZ" dirty="0"/>
              <a:t>Cokoliv má  být přeneseno (inovace, ideje, pomluvy …) se mezi větší počet lidí a na větší sociální vzdáleností může dostat spíše skrze slabou než skrze silnou vazbu</a:t>
            </a:r>
          </a:p>
        </p:txBody>
      </p:sp>
    </p:spTree>
    <p:extLst>
      <p:ext uri="{BB962C8B-B14F-4D97-AF65-F5344CB8AC3E}">
        <p14:creationId xmlns:p14="http://schemas.microsoft.com/office/powerpoint/2010/main" val="130128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F539B-98EF-4B97-AEDE-5DC225DD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Slabé vazby a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99880-5A0F-4DC2-8ABF-E5351F334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07589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Silné vazby – homogenita, kognitivní disonance</a:t>
            </a:r>
          </a:p>
          <a:p>
            <a:r>
              <a:rPr lang="cs-CZ" dirty="0"/>
              <a:t>Silné vazby častěji mezi organizacemi s podobným tematickým zaměřením/zájmem</a:t>
            </a:r>
          </a:p>
          <a:p>
            <a:r>
              <a:rPr lang="cs-CZ" dirty="0"/>
              <a:t>Silné vazby – častěji symetrické a generující (lokální</a:t>
            </a:r>
            <a:r>
              <a:rPr lang="cs-CZ"/>
              <a:t>, vzájemnou</a:t>
            </a:r>
            <a:r>
              <a:rPr lang="cs-CZ" dirty="0"/>
              <a:t>) solidaritu</a:t>
            </a:r>
          </a:p>
          <a:p>
            <a:r>
              <a:rPr lang="cs-CZ" dirty="0"/>
              <a:t>Slabé vazby – překračují lokální silné vazby, redukují vzdálenosti, urychlují šíření inovací</a:t>
            </a:r>
          </a:p>
          <a:p>
            <a:r>
              <a:rPr lang="cs-CZ" dirty="0"/>
              <a:t>Sítě s více slabými vazbami mají kratší vzdálenosti – rychlejší změna, schopnost koordinace</a:t>
            </a:r>
          </a:p>
          <a:p>
            <a:r>
              <a:rPr lang="cs-CZ" dirty="0"/>
              <a:t>Jedinci s hodně slabými vazbami jsou blíž novým příležitostem a přístupu ke zdrojům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87B759A-5441-4DEB-8BEC-242F5C2F0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398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3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AAA03-D8B6-4689-B037-C356A86E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Slabé vazby a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6610C-FB7F-4276-BE74-07379519D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19239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Čím více přemosťujících slabých vazeb v komunitě je, tím víc způsobů jak vytvořit další slabé vazby existuje</a:t>
            </a:r>
          </a:p>
          <a:p>
            <a:r>
              <a:rPr lang="cs-CZ" dirty="0"/>
              <a:t>Zdroji slabých vazeb jsou formální organizace nebo „trh“ práce (zaměstnání)</a:t>
            </a:r>
          </a:p>
          <a:p>
            <a:r>
              <a:rPr lang="cs-CZ" dirty="0"/>
              <a:t>Slabé vazby častěji  propojují členy různých skupin než vazby silné, které se spíše koncentrují uvnitř skupin</a:t>
            </a:r>
          </a:p>
          <a:p>
            <a:r>
              <a:rPr lang="cs-CZ" dirty="0"/>
              <a:t>Pro pochopení propojení mezi </a:t>
            </a:r>
            <a:r>
              <a:rPr lang="cs-CZ" b="1" dirty="0"/>
              <a:t>makro</a:t>
            </a:r>
            <a:r>
              <a:rPr lang="cs-CZ" dirty="0"/>
              <a:t> a </a:t>
            </a:r>
            <a:r>
              <a:rPr lang="cs-CZ" b="1" dirty="0"/>
              <a:t>mikro</a:t>
            </a:r>
            <a:r>
              <a:rPr lang="cs-CZ" dirty="0"/>
              <a:t> strukturami je tedy důležitější sledovat slabé vazby než analyzovat vnitřní strukturu skupin: slabé vazby napomáhají vyšší úrovni sociální integrace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6808619-051B-47BC-BA7F-647732D9B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108" y="1857375"/>
            <a:ext cx="30480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344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78368-D403-4A37-8AA4-2DE9633C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Vazby mezi organizacemi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0DE6C6-90CF-45D7-8CC6-7002DC024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92817" cy="4351338"/>
          </a:xfrm>
        </p:spPr>
        <p:txBody>
          <a:bodyPr/>
          <a:lstStyle/>
          <a:p>
            <a:r>
              <a:rPr lang="cs-CZ" dirty="0"/>
              <a:t>Opět – silné vs. Slabé</a:t>
            </a:r>
          </a:p>
          <a:p>
            <a:r>
              <a:rPr lang="cs-CZ" dirty="0"/>
              <a:t>Různé tvary a struktury</a:t>
            </a:r>
          </a:p>
          <a:p>
            <a:r>
              <a:rPr lang="cs-CZ" dirty="0"/>
              <a:t>Relevance: politická participace, sociální hnutí, občanská společnost a její profesionalizace, fungování politického systému – arény pro diskusi, kontrola vlády …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8C46988-8051-49CB-BABF-0BBF8CFAE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61937"/>
            <a:ext cx="6096000" cy="3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31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403</Words>
  <Application>Microsoft Office PowerPoint</Application>
  <PresentationFormat>Širokoúhlá obrazovka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SOCn5010 Analýza sociálních sítí</vt:lpstr>
      <vt:lpstr>Typy vazeb</vt:lpstr>
      <vt:lpstr>Silné vazby</vt:lpstr>
      <vt:lpstr>Triády</vt:lpstr>
      <vt:lpstr>Zakázaná triáda</vt:lpstr>
      <vt:lpstr>Přemostění (bridges)</vt:lpstr>
      <vt:lpstr>Slabé vazby a organizace</vt:lpstr>
      <vt:lpstr>Slabé vazby a organizace</vt:lpstr>
      <vt:lpstr>Vazby mezi organizacemi</vt:lpstr>
      <vt:lpstr>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161</cp:revision>
  <dcterms:created xsi:type="dcterms:W3CDTF">2020-10-08T12:47:50Z</dcterms:created>
  <dcterms:modified xsi:type="dcterms:W3CDTF">2023-10-18T07:58:29Z</dcterms:modified>
</cp:coreProperties>
</file>