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0" r:id="rId4"/>
    <p:sldId id="268" r:id="rId5"/>
    <p:sldId id="269" r:id="rId6"/>
    <p:sldId id="271" r:id="rId7"/>
    <p:sldId id="272" r:id="rId8"/>
    <p:sldId id="273" r:id="rId9"/>
    <p:sldId id="274" r:id="rId10"/>
    <p:sldId id="29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Navrátil" initials="JN" lastIdx="1" clrIdx="0">
    <p:extLst>
      <p:ext uri="{19B8F6BF-5375-455C-9EA6-DF929625EA0E}">
        <p15:presenceInfo xmlns:p15="http://schemas.microsoft.com/office/powerpoint/2012/main" userId="Jiří Navrát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677FC-F320-4D33-8B8C-71B061E2C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932D3A-5E01-4EC0-BAFB-1AD70F35E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C352D2-72E2-4215-A285-BE34CF0F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2B8EF7-A528-48C3-AD76-EE5ADD3B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20BC63-77F3-4182-8F42-2FBB8132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84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00D54-2480-466C-99DA-DE455816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29EB5F-5957-4278-AD3A-E6BBB6019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1172A-2E1E-4A86-83EE-10723E04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38393B-DA8F-46B4-8997-CD8428C8F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B2C18D-9DB6-417A-A66C-9E7071AD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70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5E75141-BC59-4F04-AA81-BB4310DB1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852444-F336-474F-8F30-C1D20F448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DFB7BD-CA08-4337-9BC4-5F435C32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9CC524-0017-4E26-9322-80E8774BC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D01D21-7380-4F6C-BD4C-4F2704634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57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2CFC2-39AD-48C1-A64A-D598C6F4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F3CB26-03CA-4B66-912B-11F1A3D0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4B635F-B2C0-46E9-84DF-E4FCF0CB3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69D1EE-9C16-4AD1-B95F-F0659F5A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C1C086-BA60-4A9C-8819-1460CFCF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79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4EF85-2610-4D12-BD5E-668264EDB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AF1F48-168D-43DD-B0CD-97CA9AE03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8EF12D-0277-4A48-B39E-83F2D353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919240-DB96-4792-BBAE-265F730FE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1C3C10-9CCA-4D21-9027-7904EB49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68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AE009-499F-4324-8F7E-88DC9032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DB960D-11CB-42DE-BDE8-1714BF540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C7357D-C045-42D5-9EAD-1AF1176B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0E555E-DCFA-4385-A221-6A01194E9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6BE41B-F652-46D2-8860-F5AF3678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D19048-9BDC-4F73-95AE-A960A980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9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61B8A-3F9F-4479-BBF9-7AF9F47C6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807DA55-7307-462F-A2F4-DBB63C851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13BA30C-A010-4EBD-80B6-9A1E321D1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90DDAB-AEE6-4387-A474-BB9EAB66B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446426D-D3A3-4FDE-9DE5-40A0E99E0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AD8DC76-2D01-4038-94BA-B56C7736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0A7038-2967-4059-B51F-00D69631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5D10B8-EE3C-4634-B2F6-00B35759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41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3AB3D-382B-40F7-978C-730BEA7DF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B1B1A51-2E09-4C9D-8F94-36858BFD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049C96-D9C3-4BEB-B097-20036B8D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B48430-1E6F-48CE-BBEC-A32C687D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53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BE8BA20-CF2D-414D-891E-2681944A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242B8A-A26D-4B9F-8559-A3AB3BB1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D66B9-A681-4F9E-B78C-08A881DF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1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A2322-622F-4731-8594-30F557464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5BAFC3-B5BA-4599-ABC0-93A463DAA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7952A3D-FBF9-4DCA-8723-3D15FB9E5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3F3D74-57AA-4235-B6B6-E0E775FF9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8864E9-45DB-4DFC-8D2C-50115B91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37DDDA-4262-4C84-866D-E7392F9C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33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21FB7-EBB8-45CB-8A29-9A0D656CE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53F3BE-ACCD-42A5-9D98-0643E966D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3BBBA8A-965C-42EA-834C-AF083060F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B91F2A-B658-49E2-87BE-3796B3B4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E8CD91-C6FF-495C-B8DC-8301BC12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7C4C21-9E72-455B-A765-679A859F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98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E275B1-BA2A-4F69-846D-DA3F7EDF9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82DA38A-D804-4333-874C-2F1C3DB49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A32C2F-C57B-4E14-A224-2693886888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4A6C2-D373-4099-AC9B-4E10BAE0BD74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E19AA0-60B2-4A01-8B52-1957BBFC0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6EDF15-41BB-4813-9BE4-867292FA0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69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1C02E-0F21-4679-8C5F-8EBD7A006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cs-CZ" dirty="0"/>
              <a:t>SOCn5010 Analýza sociálních sítí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F20B73-4D3E-4752-A1C9-0229100FC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2183"/>
            <a:ext cx="9144000" cy="576743"/>
          </a:xfrm>
        </p:spPr>
        <p:txBody>
          <a:bodyPr/>
          <a:lstStyle/>
          <a:p>
            <a:r>
              <a:rPr lang="cs-CZ" dirty="0"/>
              <a:t>Přednáška 4: síla vazeb a transakce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51EF279-BF38-474E-A7E5-700B1E1E0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595" y="3439075"/>
            <a:ext cx="3706810" cy="295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138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DD943-5B22-4C68-9C5C-C5B0051AA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</a:t>
            </a:r>
          </a:p>
        </p:txBody>
      </p:sp>
    </p:spTree>
    <p:extLst>
      <p:ext uri="{BB962C8B-B14F-4D97-AF65-F5344CB8AC3E}">
        <p14:creationId xmlns:p14="http://schemas.microsoft.com/office/powerpoint/2010/main" val="239981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4C1FF1-4449-4C40-AEE7-AA006687D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vazeb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89F6A5-386A-4849-90CD-1CDA8BD0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302381" cy="4351338"/>
          </a:xfrm>
        </p:spPr>
        <p:txBody>
          <a:bodyPr>
            <a:normAutofit/>
          </a:bodyPr>
          <a:lstStyle/>
          <a:p>
            <a:r>
              <a:rPr lang="cs-CZ" dirty="0"/>
              <a:t>Silné (afekt, emoce, solidarita, identita …)</a:t>
            </a:r>
          </a:p>
          <a:p>
            <a:r>
              <a:rPr lang="cs-CZ" dirty="0"/>
              <a:t>Slabé (směna, známost, sdílený atribut…)</a:t>
            </a:r>
          </a:p>
          <a:p>
            <a:r>
              <a:rPr lang="cs-CZ" dirty="0"/>
              <a:t>Silná vazba (</a:t>
            </a:r>
            <a:r>
              <a:rPr lang="cs-CZ" dirty="0" err="1"/>
              <a:t>Granovetter</a:t>
            </a:r>
            <a:r>
              <a:rPr lang="cs-CZ" dirty="0"/>
              <a:t>): </a:t>
            </a:r>
            <a:r>
              <a:rPr lang="en-US" i="1" dirty="0"/>
              <a:t>“the strength of a tie is a (probably linear) combination of the amount of time, the emotional intensity, the intimacy (mutual confiding) and the reciprocal services which characterize the tie.”</a:t>
            </a:r>
            <a:r>
              <a:rPr lang="en-US" dirty="0"/>
              <a:t>(Ibid, 1361)</a:t>
            </a:r>
          </a:p>
        </p:txBody>
      </p:sp>
    </p:spTree>
    <p:extLst>
      <p:ext uri="{BB962C8B-B14F-4D97-AF65-F5344CB8AC3E}">
        <p14:creationId xmlns:p14="http://schemas.microsoft.com/office/powerpoint/2010/main" val="3258475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94D716-35D0-4801-A8C8-FB0805085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Silné vazby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DEB911-1536-4F6A-82CE-F730AE643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Homans</a:t>
            </a:r>
            <a:r>
              <a:rPr lang="cs-CZ" dirty="0"/>
              <a:t>: čím lidé častěji interagují, tím silnější je jejich vzájemný sentiment nebo přátelství</a:t>
            </a:r>
          </a:p>
          <a:p>
            <a:r>
              <a:rPr lang="cs-CZ" dirty="0"/>
              <a:t>Čím silnější vazba propojuje dva jedince, tím více jsou si podobní</a:t>
            </a:r>
          </a:p>
          <a:p>
            <a:r>
              <a:rPr lang="cs-CZ" dirty="0"/>
              <a:t>Čím silnější je vazba mezi A </a:t>
            </a:r>
            <a:r>
              <a:rPr lang="cs-CZ" dirty="0" err="1"/>
              <a:t>a</a:t>
            </a:r>
            <a:r>
              <a:rPr lang="cs-CZ" dirty="0"/>
              <a:t> B, tím větší je podíl jedinců, ke kterým jsou </a:t>
            </a:r>
            <a:r>
              <a:rPr lang="cs-CZ" dirty="0">
                <a:solidFill>
                  <a:srgbClr val="FF0000"/>
                </a:solidFill>
              </a:rPr>
              <a:t>oba</a:t>
            </a:r>
            <a:r>
              <a:rPr lang="cs-CZ" dirty="0"/>
              <a:t> vázaní – ať už silnou nebo slabou vazbou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1C6FEF0-4945-4D1F-A620-C1A15B58A0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354" y="4247144"/>
            <a:ext cx="3741110" cy="249341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1A6A7DB-F835-4DA5-8CD3-DB813A7996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538" y="4218130"/>
            <a:ext cx="3639249" cy="250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51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17F51-33C8-4611-8D15-A3BDD9653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Triády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A2FE219-75DF-4CB6-A14E-81133553C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6670" y="1004572"/>
            <a:ext cx="6078660" cy="484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401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517F51-33C8-4611-8D15-A3BDD9653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555449" cy="1325563"/>
          </a:xfrm>
        </p:spPr>
        <p:txBody>
          <a:bodyPr/>
          <a:lstStyle/>
          <a:p>
            <a:r>
              <a:rPr lang="cs-CZ" dirty="0"/>
              <a:t>Zakázaná triáda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A2FE219-75DF-4CB6-A14E-81133553CE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6670" y="1004572"/>
            <a:ext cx="6078660" cy="4848855"/>
          </a:xfrm>
          <a:prstGeom prst="rect">
            <a:avLst/>
          </a:prstGeo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3E009972-4048-4234-AE8B-2A25710914FD}"/>
              </a:ext>
            </a:extLst>
          </p:cNvPr>
          <p:cNvSpPr/>
          <p:nvPr/>
        </p:nvSpPr>
        <p:spPr>
          <a:xfrm>
            <a:off x="6258187" y="3296873"/>
            <a:ext cx="1459685" cy="1325563"/>
          </a:xfrm>
          <a:prstGeom prst="ellipse">
            <a:avLst/>
          </a:prstGeom>
          <a:solidFill>
            <a:srgbClr val="FF0000">
              <a:alpha val="4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445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F8428B-034F-40F3-9DAE-71E7C3EED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Přemostění (</a:t>
            </a:r>
            <a:r>
              <a:rPr lang="cs-CZ" i="1" dirty="0" err="1"/>
              <a:t>bridges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5BE8E0-2792-4322-BA54-674BDF7C7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Silné vazby téměř nikdy nepřemosťují</a:t>
            </a:r>
          </a:p>
          <a:p>
            <a:r>
              <a:rPr lang="cs-CZ" dirty="0"/>
              <a:t>Přemosťují pouze tehdy, když žádný z přemosťovaných bodů nemá žádné další vazby</a:t>
            </a:r>
          </a:p>
          <a:p>
            <a:r>
              <a:rPr lang="cs-CZ" dirty="0"/>
              <a:t>To neplatí o slabých vazbách</a:t>
            </a:r>
          </a:p>
          <a:p>
            <a:r>
              <a:rPr lang="cs-CZ" dirty="0"/>
              <a:t>Ne každá slabá vazba přemosťuje, ale každé přemostění je tvořeno slabou vazbou</a:t>
            </a:r>
          </a:p>
          <a:p>
            <a:r>
              <a:rPr lang="cs-CZ" dirty="0"/>
              <a:t>Cokoliv má  být přeneseno (inovace, ideje, pomluvy …) se mezi větší počet lidí a na větší sociální vzdáleností může dostat spíše skrze slabou než skrze silnou vazbu</a:t>
            </a:r>
          </a:p>
        </p:txBody>
      </p:sp>
    </p:spTree>
    <p:extLst>
      <p:ext uri="{BB962C8B-B14F-4D97-AF65-F5344CB8AC3E}">
        <p14:creationId xmlns:p14="http://schemas.microsoft.com/office/powerpoint/2010/main" val="1301284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F539B-98EF-4B97-AEDE-5DC225DD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Slabé vazby a organizace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299880-5A0F-4DC2-8ABF-E5351F334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07589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Silné vazby – homogenita, kognitivní disonance</a:t>
            </a:r>
          </a:p>
          <a:p>
            <a:r>
              <a:rPr lang="cs-CZ" dirty="0"/>
              <a:t>Silné vazby častěji mezi organizacemi s podobným tematickým zaměřením/zájmem</a:t>
            </a:r>
          </a:p>
          <a:p>
            <a:r>
              <a:rPr lang="cs-CZ" dirty="0"/>
              <a:t>Silné vazby – častěji symetrické a generující (lokální</a:t>
            </a:r>
            <a:r>
              <a:rPr lang="cs-CZ"/>
              <a:t>, vzájemnou</a:t>
            </a:r>
            <a:r>
              <a:rPr lang="cs-CZ" dirty="0"/>
              <a:t>) solidaritu</a:t>
            </a:r>
          </a:p>
          <a:p>
            <a:r>
              <a:rPr lang="cs-CZ" dirty="0"/>
              <a:t>Slabé vazby – překračují lokální silné vazby, redukují vzdálenosti, urychlují šíření inovací</a:t>
            </a:r>
          </a:p>
          <a:p>
            <a:r>
              <a:rPr lang="cs-CZ" dirty="0"/>
              <a:t>Sítě s více slabými vazbami mají kratší vzdálenosti – rychlejší změna, schopnost koordinace</a:t>
            </a:r>
          </a:p>
          <a:p>
            <a:r>
              <a:rPr lang="cs-CZ" dirty="0"/>
              <a:t>Jedinci s hodně slabými vazbami jsou blíž novým příležitostem a přístupu ke zdrojům</a:t>
            </a:r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87B759A-5441-4DEB-8BEC-242F5C2F0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6398" y="0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73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7AAA03-D8B6-4689-B037-C356A86E5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Slabé vazby a organizace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F6610C-FB7F-4276-BE74-07379519D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819239" cy="4351338"/>
          </a:xfrm>
        </p:spPr>
        <p:txBody>
          <a:bodyPr>
            <a:normAutofit fontScale="92500"/>
          </a:bodyPr>
          <a:lstStyle/>
          <a:p>
            <a:r>
              <a:rPr lang="cs-CZ" dirty="0"/>
              <a:t>Čím více přemosťujících slabých vazeb v komunitě je, tím víc způsobů jak vytvořit další slabé vazby existuje</a:t>
            </a:r>
          </a:p>
          <a:p>
            <a:r>
              <a:rPr lang="cs-CZ" dirty="0"/>
              <a:t>Zdroji slabých vazeb jsou formální organizace nebo „trh“ práce (zaměstnání)</a:t>
            </a:r>
          </a:p>
          <a:p>
            <a:r>
              <a:rPr lang="cs-CZ" dirty="0"/>
              <a:t>Slabé vazby častěji  propojují členy různých skupin než vazby silné, které se spíše koncentrují uvnitř skupin</a:t>
            </a:r>
          </a:p>
          <a:p>
            <a:r>
              <a:rPr lang="cs-CZ" dirty="0"/>
              <a:t>Pro pochopení propojení mezi </a:t>
            </a:r>
            <a:r>
              <a:rPr lang="cs-CZ" b="1" dirty="0"/>
              <a:t>makro</a:t>
            </a:r>
            <a:r>
              <a:rPr lang="cs-CZ" dirty="0"/>
              <a:t> a </a:t>
            </a:r>
            <a:r>
              <a:rPr lang="cs-CZ" b="1" dirty="0"/>
              <a:t>mikro</a:t>
            </a:r>
            <a:r>
              <a:rPr lang="cs-CZ" dirty="0"/>
              <a:t> strukturami je tedy důležitější sledovat slabé vazby než analyzovat vnitřní strukturu skupin: slabé vazby napomáhají vyšší úrovni sociální integrace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6808619-051B-47BC-BA7F-647732D9B1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108" y="1857375"/>
            <a:ext cx="30480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344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78368-D403-4A37-8AA4-2DE9633C2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Vazby mezi organizacemi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0DE6C6-90CF-45D7-8CC6-7002DC024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92817" cy="4351338"/>
          </a:xfrm>
        </p:spPr>
        <p:txBody>
          <a:bodyPr/>
          <a:lstStyle/>
          <a:p>
            <a:r>
              <a:rPr lang="cs-CZ" dirty="0"/>
              <a:t>Opět – silné vs. Slabé</a:t>
            </a:r>
          </a:p>
          <a:p>
            <a:r>
              <a:rPr lang="cs-CZ" dirty="0"/>
              <a:t>Různé tvary a struktury</a:t>
            </a:r>
          </a:p>
          <a:p>
            <a:r>
              <a:rPr lang="cs-CZ" dirty="0"/>
              <a:t>Relevance: politická participace, sociální hnutí, občanská společnost a její profesionalizace, fungování politického systému – arény pro diskusi, kontrola vlády …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8C46988-8051-49CB-BABF-0BBF8CFAE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61937"/>
            <a:ext cx="6096000" cy="33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6317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403</Words>
  <Application>Microsoft Office PowerPoint</Application>
  <PresentationFormat>Širokoúhlá obrazovka</PresentationFormat>
  <Paragraphs>35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SOCn5010 Analýza sociálních sítí</vt:lpstr>
      <vt:lpstr>Typy vazeb</vt:lpstr>
      <vt:lpstr>Silné vazby</vt:lpstr>
      <vt:lpstr>Triády</vt:lpstr>
      <vt:lpstr>Zakázaná triáda</vt:lpstr>
      <vt:lpstr>Přemostění (bridges)</vt:lpstr>
      <vt:lpstr>Slabé vazby a organizace</vt:lpstr>
      <vt:lpstr>Slabé vazby a organizace</vt:lpstr>
      <vt:lpstr>Vazby mezi organizacemi</vt:lpstr>
      <vt:lpstr>Seminář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SOCn5010 Analýza sociálních sítí</dc:title>
  <dc:creator>Jiří Navrátil</dc:creator>
  <cp:lastModifiedBy>Jiří Navrátil</cp:lastModifiedBy>
  <cp:revision>161</cp:revision>
  <dcterms:created xsi:type="dcterms:W3CDTF">2020-10-08T12:47:50Z</dcterms:created>
  <dcterms:modified xsi:type="dcterms:W3CDTF">2023-10-18T07:58:29Z</dcterms:modified>
</cp:coreProperties>
</file>