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285" r:id="rId3"/>
    <p:sldId id="278" r:id="rId4"/>
    <p:sldId id="324" r:id="rId5"/>
    <p:sldId id="325" r:id="rId6"/>
    <p:sldId id="326" r:id="rId7"/>
    <p:sldId id="306" r:id="rId8"/>
    <p:sldId id="313" r:id="rId9"/>
    <p:sldId id="327" r:id="rId10"/>
    <p:sldId id="314" r:id="rId11"/>
    <p:sldId id="322" r:id="rId12"/>
    <p:sldId id="308" r:id="rId13"/>
    <p:sldId id="297" r:id="rId14"/>
    <p:sldId id="32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8" autoAdjust="0"/>
    <p:restoredTop sz="61602" autoAdjust="0"/>
  </p:normalViewPr>
  <p:slideViewPr>
    <p:cSldViewPr>
      <p:cViewPr varScale="1">
        <p:scale>
          <a:sx n="96" d="100"/>
          <a:sy n="96" d="100"/>
        </p:scale>
        <p:origin x="3474" y="9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26/09/2023</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389598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Photo Courtesy of AP Photo.</a:t>
            </a:r>
          </a:p>
        </p:txBody>
      </p:sp>
      <p:sp>
        <p:nvSpPr>
          <p:cNvPr id="4" name="Slide Number Placeholder 3"/>
          <p:cNvSpPr>
            <a:spLocks noGrp="1"/>
          </p:cNvSpPr>
          <p:nvPr>
            <p:ph type="sldNum" sz="quarter" idx="5"/>
          </p:nvPr>
        </p:nvSpPr>
        <p:spPr/>
        <p:txBody>
          <a:bodyPr/>
          <a:lstStyle/>
          <a:p>
            <a:pPr>
              <a:defRPr/>
            </a:pPr>
            <a:fld id="{9563B980-1CC6-41A6-8829-C6CC89BB7333}"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en-US" sz="2000" b="1" dirty="0" err="1"/>
              <a:t>Left</a:t>
            </a:r>
            <a:r>
              <a:rPr lang="cs-CZ" altLang="en-US" sz="2000" b="1" dirty="0"/>
              <a:t>: </a:t>
            </a:r>
            <a:r>
              <a:rPr lang="cs-CZ" altLang="en-US" sz="2000" b="1" dirty="0" err="1"/>
              <a:t>equal</a:t>
            </a:r>
            <a:r>
              <a:rPr lang="cs-CZ" altLang="en-US" sz="2000" b="1" dirty="0"/>
              <a:t> </a:t>
            </a:r>
            <a:r>
              <a:rPr lang="cs-CZ" altLang="en-US" sz="2000" b="1" dirty="0" err="1"/>
              <a:t>distribution</a:t>
            </a:r>
            <a:r>
              <a:rPr lang="cs-CZ" altLang="en-US" sz="2000" b="1" dirty="0"/>
              <a:t> </a:t>
            </a:r>
            <a:r>
              <a:rPr lang="cs-CZ" altLang="en-US" sz="2000" b="1" dirty="0" err="1"/>
              <a:t>of</a:t>
            </a:r>
            <a:r>
              <a:rPr lang="cs-CZ" altLang="en-US" sz="2000" b="1" dirty="0"/>
              <a:t> </a:t>
            </a:r>
            <a:r>
              <a:rPr lang="cs-CZ" altLang="en-US" sz="2000" b="1" dirty="0" err="1"/>
              <a:t>boxes</a:t>
            </a:r>
            <a:r>
              <a:rPr lang="cs-CZ" altLang="en-US" sz="2000" b="1" dirty="0"/>
              <a:t>, </a:t>
            </a:r>
            <a:r>
              <a:rPr lang="cs-CZ" altLang="en-US" sz="2000" b="1" dirty="0" err="1"/>
              <a:t>right</a:t>
            </a:r>
            <a:r>
              <a:rPr lang="cs-CZ" altLang="en-US" sz="2000" b="1" dirty="0"/>
              <a:t> = </a:t>
            </a:r>
            <a:r>
              <a:rPr lang="cs-CZ" altLang="en-US" sz="2000" b="1" dirty="0" err="1"/>
              <a:t>equal</a:t>
            </a:r>
            <a:r>
              <a:rPr lang="cs-CZ" altLang="en-US" sz="2000" b="1" dirty="0"/>
              <a:t> </a:t>
            </a:r>
            <a:r>
              <a:rPr lang="cs-CZ" altLang="en-US" sz="2000" b="1" dirty="0" err="1"/>
              <a:t>distribution</a:t>
            </a:r>
            <a:r>
              <a:rPr lang="cs-CZ" altLang="en-US" sz="2000" b="1" dirty="0"/>
              <a:t> </a:t>
            </a:r>
            <a:r>
              <a:rPr lang="cs-CZ" altLang="en-US" sz="2000" b="1" dirty="0" err="1"/>
              <a:t>of</a:t>
            </a:r>
            <a:r>
              <a:rPr lang="cs-CZ" altLang="en-US" sz="2000" b="1" dirty="0"/>
              <a:t> </a:t>
            </a:r>
            <a:r>
              <a:rPr lang="cs-CZ" altLang="en-US" sz="2000" b="1" dirty="0" err="1"/>
              <a:t>sightlines</a:t>
            </a:r>
            <a:r>
              <a:rPr lang="cs-CZ" altLang="en-US" sz="2000" b="1" dirty="0"/>
              <a:t>. So </a:t>
            </a:r>
            <a:r>
              <a:rPr lang="cs-CZ" altLang="en-US" sz="2000" b="1" dirty="0" err="1"/>
              <a:t>Equality</a:t>
            </a:r>
            <a:r>
              <a:rPr lang="cs-CZ" altLang="en-US" sz="2000" b="1" dirty="0"/>
              <a:t> </a:t>
            </a:r>
            <a:r>
              <a:rPr lang="cs-CZ" altLang="en-US" sz="2000" b="1" dirty="0" err="1"/>
              <a:t>is</a:t>
            </a:r>
            <a:r>
              <a:rPr lang="cs-CZ" altLang="en-US" sz="2000" b="1" dirty="0"/>
              <a:t> in </a:t>
            </a:r>
            <a:r>
              <a:rPr lang="cs-CZ" altLang="en-US" sz="2000" b="1" dirty="0" err="1"/>
              <a:t>both</a:t>
            </a:r>
            <a:r>
              <a:rPr lang="cs-CZ" altLang="en-US" sz="2000" b="1" dirty="0"/>
              <a:t> </a:t>
            </a:r>
            <a:r>
              <a:rPr lang="cs-CZ" altLang="en-US" sz="2000" b="1" dirty="0" err="1"/>
              <a:t>cases</a:t>
            </a:r>
            <a:r>
              <a:rPr lang="cs-CZ" altLang="en-US" sz="2000" b="1" dirty="0"/>
              <a:t>!!! But </a:t>
            </a:r>
            <a:r>
              <a:rPr lang="cs-CZ" altLang="en-US" sz="2000" b="1" dirty="0" err="1"/>
              <a:t>correct</a:t>
            </a:r>
            <a:r>
              <a:rPr lang="cs-CZ" altLang="en-US" sz="2000" b="1" dirty="0"/>
              <a:t> (</a:t>
            </a:r>
            <a:r>
              <a:rPr lang="cs-CZ" altLang="en-US" sz="2000" b="1" dirty="0" err="1"/>
              <a:t>from</a:t>
            </a:r>
            <a:r>
              <a:rPr lang="cs-CZ" altLang="en-US" sz="2000" b="1" dirty="0"/>
              <a:t> </a:t>
            </a:r>
            <a:r>
              <a:rPr lang="cs-CZ" altLang="en-US" sz="2000" b="1" dirty="0" err="1"/>
              <a:t>the</a:t>
            </a:r>
            <a:r>
              <a:rPr lang="cs-CZ" altLang="en-US" sz="2000" b="1" dirty="0"/>
              <a:t> case </a:t>
            </a:r>
            <a:r>
              <a:rPr lang="cs-CZ" altLang="en-US" sz="2000" b="1" dirty="0" err="1"/>
              <a:t>of</a:t>
            </a:r>
            <a:r>
              <a:rPr lang="cs-CZ" altLang="en-US" sz="2000" b="1" dirty="0"/>
              <a:t> </a:t>
            </a:r>
            <a:r>
              <a:rPr lang="cs-CZ" altLang="en-US" sz="2000" b="1" dirty="0" err="1"/>
              <a:t>watching</a:t>
            </a:r>
            <a:r>
              <a:rPr lang="cs-CZ" altLang="en-US" sz="2000" b="1" dirty="0"/>
              <a:t> a baseball game) </a:t>
            </a:r>
            <a:r>
              <a:rPr lang="cs-CZ" altLang="en-US" sz="2000" b="1" dirty="0" err="1"/>
              <a:t>is</a:t>
            </a:r>
            <a:r>
              <a:rPr lang="cs-CZ" altLang="en-US" sz="2000" b="1" dirty="0"/>
              <a:t> </a:t>
            </a:r>
            <a:r>
              <a:rPr lang="cs-CZ" altLang="en-US" sz="2000" b="1" dirty="0" err="1"/>
              <a:t>right</a:t>
            </a:r>
            <a:r>
              <a:rPr lang="cs-CZ" altLang="en-US" sz="2000" b="1" dirty="0"/>
              <a:t> panel! </a:t>
            </a:r>
            <a:r>
              <a:rPr lang="cs-CZ" altLang="en-US" sz="2000" b="1" dirty="0" err="1"/>
              <a:t>Sightline</a:t>
            </a:r>
            <a:r>
              <a:rPr lang="cs-CZ" altLang="en-US" sz="2000" b="1" dirty="0"/>
              <a:t> not </a:t>
            </a:r>
            <a:r>
              <a:rPr lang="cs-CZ" altLang="en-US" sz="2000" b="1" dirty="0" err="1"/>
              <a:t>boxes</a:t>
            </a:r>
            <a:r>
              <a:rPr lang="cs-CZ" altLang="en-US" sz="2000" b="1" dirty="0"/>
              <a:t>!</a:t>
            </a:r>
          </a:p>
          <a:p>
            <a:r>
              <a:rPr lang="cs-CZ" altLang="en-US" sz="2000" b="1" dirty="0" err="1"/>
              <a:t>Equality</a:t>
            </a:r>
            <a:r>
              <a:rPr lang="cs-CZ" altLang="en-US" sz="2000" b="1" dirty="0"/>
              <a:t> </a:t>
            </a:r>
            <a:r>
              <a:rPr lang="cs-CZ" altLang="en-US" sz="2000" b="1" dirty="0" err="1"/>
              <a:t>is</a:t>
            </a:r>
            <a:r>
              <a:rPr lang="cs-CZ" altLang="en-US" sz="2000" b="1" dirty="0"/>
              <a:t> </a:t>
            </a:r>
            <a:r>
              <a:rPr lang="cs-CZ" altLang="en-US" sz="2000" b="1" dirty="0" err="1"/>
              <a:t>inferior</a:t>
            </a:r>
            <a:r>
              <a:rPr lang="cs-CZ" altLang="en-US" sz="2000" b="1" dirty="0"/>
              <a:t> to </a:t>
            </a:r>
            <a:r>
              <a:rPr lang="cs-CZ" altLang="en-US" sz="2000" b="1" dirty="0" err="1"/>
              <a:t>Equity</a:t>
            </a:r>
            <a:r>
              <a:rPr lang="cs-CZ" altLang="en-US" sz="2000" b="1" dirty="0"/>
              <a:t>! </a:t>
            </a:r>
            <a:r>
              <a:rPr lang="cs-CZ" altLang="en-US" sz="2000" b="1" dirty="0" err="1"/>
              <a:t>Equality</a:t>
            </a:r>
            <a:r>
              <a:rPr lang="cs-CZ" altLang="en-US" sz="2000" b="1" dirty="0"/>
              <a:t> </a:t>
            </a:r>
            <a:r>
              <a:rPr lang="cs-CZ" altLang="en-US" sz="2000" b="1" dirty="0" err="1"/>
              <a:t>does</a:t>
            </a:r>
            <a:r>
              <a:rPr lang="cs-CZ" altLang="en-US" sz="2000" b="1" dirty="0"/>
              <a:t> not </a:t>
            </a:r>
            <a:r>
              <a:rPr lang="cs-CZ" altLang="en-US" sz="2000" b="1" dirty="0" err="1"/>
              <a:t>need</a:t>
            </a:r>
            <a:r>
              <a:rPr lang="cs-CZ" altLang="en-US" sz="2000" b="1" dirty="0"/>
              <a:t> </a:t>
            </a:r>
            <a:r>
              <a:rPr lang="cs-CZ" altLang="en-US" sz="2000" b="1" dirty="0" err="1"/>
              <a:t>consider</a:t>
            </a:r>
            <a:r>
              <a:rPr lang="cs-CZ" altLang="en-US" sz="2000" b="1" dirty="0"/>
              <a:t> prevalence </a:t>
            </a:r>
            <a:r>
              <a:rPr lang="cs-CZ" altLang="en-US" sz="2000" b="1" dirty="0" err="1"/>
              <a:t>effect</a:t>
            </a:r>
            <a:r>
              <a:rPr lang="cs-CZ" altLang="en-US" sz="2000" b="1" dirty="0"/>
              <a:t>. </a:t>
            </a:r>
            <a:r>
              <a:rPr lang="cs-CZ" altLang="en-US" sz="2000" b="1" dirty="0" err="1"/>
              <a:t>E.g</a:t>
            </a:r>
            <a:r>
              <a:rPr lang="cs-CZ" altLang="en-US" sz="2000" b="1" dirty="0"/>
              <a:t>. </a:t>
            </a:r>
            <a:r>
              <a:rPr lang="cs-CZ" altLang="en-US" sz="2000" b="1" dirty="0" err="1"/>
              <a:t>The</a:t>
            </a:r>
            <a:r>
              <a:rPr lang="cs-CZ" altLang="en-US" sz="2000" b="1" dirty="0"/>
              <a:t> </a:t>
            </a:r>
            <a:r>
              <a:rPr lang="cs-CZ" altLang="en-US" sz="2000" b="1" dirty="0" err="1"/>
              <a:t>same</a:t>
            </a:r>
            <a:r>
              <a:rPr lang="cs-CZ" altLang="en-US" sz="2000" b="1" dirty="0"/>
              <a:t> </a:t>
            </a:r>
            <a:r>
              <a:rPr lang="cs-CZ" altLang="en-US" sz="2000" b="1" dirty="0" err="1"/>
              <a:t>one</a:t>
            </a:r>
            <a:r>
              <a:rPr lang="cs-CZ" altLang="en-US" sz="2000" b="1" dirty="0"/>
              <a:t> </a:t>
            </a:r>
            <a:r>
              <a:rPr lang="cs-CZ" altLang="en-US" sz="2000" b="1" dirty="0" err="1"/>
              <a:t>thing</a:t>
            </a:r>
            <a:r>
              <a:rPr lang="cs-CZ" altLang="en-US" sz="2000" b="1" dirty="0"/>
              <a:t> per </a:t>
            </a:r>
            <a:r>
              <a:rPr lang="cs-CZ" altLang="en-US" sz="2000" b="1" dirty="0" err="1"/>
              <a:t>household</a:t>
            </a:r>
            <a:r>
              <a:rPr lang="cs-CZ" altLang="en-US" sz="2000" b="1" dirty="0"/>
              <a:t> </a:t>
            </a:r>
            <a:r>
              <a:rPr lang="cs-CZ" altLang="en-US" sz="2000" b="1" dirty="0" err="1"/>
              <a:t>is</a:t>
            </a:r>
            <a:r>
              <a:rPr lang="cs-CZ" altLang="en-US" sz="2000" b="1" dirty="0"/>
              <a:t> </a:t>
            </a:r>
            <a:r>
              <a:rPr lang="cs-CZ" altLang="en-US" sz="2000" b="1" dirty="0" err="1"/>
              <a:t>equality</a:t>
            </a:r>
            <a:r>
              <a:rPr lang="cs-CZ" altLang="en-US" sz="2000" b="1" dirty="0"/>
              <a:t> but </a:t>
            </a:r>
            <a:r>
              <a:rPr lang="cs-CZ" altLang="en-US" sz="2000" b="1" dirty="0" err="1"/>
              <a:t>households</a:t>
            </a:r>
            <a:r>
              <a:rPr lang="cs-CZ" altLang="en-US" sz="2000" b="1" dirty="0"/>
              <a:t> </a:t>
            </a:r>
            <a:r>
              <a:rPr lang="cs-CZ" altLang="en-US" sz="2000" b="1" dirty="0" err="1"/>
              <a:t>differ</a:t>
            </a:r>
            <a:r>
              <a:rPr lang="cs-CZ" altLang="en-US" sz="2000" b="1" dirty="0"/>
              <a:t> by </a:t>
            </a:r>
            <a:r>
              <a:rPr lang="cs-CZ" altLang="en-US" sz="2000" b="1" dirty="0" err="1"/>
              <a:t>number</a:t>
            </a:r>
            <a:r>
              <a:rPr lang="cs-CZ" altLang="en-US" sz="2000" b="1" dirty="0"/>
              <a:t> </a:t>
            </a:r>
            <a:r>
              <a:rPr lang="cs-CZ" altLang="en-US" sz="2000" b="1" dirty="0" err="1"/>
              <a:t>of</a:t>
            </a:r>
            <a:r>
              <a:rPr lang="cs-CZ" altLang="en-US" sz="2000" b="1" dirty="0"/>
              <a:t> </a:t>
            </a:r>
            <a:r>
              <a:rPr lang="cs-CZ" altLang="en-US" sz="2000" b="1" dirty="0" err="1"/>
              <a:t>members</a:t>
            </a:r>
            <a:r>
              <a:rPr lang="cs-CZ" altLang="en-US" sz="2000" b="1" dirty="0"/>
              <a:t>. </a:t>
            </a:r>
            <a:r>
              <a:rPr lang="cs-CZ" altLang="en-US" sz="2000" b="1" dirty="0" err="1"/>
              <a:t>Equity</a:t>
            </a:r>
            <a:r>
              <a:rPr lang="cs-CZ" altLang="en-US" sz="2000" b="1" dirty="0"/>
              <a:t> </a:t>
            </a:r>
            <a:r>
              <a:rPr lang="cs-CZ" altLang="en-US" sz="2000" b="1" dirty="0" err="1"/>
              <a:t>is</a:t>
            </a:r>
            <a:r>
              <a:rPr lang="cs-CZ" altLang="en-US" sz="2000" b="1" dirty="0"/>
              <a:t> not </a:t>
            </a:r>
            <a:r>
              <a:rPr lang="cs-CZ" altLang="en-US" sz="2000" b="1" dirty="0" err="1"/>
              <a:t>equality</a:t>
            </a:r>
            <a:r>
              <a:rPr lang="cs-CZ" altLang="en-US" sz="2000" b="1" dirty="0"/>
              <a:t> </a:t>
            </a:r>
            <a:r>
              <a:rPr lang="cs-CZ" altLang="en-US" sz="2000" b="1" dirty="0" err="1"/>
              <a:t>of</a:t>
            </a:r>
            <a:r>
              <a:rPr lang="cs-CZ" altLang="en-US" sz="2000" b="1" dirty="0"/>
              <a:t> </a:t>
            </a:r>
            <a:r>
              <a:rPr lang="cs-CZ" altLang="en-US" sz="2000" b="1" dirty="0" err="1"/>
              <a:t>opportunity</a:t>
            </a:r>
            <a:r>
              <a:rPr lang="cs-CZ" altLang="en-US" sz="2000" b="1" dirty="0"/>
              <a:t>, </a:t>
            </a:r>
            <a:r>
              <a:rPr lang="cs-CZ" altLang="en-US" sz="2000" b="1" dirty="0" err="1"/>
              <a:t>conditions</a:t>
            </a:r>
            <a:r>
              <a:rPr lang="cs-CZ" altLang="en-US" sz="2000" b="1" dirty="0"/>
              <a:t> and so on.  </a:t>
            </a:r>
            <a:endParaRPr lang="en-US" altLang="en-US" sz="2000" b="1" dirty="0"/>
          </a:p>
        </p:txBody>
      </p:sp>
      <p:sp>
        <p:nvSpPr>
          <p:cNvPr id="4" name="Slide Number Placeholder 3"/>
          <p:cNvSpPr>
            <a:spLocks noGrp="1"/>
          </p:cNvSpPr>
          <p:nvPr>
            <p:ph type="sldNum" sz="quarter" idx="5"/>
          </p:nvPr>
        </p:nvSpPr>
        <p:spPr/>
        <p:txBody>
          <a:bodyPr/>
          <a:lstStyle/>
          <a:p>
            <a:pPr>
              <a:defRPr/>
            </a:pPr>
            <a:fld id="{9563B980-1CC6-41A6-8829-C6CC89BB7333}" type="slidenum">
              <a:rPr lang="en-US" smtClean="0"/>
              <a:pPr>
                <a:defRPr/>
              </a:pPr>
              <a:t>14</a:t>
            </a:fld>
            <a:endParaRPr lang="en-US"/>
          </a:p>
        </p:txBody>
      </p:sp>
    </p:spTree>
    <p:extLst>
      <p:ext uri="{BB962C8B-B14F-4D97-AF65-F5344CB8AC3E}">
        <p14:creationId xmlns:p14="http://schemas.microsoft.com/office/powerpoint/2010/main" val="375059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26/09/2023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26/09/2023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26/09/2023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26/09/2023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26/09/2023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26/09/2023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26/09/2023</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26/09/2023</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26/09/2023</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26/09/2023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26/09/2023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26/09/2023</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T-JVpKku5SI" TargetMode="Externa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1143000"/>
          </a:xfrm>
        </p:spPr>
        <p:txBody>
          <a:bodyPr>
            <a:normAutofit/>
          </a:bodyPr>
          <a:lstStyle/>
          <a:p>
            <a:r>
              <a:rPr lang="en-US" altLang="en-US" sz="3600" b="1" dirty="0"/>
              <a:t>Social</a:t>
            </a:r>
            <a:r>
              <a:rPr lang="en-US" altLang="en-US" sz="3600" dirty="0"/>
              <a:t> </a:t>
            </a:r>
            <a:r>
              <a:rPr lang="en-US" altLang="en-US" sz="3600" b="1" dirty="0"/>
              <a:t>Stratification</a:t>
            </a:r>
            <a:endParaRPr lang="en-US"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US" smtClean="0"/>
              <a:pPr fontAlgn="base">
                <a:spcBef>
                  <a:spcPct val="0"/>
                </a:spcBef>
                <a:spcAft>
                  <a:spcPct val="0"/>
                </a:spcAft>
                <a:defRPr/>
              </a:pPr>
              <a:t>1</a:t>
            </a:fld>
            <a:endParaRPr lang="en-US"/>
          </a:p>
        </p:txBody>
      </p:sp>
      <p:sp>
        <p:nvSpPr>
          <p:cNvPr id="15365" name="Content Placeholder 6"/>
          <p:cNvSpPr>
            <a:spLocks noGrp="1"/>
          </p:cNvSpPr>
          <p:nvPr>
            <p:ph sz="half" idx="1"/>
          </p:nvPr>
        </p:nvSpPr>
        <p:spPr>
          <a:xfrm>
            <a:off x="251520" y="1196752"/>
            <a:ext cx="8568952" cy="5328592"/>
          </a:xfrm>
        </p:spPr>
        <p:txBody>
          <a:bodyPr>
            <a:normAutofit/>
          </a:bodyPr>
          <a:lstStyle/>
          <a:p>
            <a:r>
              <a:rPr lang="cs-CZ" altLang="en-US" sz="2400" dirty="0" err="1"/>
              <a:t>What</a:t>
            </a:r>
            <a:r>
              <a:rPr lang="cs-CZ" altLang="en-US" sz="2400" dirty="0"/>
              <a:t> </a:t>
            </a:r>
            <a:r>
              <a:rPr lang="cs-CZ" altLang="en-US" sz="2400" dirty="0" err="1"/>
              <a:t>is</a:t>
            </a:r>
            <a:r>
              <a:rPr lang="cs-CZ" altLang="en-US" sz="2400" dirty="0"/>
              <a:t> </a:t>
            </a:r>
            <a:r>
              <a:rPr lang="cs-CZ" altLang="en-US" sz="2400" dirty="0" err="1"/>
              <a:t>social</a:t>
            </a:r>
            <a:r>
              <a:rPr lang="cs-CZ" altLang="en-US" sz="2400" dirty="0"/>
              <a:t> </a:t>
            </a:r>
            <a:r>
              <a:rPr lang="cs-CZ" altLang="en-US" sz="2400" dirty="0" err="1"/>
              <a:t>stratification</a:t>
            </a:r>
            <a:r>
              <a:rPr lang="cs-CZ" altLang="en-US" sz="2400" dirty="0"/>
              <a:t>?</a:t>
            </a:r>
          </a:p>
          <a:p>
            <a:pPr lvl="1"/>
            <a:r>
              <a:rPr lang="en-US" altLang="en-US" dirty="0"/>
              <a:t>Systematic inequality between groups of people</a:t>
            </a:r>
            <a:endParaRPr lang="cs-CZ" altLang="en-US" dirty="0"/>
          </a:p>
          <a:p>
            <a:r>
              <a:rPr lang="cs-CZ" altLang="en-US" sz="2400" dirty="0" err="1"/>
              <a:t>Why</a:t>
            </a:r>
            <a:r>
              <a:rPr lang="cs-CZ" altLang="en-US" sz="2400" dirty="0"/>
              <a:t> </a:t>
            </a:r>
            <a:r>
              <a:rPr lang="cs-CZ" altLang="en-US" sz="2400" dirty="0" err="1"/>
              <a:t>social</a:t>
            </a:r>
            <a:r>
              <a:rPr lang="cs-CZ" altLang="en-US" sz="2400" dirty="0"/>
              <a:t>?</a:t>
            </a:r>
          </a:p>
          <a:p>
            <a:pPr lvl="1"/>
            <a:r>
              <a:rPr lang="cs-CZ" altLang="en-US" dirty="0"/>
              <a:t>SS </a:t>
            </a:r>
            <a:r>
              <a:rPr lang="cs-CZ" altLang="en-US" dirty="0" err="1"/>
              <a:t>concerns</a:t>
            </a:r>
            <a:r>
              <a:rPr lang="cs-CZ" altLang="en-US" dirty="0"/>
              <a:t> </a:t>
            </a:r>
            <a:r>
              <a:rPr lang="cs-CZ" altLang="en-US" dirty="0" err="1"/>
              <a:t>the</a:t>
            </a:r>
            <a:r>
              <a:rPr lang="cs-CZ" altLang="en-US" dirty="0"/>
              <a:t> </a:t>
            </a:r>
            <a:r>
              <a:rPr lang="cs-CZ" altLang="en-US" dirty="0" err="1"/>
              <a:t>groups</a:t>
            </a:r>
            <a:r>
              <a:rPr lang="cs-CZ" altLang="en-US" dirty="0"/>
              <a:t> </a:t>
            </a:r>
            <a:r>
              <a:rPr lang="cs-CZ" altLang="en-US" dirty="0" err="1"/>
              <a:t>of</a:t>
            </a:r>
            <a:r>
              <a:rPr lang="cs-CZ" altLang="en-US" dirty="0"/>
              <a:t> </a:t>
            </a:r>
            <a:r>
              <a:rPr lang="cs-CZ" altLang="en-US" dirty="0" err="1"/>
              <a:t>people</a:t>
            </a:r>
            <a:endParaRPr lang="cs-CZ" altLang="en-US" dirty="0"/>
          </a:p>
          <a:p>
            <a:pPr lvl="1"/>
            <a:r>
              <a:rPr lang="en-US" altLang="en-US" dirty="0"/>
              <a:t>Systems of inequality are organized around groups with a shared characteristic.</a:t>
            </a:r>
            <a:endParaRPr lang="cs-CZ" altLang="en-US" dirty="0"/>
          </a:p>
          <a:p>
            <a:r>
              <a:rPr lang="cs-CZ" altLang="en-US" sz="2400" dirty="0" err="1"/>
              <a:t>Criteria</a:t>
            </a:r>
            <a:r>
              <a:rPr lang="cs-CZ" altLang="en-US" sz="2400" dirty="0"/>
              <a:t> </a:t>
            </a:r>
            <a:r>
              <a:rPr lang="cs-CZ" altLang="en-US" sz="2400" dirty="0" err="1"/>
              <a:t>delimit</a:t>
            </a:r>
            <a:r>
              <a:rPr lang="cs-CZ" altLang="en-US" sz="2400" dirty="0"/>
              <a:t> </a:t>
            </a:r>
            <a:r>
              <a:rPr lang="cs-CZ" altLang="en-US" sz="2400" dirty="0" err="1"/>
              <a:t>the</a:t>
            </a:r>
            <a:r>
              <a:rPr lang="cs-CZ" altLang="en-US" sz="2400" dirty="0"/>
              <a:t> </a:t>
            </a:r>
            <a:r>
              <a:rPr lang="cs-CZ" altLang="en-US" sz="2400" dirty="0" err="1"/>
              <a:t>inequality</a:t>
            </a:r>
            <a:endParaRPr lang="cs-CZ" altLang="en-US" sz="2400" dirty="0"/>
          </a:p>
          <a:p>
            <a:pPr lvl="1"/>
            <a:r>
              <a:rPr lang="en-US" altLang="en-US" dirty="0"/>
              <a:t>wealth, income, prestige, power,</a:t>
            </a:r>
            <a:r>
              <a:rPr lang="cs-CZ" altLang="en-US" dirty="0"/>
              <a:t> gender, </a:t>
            </a:r>
            <a:r>
              <a:rPr lang="cs-CZ" altLang="en-US" dirty="0" err="1"/>
              <a:t>education</a:t>
            </a:r>
            <a:r>
              <a:rPr lang="cs-CZ" altLang="en-US" dirty="0"/>
              <a:t>, </a:t>
            </a:r>
            <a:r>
              <a:rPr lang="cs-CZ" altLang="en-US" dirty="0" err="1"/>
              <a:t>age</a:t>
            </a:r>
            <a:r>
              <a:rPr lang="en-US" altLang="en-US" dirty="0"/>
              <a:t> </a:t>
            </a:r>
            <a:endParaRPr lang="cs-CZ" altLang="en-US" dirty="0"/>
          </a:p>
          <a:p>
            <a:r>
              <a:rPr lang="en-US" altLang="en-US" sz="2400" dirty="0"/>
              <a:t>Rankings of groups change only very slowly</a:t>
            </a:r>
            <a:endParaRPr lang="cs-CZ" altLang="en-US" sz="2400" dirty="0"/>
          </a:p>
          <a:p>
            <a:r>
              <a:rPr lang="cs-CZ" altLang="en-US" sz="2400" dirty="0" err="1"/>
              <a:t>Contemporary</a:t>
            </a:r>
            <a:r>
              <a:rPr lang="cs-CZ" altLang="en-US" sz="2400" dirty="0"/>
              <a:t> </a:t>
            </a:r>
            <a:r>
              <a:rPr lang="cs-CZ" altLang="en-US" sz="2400" dirty="0" err="1"/>
              <a:t>European</a:t>
            </a:r>
            <a:r>
              <a:rPr lang="cs-CZ" altLang="en-US" sz="2400" dirty="0"/>
              <a:t> </a:t>
            </a:r>
            <a:r>
              <a:rPr lang="cs-CZ" altLang="en-US" sz="2400" dirty="0" err="1"/>
              <a:t>societies</a:t>
            </a:r>
            <a:r>
              <a:rPr lang="cs-CZ" altLang="en-US" sz="2400" dirty="0"/>
              <a:t> are </a:t>
            </a:r>
            <a:r>
              <a:rPr lang="cs-CZ" altLang="en-US" sz="2400" dirty="0" err="1"/>
              <a:t>stratified</a:t>
            </a:r>
            <a:r>
              <a:rPr lang="cs-CZ" altLang="en-US" sz="2400" dirty="0"/>
              <a:t> </a:t>
            </a:r>
            <a:r>
              <a:rPr lang="cs-CZ" altLang="en-US" sz="2400" dirty="0" err="1"/>
              <a:t>societies</a:t>
            </a:r>
            <a:endParaRPr lang="en-US" altLang="en-US" sz="2400" dirty="0"/>
          </a:p>
          <a:p>
            <a:pPr marL="990600" lvl="1" indent="-533400"/>
            <a:endParaRPr lang="en-US" altLang="en-US" dirty="0"/>
          </a:p>
          <a:p>
            <a:endParaRPr lang="en-US" altLang="en-US" sz="2400" dirty="0"/>
          </a:p>
        </p:txBody>
      </p:sp>
    </p:spTree>
    <p:custDataLst>
      <p:tags r:id="rId1"/>
    </p:custDataLst>
    <p:extLst>
      <p:ext uri="{BB962C8B-B14F-4D97-AF65-F5344CB8AC3E}">
        <p14:creationId xmlns:p14="http://schemas.microsoft.com/office/powerpoint/2010/main" val="377149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noAutofit/>
          </a:bodyPr>
          <a:lstStyle/>
          <a:p>
            <a:r>
              <a:rPr lang="cs-CZ" altLang="en-US" sz="3600" b="1" err="1"/>
              <a:t>Inequality</a:t>
            </a:r>
            <a:r>
              <a:rPr lang="cs-CZ" altLang="en-US" sz="3600" b="1"/>
              <a:t> </a:t>
            </a:r>
            <a:r>
              <a:rPr lang="cs-CZ" altLang="en-US" sz="3600" b="1" err="1"/>
              <a:t>of</a:t>
            </a:r>
            <a:r>
              <a:rPr lang="cs-CZ" altLang="en-US" sz="3600" b="1"/>
              <a:t> </a:t>
            </a:r>
            <a:r>
              <a:rPr lang="cs-CZ" altLang="en-US" sz="3600" b="1" err="1"/>
              <a:t>material</a:t>
            </a:r>
            <a:r>
              <a:rPr lang="cs-CZ" altLang="en-US" sz="3600" b="1"/>
              <a:t> </a:t>
            </a:r>
            <a:r>
              <a:rPr lang="cs-CZ" altLang="en-US" sz="3600" b="1" err="1"/>
              <a:t>conditions</a:t>
            </a:r>
            <a:endParaRPr lang="en-US" altLang="en-US" sz="3600" b="1"/>
          </a:p>
        </p:txBody>
      </p:sp>
      <p:sp>
        <p:nvSpPr>
          <p:cNvPr id="110595" name="Rectangle 3"/>
          <p:cNvSpPr>
            <a:spLocks noGrp="1" noChangeArrowheads="1"/>
          </p:cNvSpPr>
          <p:nvPr>
            <p:ph type="body" idx="4294967295"/>
          </p:nvPr>
        </p:nvSpPr>
        <p:spPr>
          <a:xfrm>
            <a:off x="539552" y="1556792"/>
            <a:ext cx="8229600" cy="4876800"/>
          </a:xfrm>
        </p:spPr>
        <p:txBody>
          <a:bodyPr/>
          <a:lstStyle/>
          <a:p>
            <a:r>
              <a:rPr lang="cs-CZ" altLang="en-US" sz="2400" dirty="0"/>
              <a:t>i</a:t>
            </a:r>
            <a:r>
              <a:rPr lang="en-US" altLang="en-US" sz="2400" dirty="0" err="1"/>
              <a:t>ndicated</a:t>
            </a:r>
            <a:r>
              <a:rPr lang="en-US" altLang="en-US" sz="2400" dirty="0"/>
              <a:t> by </a:t>
            </a:r>
            <a:r>
              <a:rPr lang="en-US" altLang="en-US" sz="2400" b="1" dirty="0"/>
              <a:t>Lorenz curve</a:t>
            </a:r>
            <a:r>
              <a:rPr lang="en-US" altLang="en-US" sz="2400" dirty="0"/>
              <a:t> in empirical reality</a:t>
            </a:r>
          </a:p>
          <a:p>
            <a:pPr lvl="1"/>
            <a:r>
              <a:rPr lang="en-US" altLang="en-US" sz="2400" dirty="0"/>
              <a:t>curve not number, it shows the shape of material inequality not the size</a:t>
            </a:r>
          </a:p>
          <a:p>
            <a:r>
              <a:rPr lang="cs-CZ" altLang="en-US" sz="2400" dirty="0"/>
              <a:t>t</a:t>
            </a:r>
            <a:r>
              <a:rPr lang="en-US" altLang="en-US" sz="2400" dirty="0"/>
              <a:t>he size of material inequality is indicated by </a:t>
            </a:r>
            <a:r>
              <a:rPr lang="en-US" altLang="en-US" sz="2400" b="1" dirty="0"/>
              <a:t>GINI coefficient</a:t>
            </a:r>
            <a:r>
              <a:rPr lang="en-US" altLang="en-US" sz="2400" dirty="0"/>
              <a:t> </a:t>
            </a:r>
          </a:p>
          <a:p>
            <a:pPr lvl="1"/>
            <a:r>
              <a:rPr lang="en-US" altLang="en-US" sz="2400" dirty="0"/>
              <a:t>it is number, it shows the size of material inequality </a:t>
            </a:r>
          </a:p>
          <a:p>
            <a:pPr marL="0" indent="0">
              <a:buNone/>
            </a:pPr>
            <a:r>
              <a:rPr lang="en-US" altLang="en-US" dirty="0"/>
              <a:t>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10</a:t>
            </a:fld>
            <a:endParaRPr lang="en-GB"/>
          </a:p>
        </p:txBody>
      </p:sp>
    </p:spTree>
    <p:custDataLst>
      <p:tags r:id="rId1"/>
    </p:custDataLst>
    <p:extLst>
      <p:ext uri="{BB962C8B-B14F-4D97-AF65-F5344CB8AC3E}">
        <p14:creationId xmlns:p14="http://schemas.microsoft.com/office/powerpoint/2010/main" val="113144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7544" y="188640"/>
            <a:ext cx="8229600" cy="864096"/>
          </a:xfrm>
        </p:spPr>
        <p:txBody>
          <a:bodyPr>
            <a:normAutofit/>
          </a:bodyPr>
          <a:lstStyle/>
          <a:p>
            <a:r>
              <a:rPr lang="cs-CZ" altLang="en-US" sz="3600" b="1" dirty="0" err="1"/>
              <a:t>Inequality</a:t>
            </a:r>
            <a:r>
              <a:rPr lang="cs-CZ" altLang="en-US" sz="3600" b="1" dirty="0"/>
              <a:t> </a:t>
            </a:r>
            <a:r>
              <a:rPr lang="cs-CZ" altLang="en-US" sz="3600" b="1" dirty="0" err="1"/>
              <a:t>of</a:t>
            </a:r>
            <a:r>
              <a:rPr lang="cs-CZ" altLang="en-US" sz="3600" b="1" dirty="0"/>
              <a:t> </a:t>
            </a:r>
            <a:r>
              <a:rPr lang="cs-CZ" altLang="en-US" sz="3600" b="1" dirty="0" err="1"/>
              <a:t>opportunity</a:t>
            </a:r>
            <a:endParaRPr lang="en-US" altLang="en-US" sz="3600" b="1" dirty="0"/>
          </a:p>
        </p:txBody>
      </p:sp>
      <p:sp>
        <p:nvSpPr>
          <p:cNvPr id="25603" name="Rectangle 3"/>
          <p:cNvSpPr>
            <a:spLocks noGrp="1" noChangeArrowheads="1"/>
          </p:cNvSpPr>
          <p:nvPr>
            <p:ph type="body" idx="1"/>
          </p:nvPr>
        </p:nvSpPr>
        <p:spPr>
          <a:xfrm>
            <a:off x="457200" y="1124744"/>
            <a:ext cx="8229600" cy="5380831"/>
          </a:xfrm>
        </p:spPr>
        <p:txBody>
          <a:bodyPr>
            <a:normAutofit/>
          </a:bodyPr>
          <a:lstStyle/>
          <a:p>
            <a:r>
              <a:rPr lang="en-US" altLang="en-US" sz="2400" dirty="0"/>
              <a:t>indicated by social mobility </a:t>
            </a:r>
          </a:p>
          <a:p>
            <a:pPr lvl="1">
              <a:buFont typeface="Arial" panose="020B0604020202020204" pitchFamily="34" charset="0"/>
              <a:buChar char="•"/>
            </a:pPr>
            <a:r>
              <a:rPr lang="en-US" altLang="en-US" sz="2400" dirty="0"/>
              <a:t>SM is the movement of people up or down the stratification system</a:t>
            </a:r>
          </a:p>
          <a:p>
            <a:r>
              <a:rPr lang="en-US" altLang="en-US" sz="2400" dirty="0"/>
              <a:t>trends in European countries</a:t>
            </a:r>
          </a:p>
          <a:p>
            <a:pPr lvl="1">
              <a:spcAft>
                <a:spcPct val="50000"/>
              </a:spcAft>
              <a:buFontTx/>
              <a:buChar char="•"/>
            </a:pPr>
            <a:r>
              <a:rPr lang="cs-CZ" altLang="ja-JP" sz="2400" dirty="0">
                <a:ea typeface="ＭＳ Ｐゴシック" pitchFamily="34" charset="-128"/>
              </a:rPr>
              <a:t>f</a:t>
            </a:r>
            <a:r>
              <a:rPr lang="en-US" altLang="ja-JP" sz="2400" dirty="0" err="1">
                <a:ea typeface="ＭＳ Ｐゴシック" pitchFamily="34" charset="-128"/>
              </a:rPr>
              <a:t>rom</a:t>
            </a:r>
            <a:r>
              <a:rPr lang="en-US" altLang="ja-JP" sz="2400" dirty="0">
                <a:ea typeface="ＭＳ Ｐゴシック" pitchFamily="34" charset="-128"/>
              </a:rPr>
              <a:t> agriculture to industry: industrial societies</a:t>
            </a:r>
          </a:p>
          <a:p>
            <a:pPr lvl="1">
              <a:spcAft>
                <a:spcPct val="50000"/>
              </a:spcAft>
              <a:buFontTx/>
              <a:buChar char="•"/>
            </a:pPr>
            <a:r>
              <a:rPr lang="cs-CZ" altLang="ja-JP" sz="2400" dirty="0">
                <a:ea typeface="ＭＳ Ｐゴシック" pitchFamily="34" charset="-128"/>
              </a:rPr>
              <a:t>f</a:t>
            </a:r>
            <a:r>
              <a:rPr lang="en-US" altLang="ja-JP" sz="2400" dirty="0">
                <a:ea typeface="ＭＳ Ｐゴシック" pitchFamily="34" charset="-128"/>
              </a:rPr>
              <a:t>rom industry to services: post-industrial societies</a:t>
            </a:r>
          </a:p>
          <a:p>
            <a:pPr lvl="2">
              <a:spcAft>
                <a:spcPct val="50000"/>
              </a:spcAft>
              <a:buFontTx/>
              <a:buChar char="•"/>
            </a:pPr>
            <a:r>
              <a:rPr lang="cs-CZ" altLang="ja-JP" dirty="0">
                <a:ea typeface="ＭＳ Ｐゴシック" pitchFamily="34" charset="-128"/>
              </a:rPr>
              <a:t>t</a:t>
            </a:r>
            <a:r>
              <a:rPr lang="en-US" altLang="ja-JP" dirty="0" err="1">
                <a:ea typeface="ＭＳ Ｐゴシック" pitchFamily="34" charset="-128"/>
              </a:rPr>
              <a:t>hese</a:t>
            </a:r>
            <a:r>
              <a:rPr lang="en-US" altLang="ja-JP" dirty="0">
                <a:ea typeface="ＭＳ Ｐゴシック" pitchFamily="34" charset="-128"/>
              </a:rPr>
              <a:t> trends are reflected in structural social mobility trends</a:t>
            </a:r>
          </a:p>
          <a:p>
            <a:pPr>
              <a:spcAft>
                <a:spcPct val="50000"/>
              </a:spcAft>
              <a:buFontTx/>
              <a:buChar char="•"/>
            </a:pPr>
            <a:r>
              <a:rPr lang="en-US" altLang="ja-JP" sz="2400" dirty="0">
                <a:ea typeface="ＭＳ Ｐゴシック" pitchFamily="34" charset="-128"/>
              </a:rPr>
              <a:t>but no changes in social fluidity (relative social mobility)</a:t>
            </a:r>
          </a:p>
          <a:p>
            <a:pPr lvl="1">
              <a:spcAft>
                <a:spcPct val="50000"/>
              </a:spcAft>
              <a:buFontTx/>
              <a:buChar char="•"/>
            </a:pPr>
            <a:r>
              <a:rPr lang="en-US" altLang="ja-JP" sz="2400" dirty="0">
                <a:ea typeface="ＭＳ Ｐゴシック" pitchFamily="34" charset="-128"/>
              </a:rPr>
              <a:t>odds ratios are the same</a:t>
            </a:r>
          </a:p>
          <a:p>
            <a:endParaRPr lang="en-US" altLang="en-US" dirty="0"/>
          </a:p>
          <a:p>
            <a:endParaRPr lang="en-US" altLang="en-US" b="1" dirty="0"/>
          </a:p>
        </p:txBody>
      </p:sp>
      <p:sp>
        <p:nvSpPr>
          <p:cNvPr id="25604"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11</a:t>
            </a:fld>
            <a:endParaRPr lang="en-US" altLang="en-US" sz="1000" b="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11</a:t>
            </a:fld>
            <a:endParaRPr lang="en-GB"/>
          </a:p>
        </p:txBody>
      </p:sp>
    </p:spTree>
    <p:extLst>
      <p:ext uri="{BB962C8B-B14F-4D97-AF65-F5344CB8AC3E}">
        <p14:creationId xmlns:p14="http://schemas.microsoft.com/office/powerpoint/2010/main" val="109980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noAutofit/>
          </a:bodyPr>
          <a:lstStyle/>
          <a:p>
            <a:r>
              <a:rPr lang="cs-CZ" altLang="en-US" sz="3200" b="1" dirty="0" err="1"/>
              <a:t>Ascription</a:t>
            </a:r>
            <a:r>
              <a:rPr lang="cs-CZ" altLang="en-US" sz="3200" b="1" dirty="0"/>
              <a:t> versus </a:t>
            </a:r>
            <a:r>
              <a:rPr lang="cs-CZ" altLang="en-US" sz="3200" b="1" dirty="0" err="1"/>
              <a:t>Achivement</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539552" y="1556792"/>
            <a:ext cx="8229600" cy="4876800"/>
          </a:xfrm>
        </p:spPr>
        <p:txBody>
          <a:bodyPr>
            <a:normAutofit/>
          </a:bodyPr>
          <a:lstStyle/>
          <a:p>
            <a:r>
              <a:rPr lang="cs-CZ" altLang="en-US" sz="2800" dirty="0" err="1"/>
              <a:t>What</a:t>
            </a:r>
            <a:r>
              <a:rPr lang="cs-CZ" altLang="en-US" sz="2800" dirty="0"/>
              <a:t> </a:t>
            </a:r>
            <a:r>
              <a:rPr lang="cs-CZ" altLang="en-US" sz="2800" dirty="0" err="1"/>
              <a:t>is</a:t>
            </a:r>
            <a:r>
              <a:rPr lang="cs-CZ" altLang="en-US" sz="2800" dirty="0"/>
              <a:t> </a:t>
            </a:r>
            <a:r>
              <a:rPr lang="cs-CZ" altLang="en-US" sz="2800" i="1" dirty="0" err="1"/>
              <a:t>ascription</a:t>
            </a:r>
            <a:r>
              <a:rPr lang="cs-CZ" altLang="en-US" sz="2800" dirty="0"/>
              <a:t>?</a:t>
            </a:r>
          </a:p>
          <a:p>
            <a:pPr lvl="1"/>
            <a:r>
              <a:rPr lang="cs-CZ" altLang="en-US" dirty="0" err="1"/>
              <a:t>How</a:t>
            </a:r>
            <a:r>
              <a:rPr lang="cs-CZ" altLang="en-US" dirty="0"/>
              <a:t> </a:t>
            </a:r>
            <a:r>
              <a:rPr lang="cs-CZ" altLang="en-US" dirty="0" err="1"/>
              <a:t>does</a:t>
            </a:r>
            <a:r>
              <a:rPr lang="cs-CZ" altLang="en-US" dirty="0"/>
              <a:t> </a:t>
            </a:r>
            <a:r>
              <a:rPr lang="cs-CZ" altLang="en-US" dirty="0" err="1"/>
              <a:t>acriptive</a:t>
            </a:r>
            <a:r>
              <a:rPr lang="cs-CZ" altLang="en-US" dirty="0"/>
              <a:t> society </a:t>
            </a:r>
            <a:r>
              <a:rPr lang="cs-CZ" altLang="en-US" dirty="0" err="1"/>
              <a:t>work</a:t>
            </a:r>
            <a:r>
              <a:rPr lang="cs-CZ" altLang="en-US" dirty="0"/>
              <a:t>?</a:t>
            </a:r>
          </a:p>
          <a:p>
            <a:pPr marL="457200" lvl="1" indent="0">
              <a:buNone/>
            </a:pPr>
            <a:endParaRPr lang="cs-CZ" altLang="en-US" dirty="0"/>
          </a:p>
          <a:p>
            <a:r>
              <a:rPr lang="cs-CZ" altLang="en-US" sz="2800" dirty="0" err="1"/>
              <a:t>What</a:t>
            </a:r>
            <a:r>
              <a:rPr lang="cs-CZ" altLang="en-US" sz="2800" dirty="0"/>
              <a:t> </a:t>
            </a:r>
            <a:r>
              <a:rPr lang="cs-CZ" altLang="en-US" sz="2800" dirty="0" err="1"/>
              <a:t>is</a:t>
            </a:r>
            <a:r>
              <a:rPr lang="cs-CZ" altLang="en-US" sz="2800" dirty="0"/>
              <a:t> </a:t>
            </a:r>
            <a:r>
              <a:rPr lang="cs-CZ" altLang="en-US" sz="2800" i="1" dirty="0" err="1"/>
              <a:t>achivement</a:t>
            </a:r>
            <a:r>
              <a:rPr lang="cs-CZ" altLang="en-US" sz="2800" dirty="0"/>
              <a:t>?</a:t>
            </a:r>
          </a:p>
          <a:p>
            <a:pPr lvl="1"/>
            <a:r>
              <a:rPr lang="cs-CZ" altLang="en-US" dirty="0" err="1"/>
              <a:t>How</a:t>
            </a:r>
            <a:r>
              <a:rPr lang="cs-CZ" altLang="en-US" dirty="0"/>
              <a:t> </a:t>
            </a:r>
            <a:r>
              <a:rPr lang="cs-CZ" altLang="en-US" dirty="0" err="1"/>
              <a:t>does</a:t>
            </a:r>
            <a:r>
              <a:rPr lang="cs-CZ" altLang="en-US" dirty="0"/>
              <a:t> </a:t>
            </a:r>
            <a:r>
              <a:rPr lang="cs-CZ" altLang="en-US" dirty="0" err="1"/>
              <a:t>meritocratic</a:t>
            </a:r>
            <a:r>
              <a:rPr lang="cs-CZ" altLang="en-US" dirty="0"/>
              <a:t> society </a:t>
            </a:r>
            <a:r>
              <a:rPr lang="cs-CZ" altLang="en-US" dirty="0" err="1"/>
              <a:t>work</a:t>
            </a:r>
            <a:r>
              <a:rPr lang="cs-CZ" altLang="en-US" dirty="0"/>
              <a:t>?</a:t>
            </a:r>
          </a:p>
          <a:p>
            <a:pPr marL="457200" lvl="1" indent="0">
              <a:buNone/>
            </a:pPr>
            <a:endParaRPr lang="cs-CZ" altLang="en-US" dirty="0"/>
          </a:p>
          <a:p>
            <a:r>
              <a:rPr lang="cs-CZ" altLang="en-US" sz="2800" dirty="0" err="1"/>
              <a:t>Why</a:t>
            </a:r>
            <a:r>
              <a:rPr lang="cs-CZ" altLang="en-US" sz="2800" dirty="0"/>
              <a:t> </a:t>
            </a:r>
            <a:r>
              <a:rPr lang="cs-CZ" altLang="en-US" sz="2800" dirty="0" err="1"/>
              <a:t>we</a:t>
            </a:r>
            <a:r>
              <a:rPr lang="cs-CZ" altLang="en-US" sz="2800" dirty="0"/>
              <a:t> </a:t>
            </a:r>
            <a:r>
              <a:rPr lang="cs-CZ" altLang="en-US" sz="2800" dirty="0" err="1"/>
              <a:t>should</a:t>
            </a:r>
            <a:r>
              <a:rPr lang="cs-CZ" altLang="en-US" sz="2800" dirty="0"/>
              <a:t> </a:t>
            </a:r>
            <a:r>
              <a:rPr lang="cs-CZ" altLang="en-US" sz="2800" dirty="0" err="1"/>
              <a:t>strive</a:t>
            </a:r>
            <a:r>
              <a:rPr lang="cs-CZ" altLang="en-US" sz="2800" dirty="0"/>
              <a:t> </a:t>
            </a:r>
            <a:r>
              <a:rPr lang="cs-CZ" altLang="en-US" sz="2800" dirty="0" err="1"/>
              <a:t>for</a:t>
            </a:r>
            <a:r>
              <a:rPr lang="cs-CZ" altLang="en-US" sz="2800" dirty="0"/>
              <a:t> </a:t>
            </a:r>
            <a:r>
              <a:rPr lang="cs-CZ" altLang="en-US" sz="2800" i="1" dirty="0" err="1"/>
              <a:t>meritocratic</a:t>
            </a:r>
            <a:r>
              <a:rPr lang="cs-CZ" altLang="en-US" sz="2800" i="1" dirty="0"/>
              <a:t> </a:t>
            </a:r>
            <a:r>
              <a:rPr lang="cs-CZ" altLang="en-US" sz="2800" i="1" dirty="0" err="1"/>
              <a:t>societies</a:t>
            </a:r>
            <a:r>
              <a:rPr lang="cs-CZ" altLang="en-US" sz="2800" dirty="0"/>
              <a:t>?</a:t>
            </a:r>
          </a:p>
          <a:p>
            <a:pPr lvl="1"/>
            <a:r>
              <a:rPr lang="cs-CZ" altLang="en-US" dirty="0" err="1"/>
              <a:t>Discussion</a:t>
            </a:r>
            <a:endParaRPr lang="cs-CZ" altLang="en-US" dirty="0"/>
          </a:p>
        </p:txBody>
      </p:sp>
    </p:spTree>
    <p:custDataLst>
      <p:tags r:id="rId1"/>
    </p:custDataLst>
    <p:extLst>
      <p:ext uri="{BB962C8B-B14F-4D97-AF65-F5344CB8AC3E}">
        <p14:creationId xmlns:p14="http://schemas.microsoft.com/office/powerpoint/2010/main" val="22864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381000" y="533400"/>
            <a:ext cx="8458200" cy="1143000"/>
          </a:xfrm>
        </p:spPr>
        <p:txBody>
          <a:bodyPr>
            <a:normAutofit fontScale="90000"/>
          </a:bodyPr>
          <a:lstStyle/>
          <a:p>
            <a:r>
              <a:rPr lang="en-US" altLang="en-US" sz="4000" dirty="0"/>
              <a:t>Standards of Equality – what should be the goal?</a:t>
            </a:r>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5D80AF70-8A3C-4505-9AF1-58A31F2C1EF3}" type="slidenum">
              <a:rPr lang="en-US" smtClean="0"/>
              <a:pPr fontAlgn="base">
                <a:spcBef>
                  <a:spcPct val="0"/>
                </a:spcBef>
                <a:spcAft>
                  <a:spcPct val="0"/>
                </a:spcAft>
                <a:defRPr/>
              </a:pPr>
              <a:t>13</a:t>
            </a:fld>
            <a:endParaRPr lang="en-US"/>
          </a:p>
        </p:txBody>
      </p:sp>
      <p:sp>
        <p:nvSpPr>
          <p:cNvPr id="20485" name="Content Placeholder 6"/>
          <p:cNvSpPr>
            <a:spLocks noGrp="1"/>
          </p:cNvSpPr>
          <p:nvPr>
            <p:ph sz="half" idx="1"/>
          </p:nvPr>
        </p:nvSpPr>
        <p:spPr>
          <a:xfrm>
            <a:off x="381000" y="2022475"/>
            <a:ext cx="8458200" cy="4302125"/>
          </a:xfrm>
        </p:spPr>
        <p:txBody>
          <a:bodyPr/>
          <a:lstStyle/>
          <a:p>
            <a:r>
              <a:rPr lang="en-US" altLang="en-US" sz="2400" b="1" dirty="0"/>
              <a:t>Ontological equality</a:t>
            </a:r>
            <a:r>
              <a:rPr lang="en-US" altLang="en-US" sz="2400" dirty="0"/>
              <a:t> - everyone is created equal. Goal is equal respect and status within the culture.</a:t>
            </a:r>
          </a:p>
          <a:p>
            <a:r>
              <a:rPr lang="en-US" altLang="en-US" sz="2400" b="1" dirty="0"/>
              <a:t>Equality of Condition – </a:t>
            </a:r>
            <a:r>
              <a:rPr lang="en-US" altLang="en-US" sz="2400" dirty="0"/>
              <a:t>“level playing field,” same starting point for everyone. Goals may include increasing diversity &amp; using affirmative action.</a:t>
            </a:r>
          </a:p>
          <a:p>
            <a:r>
              <a:rPr lang="en-US" altLang="en-US" sz="2400" b="1" dirty="0"/>
              <a:t>Equality of Opportunity - </a:t>
            </a:r>
            <a:r>
              <a:rPr lang="en-US" altLang="en-US" sz="2400" dirty="0"/>
              <a:t>inequality of condition is acceptable as long as everyone has the same opportunities for advancement and is judged by the same standards</a:t>
            </a:r>
          </a:p>
          <a:p>
            <a:pPr marL="742950" lvl="1" indent="-285750"/>
            <a:r>
              <a:rPr lang="en-US" altLang="en-US" dirty="0"/>
              <a:t> Fits most closely with modern capitalist society</a:t>
            </a:r>
          </a:p>
          <a:p>
            <a:pPr marL="742950" lvl="1" indent="-285750"/>
            <a:endParaRPr lang="en-US" altLang="en-US" sz="2400" dirty="0"/>
          </a:p>
          <a:p>
            <a:pPr marL="742950" lvl="1" indent="-285750"/>
            <a:endParaRPr lang="en-US" altLang="en-US" dirty="0"/>
          </a:p>
          <a:p>
            <a:endParaRPr lang="en-US" altLang="en-US" sz="2400" dirty="0"/>
          </a:p>
          <a:p>
            <a:endParaRPr lang="en-US" altLang="en-US" dirty="0"/>
          </a:p>
          <a:p>
            <a:pPr>
              <a:buFont typeface="Wingdings" pitchFamily="2" charset="2"/>
              <a:buNone/>
            </a:pPr>
            <a:endParaRPr lang="en-US" altLang="en-US" dirty="0"/>
          </a:p>
        </p:txBody>
      </p:sp>
    </p:spTree>
    <p:custDataLst>
      <p:tags r:id="rId1"/>
    </p:custDataLst>
    <p:extLst>
      <p:ext uri="{BB962C8B-B14F-4D97-AF65-F5344CB8AC3E}">
        <p14:creationId xmlns:p14="http://schemas.microsoft.com/office/powerpoint/2010/main" val="357648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4"/>
          <p:cNvSpPr>
            <a:spLocks noGrp="1"/>
          </p:cNvSpPr>
          <p:nvPr>
            <p:ph type="sldNum" sz="quarter" idx="11"/>
          </p:nvPr>
        </p:nvSpPr>
        <p:spPr/>
        <p:txBody>
          <a:bodyPr/>
          <a:lstStyle/>
          <a:p>
            <a:pPr fontAlgn="base">
              <a:spcBef>
                <a:spcPct val="0"/>
              </a:spcBef>
              <a:spcAft>
                <a:spcPct val="0"/>
              </a:spcAft>
              <a:defRPr/>
            </a:pPr>
            <a:fld id="{5D80AF70-8A3C-4505-9AF1-58A31F2C1EF3}" type="slidenum">
              <a:rPr lang="en-US" smtClean="0"/>
              <a:pPr fontAlgn="base">
                <a:spcBef>
                  <a:spcPct val="0"/>
                </a:spcBef>
                <a:spcAft>
                  <a:spcPct val="0"/>
                </a:spcAft>
                <a:defRPr/>
              </a:pPr>
              <a:t>14</a:t>
            </a:fld>
            <a:endParaRPr lang="en-US"/>
          </a:p>
        </p:txBody>
      </p:sp>
      <p:sp>
        <p:nvSpPr>
          <p:cNvPr id="3" name="TextovéPole 2">
            <a:extLst>
              <a:ext uri="{FF2B5EF4-FFF2-40B4-BE49-F238E27FC236}">
                <a16:creationId xmlns:a16="http://schemas.microsoft.com/office/drawing/2014/main" id="{78D63D22-1296-4EF0-9247-850CFE83C0D7}"/>
              </a:ext>
            </a:extLst>
          </p:cNvPr>
          <p:cNvSpPr txBox="1"/>
          <p:nvPr/>
        </p:nvSpPr>
        <p:spPr>
          <a:xfrm>
            <a:off x="323528" y="0"/>
            <a:ext cx="8496944" cy="3447098"/>
          </a:xfrm>
          <a:prstGeom prst="rect">
            <a:avLst/>
          </a:prstGeom>
          <a:noFill/>
        </p:spPr>
        <p:txBody>
          <a:bodyPr wrap="square" rtlCol="0">
            <a:spAutoFit/>
          </a:bodyPr>
          <a:lstStyle/>
          <a:p>
            <a:r>
              <a:rPr lang="cs-CZ" sz="2400" b="1" dirty="0" err="1"/>
              <a:t>Equality</a:t>
            </a:r>
            <a:r>
              <a:rPr lang="cs-CZ" sz="2400" b="1" dirty="0"/>
              <a:t> </a:t>
            </a:r>
            <a:r>
              <a:rPr lang="cs-CZ" sz="2400" b="1" dirty="0" err="1"/>
              <a:t>vs</a:t>
            </a:r>
            <a:r>
              <a:rPr lang="cs-CZ" sz="2400" b="1" dirty="0"/>
              <a:t> </a:t>
            </a:r>
            <a:r>
              <a:rPr lang="cs-CZ" sz="2400" b="1" dirty="0" err="1"/>
              <a:t>Equity</a:t>
            </a:r>
            <a:endParaRPr lang="cs-CZ" sz="2400" b="1" dirty="0"/>
          </a:p>
          <a:p>
            <a:endParaRPr lang="cs-CZ" dirty="0"/>
          </a:p>
          <a:p>
            <a:r>
              <a:rPr lang="en-US" sz="2000" b="1" dirty="0">
                <a:latin typeface="Times New Roman" panose="02020603050405020304" pitchFamily="18" charset="0"/>
                <a:cs typeface="Times New Roman" panose="02020603050405020304" pitchFamily="18" charset="0"/>
              </a:rPr>
              <a:t>Equality</a:t>
            </a:r>
            <a:r>
              <a:rPr lang="en-US" sz="2000" dirty="0">
                <a:latin typeface="Times New Roman" panose="02020603050405020304" pitchFamily="18" charset="0"/>
                <a:cs typeface="Times New Roman" panose="02020603050405020304" pitchFamily="18" charset="0"/>
              </a:rPr>
              <a:t> is the provision of equal access</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resources and opportunities.</a:t>
            </a:r>
            <a:r>
              <a:rPr lang="cs-CZ" sz="2000" dirty="0">
                <a:latin typeface="Times New Roman" panose="02020603050405020304" pitchFamily="18" charset="0"/>
                <a:cs typeface="Times New Roman" panose="02020603050405020304" pitchFamily="18" charset="0"/>
              </a:rPr>
              <a:t> E</a:t>
            </a:r>
            <a:r>
              <a:rPr lang="en-US" sz="2000" dirty="0" err="1">
                <a:latin typeface="Times New Roman" panose="02020603050405020304" pitchFamily="18" charset="0"/>
                <a:cs typeface="Times New Roman" panose="02020603050405020304" pitchFamily="18" charset="0"/>
              </a:rPr>
              <a:t>veryone</a:t>
            </a:r>
            <a:r>
              <a:rPr lang="en-US" sz="2000" dirty="0">
                <a:latin typeface="Times New Roman" panose="02020603050405020304" pitchFamily="18" charset="0"/>
                <a:cs typeface="Times New Roman" panose="02020603050405020304" pitchFamily="18" charset="0"/>
              </a:rPr>
              <a:t> gets the same thing, regardless of where they come from or what needs they might have. </a:t>
            </a:r>
            <a:endParaRPr lang="cs-CZ" sz="2000" dirty="0">
              <a:latin typeface="Times New Roman" panose="02020603050405020304" pitchFamily="18" charset="0"/>
              <a:cs typeface="Times New Roman" panose="02020603050405020304" pitchFamily="18" charset="0"/>
            </a:endParaRPr>
          </a:p>
          <a:p>
            <a:endParaRPr lang="cs-CZ" sz="2000" dirty="0">
              <a:latin typeface="Times New Roman" panose="02020603050405020304" pitchFamily="18" charset="0"/>
              <a:cs typeface="Times New Roman" panose="02020603050405020304" pitchFamily="18" charset="0"/>
            </a:endParaRPr>
          </a:p>
          <a:p>
            <a:r>
              <a:rPr lang="en-US" sz="2000" b="1" dirty="0">
                <a:solidFill>
                  <a:srgbClr val="141F4D"/>
                </a:solidFill>
                <a:latin typeface="Times New Roman" panose="02020603050405020304" pitchFamily="18" charset="0"/>
                <a:cs typeface="Times New Roman" panose="02020603050405020304" pitchFamily="18" charset="0"/>
              </a:rPr>
              <a:t>Equity </a:t>
            </a:r>
            <a:r>
              <a:rPr lang="en-US" sz="2000" dirty="0">
                <a:solidFill>
                  <a:srgbClr val="141F4D"/>
                </a:solidFill>
                <a:latin typeface="Times New Roman" panose="02020603050405020304" pitchFamily="18" charset="0"/>
                <a:cs typeface="Times New Roman" panose="02020603050405020304" pitchFamily="18" charset="0"/>
              </a:rPr>
              <a:t>is the provision of personalized resources needed for all individuals to reach common goals. </a:t>
            </a:r>
            <a:r>
              <a:rPr lang="cs-CZ" sz="2000" dirty="0">
                <a:solidFill>
                  <a:srgbClr val="141F4D"/>
                </a:solidFill>
                <a:latin typeface="Times New Roman" panose="02020603050405020304" pitchFamily="18" charset="0"/>
                <a:cs typeface="Times New Roman" panose="02020603050405020304" pitchFamily="18" charset="0"/>
              </a:rPr>
              <a:t>T</a:t>
            </a:r>
            <a:r>
              <a:rPr lang="en-US" sz="2000" dirty="0">
                <a:solidFill>
                  <a:srgbClr val="141F4D"/>
                </a:solidFill>
                <a:latin typeface="Times New Roman" panose="02020603050405020304" pitchFamily="18" charset="0"/>
                <a:cs typeface="Times New Roman" panose="02020603050405020304" pitchFamily="18" charset="0"/>
              </a:rPr>
              <a:t>he goals and expectations are the same for all students, but the supports needed to achieve those goals depends on the students’ needs. </a:t>
            </a:r>
          </a:p>
          <a:p>
            <a:endParaRPr lang="cs-CZ" dirty="0"/>
          </a:p>
          <a:p>
            <a:endParaRPr lang="cs-CZ" dirty="0"/>
          </a:p>
        </p:txBody>
      </p:sp>
      <p:pic>
        <p:nvPicPr>
          <p:cNvPr id="4" name="Obrázek 3">
            <a:extLst>
              <a:ext uri="{FF2B5EF4-FFF2-40B4-BE49-F238E27FC236}">
                <a16:creationId xmlns:a16="http://schemas.microsoft.com/office/drawing/2014/main" id="{118EBC88-30E9-4555-A536-163EFBC3C427}"/>
              </a:ext>
            </a:extLst>
          </p:cNvPr>
          <p:cNvPicPr>
            <a:picLocks noChangeAspect="1"/>
          </p:cNvPicPr>
          <p:nvPr/>
        </p:nvPicPr>
        <p:blipFill>
          <a:blip r:embed="rId4"/>
          <a:stretch>
            <a:fillRect/>
          </a:stretch>
        </p:blipFill>
        <p:spPr>
          <a:xfrm>
            <a:off x="2267744" y="3007002"/>
            <a:ext cx="4398529" cy="3843536"/>
          </a:xfrm>
          <a:prstGeom prst="rect">
            <a:avLst/>
          </a:prstGeom>
        </p:spPr>
      </p:pic>
    </p:spTree>
    <p:custDataLst>
      <p:tags r:id="rId1"/>
    </p:custDataLst>
    <p:extLst>
      <p:ext uri="{BB962C8B-B14F-4D97-AF65-F5344CB8AC3E}">
        <p14:creationId xmlns:p14="http://schemas.microsoft.com/office/powerpoint/2010/main" val="207205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sz="4000" b="1" dirty="0"/>
              <a:t>Three basic models</a:t>
            </a:r>
            <a:r>
              <a:rPr lang="cs-CZ" altLang="en-US" sz="4000" b="1" dirty="0"/>
              <a:t> </a:t>
            </a:r>
            <a:r>
              <a:rPr lang="cs-CZ" altLang="en-US" sz="4000" b="1" dirty="0" err="1"/>
              <a:t>of</a:t>
            </a:r>
            <a:r>
              <a:rPr lang="cs-CZ" altLang="en-US" sz="4000" b="1" dirty="0"/>
              <a:t> </a:t>
            </a:r>
            <a:r>
              <a:rPr lang="cs-CZ" altLang="en-US" sz="4000" b="1" dirty="0" err="1"/>
              <a:t>social</a:t>
            </a:r>
            <a:r>
              <a:rPr lang="cs-CZ" altLang="en-US" sz="4000" b="1" dirty="0"/>
              <a:t> </a:t>
            </a:r>
            <a:r>
              <a:rPr lang="cs-CZ" altLang="en-US" sz="4000" b="1" dirty="0" err="1"/>
              <a:t>stratification</a:t>
            </a:r>
            <a:endParaRPr lang="en-US" altLang="en-US" sz="4000" b="1" dirty="0"/>
          </a:p>
        </p:txBody>
      </p:sp>
      <p:sp>
        <p:nvSpPr>
          <p:cNvPr id="11267" name="Rectangle 3"/>
          <p:cNvSpPr>
            <a:spLocks noGrp="1" noChangeArrowheads="1"/>
          </p:cNvSpPr>
          <p:nvPr>
            <p:ph type="body" idx="1"/>
          </p:nvPr>
        </p:nvSpPr>
        <p:spPr>
          <a:xfrm>
            <a:off x="457200" y="1988840"/>
            <a:ext cx="8229600" cy="4137323"/>
          </a:xfrm>
        </p:spPr>
        <p:txBody>
          <a:bodyPr/>
          <a:lstStyle/>
          <a:p>
            <a:r>
              <a:rPr lang="en-US" altLang="en-US" dirty="0"/>
              <a:t>Slavery—ownership of certain people</a:t>
            </a:r>
          </a:p>
          <a:p>
            <a:endParaRPr lang="en-US" altLang="en-US" sz="2000" dirty="0"/>
          </a:p>
          <a:p>
            <a:r>
              <a:rPr lang="en-US" altLang="en-US" dirty="0"/>
              <a:t>Caste—status for life</a:t>
            </a:r>
          </a:p>
          <a:p>
            <a:endParaRPr lang="en-US" altLang="en-US" sz="2000" dirty="0"/>
          </a:p>
          <a:p>
            <a:r>
              <a:rPr lang="en-US" altLang="en-US" dirty="0"/>
              <a:t>Class—positions based on economics</a:t>
            </a:r>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2</a:t>
            </a:fld>
            <a:endParaRPr lang="en-US" altLang="en-US" sz="1000" b="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285022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35496" y="0"/>
            <a:ext cx="9144000" cy="1143000"/>
          </a:xfrm>
        </p:spPr>
        <p:txBody>
          <a:bodyPr>
            <a:noAutofit/>
          </a:bodyPr>
          <a:lstStyle/>
          <a:p>
            <a:r>
              <a:rPr lang="en-US" altLang="en-US" sz="3600" b="1" dirty="0"/>
              <a:t>On what dimensions does stratification exist?  </a:t>
            </a:r>
          </a:p>
        </p:txBody>
      </p:sp>
      <p:sp>
        <p:nvSpPr>
          <p:cNvPr id="104451" name="Rectangle 3"/>
          <p:cNvSpPr>
            <a:spLocks noGrp="1" noChangeArrowheads="1"/>
          </p:cNvSpPr>
          <p:nvPr>
            <p:ph type="body" idx="4294967295"/>
          </p:nvPr>
        </p:nvSpPr>
        <p:spPr>
          <a:xfrm>
            <a:off x="457200" y="1143000"/>
            <a:ext cx="8229600" cy="4997152"/>
          </a:xfrm>
        </p:spPr>
        <p:txBody>
          <a:bodyPr>
            <a:normAutofit fontScale="92500"/>
          </a:bodyPr>
          <a:lstStyle/>
          <a:p>
            <a:r>
              <a:rPr lang="en-US" altLang="en-US" sz="2400" dirty="0"/>
              <a:t>Assets, wealth, money</a:t>
            </a:r>
            <a:r>
              <a:rPr lang="cs-CZ" altLang="en-US" sz="2400" dirty="0"/>
              <a:t> (</a:t>
            </a:r>
            <a:r>
              <a:rPr lang="cs-CZ" altLang="en-US" sz="2400" dirty="0" err="1"/>
              <a:t>rich</a:t>
            </a:r>
            <a:r>
              <a:rPr lang="cs-CZ" altLang="en-US" sz="2400" dirty="0"/>
              <a:t> vs. </a:t>
            </a:r>
            <a:r>
              <a:rPr lang="cs-CZ" altLang="en-US" sz="2400" dirty="0" err="1"/>
              <a:t>poor</a:t>
            </a:r>
            <a:r>
              <a:rPr lang="cs-CZ" altLang="en-US" sz="2400" dirty="0"/>
              <a:t> </a:t>
            </a:r>
            <a:r>
              <a:rPr lang="cs-CZ" altLang="en-US" sz="2400" dirty="0" err="1"/>
              <a:t>people</a:t>
            </a:r>
            <a:r>
              <a:rPr lang="cs-CZ" altLang="en-US" sz="2400" dirty="0"/>
              <a:t>) = </a:t>
            </a:r>
            <a:r>
              <a:rPr lang="cs-CZ" altLang="en-US" sz="2400" dirty="0" err="1"/>
              <a:t>economic</a:t>
            </a:r>
            <a:r>
              <a:rPr lang="cs-CZ" altLang="en-US" sz="2400" dirty="0"/>
              <a:t> </a:t>
            </a:r>
            <a:r>
              <a:rPr lang="cs-CZ" altLang="en-US" sz="2400" dirty="0" err="1"/>
              <a:t>view</a:t>
            </a:r>
            <a:r>
              <a:rPr lang="en-US" altLang="en-US" sz="2400" dirty="0"/>
              <a:t> </a:t>
            </a:r>
            <a:endParaRPr lang="cs-CZ" altLang="en-US" sz="2400" dirty="0"/>
          </a:p>
          <a:p>
            <a:r>
              <a:rPr lang="cs-CZ" altLang="en-US" sz="2400" dirty="0" err="1"/>
              <a:t>Occupations</a:t>
            </a:r>
            <a:r>
              <a:rPr lang="cs-CZ" altLang="en-US" sz="2400" dirty="0"/>
              <a:t> (</a:t>
            </a:r>
            <a:r>
              <a:rPr lang="cs-CZ" altLang="en-US" sz="2400" dirty="0" err="1"/>
              <a:t>labour</a:t>
            </a:r>
            <a:r>
              <a:rPr lang="cs-CZ" altLang="en-US" sz="2400" dirty="0"/>
              <a:t> market </a:t>
            </a:r>
            <a:r>
              <a:rPr lang="cs-CZ" altLang="en-US" sz="2400" dirty="0" err="1"/>
              <a:t>positions</a:t>
            </a:r>
            <a:r>
              <a:rPr lang="cs-CZ" altLang="en-US" sz="2400" dirty="0"/>
              <a:t>) = </a:t>
            </a:r>
            <a:r>
              <a:rPr lang="cs-CZ" altLang="en-US" sz="2400" dirty="0" err="1"/>
              <a:t>social</a:t>
            </a:r>
            <a:r>
              <a:rPr lang="cs-CZ" altLang="en-US" sz="2400" dirty="0"/>
              <a:t> </a:t>
            </a:r>
            <a:r>
              <a:rPr lang="en-US" altLang="en-US" sz="2400" dirty="0"/>
              <a:t>class view</a:t>
            </a:r>
          </a:p>
          <a:p>
            <a:r>
              <a:rPr lang="en-US" altLang="en-US" sz="2400" dirty="0"/>
              <a:t>Prestige, respect</a:t>
            </a:r>
            <a:r>
              <a:rPr lang="cs-CZ" altLang="en-US" sz="2400" dirty="0"/>
              <a:t> = </a:t>
            </a:r>
            <a:r>
              <a:rPr lang="cs-CZ" altLang="en-US" sz="2400" dirty="0" err="1"/>
              <a:t>social</a:t>
            </a:r>
            <a:r>
              <a:rPr lang="cs-CZ" altLang="en-US" sz="2400" dirty="0"/>
              <a:t> </a:t>
            </a:r>
            <a:r>
              <a:rPr lang="en-US" altLang="en-US" sz="2400" dirty="0"/>
              <a:t>status view</a:t>
            </a:r>
            <a:endParaRPr lang="cs-CZ" altLang="en-US" sz="2400" dirty="0"/>
          </a:p>
          <a:p>
            <a:r>
              <a:rPr lang="en-US" altLang="en-US" sz="2400" dirty="0"/>
              <a:t>Power</a:t>
            </a:r>
            <a:r>
              <a:rPr lang="cs-CZ" altLang="en-US" sz="2400" dirty="0"/>
              <a:t>, </a:t>
            </a:r>
            <a:r>
              <a:rPr lang="en-US" altLang="en-US" sz="2400" dirty="0"/>
              <a:t>influence</a:t>
            </a:r>
            <a:r>
              <a:rPr lang="cs-CZ" altLang="en-US" sz="2400" dirty="0"/>
              <a:t>, </a:t>
            </a:r>
            <a:r>
              <a:rPr lang="cs-CZ" altLang="en-US" sz="2400" dirty="0" err="1"/>
              <a:t>authority</a:t>
            </a:r>
            <a:r>
              <a:rPr lang="cs-CZ" altLang="en-US" sz="2400" dirty="0"/>
              <a:t> = </a:t>
            </a:r>
            <a:r>
              <a:rPr lang="en-US" altLang="en-US" sz="2400" dirty="0"/>
              <a:t>power view</a:t>
            </a:r>
            <a:endParaRPr lang="cs-CZ" altLang="en-US" sz="2400" dirty="0"/>
          </a:p>
          <a:p>
            <a:endParaRPr lang="cs-CZ" altLang="en-US" sz="2400" dirty="0"/>
          </a:p>
          <a:p>
            <a:r>
              <a:rPr lang="cs-CZ" altLang="en-US" sz="2400" dirty="0" err="1"/>
              <a:t>Income</a:t>
            </a:r>
            <a:r>
              <a:rPr lang="cs-CZ" altLang="en-US" sz="2400" dirty="0"/>
              <a:t>, </a:t>
            </a:r>
            <a:r>
              <a:rPr lang="en-US" altLang="en-US" sz="2400" dirty="0"/>
              <a:t>occupation, </a:t>
            </a:r>
            <a:r>
              <a:rPr lang="cs-CZ" altLang="en-US" sz="2400" dirty="0" err="1"/>
              <a:t>education</a:t>
            </a:r>
            <a:r>
              <a:rPr lang="cs-CZ" altLang="en-US" sz="2400" dirty="0"/>
              <a:t>, </a:t>
            </a:r>
            <a:r>
              <a:rPr lang="cs-CZ" altLang="en-US" sz="2400" dirty="0" err="1"/>
              <a:t>power</a:t>
            </a:r>
            <a:r>
              <a:rPr lang="cs-CZ" altLang="en-US" sz="2400" dirty="0"/>
              <a:t> = </a:t>
            </a:r>
            <a:r>
              <a:rPr lang="en-US" altLang="en-US" sz="2400" dirty="0"/>
              <a:t>socioeconomic status</a:t>
            </a:r>
            <a:r>
              <a:rPr lang="cs-CZ" altLang="en-US" sz="2400" dirty="0"/>
              <a:t> </a:t>
            </a:r>
            <a:r>
              <a:rPr lang="en-US" altLang="en-US" sz="2400" dirty="0"/>
              <a:t>view</a:t>
            </a:r>
          </a:p>
          <a:p>
            <a:endParaRPr lang="en-US" altLang="en-US" sz="2400" dirty="0"/>
          </a:p>
          <a:p>
            <a:r>
              <a:rPr lang="en-US" altLang="en-US" sz="2400" dirty="0"/>
              <a:t>The debate is over which is </a:t>
            </a:r>
            <a:r>
              <a:rPr lang="cs-CZ" altLang="en-US" sz="2400" dirty="0" err="1"/>
              <a:t>the</a:t>
            </a:r>
            <a:r>
              <a:rPr lang="cs-CZ" altLang="en-US" sz="2400" dirty="0"/>
              <a:t> </a:t>
            </a:r>
            <a:r>
              <a:rPr lang="en-US" altLang="en-US" sz="2400" dirty="0"/>
              <a:t>most important or most basic</a:t>
            </a:r>
            <a:r>
              <a:rPr lang="cs-CZ" altLang="en-US" sz="2400" dirty="0"/>
              <a:t> </a:t>
            </a:r>
            <a:r>
              <a:rPr lang="cs-CZ" altLang="en-US" sz="2400" dirty="0" err="1"/>
              <a:t>criteria</a:t>
            </a:r>
            <a:endParaRPr lang="cs-CZ" altLang="en-US" sz="2400" dirty="0"/>
          </a:p>
          <a:p>
            <a:endParaRPr lang="cs-CZ" altLang="en-US" sz="2400" dirty="0"/>
          </a:p>
          <a:p>
            <a:r>
              <a:rPr lang="en-US" altLang="en-US" sz="2400" dirty="0"/>
              <a:t>Three main dimensions of stratification</a:t>
            </a:r>
            <a:r>
              <a:rPr lang="cs-CZ" altLang="en-US" sz="2400" dirty="0"/>
              <a:t> are</a:t>
            </a:r>
            <a:r>
              <a:rPr lang="en-US" altLang="en-US" sz="2400" dirty="0"/>
              <a:t>: </a:t>
            </a:r>
            <a:r>
              <a:rPr lang="en-US" altLang="en-US" sz="2400" b="1" dirty="0"/>
              <a:t>economic capital</a:t>
            </a:r>
            <a:r>
              <a:rPr lang="cs-CZ" altLang="en-US" sz="2400" b="1" dirty="0"/>
              <a:t> (</a:t>
            </a:r>
            <a:r>
              <a:rPr lang="cs-CZ" altLang="en-US" sz="2400" b="1" dirty="0" err="1"/>
              <a:t>income</a:t>
            </a:r>
            <a:r>
              <a:rPr lang="cs-CZ" altLang="en-US" sz="2400" b="1" dirty="0"/>
              <a:t>, </a:t>
            </a:r>
            <a:r>
              <a:rPr lang="cs-CZ" altLang="en-US" sz="2400" b="1" dirty="0" err="1"/>
              <a:t>salary</a:t>
            </a:r>
            <a:r>
              <a:rPr lang="cs-CZ" altLang="en-US" sz="2400" b="1" dirty="0"/>
              <a:t>)</a:t>
            </a:r>
            <a:r>
              <a:rPr lang="en-US" altLang="en-US" sz="2400" dirty="0"/>
              <a:t>,</a:t>
            </a:r>
            <a:r>
              <a:rPr lang="cs-CZ" altLang="en-US" sz="2400" dirty="0"/>
              <a:t> </a:t>
            </a:r>
            <a:r>
              <a:rPr lang="cs-CZ" altLang="en-US" sz="2400" b="1" dirty="0" err="1"/>
              <a:t>education</a:t>
            </a:r>
            <a:r>
              <a:rPr lang="en-US" altLang="en-US" sz="2400" dirty="0"/>
              <a:t> </a:t>
            </a:r>
            <a:r>
              <a:rPr lang="cs-CZ" altLang="en-US" sz="2400" dirty="0"/>
              <a:t>(</a:t>
            </a:r>
            <a:r>
              <a:rPr lang="en-US" altLang="en-US" sz="2400" b="1" dirty="0"/>
              <a:t>prestige</a:t>
            </a:r>
            <a:r>
              <a:rPr lang="cs-CZ" altLang="en-US" sz="2400" b="1" dirty="0"/>
              <a:t>, </a:t>
            </a:r>
            <a:r>
              <a:rPr lang="cs-CZ" altLang="en-US" sz="2400" b="1" dirty="0" err="1"/>
              <a:t>respect</a:t>
            </a:r>
            <a:r>
              <a:rPr lang="cs-CZ" altLang="en-US" sz="2400" b="1" dirty="0"/>
              <a:t>), </a:t>
            </a:r>
            <a:r>
              <a:rPr lang="cs-CZ" altLang="en-US" sz="2400" b="1" dirty="0" err="1"/>
              <a:t>power</a:t>
            </a:r>
            <a:r>
              <a:rPr lang="cs-CZ" altLang="en-US" sz="2400" b="1" dirty="0"/>
              <a:t> (</a:t>
            </a:r>
            <a:r>
              <a:rPr lang="cs-CZ" altLang="en-US" sz="2400" b="1" dirty="0" err="1"/>
              <a:t>authority</a:t>
            </a:r>
            <a:r>
              <a:rPr lang="cs-CZ" altLang="en-US" sz="2400" b="1" dirty="0"/>
              <a:t>)</a:t>
            </a:r>
          </a:p>
          <a:p>
            <a:endParaRPr lang="en-US" altLang="en-US" sz="2400" dirty="0">
              <a:solidFill>
                <a:srgbClr val="C00000"/>
              </a:solidFill>
            </a:endParaRPr>
          </a:p>
        </p:txBody>
      </p:sp>
    </p:spTree>
    <p:custDataLst>
      <p:tags r:id="rId1"/>
    </p:custDataLst>
    <p:extLst>
      <p:ext uri="{BB962C8B-B14F-4D97-AF65-F5344CB8AC3E}">
        <p14:creationId xmlns:p14="http://schemas.microsoft.com/office/powerpoint/2010/main" val="1755573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92088"/>
          </a:xfrm>
        </p:spPr>
        <p:txBody>
          <a:bodyPr>
            <a:noAutofit/>
          </a:bodyPr>
          <a:lstStyle/>
          <a:p>
            <a:r>
              <a:rPr lang="cs-CZ" altLang="en-US" sz="3600" b="1" dirty="0" err="1"/>
              <a:t>Social</a:t>
            </a:r>
            <a:r>
              <a:rPr lang="cs-CZ" altLang="en-US" sz="3600" b="1" dirty="0"/>
              <a:t> </a:t>
            </a:r>
            <a:r>
              <a:rPr lang="cs-CZ" altLang="en-US" sz="3600" b="1" dirty="0" err="1"/>
              <a:t>stratification</a:t>
            </a:r>
            <a:r>
              <a:rPr lang="cs-CZ" altLang="en-US" sz="3600" b="1" dirty="0"/>
              <a:t> </a:t>
            </a:r>
            <a:r>
              <a:rPr lang="cs-CZ" altLang="en-US" sz="3600" b="1" dirty="0" err="1"/>
              <a:t>cube</a:t>
            </a:r>
            <a:r>
              <a:rPr lang="en-US" altLang="en-US" sz="3600" b="1" dirty="0"/>
              <a:t>  </a:t>
            </a:r>
          </a:p>
        </p:txBody>
      </p:sp>
      <p:sp>
        <p:nvSpPr>
          <p:cNvPr id="104451" name="Rectangle 3"/>
          <p:cNvSpPr>
            <a:spLocks noGrp="1" noChangeArrowheads="1"/>
          </p:cNvSpPr>
          <p:nvPr>
            <p:ph type="body" idx="4294967295"/>
          </p:nvPr>
        </p:nvSpPr>
        <p:spPr>
          <a:xfrm>
            <a:off x="457200" y="1052736"/>
            <a:ext cx="8229600" cy="5338621"/>
          </a:xfrm>
        </p:spPr>
        <p:txBody>
          <a:bodyPr>
            <a:normAutofit/>
          </a:bodyPr>
          <a:lstStyle/>
          <a:p>
            <a:r>
              <a:rPr lang="en-US" altLang="en-US" sz="2800" dirty="0"/>
              <a:t>Three main dimensions </a:t>
            </a:r>
            <a:endParaRPr lang="cs-CZ" altLang="en-US" sz="2800" dirty="0"/>
          </a:p>
          <a:p>
            <a:pPr lvl="1"/>
            <a:r>
              <a:rPr lang="en-US" altLang="en-US" i="1" dirty="0"/>
              <a:t>economic capital</a:t>
            </a:r>
            <a:r>
              <a:rPr lang="cs-CZ" altLang="en-US" i="1" dirty="0"/>
              <a:t> (</a:t>
            </a:r>
            <a:r>
              <a:rPr lang="cs-CZ" altLang="en-US" i="1" dirty="0" err="1"/>
              <a:t>income</a:t>
            </a:r>
            <a:r>
              <a:rPr lang="cs-CZ" altLang="en-US" i="1" dirty="0"/>
              <a:t>, </a:t>
            </a:r>
            <a:r>
              <a:rPr lang="cs-CZ" altLang="en-US" i="1" dirty="0" err="1"/>
              <a:t>salary</a:t>
            </a:r>
            <a:r>
              <a:rPr lang="cs-CZ" altLang="en-US" i="1" dirty="0"/>
              <a:t>)</a:t>
            </a:r>
          </a:p>
          <a:p>
            <a:pPr lvl="1"/>
            <a:r>
              <a:rPr lang="cs-CZ" altLang="en-US" i="1" dirty="0" err="1"/>
              <a:t>education</a:t>
            </a:r>
            <a:r>
              <a:rPr lang="en-US" altLang="en-US" i="1" dirty="0"/>
              <a:t> </a:t>
            </a:r>
            <a:r>
              <a:rPr lang="cs-CZ" altLang="en-US" i="1" dirty="0"/>
              <a:t>(</a:t>
            </a:r>
            <a:r>
              <a:rPr lang="en-US" altLang="en-US" i="1" dirty="0"/>
              <a:t>prestige</a:t>
            </a:r>
            <a:r>
              <a:rPr lang="cs-CZ" altLang="en-US" i="1" dirty="0"/>
              <a:t>, </a:t>
            </a:r>
            <a:r>
              <a:rPr lang="cs-CZ" altLang="en-US" i="1" dirty="0" err="1"/>
              <a:t>respect</a:t>
            </a:r>
            <a:r>
              <a:rPr lang="cs-CZ" altLang="en-US" i="1" dirty="0"/>
              <a:t>)</a:t>
            </a:r>
          </a:p>
          <a:p>
            <a:pPr lvl="1"/>
            <a:r>
              <a:rPr lang="cs-CZ" altLang="en-US" i="1" dirty="0" err="1"/>
              <a:t>power</a:t>
            </a:r>
            <a:r>
              <a:rPr lang="cs-CZ" altLang="en-US" i="1" dirty="0"/>
              <a:t> (</a:t>
            </a:r>
            <a:r>
              <a:rPr lang="cs-CZ" altLang="en-US" i="1" dirty="0" err="1"/>
              <a:t>authority</a:t>
            </a:r>
            <a:r>
              <a:rPr lang="cs-CZ" altLang="en-US" i="1" dirty="0"/>
              <a:t>)</a:t>
            </a:r>
          </a:p>
          <a:p>
            <a:endParaRPr lang="cs-CZ" altLang="en-US" sz="2800" dirty="0"/>
          </a:p>
          <a:p>
            <a:r>
              <a:rPr lang="cs-CZ" altLang="en-US" sz="2800" dirty="0" err="1"/>
              <a:t>Fourth</a:t>
            </a:r>
            <a:r>
              <a:rPr lang="cs-CZ" altLang="en-US" sz="2800" dirty="0"/>
              <a:t> </a:t>
            </a:r>
            <a:r>
              <a:rPr lang="cs-CZ" altLang="en-US" sz="2800" dirty="0" err="1"/>
              <a:t>dimension</a:t>
            </a:r>
            <a:endParaRPr lang="cs-CZ" altLang="en-US" sz="2800" dirty="0"/>
          </a:p>
          <a:p>
            <a:pPr lvl="1"/>
            <a:r>
              <a:rPr lang="cs-CZ" altLang="en-US" i="1" dirty="0" err="1"/>
              <a:t>time</a:t>
            </a:r>
            <a:endParaRPr lang="cs-CZ" altLang="en-US" i="1" dirty="0"/>
          </a:p>
          <a:p>
            <a:pPr lvl="1"/>
            <a:endParaRPr lang="cs-CZ" altLang="en-US" dirty="0"/>
          </a:p>
          <a:p>
            <a:r>
              <a:rPr lang="cs-CZ" altLang="en-US" sz="2800" dirty="0" err="1"/>
              <a:t>Social</a:t>
            </a:r>
            <a:r>
              <a:rPr lang="cs-CZ" altLang="en-US" sz="2800" dirty="0"/>
              <a:t> mobility vs. </a:t>
            </a:r>
            <a:r>
              <a:rPr lang="cs-CZ" altLang="en-US" sz="2800" dirty="0" err="1"/>
              <a:t>social</a:t>
            </a:r>
            <a:r>
              <a:rPr lang="cs-CZ" altLang="en-US" sz="2800" dirty="0"/>
              <a:t> </a:t>
            </a:r>
            <a:r>
              <a:rPr lang="cs-CZ" altLang="en-US" sz="2800" dirty="0" err="1"/>
              <a:t>reproduction</a:t>
            </a:r>
            <a:endParaRPr lang="cs-CZ" altLang="en-US" sz="2800" dirty="0"/>
          </a:p>
          <a:p>
            <a:r>
              <a:rPr lang="cs-CZ" altLang="en-US" sz="2800" dirty="0" err="1"/>
              <a:t>Delimitation</a:t>
            </a:r>
            <a:r>
              <a:rPr lang="cs-CZ" altLang="en-US" sz="2800" dirty="0"/>
              <a:t> </a:t>
            </a:r>
            <a:r>
              <a:rPr lang="cs-CZ" altLang="en-US" sz="2800" dirty="0" err="1"/>
              <a:t>of</a:t>
            </a:r>
            <a:r>
              <a:rPr lang="cs-CZ" altLang="en-US" sz="2800" dirty="0"/>
              <a:t> </a:t>
            </a:r>
            <a:r>
              <a:rPr lang="cs-CZ" altLang="en-US" sz="2800" dirty="0" err="1"/>
              <a:t>social</a:t>
            </a:r>
            <a:r>
              <a:rPr lang="cs-CZ" altLang="en-US" sz="2800" dirty="0"/>
              <a:t> </a:t>
            </a:r>
            <a:r>
              <a:rPr lang="cs-CZ" altLang="en-US" sz="2800" dirty="0" err="1"/>
              <a:t>strata</a:t>
            </a:r>
            <a:r>
              <a:rPr lang="cs-CZ" altLang="en-US" sz="2800" dirty="0"/>
              <a:t> (no </a:t>
            </a:r>
            <a:r>
              <a:rPr lang="cs-CZ" altLang="en-US" sz="2800" dirty="0" err="1"/>
              <a:t>social</a:t>
            </a:r>
            <a:r>
              <a:rPr lang="cs-CZ" altLang="en-US" sz="2800" dirty="0"/>
              <a:t> </a:t>
            </a:r>
            <a:r>
              <a:rPr lang="cs-CZ" altLang="en-US" sz="2800" dirty="0" err="1"/>
              <a:t>classes</a:t>
            </a:r>
            <a:r>
              <a:rPr lang="cs-CZ" altLang="en-US" sz="2800" dirty="0"/>
              <a:t>)</a:t>
            </a:r>
            <a:endParaRPr lang="en-US" altLang="en-US" sz="2800" dirty="0"/>
          </a:p>
        </p:txBody>
      </p:sp>
    </p:spTree>
    <p:custDataLst>
      <p:tags r:id="rId1"/>
    </p:custDataLst>
    <p:extLst>
      <p:ext uri="{BB962C8B-B14F-4D97-AF65-F5344CB8AC3E}">
        <p14:creationId xmlns:p14="http://schemas.microsoft.com/office/powerpoint/2010/main" val="123717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20080"/>
          </a:xfrm>
        </p:spPr>
        <p:txBody>
          <a:bodyPr>
            <a:noAutofit/>
          </a:bodyPr>
          <a:lstStyle/>
          <a:p>
            <a:r>
              <a:rPr lang="cs-CZ" altLang="en-US" sz="3600" b="1" dirty="0" err="1"/>
              <a:t>Consequences</a:t>
            </a:r>
            <a:r>
              <a:rPr lang="cs-CZ" altLang="en-US" sz="3600" b="1" dirty="0"/>
              <a:t> </a:t>
            </a:r>
            <a:r>
              <a:rPr lang="cs-CZ" altLang="en-US" sz="3600" b="1" dirty="0" err="1"/>
              <a:t>of</a:t>
            </a:r>
            <a:r>
              <a:rPr lang="cs-CZ" altLang="en-US" sz="3600" b="1" dirty="0"/>
              <a:t> SSC</a:t>
            </a:r>
            <a:r>
              <a:rPr lang="en-US" altLang="en-US" sz="3600" b="1" dirty="0"/>
              <a:t>  </a:t>
            </a:r>
          </a:p>
        </p:txBody>
      </p:sp>
      <p:sp>
        <p:nvSpPr>
          <p:cNvPr id="104451" name="Rectangle 3"/>
          <p:cNvSpPr>
            <a:spLocks noGrp="1" noChangeArrowheads="1"/>
          </p:cNvSpPr>
          <p:nvPr>
            <p:ph type="body" idx="4294967295"/>
          </p:nvPr>
        </p:nvSpPr>
        <p:spPr>
          <a:xfrm>
            <a:off x="457200" y="908720"/>
            <a:ext cx="8229600" cy="5482637"/>
          </a:xfrm>
        </p:spPr>
        <p:txBody>
          <a:bodyPr>
            <a:normAutofit/>
          </a:bodyPr>
          <a:lstStyle/>
          <a:p>
            <a:r>
              <a:rPr lang="cs-CZ" altLang="en-US" sz="2800" dirty="0" err="1"/>
              <a:t>Reproduction</a:t>
            </a:r>
            <a:r>
              <a:rPr lang="cs-CZ" altLang="en-US" sz="2800" dirty="0"/>
              <a:t> </a:t>
            </a:r>
            <a:r>
              <a:rPr lang="cs-CZ" altLang="en-US" sz="2800" dirty="0" err="1"/>
              <a:t>of</a:t>
            </a:r>
            <a:r>
              <a:rPr lang="cs-CZ" altLang="en-US" sz="2800" dirty="0"/>
              <a:t> </a:t>
            </a:r>
            <a:r>
              <a:rPr lang="cs-CZ" altLang="en-US" sz="2800" dirty="0" err="1"/>
              <a:t>social</a:t>
            </a:r>
            <a:r>
              <a:rPr lang="cs-CZ" altLang="en-US" sz="2800" dirty="0"/>
              <a:t> </a:t>
            </a:r>
            <a:r>
              <a:rPr lang="cs-CZ" altLang="en-US" sz="2800" dirty="0" err="1"/>
              <a:t>strata</a:t>
            </a:r>
            <a:endParaRPr lang="cs-CZ" altLang="en-US" sz="2800" dirty="0"/>
          </a:p>
          <a:p>
            <a:pPr lvl="1"/>
            <a:r>
              <a:rPr lang="cs-CZ" altLang="en-US" sz="2400" dirty="0"/>
              <a:t>In </a:t>
            </a:r>
            <a:r>
              <a:rPr lang="cs-CZ" altLang="en-US" sz="2400" dirty="0" err="1"/>
              <a:t>European</a:t>
            </a:r>
            <a:r>
              <a:rPr lang="cs-CZ" altLang="en-US" sz="2400" dirty="0"/>
              <a:t> </a:t>
            </a:r>
            <a:r>
              <a:rPr lang="cs-CZ" altLang="en-US" sz="2400" dirty="0" err="1"/>
              <a:t>countries</a:t>
            </a:r>
            <a:r>
              <a:rPr lang="cs-CZ" altLang="en-US" sz="2400" dirty="0"/>
              <a:t> </a:t>
            </a:r>
            <a:r>
              <a:rPr lang="cs-CZ" altLang="en-US" sz="2400" dirty="0" err="1"/>
              <a:t>children</a:t>
            </a:r>
            <a:r>
              <a:rPr lang="cs-CZ" altLang="en-US" sz="2400" dirty="0"/>
              <a:t> </a:t>
            </a:r>
            <a:r>
              <a:rPr lang="cs-CZ" altLang="en-US" sz="2400" dirty="0" err="1"/>
              <a:t>from</a:t>
            </a:r>
            <a:r>
              <a:rPr lang="cs-CZ" altLang="en-US" sz="2400" dirty="0"/>
              <a:t> </a:t>
            </a:r>
            <a:r>
              <a:rPr lang="cs-CZ" altLang="en-US" sz="2400" dirty="0" err="1"/>
              <a:t>the</a:t>
            </a:r>
            <a:r>
              <a:rPr lang="cs-CZ" altLang="en-US" sz="2400" dirty="0"/>
              <a:t> </a:t>
            </a:r>
            <a:r>
              <a:rPr lang="cs-CZ" altLang="en-US" sz="2400" dirty="0" err="1"/>
              <a:t>highest</a:t>
            </a:r>
            <a:r>
              <a:rPr lang="cs-CZ" altLang="en-US" sz="2400" dirty="0"/>
              <a:t> </a:t>
            </a:r>
            <a:r>
              <a:rPr lang="cs-CZ" altLang="en-US" sz="2400" dirty="0" err="1"/>
              <a:t>social</a:t>
            </a:r>
            <a:r>
              <a:rPr lang="cs-CZ" altLang="en-US" sz="2400" dirty="0"/>
              <a:t> </a:t>
            </a:r>
            <a:r>
              <a:rPr lang="cs-CZ" altLang="en-US" sz="2400" dirty="0" err="1"/>
              <a:t>classes</a:t>
            </a:r>
            <a:r>
              <a:rPr lang="cs-CZ" altLang="en-US" sz="2400" dirty="0"/>
              <a:t> </a:t>
            </a:r>
            <a:r>
              <a:rPr lang="cs-CZ" altLang="en-US" sz="2400" dirty="0" err="1"/>
              <a:t>have</a:t>
            </a:r>
            <a:r>
              <a:rPr lang="cs-CZ" altLang="en-US" sz="2400" dirty="0"/>
              <a:t> </a:t>
            </a:r>
            <a:r>
              <a:rPr lang="cs-CZ" altLang="en-US" sz="2400" dirty="0" err="1"/>
              <a:t>about</a:t>
            </a:r>
            <a:r>
              <a:rPr lang="cs-CZ" altLang="en-US" sz="2400" dirty="0"/>
              <a:t> 80% </a:t>
            </a:r>
            <a:r>
              <a:rPr lang="cs-CZ" altLang="en-US" sz="2400" dirty="0" err="1"/>
              <a:t>higher</a:t>
            </a:r>
            <a:r>
              <a:rPr lang="cs-CZ" altLang="en-US" sz="2400" dirty="0"/>
              <a:t> probability to </a:t>
            </a:r>
            <a:r>
              <a:rPr lang="cs-CZ" altLang="en-US" sz="2400" dirty="0" err="1"/>
              <a:t>attend</a:t>
            </a:r>
            <a:r>
              <a:rPr lang="cs-CZ" altLang="en-US" sz="2400" dirty="0"/>
              <a:t> university </a:t>
            </a:r>
            <a:r>
              <a:rPr lang="cs-CZ" altLang="en-US" sz="2400" dirty="0" err="1"/>
              <a:t>compare</a:t>
            </a:r>
            <a:r>
              <a:rPr lang="cs-CZ" altLang="en-US" sz="2400" dirty="0"/>
              <a:t> to </a:t>
            </a:r>
            <a:r>
              <a:rPr lang="cs-CZ" altLang="en-US" sz="2400" dirty="0" err="1"/>
              <a:t>children</a:t>
            </a:r>
            <a:r>
              <a:rPr lang="cs-CZ" altLang="en-US" sz="2400" dirty="0"/>
              <a:t> </a:t>
            </a:r>
            <a:r>
              <a:rPr lang="cs-CZ" altLang="en-US" sz="2400" dirty="0" err="1"/>
              <a:t>from</a:t>
            </a:r>
            <a:r>
              <a:rPr lang="cs-CZ" altLang="en-US" sz="2400" dirty="0"/>
              <a:t> </a:t>
            </a:r>
            <a:r>
              <a:rPr lang="cs-CZ" altLang="en-US" sz="2400" dirty="0" err="1"/>
              <a:t>the</a:t>
            </a:r>
            <a:r>
              <a:rPr lang="cs-CZ" altLang="en-US" sz="2400" dirty="0"/>
              <a:t> </a:t>
            </a:r>
            <a:r>
              <a:rPr lang="cs-CZ" altLang="en-US" sz="2400" dirty="0" err="1"/>
              <a:t>working</a:t>
            </a:r>
            <a:r>
              <a:rPr lang="cs-CZ" altLang="en-US" sz="2400" dirty="0"/>
              <a:t> </a:t>
            </a:r>
            <a:r>
              <a:rPr lang="cs-CZ" altLang="en-US" sz="2400" dirty="0" err="1"/>
              <a:t>class</a:t>
            </a:r>
            <a:r>
              <a:rPr lang="cs-CZ" altLang="en-US" sz="2400" dirty="0"/>
              <a:t>.</a:t>
            </a:r>
          </a:p>
          <a:p>
            <a:pPr lvl="1"/>
            <a:r>
              <a:rPr lang="en-US" altLang="en-US" sz="2400" dirty="0"/>
              <a:t>Correlation between parents’ education and children education is about 0.44</a:t>
            </a:r>
            <a:endParaRPr lang="cs-CZ" altLang="en-US" sz="2400" dirty="0"/>
          </a:p>
          <a:p>
            <a:pPr lvl="1"/>
            <a:r>
              <a:rPr lang="cs-CZ" altLang="en-US" sz="2400" dirty="0" err="1"/>
              <a:t>Correlation</a:t>
            </a:r>
            <a:r>
              <a:rPr lang="cs-CZ" altLang="en-US" sz="2400" dirty="0"/>
              <a:t> </a:t>
            </a:r>
            <a:r>
              <a:rPr lang="cs-CZ" altLang="en-US" sz="2400" dirty="0" err="1"/>
              <a:t>between</a:t>
            </a:r>
            <a:r>
              <a:rPr lang="cs-CZ" altLang="en-US" sz="2400" dirty="0"/>
              <a:t> </a:t>
            </a:r>
            <a:r>
              <a:rPr lang="cs-CZ" altLang="en-US" sz="2400" dirty="0" err="1"/>
              <a:t>parents</a:t>
            </a:r>
            <a:r>
              <a:rPr lang="en-US" altLang="en-US" sz="2400" dirty="0"/>
              <a:t>’ income and income of children is about 0.35. </a:t>
            </a:r>
            <a:r>
              <a:rPr lang="cs-CZ" altLang="en-US" sz="2400" dirty="0"/>
              <a:t>    </a:t>
            </a:r>
            <a:endParaRPr lang="en-US" altLang="en-US" sz="2400" dirty="0"/>
          </a:p>
          <a:p>
            <a:pPr lvl="1"/>
            <a:r>
              <a:rPr lang="cs-CZ" altLang="en-US" sz="2400" dirty="0" err="1"/>
              <a:t>Children</a:t>
            </a:r>
            <a:r>
              <a:rPr lang="cs-CZ" altLang="en-US" sz="2400" dirty="0"/>
              <a:t> </a:t>
            </a:r>
            <a:r>
              <a:rPr lang="cs-CZ" altLang="en-US" sz="2400" dirty="0" err="1"/>
              <a:t>from</a:t>
            </a:r>
            <a:r>
              <a:rPr lang="cs-CZ" altLang="en-US" sz="2400" dirty="0"/>
              <a:t> </a:t>
            </a:r>
            <a:r>
              <a:rPr lang="cs-CZ" altLang="en-US" sz="2400" dirty="0" err="1"/>
              <a:t>highest</a:t>
            </a:r>
            <a:r>
              <a:rPr lang="cs-CZ" altLang="en-US" sz="2400" dirty="0"/>
              <a:t> </a:t>
            </a:r>
            <a:r>
              <a:rPr lang="cs-CZ" altLang="en-US" sz="2400" dirty="0" err="1"/>
              <a:t>social</a:t>
            </a:r>
            <a:r>
              <a:rPr lang="cs-CZ" altLang="en-US" sz="2400" dirty="0"/>
              <a:t> </a:t>
            </a:r>
            <a:r>
              <a:rPr lang="cs-CZ" altLang="en-US" sz="2400" dirty="0" err="1"/>
              <a:t>class</a:t>
            </a:r>
            <a:r>
              <a:rPr lang="cs-CZ" altLang="en-US" sz="2400" dirty="0"/>
              <a:t> </a:t>
            </a:r>
            <a:r>
              <a:rPr lang="cs-CZ" altLang="en-US" sz="2400" dirty="0" err="1"/>
              <a:t>have</a:t>
            </a:r>
            <a:r>
              <a:rPr lang="cs-CZ" altLang="en-US" sz="2400" dirty="0"/>
              <a:t> 70% probability to </a:t>
            </a:r>
            <a:r>
              <a:rPr lang="cs-CZ" altLang="en-US" sz="2400" dirty="0" err="1"/>
              <a:t>get</a:t>
            </a:r>
            <a:r>
              <a:rPr lang="cs-CZ" altLang="en-US" sz="2400" dirty="0"/>
              <a:t> </a:t>
            </a:r>
            <a:r>
              <a:rPr lang="cs-CZ" altLang="en-US" sz="2400" dirty="0" err="1"/>
              <a:t>married</a:t>
            </a:r>
            <a:r>
              <a:rPr lang="cs-CZ" altLang="en-US" sz="2400" dirty="0"/>
              <a:t> </a:t>
            </a:r>
            <a:r>
              <a:rPr lang="cs-CZ" altLang="en-US" sz="2400" dirty="0" err="1"/>
              <a:t>with</a:t>
            </a:r>
            <a:r>
              <a:rPr lang="cs-CZ" altLang="en-US" sz="2400" dirty="0"/>
              <a:t> </a:t>
            </a:r>
            <a:r>
              <a:rPr lang="cs-CZ" altLang="en-US" sz="2400" dirty="0" err="1"/>
              <a:t>the</a:t>
            </a:r>
            <a:r>
              <a:rPr lang="cs-CZ" altLang="en-US" sz="2400" dirty="0"/>
              <a:t> </a:t>
            </a:r>
            <a:r>
              <a:rPr lang="cs-CZ" altLang="en-US" sz="2400" dirty="0" err="1"/>
              <a:t>same</a:t>
            </a:r>
            <a:r>
              <a:rPr lang="cs-CZ" altLang="en-US" sz="2400" dirty="0"/>
              <a:t> </a:t>
            </a:r>
            <a:r>
              <a:rPr lang="cs-CZ" altLang="en-US" sz="2400" dirty="0" err="1"/>
              <a:t>social</a:t>
            </a:r>
            <a:r>
              <a:rPr lang="cs-CZ" altLang="en-US" sz="2400" dirty="0"/>
              <a:t> </a:t>
            </a:r>
            <a:r>
              <a:rPr lang="cs-CZ" altLang="en-US" sz="2400" dirty="0" err="1"/>
              <a:t>class</a:t>
            </a:r>
            <a:r>
              <a:rPr lang="cs-CZ" altLang="en-US" sz="2400" dirty="0"/>
              <a:t> partner</a:t>
            </a:r>
          </a:p>
          <a:p>
            <a:pPr lvl="1"/>
            <a:r>
              <a:rPr lang="cs-CZ" altLang="en-US" sz="2400" dirty="0" err="1"/>
              <a:t>Marriage</a:t>
            </a:r>
            <a:r>
              <a:rPr lang="cs-CZ" altLang="en-US" sz="2400" dirty="0"/>
              <a:t> </a:t>
            </a:r>
            <a:r>
              <a:rPr lang="cs-CZ" altLang="en-US" sz="2400" dirty="0" err="1"/>
              <a:t>homogamy</a:t>
            </a:r>
            <a:r>
              <a:rPr lang="cs-CZ" altLang="en-US" sz="2400" dirty="0"/>
              <a:t> </a:t>
            </a:r>
            <a:r>
              <a:rPr lang="cs-CZ" altLang="en-US" sz="2400" dirty="0" err="1"/>
              <a:t>is</a:t>
            </a:r>
            <a:r>
              <a:rPr lang="cs-CZ" altLang="en-US" sz="2400" dirty="0"/>
              <a:t> </a:t>
            </a:r>
            <a:r>
              <a:rPr lang="cs-CZ" altLang="en-US" sz="2400" dirty="0" err="1"/>
              <a:t>about</a:t>
            </a:r>
            <a:r>
              <a:rPr lang="cs-CZ" altLang="en-US" sz="2400" dirty="0"/>
              <a:t> 55 %</a:t>
            </a:r>
          </a:p>
          <a:p>
            <a:pPr lvl="2"/>
            <a:r>
              <a:rPr lang="en-US" altLang="en-US" sz="2000" dirty="0"/>
              <a:t>Structured by social class position</a:t>
            </a:r>
          </a:p>
          <a:p>
            <a:pPr lvl="2"/>
            <a:r>
              <a:rPr lang="cs-CZ" altLang="en-US" sz="2000" dirty="0" err="1"/>
              <a:t>marriage</a:t>
            </a:r>
            <a:r>
              <a:rPr lang="cs-CZ" altLang="en-US" sz="2000" dirty="0"/>
              <a:t> </a:t>
            </a:r>
            <a:r>
              <a:rPr lang="cs-CZ" altLang="en-US" sz="2000" dirty="0" err="1"/>
              <a:t>preferences</a:t>
            </a:r>
            <a:r>
              <a:rPr lang="cs-CZ" altLang="en-US" sz="2000" dirty="0"/>
              <a:t> vs. </a:t>
            </a:r>
            <a:r>
              <a:rPr lang="cs-CZ" altLang="en-US" sz="2000" dirty="0" err="1"/>
              <a:t>marriage</a:t>
            </a:r>
            <a:r>
              <a:rPr lang="cs-CZ" altLang="en-US" sz="2000" dirty="0"/>
              <a:t> </a:t>
            </a:r>
            <a:r>
              <a:rPr lang="cs-CZ" altLang="en-US" sz="2000" dirty="0" err="1"/>
              <a:t>remainders</a:t>
            </a:r>
            <a:endParaRPr lang="en-US" altLang="en-US" sz="2000" dirty="0"/>
          </a:p>
        </p:txBody>
      </p:sp>
    </p:spTree>
    <p:custDataLst>
      <p:tags r:id="rId1"/>
    </p:custDataLst>
    <p:extLst>
      <p:ext uri="{BB962C8B-B14F-4D97-AF65-F5344CB8AC3E}">
        <p14:creationId xmlns:p14="http://schemas.microsoft.com/office/powerpoint/2010/main" val="193571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20080"/>
          </a:xfrm>
        </p:spPr>
        <p:txBody>
          <a:bodyPr>
            <a:noAutofit/>
          </a:bodyPr>
          <a:lstStyle/>
          <a:p>
            <a:r>
              <a:rPr lang="en-US" altLang="en-US" sz="3600" b="1" dirty="0"/>
              <a:t>Two reasons of reproduction  </a:t>
            </a:r>
          </a:p>
        </p:txBody>
      </p:sp>
      <p:sp>
        <p:nvSpPr>
          <p:cNvPr id="104451" name="Rectangle 3"/>
          <p:cNvSpPr>
            <a:spLocks noGrp="1" noChangeArrowheads="1"/>
          </p:cNvSpPr>
          <p:nvPr>
            <p:ph type="body" idx="4294967295"/>
          </p:nvPr>
        </p:nvSpPr>
        <p:spPr>
          <a:xfrm>
            <a:off x="457200" y="908720"/>
            <a:ext cx="8229600" cy="5482637"/>
          </a:xfrm>
        </p:spPr>
        <p:txBody>
          <a:bodyPr>
            <a:normAutofit/>
          </a:bodyPr>
          <a:lstStyle/>
          <a:p>
            <a:r>
              <a:rPr lang="en-US" altLang="en-US" sz="2800" dirty="0"/>
              <a:t>Social reproduction</a:t>
            </a:r>
            <a:endParaRPr lang="cs-CZ" altLang="en-US" sz="2800" dirty="0"/>
          </a:p>
          <a:p>
            <a:pPr lvl="1"/>
            <a:r>
              <a:rPr lang="cs-CZ" altLang="en-US" sz="2400" dirty="0" err="1"/>
              <a:t>glass</a:t>
            </a:r>
            <a:r>
              <a:rPr lang="cs-CZ" altLang="en-US" sz="2400" dirty="0"/>
              <a:t> </a:t>
            </a:r>
            <a:r>
              <a:rPr lang="cs-CZ" altLang="en-US" sz="2400" dirty="0" err="1"/>
              <a:t>ceiling</a:t>
            </a:r>
            <a:endParaRPr lang="cs-CZ" altLang="en-US" sz="2400" dirty="0"/>
          </a:p>
          <a:p>
            <a:pPr lvl="1"/>
            <a:r>
              <a:rPr lang="cs-CZ" altLang="en-US" sz="2400" dirty="0" err="1"/>
              <a:t>social</a:t>
            </a:r>
            <a:r>
              <a:rPr lang="cs-CZ" altLang="en-US" sz="2400" dirty="0"/>
              <a:t> </a:t>
            </a:r>
            <a:r>
              <a:rPr lang="cs-CZ" altLang="en-US" sz="2400" dirty="0" err="1"/>
              <a:t>barriers</a:t>
            </a:r>
            <a:endParaRPr lang="cs-CZ" altLang="en-US" sz="2400" dirty="0"/>
          </a:p>
          <a:p>
            <a:pPr lvl="1"/>
            <a:r>
              <a:rPr lang="cs-CZ" altLang="en-US" sz="2400" dirty="0" err="1"/>
              <a:t>system</a:t>
            </a:r>
            <a:endParaRPr lang="cs-CZ" altLang="en-US" sz="2400" dirty="0"/>
          </a:p>
          <a:p>
            <a:pPr lvl="1"/>
            <a:r>
              <a:rPr lang="cs-CZ" altLang="en-US" sz="2400" dirty="0" err="1"/>
              <a:t>everyone</a:t>
            </a:r>
            <a:r>
              <a:rPr lang="cs-CZ" altLang="en-US" sz="2400" dirty="0"/>
              <a:t> </a:t>
            </a:r>
            <a:r>
              <a:rPr lang="cs-CZ" altLang="en-US" sz="2400" dirty="0" err="1"/>
              <a:t>wants</a:t>
            </a:r>
            <a:r>
              <a:rPr lang="cs-CZ" altLang="en-US" sz="2400" dirty="0"/>
              <a:t> </a:t>
            </a:r>
            <a:r>
              <a:rPr lang="cs-CZ" altLang="en-US" sz="2400" dirty="0" err="1"/>
              <a:t>the</a:t>
            </a:r>
            <a:r>
              <a:rPr lang="cs-CZ" altLang="en-US" sz="2400" dirty="0"/>
              <a:t> </a:t>
            </a:r>
            <a:r>
              <a:rPr lang="cs-CZ" altLang="en-US" sz="2400" dirty="0" err="1"/>
              <a:t>same</a:t>
            </a:r>
            <a:endParaRPr lang="en-US" altLang="en-US" sz="2400" dirty="0"/>
          </a:p>
          <a:p>
            <a:endParaRPr lang="cs-CZ" altLang="en-US" sz="2800" dirty="0"/>
          </a:p>
          <a:p>
            <a:r>
              <a:rPr lang="en-US" altLang="en-US" sz="2800" dirty="0"/>
              <a:t>Cultural reproduction</a:t>
            </a:r>
          </a:p>
          <a:p>
            <a:pPr lvl="1"/>
            <a:r>
              <a:rPr lang="cs-CZ" altLang="en-US" sz="2400" dirty="0" err="1"/>
              <a:t>sticky</a:t>
            </a:r>
            <a:r>
              <a:rPr lang="cs-CZ" altLang="en-US" sz="2400" dirty="0"/>
              <a:t> </a:t>
            </a:r>
            <a:r>
              <a:rPr lang="cs-CZ" altLang="en-US" sz="2400" dirty="0" err="1"/>
              <a:t>floor</a:t>
            </a:r>
            <a:endParaRPr lang="cs-CZ" altLang="en-US" sz="2400" dirty="0"/>
          </a:p>
          <a:p>
            <a:pPr lvl="1"/>
            <a:r>
              <a:rPr lang="cs-CZ" altLang="en-US" sz="2400" dirty="0" err="1"/>
              <a:t>cultural</a:t>
            </a:r>
            <a:r>
              <a:rPr lang="cs-CZ" altLang="en-US" sz="2400" dirty="0"/>
              <a:t> </a:t>
            </a:r>
            <a:r>
              <a:rPr lang="cs-CZ" altLang="en-US" sz="2400" dirty="0" err="1"/>
              <a:t>values</a:t>
            </a:r>
            <a:r>
              <a:rPr lang="cs-CZ" altLang="en-US" sz="2400" dirty="0"/>
              <a:t>, </a:t>
            </a:r>
            <a:r>
              <a:rPr lang="cs-CZ" altLang="en-US" sz="2400" dirty="0" err="1"/>
              <a:t>attitudes</a:t>
            </a:r>
            <a:endParaRPr lang="cs-CZ" altLang="en-US" sz="2400" dirty="0"/>
          </a:p>
          <a:p>
            <a:pPr lvl="1"/>
            <a:r>
              <a:rPr lang="cs-CZ" altLang="en-US" sz="2400" dirty="0" err="1"/>
              <a:t>behaviour</a:t>
            </a:r>
            <a:endParaRPr lang="cs-CZ" altLang="en-US" sz="2400" dirty="0"/>
          </a:p>
          <a:p>
            <a:pPr lvl="1"/>
            <a:r>
              <a:rPr lang="cs-CZ" altLang="en-US" sz="2400" dirty="0" err="1"/>
              <a:t>people</a:t>
            </a:r>
            <a:r>
              <a:rPr lang="cs-CZ" altLang="en-US" sz="2400" dirty="0"/>
              <a:t> </a:t>
            </a:r>
            <a:r>
              <a:rPr lang="cs-CZ" altLang="en-US" sz="2400" dirty="0" err="1"/>
              <a:t>want</a:t>
            </a:r>
            <a:r>
              <a:rPr lang="cs-CZ" altLang="en-US" sz="2400" dirty="0"/>
              <a:t> </a:t>
            </a:r>
            <a:r>
              <a:rPr lang="cs-CZ" altLang="en-US" sz="2400" dirty="0" err="1"/>
              <a:t>different</a:t>
            </a:r>
            <a:r>
              <a:rPr lang="cs-CZ" altLang="en-US" sz="2400" dirty="0"/>
              <a:t> </a:t>
            </a:r>
            <a:r>
              <a:rPr lang="cs-CZ" altLang="en-US" sz="2400" dirty="0" err="1"/>
              <a:t>things</a:t>
            </a:r>
            <a:endParaRPr lang="cs-CZ" altLang="en-US" sz="2400" dirty="0"/>
          </a:p>
        </p:txBody>
      </p:sp>
    </p:spTree>
    <p:custDataLst>
      <p:tags r:id="rId1"/>
    </p:custDataLst>
    <p:extLst>
      <p:ext uri="{BB962C8B-B14F-4D97-AF65-F5344CB8AC3E}">
        <p14:creationId xmlns:p14="http://schemas.microsoft.com/office/powerpoint/2010/main" val="276655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2073"/>
            <a:ext cx="8229600" cy="752631"/>
          </a:xfrm>
        </p:spPr>
        <p:txBody>
          <a:bodyPr>
            <a:normAutofit/>
          </a:bodyPr>
          <a:lstStyle/>
          <a:p>
            <a:r>
              <a:rPr lang="cs-CZ" altLang="en-US" sz="3600" b="1" dirty="0" err="1"/>
              <a:t>Two</a:t>
            </a:r>
            <a:r>
              <a:rPr lang="cs-CZ" altLang="en-US" sz="3600" b="1" dirty="0"/>
              <a:t> </a:t>
            </a:r>
            <a:r>
              <a:rPr lang="cs-CZ" altLang="en-US" sz="3600" b="1" dirty="0" err="1"/>
              <a:t>concepts</a:t>
            </a:r>
            <a:r>
              <a:rPr lang="cs-CZ" altLang="en-US" sz="3600" b="1" dirty="0"/>
              <a:t> </a:t>
            </a:r>
            <a:r>
              <a:rPr lang="cs-CZ" altLang="en-US" sz="3600" b="1" dirty="0" err="1"/>
              <a:t>of</a:t>
            </a:r>
            <a:r>
              <a:rPr lang="cs-CZ" altLang="en-US" sz="3600" b="1" dirty="0"/>
              <a:t> </a:t>
            </a:r>
            <a:r>
              <a:rPr lang="cs-CZ" altLang="en-US" sz="3600" b="1" dirty="0" err="1"/>
              <a:t>social</a:t>
            </a:r>
            <a:r>
              <a:rPr lang="cs-CZ" altLang="en-US" sz="3600" b="1" dirty="0"/>
              <a:t> </a:t>
            </a:r>
            <a:r>
              <a:rPr lang="cs-CZ" altLang="en-US" sz="3600" b="1" dirty="0" err="1"/>
              <a:t>stratification</a:t>
            </a:r>
            <a:endParaRPr lang="en-US" altLang="en-US" sz="36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7</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612680" y="1167150"/>
            <a:ext cx="8229600" cy="499815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en-US" i="1" dirty="0" err="1"/>
              <a:t>Inequality</a:t>
            </a:r>
            <a:r>
              <a:rPr lang="cs-CZ" altLang="en-US" i="1" dirty="0"/>
              <a:t> </a:t>
            </a:r>
            <a:r>
              <a:rPr lang="cs-CZ" altLang="en-US" i="1" dirty="0" err="1"/>
              <a:t>of</a:t>
            </a:r>
            <a:r>
              <a:rPr lang="cs-CZ" altLang="en-US" i="1" dirty="0"/>
              <a:t> </a:t>
            </a:r>
            <a:r>
              <a:rPr lang="cs-CZ" altLang="en-US" i="1" dirty="0" err="1"/>
              <a:t>conditions</a:t>
            </a:r>
            <a:r>
              <a:rPr lang="cs-CZ" altLang="en-US" i="1" dirty="0"/>
              <a:t> </a:t>
            </a:r>
          </a:p>
          <a:p>
            <a:pPr lvl="1"/>
            <a:r>
              <a:rPr lang="cs-CZ" altLang="en-US" dirty="0" err="1"/>
              <a:t>unequal</a:t>
            </a:r>
            <a:r>
              <a:rPr lang="cs-CZ" altLang="en-US" dirty="0"/>
              <a:t> </a:t>
            </a:r>
            <a:r>
              <a:rPr lang="cs-CZ" altLang="en-US" dirty="0" err="1"/>
              <a:t>distribution</a:t>
            </a:r>
            <a:r>
              <a:rPr lang="cs-CZ" altLang="en-US" dirty="0"/>
              <a:t> </a:t>
            </a:r>
            <a:r>
              <a:rPr lang="cs-CZ" altLang="en-US" dirty="0" err="1"/>
              <a:t>of</a:t>
            </a:r>
            <a:r>
              <a:rPr lang="cs-CZ" altLang="en-US" dirty="0"/>
              <a:t> </a:t>
            </a:r>
            <a:r>
              <a:rPr lang="cs-CZ" altLang="en-US" dirty="0" err="1"/>
              <a:t>income</a:t>
            </a:r>
            <a:r>
              <a:rPr lang="cs-CZ" altLang="en-US" dirty="0"/>
              <a:t> to </a:t>
            </a:r>
            <a:r>
              <a:rPr lang="cs-CZ" altLang="en-US" dirty="0" err="1"/>
              <a:t>people</a:t>
            </a:r>
            <a:endParaRPr lang="cs-CZ" altLang="en-US" dirty="0"/>
          </a:p>
          <a:p>
            <a:pPr lvl="1"/>
            <a:r>
              <a:rPr lang="cs-CZ" altLang="en-US" dirty="0" err="1"/>
              <a:t>differencens</a:t>
            </a:r>
            <a:r>
              <a:rPr lang="cs-CZ" altLang="en-US" dirty="0"/>
              <a:t> in </a:t>
            </a:r>
            <a:r>
              <a:rPr lang="cs-CZ" altLang="en-US" dirty="0" err="1"/>
              <a:t>wealth</a:t>
            </a:r>
            <a:r>
              <a:rPr lang="cs-CZ" altLang="en-US" dirty="0"/>
              <a:t> and </a:t>
            </a:r>
            <a:r>
              <a:rPr lang="cs-CZ" altLang="en-US" dirty="0" err="1"/>
              <a:t>material</a:t>
            </a:r>
            <a:r>
              <a:rPr lang="cs-CZ" altLang="en-US" dirty="0"/>
              <a:t> </a:t>
            </a:r>
            <a:r>
              <a:rPr lang="cs-CZ" altLang="en-US" dirty="0" err="1"/>
              <a:t>conditions</a:t>
            </a:r>
            <a:r>
              <a:rPr lang="cs-CZ" altLang="en-US" dirty="0"/>
              <a:t> </a:t>
            </a:r>
          </a:p>
          <a:p>
            <a:pPr lvl="1"/>
            <a:r>
              <a:rPr lang="cs-CZ" altLang="en-US" dirty="0" err="1"/>
              <a:t>different</a:t>
            </a:r>
            <a:r>
              <a:rPr lang="cs-CZ" altLang="en-US" dirty="0"/>
              <a:t> </a:t>
            </a:r>
            <a:r>
              <a:rPr lang="cs-CZ" altLang="en-US" dirty="0" err="1"/>
              <a:t>incomes</a:t>
            </a:r>
            <a:r>
              <a:rPr lang="cs-CZ" altLang="en-US" dirty="0"/>
              <a:t> </a:t>
            </a:r>
            <a:r>
              <a:rPr lang="cs-CZ" altLang="en-US" dirty="0" err="1"/>
              <a:t>means</a:t>
            </a:r>
            <a:r>
              <a:rPr lang="cs-CZ" altLang="en-US" dirty="0"/>
              <a:t> </a:t>
            </a:r>
            <a:r>
              <a:rPr lang="cs-CZ" altLang="en-US" dirty="0" err="1"/>
              <a:t>different</a:t>
            </a:r>
            <a:r>
              <a:rPr lang="cs-CZ" altLang="en-US" dirty="0"/>
              <a:t> </a:t>
            </a:r>
            <a:r>
              <a:rPr lang="cs-CZ" altLang="en-US" dirty="0" err="1"/>
              <a:t>chances</a:t>
            </a:r>
            <a:r>
              <a:rPr lang="cs-CZ" altLang="en-US" dirty="0"/>
              <a:t> to </a:t>
            </a:r>
            <a:r>
              <a:rPr lang="cs-CZ" altLang="en-US" dirty="0" err="1"/>
              <a:t>get</a:t>
            </a:r>
            <a:r>
              <a:rPr lang="cs-CZ" altLang="en-US" dirty="0"/>
              <a:t> </a:t>
            </a:r>
            <a:r>
              <a:rPr lang="cs-CZ" altLang="en-US" dirty="0" err="1"/>
              <a:t>different</a:t>
            </a:r>
            <a:r>
              <a:rPr lang="cs-CZ" altLang="en-US" dirty="0"/>
              <a:t> </a:t>
            </a:r>
            <a:r>
              <a:rPr lang="cs-CZ" altLang="en-US" dirty="0" err="1"/>
              <a:t>goods</a:t>
            </a:r>
            <a:endParaRPr lang="cs-CZ" altLang="en-US" dirty="0"/>
          </a:p>
          <a:p>
            <a:pPr lvl="1"/>
            <a:endParaRPr lang="cs-CZ" altLang="en-US" dirty="0"/>
          </a:p>
          <a:p>
            <a:r>
              <a:rPr lang="cs-CZ" altLang="en-US" i="1" dirty="0" err="1"/>
              <a:t>Inequality</a:t>
            </a:r>
            <a:r>
              <a:rPr lang="cs-CZ" altLang="en-US" i="1" dirty="0"/>
              <a:t> </a:t>
            </a:r>
            <a:r>
              <a:rPr lang="cs-CZ" altLang="en-US" i="1" dirty="0" err="1"/>
              <a:t>of</a:t>
            </a:r>
            <a:r>
              <a:rPr lang="cs-CZ" altLang="en-US" i="1" dirty="0"/>
              <a:t> </a:t>
            </a:r>
            <a:r>
              <a:rPr lang="cs-CZ" altLang="en-US" i="1" dirty="0" err="1"/>
              <a:t>opportunity</a:t>
            </a:r>
            <a:r>
              <a:rPr lang="cs-CZ" altLang="en-US" i="1" dirty="0"/>
              <a:t> </a:t>
            </a:r>
          </a:p>
          <a:p>
            <a:pPr lvl="1"/>
            <a:r>
              <a:rPr lang="cs-CZ" altLang="en-US" dirty="0" err="1"/>
              <a:t>unequal</a:t>
            </a:r>
            <a:r>
              <a:rPr lang="cs-CZ" altLang="en-US" dirty="0"/>
              <a:t> start </a:t>
            </a:r>
            <a:r>
              <a:rPr lang="cs-CZ" altLang="en-US" dirty="0" err="1"/>
              <a:t>positions</a:t>
            </a:r>
            <a:endParaRPr lang="cs-CZ" altLang="en-US" dirty="0"/>
          </a:p>
          <a:p>
            <a:pPr lvl="1"/>
            <a:r>
              <a:rPr lang="en-US" altLang="en-US" dirty="0"/>
              <a:t> </a:t>
            </a:r>
            <a:r>
              <a:rPr lang="cs-CZ" altLang="en-US" dirty="0" err="1"/>
              <a:t>different</a:t>
            </a:r>
            <a:r>
              <a:rPr lang="cs-CZ" altLang="en-US" dirty="0"/>
              <a:t> start </a:t>
            </a:r>
            <a:r>
              <a:rPr lang="cs-CZ" altLang="en-US" dirty="0" err="1"/>
              <a:t>positions</a:t>
            </a:r>
            <a:r>
              <a:rPr lang="cs-CZ" altLang="en-US" dirty="0"/>
              <a:t> </a:t>
            </a:r>
            <a:r>
              <a:rPr lang="cs-CZ" altLang="en-US" dirty="0" err="1"/>
              <a:t>means</a:t>
            </a:r>
            <a:r>
              <a:rPr lang="cs-CZ" altLang="en-US" dirty="0"/>
              <a:t> </a:t>
            </a:r>
            <a:r>
              <a:rPr lang="cs-CZ" altLang="en-US" dirty="0" err="1"/>
              <a:t>different</a:t>
            </a:r>
            <a:r>
              <a:rPr lang="cs-CZ" altLang="en-US" dirty="0"/>
              <a:t> </a:t>
            </a:r>
            <a:r>
              <a:rPr lang="cs-CZ" altLang="en-US" dirty="0" err="1"/>
              <a:t>chances</a:t>
            </a:r>
            <a:r>
              <a:rPr lang="cs-CZ" altLang="en-US" dirty="0"/>
              <a:t> to </a:t>
            </a:r>
            <a:r>
              <a:rPr lang="cs-CZ" altLang="en-US" dirty="0" err="1"/>
              <a:t>get</a:t>
            </a:r>
            <a:r>
              <a:rPr lang="cs-CZ" altLang="en-US" dirty="0"/>
              <a:t> </a:t>
            </a:r>
            <a:r>
              <a:rPr lang="cs-CZ" altLang="en-US" dirty="0" err="1"/>
              <a:t>different</a:t>
            </a:r>
            <a:r>
              <a:rPr lang="cs-CZ" altLang="en-US" dirty="0"/>
              <a:t> </a:t>
            </a:r>
            <a:r>
              <a:rPr lang="cs-CZ" altLang="en-US" dirty="0" err="1"/>
              <a:t>levels</a:t>
            </a:r>
            <a:r>
              <a:rPr lang="cs-CZ" altLang="en-US" dirty="0"/>
              <a:t> </a:t>
            </a:r>
            <a:r>
              <a:rPr lang="cs-CZ" altLang="en-US" dirty="0" err="1"/>
              <a:t>of</a:t>
            </a:r>
            <a:r>
              <a:rPr lang="cs-CZ" altLang="en-US" dirty="0"/>
              <a:t> </a:t>
            </a:r>
            <a:r>
              <a:rPr lang="cs-CZ" altLang="en-US" dirty="0" err="1"/>
              <a:t>education</a:t>
            </a:r>
            <a:r>
              <a:rPr lang="cs-CZ" altLang="en-US" dirty="0"/>
              <a:t>, </a:t>
            </a:r>
            <a:r>
              <a:rPr lang="cs-CZ" altLang="en-US" dirty="0" err="1"/>
              <a:t>jobs</a:t>
            </a:r>
            <a:r>
              <a:rPr lang="cs-CZ" altLang="en-US" dirty="0"/>
              <a:t> and </a:t>
            </a:r>
            <a:r>
              <a:rPr lang="cs-CZ" altLang="en-US" dirty="0" err="1"/>
              <a:t>incomes</a:t>
            </a:r>
            <a:endParaRPr lang="cs-CZ" altLang="en-US" dirty="0"/>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93257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32048" y="44624"/>
            <a:ext cx="8244408" cy="1080120"/>
          </a:xfrm>
        </p:spPr>
        <p:txBody>
          <a:bodyPr>
            <a:noAutofit/>
          </a:bodyPr>
          <a:lstStyle/>
          <a:p>
            <a:r>
              <a:rPr lang="cs-CZ" altLang="en-US" sz="3200" b="1" dirty="0" err="1"/>
              <a:t>Inequality</a:t>
            </a:r>
            <a:r>
              <a:rPr lang="cs-CZ" altLang="en-US" sz="3200" b="1" dirty="0"/>
              <a:t> </a:t>
            </a:r>
            <a:r>
              <a:rPr lang="cs-CZ" altLang="en-US" sz="3200" b="1" dirty="0" err="1"/>
              <a:t>of</a:t>
            </a:r>
            <a:r>
              <a:rPr lang="cs-CZ" altLang="en-US" sz="3200" b="1" dirty="0"/>
              <a:t> </a:t>
            </a:r>
            <a:r>
              <a:rPr lang="cs-CZ" altLang="en-US" sz="3200" b="1" dirty="0" err="1"/>
              <a:t>conditions</a:t>
            </a:r>
            <a:r>
              <a:rPr lang="cs-CZ" altLang="en-US" sz="3200" b="1" dirty="0"/>
              <a:t> vs. </a:t>
            </a:r>
            <a:r>
              <a:rPr lang="cs-CZ" altLang="en-US" sz="3200" b="1" dirty="0" err="1"/>
              <a:t>inequality</a:t>
            </a:r>
            <a:r>
              <a:rPr lang="cs-CZ" altLang="en-US" sz="3200" b="1" dirty="0"/>
              <a:t> </a:t>
            </a:r>
            <a:r>
              <a:rPr lang="cs-CZ" altLang="en-US" sz="3200" b="1" dirty="0" err="1"/>
              <a:t>of</a:t>
            </a:r>
            <a:r>
              <a:rPr lang="cs-CZ" altLang="en-US" sz="3200" b="1" dirty="0"/>
              <a:t> </a:t>
            </a:r>
            <a:r>
              <a:rPr lang="cs-CZ" altLang="en-US" sz="3200" b="1" dirty="0" err="1"/>
              <a:t>opportunity</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467544" y="1340768"/>
            <a:ext cx="8208912" cy="4516760"/>
          </a:xfrm>
        </p:spPr>
        <p:txBody>
          <a:bodyPr>
            <a:normAutofit/>
          </a:bodyPr>
          <a:lstStyle/>
          <a:p>
            <a:r>
              <a:rPr lang="cs-CZ" altLang="en-US" sz="2400" i="1" dirty="0"/>
              <a:t>Video YT: </a:t>
            </a:r>
            <a:r>
              <a:rPr lang="en-US" sz="2400" dirty="0"/>
              <a:t>The problem of education inequality | CNBC Reports</a:t>
            </a:r>
            <a:endParaRPr lang="cs-CZ" sz="2400" dirty="0"/>
          </a:p>
          <a:p>
            <a:r>
              <a:rPr lang="cs-CZ" sz="2400" b="1" dirty="0">
                <a:hlinkClick r:id="rId3"/>
              </a:rPr>
              <a:t>https://youtu.be/T-JVpKku5SI</a:t>
            </a:r>
            <a:endParaRPr lang="cs-CZ" sz="2400" b="1" dirty="0"/>
          </a:p>
          <a:p>
            <a:endParaRPr lang="cs-CZ" sz="2400" b="1" dirty="0"/>
          </a:p>
          <a:p>
            <a:endParaRPr lang="en-US" sz="2800" b="1" dirty="0"/>
          </a:p>
          <a:p>
            <a:endParaRPr lang="en-US" altLang="en-US" dirty="0"/>
          </a:p>
        </p:txBody>
      </p:sp>
      <p:pic>
        <p:nvPicPr>
          <p:cNvPr id="3" name="Obrázek 2"/>
          <p:cNvPicPr>
            <a:picLocks noChangeAspect="1"/>
          </p:cNvPicPr>
          <p:nvPr/>
        </p:nvPicPr>
        <p:blipFill>
          <a:blip r:embed="rId4"/>
          <a:stretch>
            <a:fillRect/>
          </a:stretch>
        </p:blipFill>
        <p:spPr>
          <a:xfrm>
            <a:off x="4226498" y="3284984"/>
            <a:ext cx="4449958" cy="3240360"/>
          </a:xfrm>
          <a:prstGeom prst="rect">
            <a:avLst/>
          </a:prstGeom>
          <a:effectLst>
            <a:outerShdw blurRad="50800" dist="50800" dir="5400000" algn="ctr" rotWithShape="0">
              <a:srgbClr val="000000"/>
            </a:outerShdw>
            <a:reflection stA="0" endPos="65000" dist="50800" dir="5400000" sy="-100000" algn="bl" rotWithShape="0"/>
          </a:effectLst>
        </p:spPr>
      </p:pic>
    </p:spTree>
    <p:custDataLst>
      <p:tags r:id="rId1"/>
    </p:custDataLst>
    <p:extLst>
      <p:ext uri="{BB962C8B-B14F-4D97-AF65-F5344CB8AC3E}">
        <p14:creationId xmlns:p14="http://schemas.microsoft.com/office/powerpoint/2010/main" val="388925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57200" y="44624"/>
            <a:ext cx="8229600" cy="720080"/>
          </a:xfrm>
        </p:spPr>
        <p:txBody>
          <a:bodyPr>
            <a:noAutofit/>
          </a:bodyPr>
          <a:lstStyle/>
          <a:p>
            <a:r>
              <a:rPr lang="cs-CZ" altLang="en-US" sz="3200" b="1" dirty="0"/>
              <a:t>Basic </a:t>
            </a:r>
            <a:r>
              <a:rPr lang="cs-CZ" altLang="en-US" sz="3200" b="1" dirty="0" err="1"/>
              <a:t>principles</a:t>
            </a:r>
            <a:r>
              <a:rPr lang="cs-CZ" altLang="en-US" sz="3200" b="1" dirty="0"/>
              <a:t> </a:t>
            </a:r>
            <a:r>
              <a:rPr lang="cs-CZ" altLang="en-US" sz="3200" b="1" dirty="0" err="1"/>
              <a:t>social</a:t>
            </a:r>
            <a:r>
              <a:rPr lang="cs-CZ" altLang="en-US" sz="3200" b="1" dirty="0"/>
              <a:t> </a:t>
            </a:r>
            <a:r>
              <a:rPr lang="cs-CZ" altLang="en-US" sz="3200" b="1" dirty="0" err="1"/>
              <a:t>class</a:t>
            </a:r>
            <a:r>
              <a:rPr lang="cs-CZ" altLang="en-US" sz="3200" b="1" dirty="0"/>
              <a:t> </a:t>
            </a:r>
            <a:r>
              <a:rPr lang="cs-CZ" altLang="en-US" sz="3200" b="1" dirty="0" err="1"/>
              <a:t>reproduction</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539552" y="1268760"/>
            <a:ext cx="8229600" cy="5164832"/>
          </a:xfrm>
        </p:spPr>
        <p:txBody>
          <a:bodyPr>
            <a:normAutofit/>
          </a:bodyPr>
          <a:lstStyle/>
          <a:p>
            <a:r>
              <a:rPr lang="cs-CZ" altLang="en-US" sz="2800" dirty="0" err="1"/>
              <a:t>Cumulative</a:t>
            </a:r>
            <a:r>
              <a:rPr lang="cs-CZ" altLang="en-US" sz="2800" dirty="0"/>
              <a:t> </a:t>
            </a:r>
            <a:r>
              <a:rPr lang="cs-CZ" altLang="en-US" sz="2800" dirty="0" err="1"/>
              <a:t>advantage</a:t>
            </a:r>
            <a:endParaRPr lang="cs-CZ" altLang="en-US" sz="2800" dirty="0"/>
          </a:p>
          <a:p>
            <a:pPr lvl="1"/>
            <a:r>
              <a:rPr lang="cs-CZ" altLang="en-US" sz="2400" dirty="0"/>
              <a:t>Matthew </a:t>
            </a:r>
            <a:r>
              <a:rPr lang="cs-CZ" altLang="en-US" sz="2400" dirty="0" err="1"/>
              <a:t>effect</a:t>
            </a:r>
            <a:endParaRPr lang="cs-CZ" altLang="en-US" sz="2400" dirty="0"/>
          </a:p>
          <a:p>
            <a:pPr lvl="1"/>
            <a:r>
              <a:rPr lang="en-US" altLang="en-US" sz="2400" dirty="0"/>
              <a:t>Advantages have tendency to strengthen itself</a:t>
            </a:r>
          </a:p>
          <a:p>
            <a:pPr lvl="1"/>
            <a:r>
              <a:rPr lang="en-US" altLang="en-US" sz="2400" dirty="0"/>
              <a:t>The same can be applied to disadvantages.  </a:t>
            </a:r>
            <a:endParaRPr lang="cs-CZ" altLang="en-US" sz="2400" dirty="0"/>
          </a:p>
          <a:p>
            <a:pPr marL="0" indent="0">
              <a:buNone/>
            </a:pPr>
            <a:endParaRPr lang="cs-CZ" altLang="en-US" sz="2800" dirty="0"/>
          </a:p>
          <a:p>
            <a:r>
              <a:rPr lang="cs-CZ" altLang="en-US" sz="2800" dirty="0" err="1"/>
              <a:t>Compensatory</a:t>
            </a:r>
            <a:r>
              <a:rPr lang="cs-CZ" altLang="en-US" sz="2800" dirty="0"/>
              <a:t> </a:t>
            </a:r>
            <a:r>
              <a:rPr lang="cs-CZ" altLang="en-US" sz="2800" dirty="0" err="1"/>
              <a:t>advantage</a:t>
            </a:r>
            <a:endParaRPr lang="cs-CZ" altLang="en-US" sz="2800" dirty="0"/>
          </a:p>
          <a:p>
            <a:pPr lvl="1"/>
            <a:r>
              <a:rPr lang="cs-CZ" altLang="en-US" sz="2400" dirty="0" err="1"/>
              <a:t>Economic</a:t>
            </a:r>
            <a:r>
              <a:rPr lang="cs-CZ" altLang="en-US" sz="2400" dirty="0"/>
              <a:t>, </a:t>
            </a:r>
            <a:r>
              <a:rPr lang="cs-CZ" altLang="en-US" sz="2400" dirty="0" err="1"/>
              <a:t>cultural</a:t>
            </a:r>
            <a:r>
              <a:rPr lang="cs-CZ" altLang="en-US" sz="2400" dirty="0"/>
              <a:t>, </a:t>
            </a:r>
            <a:r>
              <a:rPr lang="cs-CZ" altLang="en-US" sz="2400" dirty="0" err="1"/>
              <a:t>social</a:t>
            </a:r>
            <a:r>
              <a:rPr lang="cs-CZ" altLang="en-US" sz="2400" dirty="0"/>
              <a:t>, </a:t>
            </a:r>
            <a:r>
              <a:rPr lang="cs-CZ" altLang="en-US" sz="2400" dirty="0" err="1"/>
              <a:t>family</a:t>
            </a:r>
            <a:r>
              <a:rPr lang="cs-CZ" altLang="en-US" sz="2400" dirty="0"/>
              <a:t> </a:t>
            </a:r>
            <a:r>
              <a:rPr lang="cs-CZ" altLang="en-US" sz="2400" dirty="0" err="1"/>
              <a:t>resources</a:t>
            </a:r>
            <a:r>
              <a:rPr lang="cs-CZ" altLang="en-US" sz="2400" dirty="0"/>
              <a:t> to face </a:t>
            </a:r>
            <a:r>
              <a:rPr lang="cs-CZ" altLang="en-US" sz="2400" dirty="0" err="1"/>
              <a:t>risks</a:t>
            </a:r>
            <a:r>
              <a:rPr lang="cs-CZ" altLang="en-US" sz="2400" dirty="0"/>
              <a:t> </a:t>
            </a:r>
            <a:r>
              <a:rPr lang="cs-CZ" altLang="en-US" sz="2400" dirty="0" err="1"/>
              <a:t>along</a:t>
            </a:r>
            <a:r>
              <a:rPr lang="cs-CZ" altLang="en-US" sz="2400" dirty="0"/>
              <a:t> </a:t>
            </a:r>
            <a:r>
              <a:rPr lang="cs-CZ" altLang="en-US" sz="2400" dirty="0" err="1"/>
              <a:t>the</a:t>
            </a:r>
            <a:r>
              <a:rPr lang="cs-CZ" altLang="en-US" sz="2400" dirty="0"/>
              <a:t> </a:t>
            </a:r>
            <a:r>
              <a:rPr lang="cs-CZ" altLang="en-US" sz="2400" dirty="0" err="1"/>
              <a:t>life</a:t>
            </a:r>
            <a:r>
              <a:rPr lang="cs-CZ" altLang="en-US" sz="2400" dirty="0"/>
              <a:t> </a:t>
            </a:r>
            <a:r>
              <a:rPr lang="cs-CZ" altLang="en-US" sz="2400" dirty="0" err="1"/>
              <a:t>course</a:t>
            </a:r>
            <a:r>
              <a:rPr lang="cs-CZ" altLang="en-US" sz="2400" dirty="0"/>
              <a:t> </a:t>
            </a:r>
            <a:endParaRPr lang="en-US" altLang="en-US" sz="2400" dirty="0"/>
          </a:p>
        </p:txBody>
      </p:sp>
    </p:spTree>
    <p:custDataLst>
      <p:tags r:id="rId1"/>
    </p:custDataLst>
    <p:extLst>
      <p:ext uri="{BB962C8B-B14F-4D97-AF65-F5344CB8AC3E}">
        <p14:creationId xmlns:p14="http://schemas.microsoft.com/office/powerpoint/2010/main" val="2026099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1943</TotalTime>
  <Words>1423</Words>
  <Application>Microsoft Office PowerPoint</Application>
  <PresentationFormat>On-screen Show (4:3)</PresentationFormat>
  <Paragraphs>148</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Motiv systému Office</vt:lpstr>
      <vt:lpstr>Social Stratification</vt:lpstr>
      <vt:lpstr>Three basic models of social stratification</vt:lpstr>
      <vt:lpstr>On what dimensions does stratification exist?  </vt:lpstr>
      <vt:lpstr>Social stratification cube  </vt:lpstr>
      <vt:lpstr>Consequences of SSC  </vt:lpstr>
      <vt:lpstr>Two reasons of reproduction  </vt:lpstr>
      <vt:lpstr>Two concepts of social stratification</vt:lpstr>
      <vt:lpstr>Inequality of conditions vs. inequality of opportunity </vt:lpstr>
      <vt:lpstr>Basic principles social class reproduction  </vt:lpstr>
      <vt:lpstr>Inequality of material conditions</vt:lpstr>
      <vt:lpstr>Inequality of opportunity</vt:lpstr>
      <vt:lpstr>Ascription versus Achivement </vt:lpstr>
      <vt:lpstr>Standards of Equality – what should be the goal?</vt:lpstr>
      <vt:lpstr>PowerPoint Presentation</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99</cp:revision>
  <dcterms:created xsi:type="dcterms:W3CDTF">2013-09-22T19:27:37Z</dcterms:created>
  <dcterms:modified xsi:type="dcterms:W3CDTF">2023-09-26T12:19:31Z</dcterms:modified>
</cp:coreProperties>
</file>