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4" r:id="rId2"/>
    <p:sldId id="326" r:id="rId3"/>
    <p:sldId id="306" r:id="rId4"/>
    <p:sldId id="313" r:id="rId5"/>
    <p:sldId id="260" r:id="rId6"/>
    <p:sldId id="314" r:id="rId7"/>
    <p:sldId id="315" r:id="rId8"/>
    <p:sldId id="316" r:id="rId9"/>
    <p:sldId id="317" r:id="rId10"/>
    <p:sldId id="318" r:id="rId11"/>
    <p:sldId id="319" r:id="rId12"/>
    <p:sldId id="320" r:id="rId13"/>
    <p:sldId id="323" r:id="rId14"/>
    <p:sldId id="271" r:id="rId15"/>
    <p:sldId id="269" r:id="rId16"/>
    <p:sldId id="321" r:id="rId17"/>
    <p:sldId id="267" r:id="rId18"/>
    <p:sldId id="327" r:id="rId19"/>
    <p:sldId id="322" r:id="rId20"/>
    <p:sldId id="325" r:id="rId21"/>
    <p:sldId id="328" r:id="rId22"/>
    <p:sldId id="329" r:id="rId23"/>
    <p:sldId id="330" r:id="rId24"/>
    <p:sldId id="331" r:id="rId25"/>
    <p:sldId id="33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1" clrIdx="0">
    <p:extLst>
      <p:ext uri="{19B8F6BF-5375-455C-9EA6-DF929625EA0E}">
        <p15:presenceInfo xmlns:p15="http://schemas.microsoft.com/office/powerpoint/2012/main" userId="S-1-5-21-3451901064-902568176-4053310204-8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1274" autoAdjust="0"/>
  </p:normalViewPr>
  <p:slideViewPr>
    <p:cSldViewPr>
      <p:cViewPr varScale="1">
        <p:scale>
          <a:sx n="82" d="100"/>
          <a:sy n="82" d="100"/>
        </p:scale>
        <p:origin x="1675"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Tomas%20-%20uceni\SOC_409_Soci&#225;ln&#283;%20stratifika&#269;n&#237;%20v&#253;zkum\2013\prednaska_Lorenz_Gini\lorenz_krivka.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temp\download\gini-disposable-household-income-li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226659498180241"/>
          <c:y val="5.4513620782831999E-2"/>
          <c:w val="0.84146889128734959"/>
          <c:h val="0.84390022938634968"/>
        </c:manualLayout>
      </c:layout>
      <c:lineChart>
        <c:grouping val="standard"/>
        <c:varyColors val="0"/>
        <c:ser>
          <c:idx val="2"/>
          <c:order val="0"/>
          <c:tx>
            <c:strRef>
              <c:f>Lorenz_eng!$B$3</c:f>
              <c:strCache>
                <c:ptCount val="1"/>
                <c:pt idx="0">
                  <c:v>equality</c:v>
                </c:pt>
              </c:strCache>
            </c:strRef>
          </c:tx>
          <c:spPr>
            <a:ln>
              <a:solidFill>
                <a:schemeClr val="tx1"/>
              </a:solidFill>
              <a:prstDash val="dash"/>
            </a:ln>
          </c:spPr>
          <c:marker>
            <c:symbol val="none"/>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Lorenz_eng!$C$3:$C$13</c:f>
              <c:numCache>
                <c:formatCode>0.00</c:formatCode>
                <c:ptCount val="11"/>
                <c:pt idx="0" formatCode="General">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0-FF3D-483C-89B4-2A35D07F63BC}"/>
            </c:ext>
          </c:extLst>
        </c:ser>
        <c:ser>
          <c:idx val="3"/>
          <c:order val="1"/>
          <c:tx>
            <c:strRef>
              <c:f>Lorenz_eng!$B$16</c:f>
              <c:strCache>
                <c:ptCount val="1"/>
                <c:pt idx="0">
                  <c:v>year 1996</c:v>
                </c:pt>
              </c:strCache>
            </c:strRef>
          </c:tx>
          <c:spPr>
            <a:ln>
              <a:solidFill>
                <a:srgbClr val="C00000"/>
              </a:solidFill>
            </a:ln>
          </c:spPr>
          <c:marker>
            <c:symbol val="diamond"/>
            <c:size val="7"/>
            <c:spPr>
              <a:solidFill>
                <a:srgbClr val="C00000"/>
              </a:solidFill>
              <a:ln>
                <a:solidFill>
                  <a:srgbClr val="C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1-FF3D-483C-89B4-2A35D07F63BC}"/>
                </c:ext>
              </c:extLst>
            </c:dLbl>
            <c:dLbl>
              <c:idx val="1"/>
              <c:layout>
                <c:manualLayout>
                  <c:x val="-2.6749234470691163E-2"/>
                  <c:y val="-2.5518237896677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3-FF3D-483C-89B4-2A35D07F63B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Lorenz_eng!$C$16:$C$26</c:f>
              <c:numCache>
                <c:formatCode>0.000</c:formatCode>
                <c:ptCount val="11"/>
                <c:pt idx="0">
                  <c:v>0</c:v>
                </c:pt>
                <c:pt idx="1">
                  <c:v>5.1784623243421909E-2</c:v>
                </c:pt>
                <c:pt idx="2">
                  <c:v>0.11657268201804906</c:v>
                </c:pt>
                <c:pt idx="3">
                  <c:v>0.1860795881369004</c:v>
                </c:pt>
                <c:pt idx="4">
                  <c:v>0.26082117208706018</c:v>
                </c:pt>
                <c:pt idx="5">
                  <c:v>0.34321883232003525</c:v>
                </c:pt>
                <c:pt idx="6">
                  <c:v>0.43273044601808913</c:v>
                </c:pt>
                <c:pt idx="7">
                  <c:v>0.53315087290537766</c:v>
                </c:pt>
                <c:pt idx="8">
                  <c:v>0.65135618345536317</c:v>
                </c:pt>
                <c:pt idx="9">
                  <c:v>0.79545568365067754</c:v>
                </c:pt>
                <c:pt idx="10">
                  <c:v>1</c:v>
                </c:pt>
              </c:numCache>
            </c:numRef>
          </c:val>
          <c:smooth val="0"/>
          <c:extLst>
            <c:ext xmlns:c16="http://schemas.microsoft.com/office/drawing/2014/chart" uri="{C3380CC4-5D6E-409C-BE32-E72D297353CC}">
              <c16:uniqueId val="{00000004-FF3D-483C-89B4-2A35D07F63BC}"/>
            </c:ext>
          </c:extLst>
        </c:ser>
        <c:ser>
          <c:idx val="1"/>
          <c:order val="2"/>
          <c:tx>
            <c:strRef>
              <c:f>Lorenz_eng!$B$28</c:f>
              <c:strCache>
                <c:ptCount val="1"/>
                <c:pt idx="0">
                  <c:v>year 2010</c:v>
                </c:pt>
              </c:strCache>
            </c:strRef>
          </c:tx>
          <c:spPr>
            <a:ln>
              <a:solidFill>
                <a:srgbClr val="92D050"/>
              </a:solidFill>
            </a:ln>
          </c:spPr>
          <c:marker>
            <c:symbol val="square"/>
            <c:size val="5"/>
            <c:spPr>
              <a:solidFill>
                <a:srgbClr val="92D050"/>
              </a:solidFill>
              <a:ln>
                <a:solidFill>
                  <a:srgbClr val="92D050"/>
                </a:solidFill>
              </a:ln>
            </c:spPr>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Lorenz_eng!$C$28:$C$38</c:f>
              <c:numCache>
                <c:formatCode>0.000</c:formatCode>
                <c:ptCount val="11"/>
                <c:pt idx="0">
                  <c:v>0</c:v>
                </c:pt>
                <c:pt idx="1">
                  <c:v>3.4917588646190809E-2</c:v>
                </c:pt>
                <c:pt idx="2">
                  <c:v>9.104956075810644E-2</c:v>
                </c:pt>
                <c:pt idx="3">
                  <c:v>0.15708930059446116</c:v>
                </c:pt>
                <c:pt idx="4">
                  <c:v>0.22960593187833622</c:v>
                </c:pt>
                <c:pt idx="5">
                  <c:v>0.30895896299275016</c:v>
                </c:pt>
                <c:pt idx="6">
                  <c:v>0.39695132698100544</c:v>
                </c:pt>
                <c:pt idx="7">
                  <c:v>0.49708216001186889</c:v>
                </c:pt>
                <c:pt idx="8">
                  <c:v>0.61444790856477949</c:v>
                </c:pt>
                <c:pt idx="9">
                  <c:v>0.75991896180315222</c:v>
                </c:pt>
                <c:pt idx="10">
                  <c:v>1</c:v>
                </c:pt>
              </c:numCache>
            </c:numRef>
          </c:val>
          <c:smooth val="0"/>
          <c:extLst>
            <c:ext xmlns:c16="http://schemas.microsoft.com/office/drawing/2014/chart" uri="{C3380CC4-5D6E-409C-BE32-E72D297353CC}">
              <c16:uniqueId val="{00000005-FF3D-483C-89B4-2A35D07F63BC}"/>
            </c:ext>
          </c:extLst>
        </c:ser>
        <c:ser>
          <c:idx val="0"/>
          <c:order val="3"/>
          <c:tx>
            <c:strRef>
              <c:f>Lorenz_eng!$B$40</c:f>
              <c:strCache>
                <c:ptCount val="1"/>
                <c:pt idx="0">
                  <c:v>year 2020</c:v>
                </c:pt>
              </c:strCache>
            </c:strRef>
          </c:tx>
          <c:spPr>
            <a:ln>
              <a:solidFill>
                <a:srgbClr val="00B0F0"/>
              </a:solidFill>
            </a:ln>
          </c:spPr>
          <c:marker>
            <c:symbol val="triangle"/>
            <c:size val="7"/>
            <c:spPr>
              <a:solidFill>
                <a:srgbClr val="00B0F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FF3D-483C-89B4-2A35D07F63BC}"/>
                </c:ext>
              </c:extLst>
            </c:dLbl>
            <c:dLbl>
              <c:idx val="1"/>
              <c:layout>
                <c:manualLayout>
                  <c:x val="-9.3881233595800532E-3"/>
                  <c:y val="1.0362669567837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8-FF3D-483C-89B4-2A35D07F63BC}"/>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Lorenz_eng!$C$40:$C$50</c:f>
              <c:numCache>
                <c:formatCode>0.000</c:formatCode>
                <c:ptCount val="11"/>
                <c:pt idx="0">
                  <c:v>0</c:v>
                </c:pt>
                <c:pt idx="1">
                  <c:v>3.7025490604590872E-2</c:v>
                </c:pt>
                <c:pt idx="2">
                  <c:v>8.4192479394101016E-2</c:v>
                </c:pt>
                <c:pt idx="3">
                  <c:v>0.1410550501815348</c:v>
                </c:pt>
                <c:pt idx="4">
                  <c:v>0.20504743170461107</c:v>
                </c:pt>
                <c:pt idx="5">
                  <c:v>0.27731663502695292</c:v>
                </c:pt>
                <c:pt idx="6">
                  <c:v>0.36117864123160021</c:v>
                </c:pt>
                <c:pt idx="7">
                  <c:v>0.46585807280352431</c:v>
                </c:pt>
                <c:pt idx="8">
                  <c:v>0.59760547860980939</c:v>
                </c:pt>
                <c:pt idx="9">
                  <c:v>0.75426907089245276</c:v>
                </c:pt>
                <c:pt idx="10">
                  <c:v>1</c:v>
                </c:pt>
              </c:numCache>
            </c:numRef>
          </c:val>
          <c:smooth val="0"/>
          <c:extLst>
            <c:ext xmlns:c16="http://schemas.microsoft.com/office/drawing/2014/chart" uri="{C3380CC4-5D6E-409C-BE32-E72D297353CC}">
              <c16:uniqueId val="{00000009-FF3D-483C-89B4-2A35D07F63BC}"/>
            </c:ext>
          </c:extLst>
        </c:ser>
        <c:dLbls>
          <c:showLegendKey val="0"/>
          <c:showVal val="0"/>
          <c:showCatName val="0"/>
          <c:showSerName val="0"/>
          <c:showPercent val="0"/>
          <c:showBubbleSize val="0"/>
        </c:dLbls>
        <c:smooth val="0"/>
        <c:axId val="1491912431"/>
        <c:axId val="1"/>
      </c:lineChart>
      <c:catAx>
        <c:axId val="1491912431"/>
        <c:scaling>
          <c:orientation val="minMax"/>
        </c:scaling>
        <c:delete val="0"/>
        <c:axPos val="b"/>
        <c:majorGridlines/>
        <c:title>
          <c:tx>
            <c:rich>
              <a:bodyPr/>
              <a:lstStyle/>
              <a:p>
                <a:pPr>
                  <a:defRPr/>
                </a:pPr>
                <a:r>
                  <a:rPr lang="cs-CZ" baseline="0"/>
                  <a:t>Cumulative proportion of population</a:t>
                </a:r>
                <a:endParaRPr lang="en-GB"/>
              </a:p>
            </c:rich>
          </c:tx>
          <c:overlay val="0"/>
        </c:title>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0"/>
        <c:axPos val="l"/>
        <c:majorGridlines>
          <c:spPr>
            <a:ln>
              <a:prstDash val="sysDot"/>
            </a:ln>
          </c:spPr>
        </c:majorGridlines>
        <c:title>
          <c:tx>
            <c:rich>
              <a:bodyPr rot="-5400000" vert="horz"/>
              <a:lstStyle/>
              <a:p>
                <a:pPr>
                  <a:defRPr b="1"/>
                </a:pPr>
                <a:r>
                  <a:rPr lang="cs-CZ" b="1"/>
                  <a:t>Cumulative proportion of gross income per individual in household</a:t>
                </a:r>
                <a:endParaRPr lang="en-GB" b="1"/>
              </a:p>
            </c:rich>
          </c:tx>
          <c:overlay val="0"/>
        </c:title>
        <c:numFmt formatCode="0%" sourceLinked="0"/>
        <c:majorTickMark val="none"/>
        <c:minorTickMark val="none"/>
        <c:tickLblPos val="nextTo"/>
        <c:crossAx val="1491912431"/>
        <c:crossesAt val="1"/>
        <c:crossBetween val="midCat"/>
      </c:valAx>
      <c:spPr>
        <a:ln>
          <a:solidFill>
            <a:schemeClr val="tx1">
              <a:tint val="75000"/>
              <a:shade val="95000"/>
              <a:satMod val="105000"/>
            </a:schemeClr>
          </a:solidFill>
        </a:ln>
      </c:spPr>
    </c:plotArea>
    <c:legend>
      <c:legendPos val="r"/>
      <c:layout>
        <c:manualLayout>
          <c:xMode val="edge"/>
          <c:yMode val="edge"/>
          <c:x val="0.7927303423009624"/>
          <c:y val="0.65412606369913207"/>
          <c:w val="0.15245680227471567"/>
          <c:h val="0.23322311403172924"/>
        </c:manualLayout>
      </c:layout>
      <c:overlay val="0"/>
      <c:spPr>
        <a:solidFill>
          <a:schemeClr val="bg1"/>
        </a:solidFill>
        <a:ln>
          <a:solidFill>
            <a:schemeClr val="tx1">
              <a:tint val="75000"/>
              <a:shade val="95000"/>
              <a:satMod val="105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Gini of disposible household income</c:v>
                </c:pt>
              </c:strCache>
            </c:strRef>
          </c:tx>
          <c:spPr>
            <a:solidFill>
              <a:schemeClr val="accent1"/>
            </a:solidFill>
            <a:ln>
              <a:noFill/>
            </a:ln>
            <a:effectLst/>
          </c:spPr>
          <c:invertIfNegative val="0"/>
          <c:cat>
            <c:strRef>
              <c:f>Sheet1!$B$2:$B$49</c:f>
              <c:strCache>
                <c:ptCount val="48"/>
                <c:pt idx="0">
                  <c:v>Sweden,2005</c:v>
                </c:pt>
                <c:pt idx="1">
                  <c:v>Iceland,2010</c:v>
                </c:pt>
                <c:pt idx="2">
                  <c:v>Norway,2013</c:v>
                </c:pt>
                <c:pt idx="3">
                  <c:v>Denmark,2013</c:v>
                </c:pt>
                <c:pt idx="4">
                  <c:v>Czech Republic,2013</c:v>
                </c:pt>
                <c:pt idx="5">
                  <c:v>Finland,2013</c:v>
                </c:pt>
                <c:pt idx="6">
                  <c:v>Netherlands,2013</c:v>
                </c:pt>
                <c:pt idx="7">
                  <c:v>Slovakia,2013</c:v>
                </c:pt>
                <c:pt idx="8">
                  <c:v>Slovenia,2012</c:v>
                </c:pt>
                <c:pt idx="9">
                  <c:v>Austria,2013</c:v>
                </c:pt>
                <c:pt idx="10">
                  <c:v>Belgium,2000</c:v>
                </c:pt>
                <c:pt idx="11">
                  <c:v>Romania,1997</c:v>
                </c:pt>
                <c:pt idx="12">
                  <c:v>Luxembourg,2013</c:v>
                </c:pt>
                <c:pt idx="13">
                  <c:v>France,2010</c:v>
                </c:pt>
                <c:pt idx="14">
                  <c:v>Hungary,2012</c:v>
                </c:pt>
                <c:pt idx="15">
                  <c:v>Germany,2013</c:v>
                </c:pt>
                <c:pt idx="16">
                  <c:v>Ireland,2010</c:v>
                </c:pt>
                <c:pt idx="17">
                  <c:v>Switzerland,2013</c:v>
                </c:pt>
                <c:pt idx="18">
                  <c:v>Japan,2008</c:v>
                </c:pt>
                <c:pt idx="19">
                  <c:v>South Korea,2012</c:v>
                </c:pt>
                <c:pt idx="20">
                  <c:v>Taiwan,2013</c:v>
                </c:pt>
                <c:pt idx="21">
                  <c:v>Poland,2013</c:v>
                </c:pt>
                <c:pt idx="22">
                  <c:v>Italy,2014</c:v>
                </c:pt>
                <c:pt idx="23">
                  <c:v>Canada,2013</c:v>
                </c:pt>
                <c:pt idx="24">
                  <c:v>Australia,2010</c:v>
                </c:pt>
                <c:pt idx="25">
                  <c:v>United Kingdom,2013</c:v>
                </c:pt>
                <c:pt idx="26">
                  <c:v>Russia,2013</c:v>
                </c:pt>
                <c:pt idx="27">
                  <c:v>Greece,2013</c:v>
                </c:pt>
                <c:pt idx="28">
                  <c:v>Serbia,2013</c:v>
                </c:pt>
                <c:pt idx="29">
                  <c:v>Spain,2013</c:v>
                </c:pt>
                <c:pt idx="30">
                  <c:v>Lithuania,2013</c:v>
                </c:pt>
                <c:pt idx="31">
                  <c:v>Estonia,2013</c:v>
                </c:pt>
                <c:pt idx="32">
                  <c:v>Israel,2012</c:v>
                </c:pt>
                <c:pt idx="33">
                  <c:v>Uruguay,2013</c:v>
                </c:pt>
                <c:pt idx="34">
                  <c:v>United States,2013</c:v>
                </c:pt>
                <c:pt idx="35">
                  <c:v>Georgia,2013</c:v>
                </c:pt>
                <c:pt idx="36">
                  <c:v>Guatemala,2014</c:v>
                </c:pt>
                <c:pt idx="37">
                  <c:v>Brazil,2013</c:v>
                </c:pt>
                <c:pt idx="38">
                  <c:v>Peru,2013</c:v>
                </c:pt>
                <c:pt idx="39">
                  <c:v>Mexico,2012</c:v>
                </c:pt>
                <c:pt idx="40">
                  <c:v>Paraguay,2013</c:v>
                </c:pt>
                <c:pt idx="41">
                  <c:v>Egypt,2012</c:v>
                </c:pt>
                <c:pt idx="42">
                  <c:v>Panama,2013</c:v>
                </c:pt>
                <c:pt idx="43">
                  <c:v>India,2011</c:v>
                </c:pt>
                <c:pt idx="44">
                  <c:v>Dominican Republic,2007</c:v>
                </c:pt>
                <c:pt idx="45">
                  <c:v>Colombia,2013</c:v>
                </c:pt>
                <c:pt idx="46">
                  <c:v>China,2002</c:v>
                </c:pt>
                <c:pt idx="47">
                  <c:v>South Africa,2012</c:v>
                </c:pt>
              </c:strCache>
            </c:strRef>
          </c:cat>
          <c:val>
            <c:numRef>
              <c:f>Sheet1!$E$2:$E$50</c:f>
              <c:numCache>
                <c:formatCode>General</c:formatCode>
                <c:ptCount val="49"/>
                <c:pt idx="0">
                  <c:v>0.23699999999999999</c:v>
                </c:pt>
                <c:pt idx="1">
                  <c:v>0.245</c:v>
                </c:pt>
                <c:pt idx="2">
                  <c:v>0.248</c:v>
                </c:pt>
                <c:pt idx="3">
                  <c:v>0.249</c:v>
                </c:pt>
                <c:pt idx="4">
                  <c:v>0.25800000000000001</c:v>
                </c:pt>
                <c:pt idx="5">
                  <c:v>0.25900000000000001</c:v>
                </c:pt>
                <c:pt idx="6">
                  <c:v>0.26400000000000001</c:v>
                </c:pt>
                <c:pt idx="7">
                  <c:v>0.26800000000000002</c:v>
                </c:pt>
                <c:pt idx="8">
                  <c:v>0.27100000000000002</c:v>
                </c:pt>
                <c:pt idx="9">
                  <c:v>0.27900000000000003</c:v>
                </c:pt>
                <c:pt idx="10">
                  <c:v>0.27900000000000003</c:v>
                </c:pt>
                <c:pt idx="11">
                  <c:v>0.28000000000000003</c:v>
                </c:pt>
                <c:pt idx="12">
                  <c:v>0.28299999999999997</c:v>
                </c:pt>
                <c:pt idx="13">
                  <c:v>0.28899999999999998</c:v>
                </c:pt>
                <c:pt idx="14">
                  <c:v>0.28899999999999998</c:v>
                </c:pt>
                <c:pt idx="15">
                  <c:v>0.29099999999999998</c:v>
                </c:pt>
                <c:pt idx="16">
                  <c:v>0.29399999999999998</c:v>
                </c:pt>
                <c:pt idx="17">
                  <c:v>0.29499999999999998</c:v>
                </c:pt>
                <c:pt idx="18">
                  <c:v>0.30199999999999999</c:v>
                </c:pt>
                <c:pt idx="19">
                  <c:v>0.30599999999999999</c:v>
                </c:pt>
                <c:pt idx="20">
                  <c:v>0.308</c:v>
                </c:pt>
                <c:pt idx="21">
                  <c:v>0.316</c:v>
                </c:pt>
                <c:pt idx="22">
                  <c:v>0.31900000000000001</c:v>
                </c:pt>
                <c:pt idx="23">
                  <c:v>0.32100000000000001</c:v>
                </c:pt>
                <c:pt idx="24">
                  <c:v>0.33</c:v>
                </c:pt>
                <c:pt idx="25">
                  <c:v>0.33</c:v>
                </c:pt>
                <c:pt idx="26">
                  <c:v>0.33100000000000002</c:v>
                </c:pt>
                <c:pt idx="27">
                  <c:v>0.33200000000000002</c:v>
                </c:pt>
                <c:pt idx="28">
                  <c:v>0.33200000000000002</c:v>
                </c:pt>
                <c:pt idx="29">
                  <c:v>0.34300000000000003</c:v>
                </c:pt>
                <c:pt idx="30">
                  <c:v>0.34799999999999998</c:v>
                </c:pt>
                <c:pt idx="31">
                  <c:v>0.35199999999999998</c:v>
                </c:pt>
                <c:pt idx="32">
                  <c:v>0.371</c:v>
                </c:pt>
                <c:pt idx="33">
                  <c:v>0.372</c:v>
                </c:pt>
                <c:pt idx="34">
                  <c:v>0.377</c:v>
                </c:pt>
                <c:pt idx="35">
                  <c:v>0.39400000000000002</c:v>
                </c:pt>
                <c:pt idx="36">
                  <c:v>0.39400000000000002</c:v>
                </c:pt>
                <c:pt idx="37">
                  <c:v>0.45</c:v>
                </c:pt>
                <c:pt idx="38">
                  <c:v>0.45500000000000002</c:v>
                </c:pt>
                <c:pt idx="39">
                  <c:v>0.45900000000000002</c:v>
                </c:pt>
                <c:pt idx="40">
                  <c:v>0.46300000000000002</c:v>
                </c:pt>
                <c:pt idx="41">
                  <c:v>0.46400000000000002</c:v>
                </c:pt>
                <c:pt idx="42">
                  <c:v>0.46700000000000003</c:v>
                </c:pt>
                <c:pt idx="43">
                  <c:v>0.47899999999999998</c:v>
                </c:pt>
                <c:pt idx="44">
                  <c:v>0.49</c:v>
                </c:pt>
                <c:pt idx="45">
                  <c:v>0.49099999999999999</c:v>
                </c:pt>
                <c:pt idx="46">
                  <c:v>0.505</c:v>
                </c:pt>
                <c:pt idx="47">
                  <c:v>0.57199999999999995</c:v>
                </c:pt>
              </c:numCache>
            </c:numRef>
          </c:val>
          <c:extLst>
            <c:ext xmlns:c16="http://schemas.microsoft.com/office/drawing/2014/chart" uri="{C3380CC4-5D6E-409C-BE32-E72D297353CC}">
              <c16:uniqueId val="{00000000-6DCF-4E63-8A76-77C8C93AD752}"/>
            </c:ext>
          </c:extLst>
        </c:ser>
        <c:dLbls>
          <c:showLegendKey val="0"/>
          <c:showVal val="0"/>
          <c:showCatName val="0"/>
          <c:showSerName val="0"/>
          <c:showPercent val="0"/>
          <c:showBubbleSize val="0"/>
        </c:dLbls>
        <c:gapWidth val="182"/>
        <c:axId val="244738479"/>
        <c:axId val="243805007"/>
      </c:barChart>
      <c:catAx>
        <c:axId val="244738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243805007"/>
        <c:crosses val="autoZero"/>
        <c:auto val="1"/>
        <c:lblAlgn val="ctr"/>
        <c:lblOffset val="100"/>
        <c:tickLblSkip val="1"/>
        <c:noMultiLvlLbl val="0"/>
      </c:catAx>
      <c:valAx>
        <c:axId val="243805007"/>
        <c:scaling>
          <c:orientation val="minMax"/>
          <c:max val="0.60000000000000009"/>
          <c:min val="0.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4473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0.03093</cdr:x>
      <cdr:y>0.8609</cdr:y>
    </cdr:from>
    <cdr:to>
      <cdr:x>0.34857</cdr:x>
      <cdr:y>0.88061</cdr:y>
    </cdr:to>
    <cdr:sp macro="" textlink="">
      <cdr:nvSpPr>
        <cdr:cNvPr id="5" name="Obdélník 4">
          <a:extLst xmlns:a="http://schemas.openxmlformats.org/drawingml/2006/main">
            <a:ext uri="{FF2B5EF4-FFF2-40B4-BE49-F238E27FC236}">
              <a16:creationId xmlns:a16="http://schemas.microsoft.com/office/drawing/2014/main" id="{7EA1A5A7-0BB4-454D-8800-40AF2E5342F6}"/>
            </a:ext>
          </a:extLst>
        </cdr:cNvPr>
        <cdr:cNvSpPr/>
      </cdr:nvSpPr>
      <cdr:spPr>
        <a:xfrm xmlns:a="http://schemas.openxmlformats.org/drawingml/2006/main">
          <a:off x="280442" y="5504416"/>
          <a:ext cx="2880320" cy="1260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288000"/>
        <a:lstStyle xmlns:a="http://schemas.openxmlformats.org/drawingml/2006/main"/>
        <a:p xmlns:a="http://schemas.openxmlformats.org/drawingml/2006/main">
          <a:endParaRPr lang="cs-CZ">
            <a:ln>
              <a:noFill/>
            </a:ln>
            <a:no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02/10/2023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extLst>
      <p:ext uri="{BB962C8B-B14F-4D97-AF65-F5344CB8AC3E}">
        <p14:creationId xmlns:p14="http://schemas.microsoft.com/office/powerpoint/2010/main" val="7335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10</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0702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11</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531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12</a:t>
            </a:fld>
            <a:endParaRPr lang="en-GB"/>
          </a:p>
        </p:txBody>
      </p:sp>
    </p:spTree>
    <p:extLst>
      <p:ext uri="{BB962C8B-B14F-4D97-AF65-F5344CB8AC3E}">
        <p14:creationId xmlns:p14="http://schemas.microsoft.com/office/powerpoint/2010/main" val="24054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13</a:t>
            </a:fld>
            <a:endParaRPr lang="en-GB"/>
          </a:p>
        </p:txBody>
      </p:sp>
    </p:spTree>
    <p:extLst>
      <p:ext uri="{BB962C8B-B14F-4D97-AF65-F5344CB8AC3E}">
        <p14:creationId xmlns:p14="http://schemas.microsoft.com/office/powerpoint/2010/main" val="147998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in selected countries,</a:t>
            </a:r>
            <a:r>
              <a:rPr lang="en-US" baseline="0" dirty="0"/>
              <a:t> 2010</a:t>
            </a:r>
          </a:p>
          <a:p>
            <a:r>
              <a:rPr lang="en-US" baseline="0" dirty="0"/>
              <a:t>Based on equalized household disposable income (after taxes and </a:t>
            </a:r>
            <a:r>
              <a:rPr lang="en-US" baseline="0" dirty="0" err="1"/>
              <a:t>transfes</a:t>
            </a:r>
            <a:r>
              <a:rPr lang="en-US" baseline="0" dirty="0"/>
              <a:t>). </a:t>
            </a:r>
            <a:endParaRPr lang="sk-SK" dirty="0"/>
          </a:p>
        </p:txBody>
      </p:sp>
    </p:spTree>
    <p:extLst>
      <p:ext uri="{BB962C8B-B14F-4D97-AF65-F5344CB8AC3E}">
        <p14:creationId xmlns:p14="http://schemas.microsoft.com/office/powerpoint/2010/main" val="33576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15</a:t>
            </a:fld>
            <a:endParaRPr lang="sk-SK"/>
          </a:p>
        </p:txBody>
      </p:sp>
    </p:spTree>
    <p:extLst>
      <p:ext uri="{BB962C8B-B14F-4D97-AF65-F5344CB8AC3E}">
        <p14:creationId xmlns:p14="http://schemas.microsoft.com/office/powerpoint/2010/main" val="297051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02/10/2023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02/10/2023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fsolt.org/blog/2017/07/28/the-swiid-source-data/" TargetMode="External"/><Relationship Id="rId4" Type="http://schemas.openxmlformats.org/officeDocument/2006/relationships/hyperlink" Target="https://fsolt.org/swiid/swiid_downloa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grapher/gini-disposable-household-income-l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Z7LzE3u7Bw"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xICQqDPD4g" TargetMode="Externa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hyperlink" Target="https://youtu.be/T-JVpKku5S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7CD6D-4105-48B6-81E2-2D61A57E3F57}"/>
              </a:ext>
            </a:extLst>
          </p:cNvPr>
          <p:cNvSpPr>
            <a:spLocks noGrp="1"/>
          </p:cNvSpPr>
          <p:nvPr>
            <p:ph type="ctrTitle"/>
          </p:nvPr>
        </p:nvSpPr>
        <p:spPr>
          <a:xfrm>
            <a:off x="685800" y="836712"/>
            <a:ext cx="7772400" cy="3888431"/>
          </a:xfrm>
        </p:spPr>
        <p:txBody>
          <a:bodyPr>
            <a:normAutofit/>
          </a:bodyPr>
          <a:lstStyle/>
          <a:p>
            <a:r>
              <a:rPr lang="cs-CZ" sz="3600" b="1" dirty="0"/>
              <a:t>I</a:t>
            </a:r>
            <a:r>
              <a:rPr lang="en-US" sz="3600" b="1" dirty="0" err="1"/>
              <a:t>nequalit</a:t>
            </a:r>
            <a:r>
              <a:rPr lang="cs-CZ" sz="3600" b="1" dirty="0"/>
              <a:t>y </a:t>
            </a:r>
            <a:r>
              <a:rPr lang="cs-CZ" sz="3600" b="1" dirty="0" err="1"/>
              <a:t>of</a:t>
            </a:r>
            <a:r>
              <a:rPr lang="cs-CZ" sz="3600" b="1" dirty="0"/>
              <a:t> </a:t>
            </a:r>
            <a:r>
              <a:rPr lang="cs-CZ" sz="3600" b="1" dirty="0" err="1"/>
              <a:t>conditions</a:t>
            </a:r>
            <a:r>
              <a:rPr lang="cs-CZ" sz="3600" b="1" dirty="0"/>
              <a:t>,</a:t>
            </a:r>
            <a:br>
              <a:rPr lang="cs-CZ" sz="3600" b="1" dirty="0"/>
            </a:br>
            <a:r>
              <a:rPr lang="cs-CZ" sz="3600" b="1" dirty="0" err="1"/>
              <a:t>inequality</a:t>
            </a:r>
            <a:r>
              <a:rPr lang="cs-CZ" sz="3600" b="1" dirty="0"/>
              <a:t> </a:t>
            </a:r>
            <a:r>
              <a:rPr lang="cs-CZ" sz="3600" b="1" dirty="0" err="1"/>
              <a:t>of</a:t>
            </a:r>
            <a:r>
              <a:rPr lang="cs-CZ" sz="3600" b="1" dirty="0"/>
              <a:t> </a:t>
            </a:r>
            <a:r>
              <a:rPr lang="cs-CZ" sz="3600" b="1" dirty="0" err="1"/>
              <a:t>opportunity</a:t>
            </a:r>
            <a:r>
              <a:rPr lang="cs-CZ" sz="3600" b="1" dirty="0"/>
              <a:t>, and</a:t>
            </a:r>
            <a:br>
              <a:rPr lang="cs-CZ" sz="3600" b="1" dirty="0"/>
            </a:br>
            <a:r>
              <a:rPr lang="cs-CZ" sz="3600" b="1" dirty="0"/>
              <a:t>s</a:t>
            </a:r>
            <a:r>
              <a:rPr lang="en-US" sz="3600" b="1" dirty="0" err="1"/>
              <a:t>egregation</a:t>
            </a:r>
            <a:r>
              <a:rPr lang="cs-CZ" sz="3600" b="1" dirty="0"/>
              <a:t>: </a:t>
            </a:r>
            <a:br>
              <a:rPr lang="cs-CZ" sz="3600" b="1" dirty="0"/>
            </a:br>
            <a:r>
              <a:rPr lang="cs-CZ" sz="3600" b="1" i="1" dirty="0" err="1"/>
              <a:t>How</a:t>
            </a:r>
            <a:r>
              <a:rPr lang="cs-CZ" sz="3600" b="1" i="1" dirty="0"/>
              <a:t> to </a:t>
            </a:r>
            <a:r>
              <a:rPr lang="cs-CZ" sz="3600" b="1" i="1" dirty="0" err="1"/>
              <a:t>measure</a:t>
            </a:r>
            <a:r>
              <a:rPr lang="cs-CZ" sz="3600" b="1" i="1" dirty="0"/>
              <a:t> </a:t>
            </a:r>
            <a:r>
              <a:rPr lang="cs-CZ" sz="3600" b="1" i="1" dirty="0" err="1"/>
              <a:t>them</a:t>
            </a:r>
            <a:r>
              <a:rPr lang="cs-CZ" sz="3600" b="1" i="1" dirty="0"/>
              <a:t>?</a:t>
            </a:r>
            <a:endParaRPr lang="en-US" sz="3600" b="1" i="1" dirty="0"/>
          </a:p>
        </p:txBody>
      </p:sp>
    </p:spTree>
    <p:extLst>
      <p:ext uri="{BB962C8B-B14F-4D97-AF65-F5344CB8AC3E}">
        <p14:creationId xmlns:p14="http://schemas.microsoft.com/office/powerpoint/2010/main" val="40023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37710"/>
            <a:ext cx="8228160" cy="586109"/>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a:t>
            </a:r>
            <a:endParaRPr lang="en-US" sz="2800" b="1" dirty="0">
              <a:cs typeface="Times New Roman" pitchFamily="18" charset="0"/>
            </a:endParaRPr>
          </a:p>
        </p:txBody>
      </p:sp>
      <p:sp>
        <p:nvSpPr>
          <p:cNvPr id="3074" name="Rectangle 2"/>
          <p:cNvSpPr>
            <a:spLocks noGrp="1" noChangeArrowheads="1"/>
          </p:cNvSpPr>
          <p:nvPr>
            <p:ph idx="1"/>
          </p:nvPr>
        </p:nvSpPr>
        <p:spPr>
          <a:xfrm>
            <a:off x="18731" y="745989"/>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err="1">
                <a:latin typeface="+mj-lt"/>
                <a:cs typeface="Times New Roman" pitchFamily="18" charset="0"/>
              </a:rPr>
              <a:t>Corrado</a:t>
            </a:r>
            <a:r>
              <a:rPr lang="en-US" sz="2400" dirty="0">
                <a:latin typeface="+mj-lt"/>
                <a:cs typeface="Times New Roman" pitchFamily="18" charset="0"/>
              </a:rPr>
              <a:t> Gini (1884-1965)</a:t>
            </a:r>
            <a:r>
              <a:rPr lang="cs-CZ" sz="2400" dirty="0">
                <a:latin typeface="+mj-lt"/>
                <a:cs typeface="Times New Roman" pitchFamily="18" charset="0"/>
              </a:rPr>
              <a:t>, </a:t>
            </a:r>
            <a:r>
              <a:rPr lang="cs-CZ" sz="2400" dirty="0" err="1">
                <a:latin typeface="+mj-lt"/>
                <a:cs typeface="Times New Roman" pitchFamily="18" charset="0"/>
              </a:rPr>
              <a:t>Italian</a:t>
            </a:r>
            <a:r>
              <a:rPr lang="en-US" sz="2400" dirty="0">
                <a:latin typeface="+mj-lt"/>
                <a:cs typeface="Times New Roman" pitchFamily="18" charset="0"/>
              </a:rPr>
              <a:t> </a:t>
            </a:r>
            <a:r>
              <a:rPr lang="cs-CZ" sz="2400" dirty="0" err="1">
                <a:latin typeface="+mj-lt"/>
                <a:cs typeface="Times New Roman" pitchFamily="18" charset="0"/>
              </a:rPr>
              <a:t>sociologist</a:t>
            </a:r>
            <a:r>
              <a:rPr lang="cs-CZ" sz="2400" dirty="0">
                <a:latin typeface="+mj-lt"/>
                <a:cs typeface="Times New Roman" pitchFamily="18" charset="0"/>
              </a:rPr>
              <a:t>, </a:t>
            </a:r>
            <a:r>
              <a:rPr lang="cs-CZ" sz="2400" dirty="0" err="1">
                <a:latin typeface="+mj-lt"/>
                <a:cs typeface="Times New Roman" pitchFamily="18" charset="0"/>
              </a:rPr>
              <a:t>statistician</a:t>
            </a:r>
            <a:r>
              <a:rPr lang="cs-CZ" sz="2400" dirty="0">
                <a:latin typeface="+mj-lt"/>
                <a:cs typeface="Times New Roman" pitchFamily="18" charset="0"/>
              </a:rPr>
              <a:t> and </a:t>
            </a:r>
            <a:r>
              <a:rPr lang="cs-CZ" sz="2400" dirty="0" err="1">
                <a:latin typeface="+mj-lt"/>
                <a:cs typeface="Times New Roman" pitchFamily="18" charset="0"/>
              </a:rPr>
              <a:t>demograph</a:t>
            </a:r>
            <a:r>
              <a:rPr lang="cs-CZ" sz="2400" dirty="0">
                <a:latin typeface="+mj-lt"/>
                <a:cs typeface="Times New Roman" pitchFamily="18" charset="0"/>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a:t>
            </a:r>
            <a:r>
              <a:rPr lang="cs-CZ" sz="2400" dirty="0">
                <a:latin typeface="+mj-lt"/>
              </a:rPr>
              <a:t>G</a:t>
            </a:r>
            <a:r>
              <a:rPr lang="en-GB" sz="2400" dirty="0" err="1">
                <a:latin typeface="+mj-lt"/>
              </a:rPr>
              <a:t>ini</a:t>
            </a:r>
            <a:r>
              <a:rPr lang="en-GB" sz="2400" dirty="0">
                <a:latin typeface="+mj-lt"/>
              </a:rPr>
              <a:t> coefficient</a:t>
            </a:r>
            <a:r>
              <a:rPr lang="cs-CZ" sz="2400" dirty="0">
                <a:latin typeface="+mj-lt"/>
              </a:rPr>
              <a:t> </a:t>
            </a:r>
            <a:r>
              <a:rPr lang="cs-CZ" sz="2400" dirty="0" err="1">
                <a:latin typeface="+mj-lt"/>
              </a:rPr>
              <a:t>is</a:t>
            </a:r>
            <a:r>
              <a:rPr lang="cs-CZ" sz="2400" dirty="0">
                <a:latin typeface="+mj-lt"/>
              </a:rPr>
              <a:t> </a:t>
            </a:r>
            <a:r>
              <a:rPr lang="en-GB" sz="2400" dirty="0">
                <a:latin typeface="+mj-lt"/>
              </a:rPr>
              <a:t>also known as the </a:t>
            </a:r>
            <a:r>
              <a:rPr lang="cs-CZ" sz="2400" dirty="0">
                <a:latin typeface="+mj-lt"/>
              </a:rPr>
              <a:t>G</a:t>
            </a:r>
            <a:r>
              <a:rPr lang="en-GB" sz="2400" dirty="0" err="1">
                <a:latin typeface="+mj-lt"/>
              </a:rPr>
              <a:t>ini</a:t>
            </a:r>
            <a:r>
              <a:rPr lang="en-GB" sz="2400" dirty="0">
                <a:latin typeface="+mj-lt"/>
              </a:rPr>
              <a:t> index or </a:t>
            </a:r>
            <a:r>
              <a:rPr lang="cs-CZ" sz="2400" dirty="0">
                <a:latin typeface="+mj-lt"/>
              </a:rPr>
              <a:t>G</a:t>
            </a:r>
            <a:r>
              <a:rPr lang="en-GB" sz="2400" dirty="0" err="1">
                <a:latin typeface="+mj-lt"/>
              </a:rPr>
              <a:t>ini</a:t>
            </a:r>
            <a:r>
              <a:rPr lang="en-GB" sz="2400" dirty="0">
                <a:latin typeface="+mj-lt"/>
              </a:rPr>
              <a:t> ratio </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latin typeface="+mj-lt"/>
              </a:rPr>
              <a:t>a measure of the</a:t>
            </a:r>
            <a:r>
              <a:rPr lang="cs-CZ" sz="2400" dirty="0">
                <a:latin typeface="+mj-lt"/>
              </a:rPr>
              <a:t> </a:t>
            </a:r>
            <a:r>
              <a:rPr lang="cs-CZ" sz="2400" dirty="0" err="1">
                <a:latin typeface="+mj-lt"/>
              </a:rPr>
              <a:t>income</a:t>
            </a:r>
            <a:r>
              <a:rPr lang="cs-CZ" sz="2400" dirty="0">
                <a:latin typeface="+mj-lt"/>
              </a:rPr>
              <a:t> i</a:t>
            </a:r>
            <a:r>
              <a:rPr lang="en-GB" sz="2400" dirty="0" err="1">
                <a:latin typeface="+mj-lt"/>
              </a:rPr>
              <a:t>nequality</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err="1">
                <a:latin typeface="+mj-lt"/>
              </a:rPr>
              <a:t>it</a:t>
            </a:r>
            <a:r>
              <a:rPr lang="cs-CZ" sz="2400" dirty="0">
                <a:latin typeface="+mj-lt"/>
              </a:rPr>
              <a:t> </a:t>
            </a:r>
            <a:r>
              <a:rPr lang="cs-CZ" sz="2400" dirty="0" err="1">
                <a:latin typeface="+mj-lt"/>
              </a:rPr>
              <a:t>is</a:t>
            </a:r>
            <a:r>
              <a:rPr lang="cs-CZ" sz="2400" dirty="0">
                <a:latin typeface="+mj-lt"/>
              </a:rPr>
              <a:t> </a:t>
            </a:r>
            <a:r>
              <a:rPr lang="cs-CZ" sz="2400" dirty="0" err="1">
                <a:latin typeface="+mj-lt"/>
              </a:rPr>
              <a:t>one</a:t>
            </a:r>
            <a:r>
              <a:rPr lang="cs-CZ" sz="2400" dirty="0">
                <a:latin typeface="+mj-lt"/>
              </a:rPr>
              <a:t> </a:t>
            </a:r>
            <a:r>
              <a:rPr lang="cs-CZ" sz="2400" dirty="0" err="1">
                <a:latin typeface="+mj-lt"/>
              </a:rPr>
              <a:t>number</a:t>
            </a:r>
            <a:r>
              <a:rPr lang="cs-CZ" sz="2400" dirty="0">
                <a:latin typeface="+mj-lt"/>
              </a:rPr>
              <a:t> </a:t>
            </a:r>
            <a:r>
              <a:rPr lang="cs-CZ" sz="2400" dirty="0" err="1">
                <a:latin typeface="+mj-lt"/>
              </a:rPr>
              <a:t>that</a:t>
            </a:r>
            <a:r>
              <a:rPr lang="cs-CZ" sz="2400" dirty="0">
                <a:latin typeface="+mj-lt"/>
              </a:rPr>
              <a:t> </a:t>
            </a:r>
            <a:r>
              <a:rPr lang="en-GB" sz="2400" dirty="0">
                <a:latin typeface="+mj-lt"/>
              </a:rPr>
              <a:t>represent</a:t>
            </a:r>
            <a:r>
              <a:rPr lang="cs-CZ" sz="2400" dirty="0">
                <a:latin typeface="+mj-lt"/>
              </a:rPr>
              <a:t>s</a:t>
            </a:r>
            <a:r>
              <a:rPr lang="en-GB" sz="2400" dirty="0">
                <a:latin typeface="+mj-lt"/>
              </a:rPr>
              <a:t> the income distribution </a:t>
            </a:r>
            <a:r>
              <a:rPr lang="cs-CZ" sz="2400" dirty="0">
                <a:latin typeface="+mj-lt"/>
              </a:rPr>
              <a:t>in society</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coefficient varies between 0, which reflects complete equality and</a:t>
            </a:r>
            <a:r>
              <a:rPr lang="cs-CZ" sz="2400" dirty="0">
                <a:latin typeface="+mj-lt"/>
              </a:rPr>
              <a:t> </a:t>
            </a:r>
            <a:r>
              <a:rPr lang="en-GB" sz="2400" dirty="0">
                <a:latin typeface="+mj-lt"/>
              </a:rPr>
              <a:t>1, which indicates complete inequality (one person has all the income or consumption, all others have none).</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cs-CZ" sz="2400" dirty="0">
              <a:latin typeface="+mj-lt"/>
              <a:cs typeface="Times New Roman" pitchFamily="18" charset="0"/>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extLst>
      <p:ext uri="{BB962C8B-B14F-4D97-AF65-F5344CB8AC3E}">
        <p14:creationId xmlns:p14="http://schemas.microsoft.com/office/powerpoint/2010/main" val="1506150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7844"/>
            <a:ext cx="8228160" cy="539078"/>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II</a:t>
            </a:r>
            <a:endParaRPr lang="en-US" sz="2800" b="1" dirty="0">
              <a:cs typeface="Times New Roman" pitchFamily="18" charset="0"/>
            </a:endParaRPr>
          </a:p>
        </p:txBody>
      </p:sp>
      <p:sp>
        <p:nvSpPr>
          <p:cNvPr id="3074" name="Rectangle 2"/>
          <p:cNvSpPr>
            <a:spLocks noGrp="1" noChangeArrowheads="1"/>
          </p:cNvSpPr>
          <p:nvPr>
            <p:ph idx="1"/>
          </p:nvPr>
        </p:nvSpPr>
        <p:spPr>
          <a:xfrm>
            <a:off x="120324" y="620688"/>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GI is derived from Lorenz curve </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it shows the relationship between the Lorenz curve area and the total area under ideal Lorenz curve area </a:t>
            </a:r>
            <a:r>
              <a:rPr lang="en-US" sz="2400" dirty="0">
                <a:latin typeface="+mj-lt"/>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latin typeface="+mj-lt"/>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58" y="2648200"/>
            <a:ext cx="4271821" cy="396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636912"/>
            <a:ext cx="3960440" cy="3981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70263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6920" y="85316"/>
            <a:ext cx="8229600" cy="457324"/>
          </a:xfrm>
        </p:spPr>
        <p:txBody>
          <a:bodyPr>
            <a:normAutofit fontScale="90000"/>
          </a:bodyPr>
          <a:lstStyle/>
          <a:p>
            <a:pPr algn="l"/>
            <a:r>
              <a:rPr lang="cs-CZ" altLang="en-US" sz="2400" b="1" dirty="0"/>
              <a:t>Trend in </a:t>
            </a:r>
            <a:r>
              <a:rPr lang="cs-CZ" altLang="en-US" sz="2800" b="1" dirty="0"/>
              <a:t>GINI</a:t>
            </a:r>
            <a:r>
              <a:rPr lang="cs-CZ" altLang="en-US" sz="2400" b="1" dirty="0"/>
              <a:t> in </a:t>
            </a:r>
            <a:r>
              <a:rPr lang="cs-CZ" altLang="en-US" sz="2400" b="1" dirty="0" err="1"/>
              <a:t>the</a:t>
            </a:r>
            <a:r>
              <a:rPr lang="cs-CZ" altLang="en-US" sz="2400" b="1" dirty="0"/>
              <a:t> Czech Republic</a:t>
            </a:r>
            <a:endParaRPr lang="en-US" alt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 y="784610"/>
            <a:ext cx="8888355" cy="52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0" y="6191250"/>
            <a:ext cx="881567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12</a:t>
            </a:fld>
            <a:endParaRPr lang="en-GB"/>
          </a:p>
        </p:txBody>
      </p:sp>
    </p:spTree>
    <p:extLst>
      <p:ext uri="{BB962C8B-B14F-4D97-AF65-F5344CB8AC3E}">
        <p14:creationId xmlns:p14="http://schemas.microsoft.com/office/powerpoint/2010/main" val="330770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147" y="19348"/>
            <a:ext cx="8229600" cy="425516"/>
          </a:xfrm>
        </p:spPr>
        <p:txBody>
          <a:bodyPr>
            <a:noAutofit/>
          </a:bodyPr>
          <a:lstStyle/>
          <a:p>
            <a:pPr algn="l"/>
            <a:r>
              <a:rPr lang="cs-CZ" altLang="en-US" sz="2800" b="1" dirty="0"/>
              <a:t>Trend in GINI in </a:t>
            </a:r>
            <a:r>
              <a:rPr lang="cs-CZ" altLang="en-US" sz="2800" b="1" dirty="0" err="1"/>
              <a:t>the</a:t>
            </a:r>
            <a:r>
              <a:rPr lang="cs-CZ" altLang="en-US" sz="2800" b="1" dirty="0"/>
              <a:t> Czech Republic</a:t>
            </a:r>
            <a:endParaRPr lang="en-US" altLang="en-US" sz="2800" b="1"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13</a:t>
            </a:fld>
            <a:endParaRPr lang="en-GB"/>
          </a:p>
        </p:txBody>
      </p:sp>
      <p:pic>
        <p:nvPicPr>
          <p:cNvPr id="4" name="Obrázek 3">
            <a:extLst>
              <a:ext uri="{FF2B5EF4-FFF2-40B4-BE49-F238E27FC236}">
                <a16:creationId xmlns:a16="http://schemas.microsoft.com/office/drawing/2014/main" id="{D4F0B498-7CEF-49B0-8838-FA88E3876C51}"/>
              </a:ext>
            </a:extLst>
          </p:cNvPr>
          <p:cNvPicPr>
            <a:picLocks noChangeAspect="1"/>
          </p:cNvPicPr>
          <p:nvPr/>
        </p:nvPicPr>
        <p:blipFill>
          <a:blip r:embed="rId3"/>
          <a:stretch>
            <a:fillRect/>
          </a:stretch>
        </p:blipFill>
        <p:spPr>
          <a:xfrm>
            <a:off x="145701" y="908720"/>
            <a:ext cx="8905875" cy="5227980"/>
          </a:xfrm>
          <a:prstGeom prst="rect">
            <a:avLst/>
          </a:prstGeom>
        </p:spPr>
      </p:pic>
      <p:sp>
        <p:nvSpPr>
          <p:cNvPr id="6" name="Obdélník 5">
            <a:extLst>
              <a:ext uri="{FF2B5EF4-FFF2-40B4-BE49-F238E27FC236}">
                <a16:creationId xmlns:a16="http://schemas.microsoft.com/office/drawing/2014/main" id="{224475AB-4601-4E91-B3BC-BA738793D400}"/>
              </a:ext>
            </a:extLst>
          </p:cNvPr>
          <p:cNvSpPr/>
          <p:nvPr/>
        </p:nvSpPr>
        <p:spPr>
          <a:xfrm>
            <a:off x="38147" y="6233680"/>
            <a:ext cx="8680697" cy="523220"/>
          </a:xfrm>
          <a:prstGeom prst="rect">
            <a:avLst/>
          </a:prstGeom>
        </p:spPr>
        <p:txBody>
          <a:bodyPr wrap="square">
            <a:spAutoFit/>
          </a:bodyPr>
          <a:lstStyle/>
          <a:p>
            <a:r>
              <a:rPr lang="en-US" sz="1400" dirty="0">
                <a:latin typeface="+mj-lt"/>
              </a:rPr>
              <a:t>The </a:t>
            </a:r>
            <a:r>
              <a:rPr lang="en-US" sz="1400" b="1" dirty="0">
                <a:latin typeface="+mj-lt"/>
              </a:rPr>
              <a:t>Standardized World Income Inequality Database</a:t>
            </a:r>
            <a:r>
              <a:rPr lang="cs-CZ" sz="1400" dirty="0">
                <a:latin typeface="+mj-lt"/>
              </a:rPr>
              <a:t>: </a:t>
            </a:r>
            <a:r>
              <a:rPr lang="en-US" sz="1400" u="sng" dirty="0">
                <a:solidFill>
                  <a:srgbClr val="FF6600"/>
                </a:solidFill>
                <a:latin typeface="+mj-lt"/>
                <a:hlinkClick r:id="rId4"/>
              </a:rPr>
              <a:t>The SWIID’s income inequality estimates</a:t>
            </a:r>
            <a:r>
              <a:rPr lang="en-US" sz="1400" u="sng" dirty="0">
                <a:solidFill>
                  <a:srgbClr val="282828"/>
                </a:solidFill>
                <a:latin typeface="+mj-lt"/>
              </a:rPr>
              <a:t> are based on </a:t>
            </a:r>
            <a:r>
              <a:rPr lang="en-US" sz="1400" u="sng" dirty="0">
                <a:solidFill>
                  <a:srgbClr val="000098"/>
                </a:solidFill>
                <a:latin typeface="+mj-lt"/>
                <a:hlinkClick r:id="rId5"/>
              </a:rPr>
              <a:t>thousands of reported Gini indices from hundreds of published sources</a:t>
            </a:r>
            <a:r>
              <a:rPr lang="en-US" sz="1400" u="sng" dirty="0">
                <a:solidFill>
                  <a:srgbClr val="282828"/>
                </a:solidFill>
                <a:latin typeface="+mj-lt"/>
              </a:rPr>
              <a:t>. </a:t>
            </a:r>
            <a:endParaRPr lang="cs-CZ" sz="1400" u="sng" dirty="0">
              <a:latin typeface="+mj-lt"/>
            </a:endParaRPr>
          </a:p>
        </p:txBody>
      </p:sp>
      <p:sp>
        <p:nvSpPr>
          <p:cNvPr id="7" name="Obdélník 6">
            <a:extLst>
              <a:ext uri="{FF2B5EF4-FFF2-40B4-BE49-F238E27FC236}">
                <a16:creationId xmlns:a16="http://schemas.microsoft.com/office/drawing/2014/main" id="{52D100D6-CBE0-4AE3-9468-021A316D8F90}"/>
              </a:ext>
            </a:extLst>
          </p:cNvPr>
          <p:cNvSpPr/>
          <p:nvPr/>
        </p:nvSpPr>
        <p:spPr>
          <a:xfrm>
            <a:off x="5733763" y="993567"/>
            <a:ext cx="2204450"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1" name="Obdélník 10">
            <a:extLst>
              <a:ext uri="{FF2B5EF4-FFF2-40B4-BE49-F238E27FC236}">
                <a16:creationId xmlns:a16="http://schemas.microsoft.com/office/drawing/2014/main" id="{793958CE-2871-4C5C-9C23-5BA97637AFD5}"/>
              </a:ext>
            </a:extLst>
          </p:cNvPr>
          <p:cNvSpPr/>
          <p:nvPr/>
        </p:nvSpPr>
        <p:spPr>
          <a:xfrm>
            <a:off x="6130174" y="1734021"/>
            <a:ext cx="2100255"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per capita - LIS</a:t>
            </a:r>
            <a:endParaRPr lang="cs-CZ" sz="1100" dirty="0"/>
          </a:p>
        </p:txBody>
      </p:sp>
      <p:sp>
        <p:nvSpPr>
          <p:cNvPr id="12" name="Obdélník 11">
            <a:extLst>
              <a:ext uri="{FF2B5EF4-FFF2-40B4-BE49-F238E27FC236}">
                <a16:creationId xmlns:a16="http://schemas.microsoft.com/office/drawing/2014/main" id="{4B6F176C-FD24-435C-B73F-3AAF057EDB85}"/>
              </a:ext>
            </a:extLst>
          </p:cNvPr>
          <p:cNvSpPr/>
          <p:nvPr/>
        </p:nvSpPr>
        <p:spPr>
          <a:xfrm>
            <a:off x="6681352" y="3029172"/>
            <a:ext cx="2119491"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3" name="Obdélník 12">
            <a:extLst>
              <a:ext uri="{FF2B5EF4-FFF2-40B4-BE49-F238E27FC236}">
                <a16:creationId xmlns:a16="http://schemas.microsoft.com/office/drawing/2014/main" id="{8AFDC2A9-8E0C-415D-9AE7-5EF800F55918}"/>
              </a:ext>
            </a:extLst>
          </p:cNvPr>
          <p:cNvSpPr/>
          <p:nvPr/>
        </p:nvSpPr>
        <p:spPr>
          <a:xfrm>
            <a:off x="6228184" y="3429000"/>
            <a:ext cx="2451312"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4" name="Obdélník 13">
            <a:extLst>
              <a:ext uri="{FF2B5EF4-FFF2-40B4-BE49-F238E27FC236}">
                <a16:creationId xmlns:a16="http://schemas.microsoft.com/office/drawing/2014/main" id="{0FEBEC5C-3F0A-4783-8781-812F85C6562C}"/>
              </a:ext>
            </a:extLst>
          </p:cNvPr>
          <p:cNvSpPr/>
          <p:nvPr/>
        </p:nvSpPr>
        <p:spPr>
          <a:xfrm>
            <a:off x="6362836" y="3754638"/>
            <a:ext cx="2316660"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OECD</a:t>
            </a:r>
            <a:endParaRPr lang="cs-CZ" sz="1100" dirty="0"/>
          </a:p>
        </p:txBody>
      </p:sp>
      <p:sp>
        <p:nvSpPr>
          <p:cNvPr id="15" name="Obdélník 14">
            <a:extLst>
              <a:ext uri="{FF2B5EF4-FFF2-40B4-BE49-F238E27FC236}">
                <a16:creationId xmlns:a16="http://schemas.microsoft.com/office/drawing/2014/main" id="{9BBE328B-F159-4605-BFAB-15EF8D7A3926}"/>
              </a:ext>
            </a:extLst>
          </p:cNvPr>
          <p:cNvSpPr/>
          <p:nvPr/>
        </p:nvSpPr>
        <p:spPr>
          <a:xfrm>
            <a:off x="6090678" y="4731565"/>
            <a:ext cx="2319866"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 EUROSTAT</a:t>
            </a:r>
            <a:endParaRPr lang="cs-CZ" sz="1100" dirty="0"/>
          </a:p>
        </p:txBody>
      </p:sp>
      <p:sp>
        <p:nvSpPr>
          <p:cNvPr id="9" name="TextovéPole 8">
            <a:extLst>
              <a:ext uri="{FF2B5EF4-FFF2-40B4-BE49-F238E27FC236}">
                <a16:creationId xmlns:a16="http://schemas.microsoft.com/office/drawing/2014/main" id="{CBBDB3DE-8C5C-45CC-9F91-AEB0B2A2A778}"/>
              </a:ext>
            </a:extLst>
          </p:cNvPr>
          <p:cNvSpPr txBox="1"/>
          <p:nvPr/>
        </p:nvSpPr>
        <p:spPr>
          <a:xfrm>
            <a:off x="38147" y="459981"/>
            <a:ext cx="9105853" cy="461665"/>
          </a:xfrm>
          <a:prstGeom prst="rect">
            <a:avLst/>
          </a:prstGeom>
          <a:noFill/>
        </p:spPr>
        <p:txBody>
          <a:bodyPr wrap="square" rtlCol="0">
            <a:spAutoFit/>
          </a:bodyPr>
          <a:lstStyle/>
          <a:p>
            <a:r>
              <a:rPr lang="cs-CZ" sz="2400" dirty="0" err="1"/>
              <a:t>Differences</a:t>
            </a:r>
            <a:r>
              <a:rPr lang="cs-CZ" sz="2400" dirty="0"/>
              <a:t> in: 1) </a:t>
            </a:r>
            <a:r>
              <a:rPr lang="cs-CZ" sz="2400" i="1" dirty="0"/>
              <a:t>type </a:t>
            </a:r>
            <a:r>
              <a:rPr lang="cs-CZ" sz="2400" i="1" dirty="0" err="1"/>
              <a:t>of</a:t>
            </a:r>
            <a:r>
              <a:rPr lang="cs-CZ" sz="2400" i="1" dirty="0"/>
              <a:t> </a:t>
            </a:r>
            <a:r>
              <a:rPr lang="cs-CZ" sz="2400" i="1" dirty="0" err="1"/>
              <a:t>income</a:t>
            </a:r>
            <a:r>
              <a:rPr lang="cs-CZ" sz="2400" dirty="0"/>
              <a:t>; 2) </a:t>
            </a:r>
            <a:r>
              <a:rPr lang="cs-CZ" sz="2400" i="1" dirty="0"/>
              <a:t>unit </a:t>
            </a:r>
            <a:r>
              <a:rPr lang="cs-CZ" sz="2400" i="1" dirty="0" err="1"/>
              <a:t>of</a:t>
            </a:r>
            <a:r>
              <a:rPr lang="cs-CZ" sz="2400" i="1" dirty="0"/>
              <a:t> </a:t>
            </a:r>
            <a:r>
              <a:rPr lang="cs-CZ" sz="2400" i="1" dirty="0" err="1"/>
              <a:t>analysis</a:t>
            </a:r>
            <a:r>
              <a:rPr lang="cs-CZ" sz="2400" dirty="0"/>
              <a:t>; 3) </a:t>
            </a:r>
            <a:r>
              <a:rPr lang="cs-CZ" sz="2400" i="1" dirty="0"/>
              <a:t>type </a:t>
            </a:r>
            <a:r>
              <a:rPr lang="cs-CZ" sz="2400" i="1" dirty="0" err="1"/>
              <a:t>of</a:t>
            </a:r>
            <a:r>
              <a:rPr lang="cs-CZ" sz="2400" i="1" dirty="0"/>
              <a:t> database</a:t>
            </a:r>
            <a:endParaRPr lang="cs-CZ" sz="2000" i="1" dirty="0"/>
          </a:p>
        </p:txBody>
      </p:sp>
    </p:spTree>
    <p:extLst>
      <p:ext uri="{BB962C8B-B14F-4D97-AF65-F5344CB8AC3E}">
        <p14:creationId xmlns:p14="http://schemas.microsoft.com/office/powerpoint/2010/main" val="144285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280" y="4581128"/>
            <a:ext cx="1728192" cy="2154436"/>
          </a:xfrm>
          <a:prstGeom prst="rect">
            <a:avLst/>
          </a:prstGeom>
        </p:spPr>
        <p:txBody>
          <a:bodyPr wrap="square">
            <a:spAutoFit/>
          </a:bodyPr>
          <a:lstStyle/>
          <a:p>
            <a:r>
              <a:rPr lang="en-US" sz="1200" dirty="0"/>
              <a:t>Inequality in selected countries, based on equalized household disposable income (after taxes and transfers).</a:t>
            </a:r>
            <a:r>
              <a:rPr lang="cs-CZ" sz="1200" dirty="0"/>
              <a:t> Source:</a:t>
            </a:r>
            <a:r>
              <a:rPr lang="en-US" sz="1200" dirty="0"/>
              <a:t> </a:t>
            </a:r>
            <a:r>
              <a:rPr lang="en-US" sz="1200" dirty="0">
                <a:hlinkClick r:id="rId3"/>
              </a:rPr>
              <a:t>https://ourworldindata.org/grapher/gini-disposable-household-income-lis</a:t>
            </a:r>
            <a:endParaRPr lang="en-US" sz="1200" dirty="0"/>
          </a:p>
          <a:p>
            <a:endParaRPr lang="sk-SK" sz="1400" dirty="0"/>
          </a:p>
        </p:txBody>
      </p:sp>
      <p:graphicFrame>
        <p:nvGraphicFramePr>
          <p:cNvPr id="6" name="Chart 5">
            <a:extLst>
              <a:ext uri="{FF2B5EF4-FFF2-40B4-BE49-F238E27FC236}">
                <a16:creationId xmlns:a16="http://schemas.microsoft.com/office/drawing/2014/main" id="{7C93D047-9BA5-4D9F-9361-2B569A63DB8D}"/>
              </a:ext>
            </a:extLst>
          </p:cNvPr>
          <p:cNvGraphicFramePr>
            <a:graphicFrameLocks/>
          </p:cNvGraphicFramePr>
          <p:nvPr>
            <p:extLst>
              <p:ext uri="{D42A27DB-BD31-4B8C-83A1-F6EECF244321}">
                <p14:modId xmlns:p14="http://schemas.microsoft.com/office/powerpoint/2010/main" val="2653072731"/>
              </p:ext>
            </p:extLst>
          </p:nvPr>
        </p:nvGraphicFramePr>
        <p:xfrm>
          <a:off x="38147" y="444864"/>
          <a:ext cx="9067706" cy="63937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a:extLst>
              <a:ext uri="{FF2B5EF4-FFF2-40B4-BE49-F238E27FC236}">
                <a16:creationId xmlns:a16="http://schemas.microsoft.com/office/drawing/2014/main" id="{B81FF089-9483-4781-A428-D75D7F3B1186}"/>
              </a:ext>
            </a:extLst>
          </p:cNvPr>
          <p:cNvSpPr>
            <a:spLocks noGrp="1" noChangeArrowheads="1"/>
          </p:cNvSpPr>
          <p:nvPr>
            <p:ph type="title"/>
          </p:nvPr>
        </p:nvSpPr>
        <p:spPr>
          <a:xfrm>
            <a:off x="38147" y="19348"/>
            <a:ext cx="8229600" cy="425516"/>
          </a:xfrm>
        </p:spPr>
        <p:txBody>
          <a:bodyPr>
            <a:noAutofit/>
          </a:bodyPr>
          <a:lstStyle/>
          <a:p>
            <a:pPr algn="l"/>
            <a:r>
              <a:rPr lang="cs-CZ" altLang="en-US" sz="2800" b="1" dirty="0" err="1"/>
              <a:t>Cross</a:t>
            </a:r>
            <a:r>
              <a:rPr lang="cs-CZ" altLang="en-US" sz="2800" b="1" dirty="0"/>
              <a:t>-country </a:t>
            </a:r>
            <a:r>
              <a:rPr lang="cs-CZ" altLang="en-US" sz="2800" b="1" dirty="0" err="1"/>
              <a:t>comparision</a:t>
            </a:r>
            <a:r>
              <a:rPr lang="cs-CZ" altLang="en-US" sz="2800" b="1" dirty="0"/>
              <a:t> </a:t>
            </a:r>
            <a:r>
              <a:rPr lang="cs-CZ" altLang="en-US" sz="2800" b="1" dirty="0" err="1"/>
              <a:t>of</a:t>
            </a:r>
            <a:r>
              <a:rPr lang="cs-CZ" altLang="en-US" sz="2800" b="1" dirty="0"/>
              <a:t> GINI</a:t>
            </a:r>
            <a:endParaRPr lang="en-US" altLang="en-US" sz="2800" b="1" dirty="0"/>
          </a:p>
        </p:txBody>
      </p:sp>
    </p:spTree>
    <p:extLst>
      <p:ext uri="{BB962C8B-B14F-4D97-AF65-F5344CB8AC3E}">
        <p14:creationId xmlns:p14="http://schemas.microsoft.com/office/powerpoint/2010/main" val="28007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p:spPr>
      </p:pic>
    </p:spTree>
    <p:extLst>
      <p:ext uri="{BB962C8B-B14F-4D97-AF65-F5344CB8AC3E}">
        <p14:creationId xmlns:p14="http://schemas.microsoft.com/office/powerpoint/2010/main" val="29775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7504" y="136525"/>
            <a:ext cx="9036496" cy="764704"/>
          </a:xfrm>
        </p:spPr>
        <p:txBody>
          <a:bodyPr>
            <a:noAutofit/>
          </a:bodyPr>
          <a:lstStyle/>
          <a:p>
            <a:pPr algn="l"/>
            <a:r>
              <a:rPr lang="en-US" altLang="en-US" sz="2800" b="1" dirty="0"/>
              <a:t>Advantages and disadvantages of Lorenz curve and GINI coefficient</a:t>
            </a:r>
          </a:p>
        </p:txBody>
      </p:sp>
      <p:sp>
        <p:nvSpPr>
          <p:cNvPr id="18435" name="Zástupný symbol pro obsah 2"/>
          <p:cNvSpPr>
            <a:spLocks noGrp="1"/>
          </p:cNvSpPr>
          <p:nvPr>
            <p:ph idx="1"/>
          </p:nvPr>
        </p:nvSpPr>
        <p:spPr>
          <a:xfrm>
            <a:off x="395536" y="1196752"/>
            <a:ext cx="8291264" cy="5328592"/>
          </a:xfrm>
        </p:spPr>
        <p:txBody>
          <a:bodyPr>
            <a:noAutofit/>
          </a:bodyPr>
          <a:lstStyle/>
          <a:p>
            <a:r>
              <a:rPr lang="en-US" altLang="en-US" sz="2400" b="1" dirty="0">
                <a:latin typeface="+mj-lt"/>
              </a:rPr>
              <a:t>advantages of GINI</a:t>
            </a:r>
          </a:p>
          <a:p>
            <a:pPr lvl="1">
              <a:buFont typeface="Arial" panose="020B0604020202020204" pitchFamily="34" charset="0"/>
              <a:buChar char="•"/>
            </a:pPr>
            <a:r>
              <a:rPr lang="en-US" altLang="en-US" sz="2400" dirty="0">
                <a:latin typeface="+mj-lt"/>
              </a:rPr>
              <a:t>it is a number suitable for comparison of many historical periods or countries</a:t>
            </a:r>
          </a:p>
          <a:p>
            <a:r>
              <a:rPr lang="en-US" altLang="en-US" sz="2400" b="1" dirty="0">
                <a:latin typeface="+mj-lt"/>
              </a:rPr>
              <a:t>disadvantages of GINI</a:t>
            </a:r>
            <a:r>
              <a:rPr lang="en-US" altLang="en-US" sz="2400" dirty="0">
                <a:latin typeface="+mj-lt"/>
              </a:rPr>
              <a:t> </a:t>
            </a:r>
          </a:p>
          <a:p>
            <a:pPr lvl="1">
              <a:buFont typeface="Arial" panose="020B0604020202020204" pitchFamily="34" charset="0"/>
              <a:buChar char="•"/>
            </a:pPr>
            <a:r>
              <a:rPr lang="en-US" altLang="en-US" sz="2400" dirty="0">
                <a:latin typeface="+mj-lt"/>
              </a:rPr>
              <a:t>it does not show the shape of inequality, different shapes but one GINI coefficient</a:t>
            </a:r>
          </a:p>
          <a:p>
            <a:r>
              <a:rPr lang="en-US" altLang="en-US" sz="2400" b="1" dirty="0">
                <a:latin typeface="+mj-lt"/>
              </a:rPr>
              <a:t>advantages of Lorenz curve</a:t>
            </a:r>
          </a:p>
          <a:p>
            <a:pPr lvl="1">
              <a:buFont typeface="Arial" panose="020B0604020202020204" pitchFamily="34" charset="0"/>
              <a:buChar char="•"/>
            </a:pPr>
            <a:r>
              <a:rPr lang="en-US" altLang="en-US" sz="2400" dirty="0">
                <a:latin typeface="+mj-lt"/>
              </a:rPr>
              <a:t>it shows the shape of inequality, it means that it makes differences among various types of inequalities</a:t>
            </a:r>
          </a:p>
          <a:p>
            <a:r>
              <a:rPr lang="en-US" altLang="en-US" sz="2400" b="1" dirty="0">
                <a:latin typeface="+mj-lt"/>
              </a:rPr>
              <a:t>disadvantages of </a:t>
            </a:r>
            <a:r>
              <a:rPr lang="cs-CZ" altLang="en-US" sz="2400" b="1" dirty="0">
                <a:latin typeface="+mj-lt"/>
              </a:rPr>
              <a:t>Lorenz </a:t>
            </a:r>
            <a:r>
              <a:rPr lang="cs-CZ" altLang="en-US" sz="2400" b="1" dirty="0" err="1">
                <a:latin typeface="+mj-lt"/>
              </a:rPr>
              <a:t>curve</a:t>
            </a:r>
            <a:endParaRPr lang="en-US" altLang="en-US" sz="2400" dirty="0">
              <a:latin typeface="+mj-lt"/>
            </a:endParaRPr>
          </a:p>
          <a:p>
            <a:pPr lvl="1">
              <a:buFont typeface="Arial" panose="020B0604020202020204" pitchFamily="34" charset="0"/>
              <a:buChar char="•"/>
            </a:pPr>
            <a:r>
              <a:rPr lang="en-US" altLang="en-US" sz="2400" dirty="0">
                <a:latin typeface="+mj-lt"/>
              </a:rPr>
              <a:t>but Lorenz curve is not very suitable for huge comparisons</a:t>
            </a:r>
            <a:r>
              <a:rPr lang="cs-CZ" altLang="en-US" sz="2400" dirty="0">
                <a:latin typeface="+mj-lt"/>
              </a:rPr>
              <a:t>, </a:t>
            </a:r>
            <a:r>
              <a:rPr lang="en-US" altLang="en-US" sz="2400" dirty="0">
                <a:latin typeface="+mj-lt"/>
              </a:rPr>
              <a:t>many curves means chaos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16</a:t>
            </a:fld>
            <a:endParaRPr lang="en-GB"/>
          </a:p>
        </p:txBody>
      </p:sp>
    </p:spTree>
    <p:extLst>
      <p:ext uri="{BB962C8B-B14F-4D97-AF65-F5344CB8AC3E}">
        <p14:creationId xmlns:p14="http://schemas.microsoft.com/office/powerpoint/2010/main" val="228044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978"/>
            <a:ext cx="8723312" cy="576064"/>
          </a:xfrm>
        </p:spPr>
        <p:txBody>
          <a:bodyPr>
            <a:noAutofit/>
          </a:bodyPr>
          <a:lstStyle/>
          <a:p>
            <a:pPr algn="l"/>
            <a:r>
              <a:rPr lang="cs-CZ" sz="2800" b="1" dirty="0" err="1"/>
              <a:t>Some</a:t>
            </a:r>
            <a:r>
              <a:rPr lang="cs-CZ" sz="2800" b="1" dirty="0"/>
              <a:t> </a:t>
            </a:r>
            <a:r>
              <a:rPr lang="cs-CZ" sz="2800" b="1" dirty="0" err="1"/>
              <a:t>other</a:t>
            </a:r>
            <a:r>
              <a:rPr lang="cs-CZ" sz="2800" b="1" dirty="0"/>
              <a:t> </a:t>
            </a:r>
            <a:r>
              <a:rPr lang="en-US" sz="2800" b="1" dirty="0"/>
              <a:t>measure</a:t>
            </a:r>
            <a:r>
              <a:rPr lang="cs-CZ" sz="2800" b="1" dirty="0"/>
              <a:t>s </a:t>
            </a:r>
            <a:r>
              <a:rPr lang="cs-CZ" sz="2800" b="1" dirty="0" err="1"/>
              <a:t>of</a:t>
            </a:r>
            <a:r>
              <a:rPr lang="cs-CZ" sz="2800" b="1" dirty="0"/>
              <a:t> </a:t>
            </a:r>
            <a:r>
              <a:rPr lang="en-US" sz="2800" b="1" dirty="0"/>
              <a:t>inequality</a:t>
            </a:r>
          </a:p>
        </p:txBody>
      </p:sp>
      <p:sp>
        <p:nvSpPr>
          <p:cNvPr id="3" name="Content Placeholder 2"/>
          <p:cNvSpPr>
            <a:spLocks noGrp="1"/>
          </p:cNvSpPr>
          <p:nvPr>
            <p:ph idx="1"/>
          </p:nvPr>
        </p:nvSpPr>
        <p:spPr>
          <a:xfrm>
            <a:off x="251520" y="764704"/>
            <a:ext cx="8229600" cy="5184576"/>
          </a:xfrm>
        </p:spPr>
        <p:txBody>
          <a:bodyPr>
            <a:normAutofit/>
          </a:bodyPr>
          <a:lstStyle/>
          <a:p>
            <a:r>
              <a:rPr lang="sk-SK" sz="2400" b="1" dirty="0" err="1"/>
              <a:t>Share</a:t>
            </a:r>
            <a:r>
              <a:rPr lang="sk-SK" sz="2400" b="1" dirty="0"/>
              <a:t> </a:t>
            </a:r>
            <a:r>
              <a:rPr lang="sk-SK" sz="2400" b="1" dirty="0" err="1"/>
              <a:t>of</a:t>
            </a:r>
            <a:r>
              <a:rPr lang="sk-SK" sz="2400" b="1" dirty="0"/>
              <a:t> </a:t>
            </a:r>
            <a:r>
              <a:rPr lang="sk-SK" sz="2400" b="1" dirty="0" err="1"/>
              <a:t>incom</a:t>
            </a:r>
            <a:r>
              <a:rPr lang="en-US" sz="2400" b="1" dirty="0"/>
              <a:t>e </a:t>
            </a:r>
            <a:r>
              <a:rPr lang="en-US" sz="2400" dirty="0"/>
              <a:t>(top 10%, 1%, .1%, .01%)</a:t>
            </a:r>
            <a:endParaRPr lang="sk-SK" sz="2400" b="1" dirty="0"/>
          </a:p>
          <a:p>
            <a:r>
              <a:rPr lang="sk-SK" sz="2400" b="1" dirty="0"/>
              <a:t>20:20 </a:t>
            </a:r>
            <a:r>
              <a:rPr lang="sk-SK" sz="2400" b="1" dirty="0" err="1"/>
              <a:t>Ratio</a:t>
            </a:r>
            <a:r>
              <a:rPr lang="en-US" sz="2400" b="1" dirty="0"/>
              <a:t> </a:t>
            </a:r>
            <a:r>
              <a:rPr lang="en-US" sz="2400" dirty="0"/>
              <a:t>(or </a:t>
            </a:r>
            <a:r>
              <a:rPr lang="sk-SK" sz="2400" dirty="0" err="1"/>
              <a:t>decile</a:t>
            </a:r>
            <a:r>
              <a:rPr lang="sk-SK" sz="2400" dirty="0"/>
              <a:t> </a:t>
            </a:r>
            <a:r>
              <a:rPr lang="sk-SK" sz="2400" dirty="0" err="1"/>
              <a:t>ratio</a:t>
            </a:r>
            <a:r>
              <a:rPr lang="en-US" sz="2400" dirty="0"/>
              <a:t> can be used)</a:t>
            </a:r>
            <a:endParaRPr lang="en-US" sz="2400" b="1" dirty="0"/>
          </a:p>
          <a:p>
            <a:pPr lvl="1"/>
            <a:r>
              <a:rPr lang="en-US" sz="2400" dirty="0"/>
              <a:t>Compares how much richer the top 20% of populations are to the bottom 20% (SE=4,UK=7,US=8)</a:t>
            </a:r>
          </a:p>
          <a:p>
            <a:r>
              <a:rPr lang="en-US" sz="2400" b="1" dirty="0"/>
              <a:t>the Robin Hood index, the Atkinson index and Theil's entropy measure</a:t>
            </a:r>
            <a:r>
              <a:rPr lang="en-US" sz="2400" dirty="0"/>
              <a:t>.</a:t>
            </a:r>
          </a:p>
          <a:p>
            <a:r>
              <a:rPr lang="en-US" sz="2400" b="1" dirty="0"/>
              <a:t>Palma ratio </a:t>
            </a:r>
            <a:r>
              <a:rPr lang="en-US" sz="2400" dirty="0"/>
              <a:t>(the ratio of the income share of the top 10% to that of the bottom 40%).</a:t>
            </a:r>
            <a:endParaRPr lang="sk-SK" sz="2400" b="1" dirty="0"/>
          </a:p>
        </p:txBody>
      </p:sp>
    </p:spTree>
    <p:extLst>
      <p:ext uri="{BB962C8B-B14F-4D97-AF65-F5344CB8AC3E}">
        <p14:creationId xmlns:p14="http://schemas.microsoft.com/office/powerpoint/2010/main" val="46323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788186" cy="504056"/>
          </a:xfrm>
        </p:spPr>
        <p:txBody>
          <a:bodyPr>
            <a:noAutofit/>
          </a:bodyPr>
          <a:lstStyle/>
          <a:p>
            <a:pPr algn="l"/>
            <a:r>
              <a:rPr lang="en-US" sz="2800" b="1" dirty="0"/>
              <a:t>How economic inequality harms societies</a:t>
            </a:r>
            <a:endParaRPr lang="en-US" altLang="en-US" sz="2800" b="1" dirty="0"/>
          </a:p>
        </p:txBody>
      </p:sp>
      <p:sp>
        <p:nvSpPr>
          <p:cNvPr id="110595" name="Rectangle 3"/>
          <p:cNvSpPr>
            <a:spLocks noGrp="1" noChangeArrowheads="1"/>
          </p:cNvSpPr>
          <p:nvPr>
            <p:ph type="body" idx="4294967295"/>
          </p:nvPr>
        </p:nvSpPr>
        <p:spPr>
          <a:xfrm>
            <a:off x="251520" y="692696"/>
            <a:ext cx="8640960" cy="5472608"/>
          </a:xfrm>
        </p:spPr>
        <p:txBody>
          <a:bodyPr>
            <a:normAutofit/>
          </a:bodyPr>
          <a:lstStyle/>
          <a:p>
            <a:r>
              <a:rPr lang="cs-CZ" altLang="en-US" sz="2000" i="1" dirty="0"/>
              <a:t>Video YT: Richard </a:t>
            </a:r>
            <a:r>
              <a:rPr lang="cs-CZ" altLang="en-US" sz="2000" i="1" dirty="0" err="1"/>
              <a:t>Wilkinson</a:t>
            </a:r>
            <a:r>
              <a:rPr lang="cs-CZ" altLang="en-US" sz="2000" dirty="0"/>
              <a:t> </a:t>
            </a:r>
            <a:r>
              <a:rPr lang="en-US" sz="2000" dirty="0"/>
              <a:t> </a:t>
            </a:r>
            <a:endParaRPr lang="cs-CZ" sz="2000" dirty="0"/>
          </a:p>
          <a:p>
            <a:r>
              <a:rPr lang="cs-CZ" sz="2000" dirty="0">
                <a:hlinkClick r:id="rId3"/>
              </a:rPr>
              <a:t>https://youtu.be/cZ7LzE3u7Bw</a:t>
            </a:r>
            <a:endParaRPr lang="cs-CZ" sz="2000" dirty="0"/>
          </a:p>
          <a:p>
            <a:r>
              <a:rPr lang="cs-CZ" sz="2000" dirty="0"/>
              <a:t>Richard Gerald </a:t>
            </a:r>
            <a:r>
              <a:rPr lang="cs-CZ" sz="2000" dirty="0" err="1"/>
              <a:t>Wilkinson</a:t>
            </a:r>
            <a:r>
              <a:rPr lang="cs-CZ" sz="2000" dirty="0"/>
              <a:t> </a:t>
            </a:r>
            <a:r>
              <a:rPr lang="cs-CZ" sz="2000" dirty="0" err="1"/>
              <a:t>is</a:t>
            </a:r>
            <a:r>
              <a:rPr lang="cs-CZ" sz="2000" dirty="0"/>
              <a:t> </a:t>
            </a:r>
            <a:r>
              <a:rPr lang="cs-CZ" sz="2000" dirty="0" err="1"/>
              <a:t>British</a:t>
            </a:r>
            <a:r>
              <a:rPr lang="cs-CZ" sz="2000" dirty="0"/>
              <a:t> </a:t>
            </a:r>
            <a:r>
              <a:rPr lang="cs-CZ" sz="2000" dirty="0" err="1"/>
              <a:t>social</a:t>
            </a:r>
            <a:r>
              <a:rPr lang="cs-CZ" sz="2000" dirty="0"/>
              <a:t> </a:t>
            </a:r>
            <a:r>
              <a:rPr lang="cs-CZ" sz="2000" dirty="0" err="1"/>
              <a:t>epidemiologist</a:t>
            </a:r>
            <a:endParaRPr lang="cs-CZ" sz="2000" dirty="0"/>
          </a:p>
          <a:p>
            <a:r>
              <a:rPr lang="cs-CZ" sz="2000" dirty="0"/>
              <a:t>Best </a:t>
            </a:r>
            <a:r>
              <a:rPr lang="cs-CZ" sz="2000" dirty="0" err="1"/>
              <a:t>known</a:t>
            </a:r>
            <a:r>
              <a:rPr lang="cs-CZ" sz="2000" dirty="0"/>
              <a:t> </a:t>
            </a:r>
            <a:r>
              <a:rPr lang="cs-CZ" sz="2000" dirty="0" err="1"/>
              <a:t>for</a:t>
            </a:r>
            <a:r>
              <a:rPr lang="cs-CZ" sz="2000" dirty="0"/>
              <a:t> his </a:t>
            </a:r>
            <a:r>
              <a:rPr lang="cs-CZ" sz="2000" dirty="0" err="1"/>
              <a:t>book</a:t>
            </a:r>
            <a:r>
              <a:rPr lang="cs-CZ" sz="2000" dirty="0"/>
              <a:t> (</a:t>
            </a:r>
            <a:r>
              <a:rPr lang="cs-CZ" sz="2000" dirty="0" err="1"/>
              <a:t>with</a:t>
            </a:r>
            <a:r>
              <a:rPr lang="cs-CZ" sz="2000" dirty="0"/>
              <a:t> Kate </a:t>
            </a:r>
            <a:r>
              <a:rPr lang="cs-CZ" sz="2000" dirty="0" err="1"/>
              <a:t>Pickett</a:t>
            </a:r>
            <a:r>
              <a:rPr lang="cs-CZ" sz="2000" dirty="0"/>
              <a:t>) </a:t>
            </a:r>
            <a:r>
              <a:rPr lang="cs-CZ" sz="2000" i="1" dirty="0" err="1"/>
              <a:t>The</a:t>
            </a:r>
            <a:r>
              <a:rPr lang="cs-CZ" sz="2000" i="1" dirty="0"/>
              <a:t> Spirit </a:t>
            </a:r>
            <a:r>
              <a:rPr lang="cs-CZ" sz="2000" i="1" dirty="0" err="1"/>
              <a:t>Level</a:t>
            </a:r>
            <a:r>
              <a:rPr lang="cs-CZ" sz="2000" dirty="0"/>
              <a:t>, </a:t>
            </a:r>
          </a:p>
          <a:p>
            <a:r>
              <a:rPr lang="cs-CZ" sz="2000" dirty="0"/>
              <a:t>He </a:t>
            </a:r>
            <a:r>
              <a:rPr lang="cs-CZ" sz="2000" dirty="0" err="1"/>
              <a:t>argues</a:t>
            </a:r>
            <a:r>
              <a:rPr lang="cs-CZ" sz="2000" dirty="0"/>
              <a:t> </a:t>
            </a:r>
            <a:r>
              <a:rPr lang="cs-CZ" sz="2000" dirty="0" err="1"/>
              <a:t>that</a:t>
            </a:r>
            <a:r>
              <a:rPr lang="cs-CZ" sz="2000" dirty="0"/>
              <a:t> </a:t>
            </a:r>
            <a:r>
              <a:rPr lang="cs-CZ" sz="2000" dirty="0" err="1"/>
              <a:t>equal</a:t>
            </a:r>
            <a:r>
              <a:rPr lang="cs-CZ" sz="2000" dirty="0"/>
              <a:t> </a:t>
            </a:r>
            <a:r>
              <a:rPr lang="cs-CZ" sz="2000" dirty="0" err="1"/>
              <a:t>distribution</a:t>
            </a:r>
            <a:r>
              <a:rPr lang="cs-CZ" sz="2000" dirty="0"/>
              <a:t> </a:t>
            </a:r>
            <a:r>
              <a:rPr lang="cs-CZ" sz="2000" dirty="0" err="1"/>
              <a:t>of</a:t>
            </a:r>
            <a:r>
              <a:rPr lang="cs-CZ" sz="2000" dirty="0"/>
              <a:t> </a:t>
            </a:r>
            <a:r>
              <a:rPr lang="cs-CZ" sz="2000" dirty="0" err="1"/>
              <a:t>incomes</a:t>
            </a:r>
            <a:r>
              <a:rPr lang="cs-CZ" sz="2000" dirty="0"/>
              <a:t>:</a:t>
            </a:r>
          </a:p>
          <a:p>
            <a:pPr lvl="1"/>
            <a:r>
              <a:rPr lang="cs-CZ" sz="1800" dirty="0" err="1"/>
              <a:t>improves</a:t>
            </a:r>
            <a:r>
              <a:rPr lang="cs-CZ" sz="1800" dirty="0"/>
              <a:t> </a:t>
            </a:r>
            <a:r>
              <a:rPr lang="cs-CZ" sz="1800" dirty="0" err="1"/>
              <a:t>population</a:t>
            </a:r>
            <a:r>
              <a:rPr lang="cs-CZ" sz="1800" dirty="0"/>
              <a:t> </a:t>
            </a:r>
            <a:r>
              <a:rPr lang="cs-CZ" sz="1800" dirty="0" err="1"/>
              <a:t>health</a:t>
            </a:r>
            <a:endParaRPr lang="cs-CZ" sz="1800" dirty="0"/>
          </a:p>
          <a:p>
            <a:pPr lvl="1"/>
            <a:r>
              <a:rPr lang="cs-CZ" sz="1800" dirty="0" err="1"/>
              <a:t>decreases</a:t>
            </a:r>
            <a:r>
              <a:rPr lang="cs-CZ" sz="1800" dirty="0"/>
              <a:t> </a:t>
            </a:r>
            <a:r>
              <a:rPr lang="cs-CZ" sz="1800" dirty="0" err="1"/>
              <a:t>social</a:t>
            </a:r>
            <a:r>
              <a:rPr lang="cs-CZ" sz="1800" dirty="0"/>
              <a:t> </a:t>
            </a:r>
            <a:r>
              <a:rPr lang="cs-CZ" sz="1800" dirty="0" err="1"/>
              <a:t>problems</a:t>
            </a:r>
            <a:r>
              <a:rPr lang="cs-CZ" sz="1800" dirty="0"/>
              <a:t> (</a:t>
            </a:r>
            <a:r>
              <a:rPr lang="cs-CZ" sz="1800" dirty="0" err="1"/>
              <a:t>violence</a:t>
            </a:r>
            <a:r>
              <a:rPr lang="cs-CZ" sz="1800" dirty="0"/>
              <a:t>, </a:t>
            </a:r>
            <a:r>
              <a:rPr lang="cs-CZ" sz="1800" dirty="0" err="1"/>
              <a:t>drug</a:t>
            </a:r>
            <a:r>
              <a:rPr lang="cs-CZ" sz="1800" dirty="0"/>
              <a:t> abuse, </a:t>
            </a:r>
            <a:r>
              <a:rPr lang="cs-CZ" sz="1800" dirty="0" err="1"/>
              <a:t>teenage</a:t>
            </a:r>
            <a:r>
              <a:rPr lang="cs-CZ" sz="1800" dirty="0"/>
              <a:t> </a:t>
            </a:r>
            <a:r>
              <a:rPr lang="cs-CZ" sz="1800" dirty="0" err="1"/>
              <a:t>births</a:t>
            </a:r>
            <a:r>
              <a:rPr lang="cs-CZ" sz="1800" dirty="0"/>
              <a:t>, </a:t>
            </a:r>
            <a:r>
              <a:rPr lang="cs-CZ" sz="1800" dirty="0" err="1"/>
              <a:t>mental</a:t>
            </a:r>
            <a:r>
              <a:rPr lang="cs-CZ" sz="1800" dirty="0"/>
              <a:t> </a:t>
            </a:r>
            <a:r>
              <a:rPr lang="cs-CZ" sz="1800" dirty="0" err="1"/>
              <a:t>illness</a:t>
            </a:r>
            <a:r>
              <a:rPr lang="cs-CZ" sz="1800" dirty="0"/>
              <a:t>, obesity)</a:t>
            </a:r>
          </a:p>
          <a:p>
            <a:pPr lvl="1"/>
            <a:r>
              <a:rPr lang="cs-CZ" sz="1800" dirty="0" err="1"/>
              <a:t>improves</a:t>
            </a:r>
            <a:r>
              <a:rPr lang="cs-CZ" sz="1800" dirty="0"/>
              <a:t> </a:t>
            </a:r>
            <a:r>
              <a:rPr lang="cs-CZ" sz="1800" dirty="0" err="1"/>
              <a:t>social</a:t>
            </a:r>
            <a:r>
              <a:rPr lang="cs-CZ" sz="1800" dirty="0"/>
              <a:t> </a:t>
            </a:r>
            <a:r>
              <a:rPr lang="cs-CZ" sz="1800" dirty="0" err="1"/>
              <a:t>cohesion</a:t>
            </a:r>
            <a:r>
              <a:rPr lang="cs-CZ" sz="1800" dirty="0"/>
              <a:t> </a:t>
            </a:r>
          </a:p>
          <a:p>
            <a:endParaRPr lang="cs-CZ" sz="2400" dirty="0"/>
          </a:p>
          <a:p>
            <a:pPr marL="0" indent="0">
              <a:buNone/>
            </a:pPr>
            <a:endParaRPr lang="cs-CZ" sz="2400" b="1" dirty="0"/>
          </a:p>
          <a:p>
            <a:endParaRPr lang="en-US" sz="2800" b="1" dirty="0"/>
          </a:p>
          <a:p>
            <a:endParaRPr lang="en-US" altLang="en-US" dirty="0"/>
          </a:p>
        </p:txBody>
      </p:sp>
      <p:pic>
        <p:nvPicPr>
          <p:cNvPr id="2" name="Obrázek 1">
            <a:extLst>
              <a:ext uri="{FF2B5EF4-FFF2-40B4-BE49-F238E27FC236}">
                <a16:creationId xmlns:a16="http://schemas.microsoft.com/office/drawing/2014/main" id="{B30D49E5-72F3-4FBA-A069-D864E4AB73C5}"/>
              </a:ext>
            </a:extLst>
          </p:cNvPr>
          <p:cNvPicPr>
            <a:picLocks noChangeAspect="1"/>
          </p:cNvPicPr>
          <p:nvPr/>
        </p:nvPicPr>
        <p:blipFill>
          <a:blip r:embed="rId4"/>
          <a:stretch>
            <a:fillRect/>
          </a:stretch>
        </p:blipFill>
        <p:spPr>
          <a:xfrm>
            <a:off x="3923928" y="3659622"/>
            <a:ext cx="5140653" cy="3164555"/>
          </a:xfrm>
          <a:prstGeom prst="rect">
            <a:avLst/>
          </a:prstGeom>
        </p:spPr>
      </p:pic>
    </p:spTree>
    <p:custDataLst>
      <p:tags r:id="rId1"/>
    </p:custDataLst>
    <p:extLst>
      <p:ext uri="{BB962C8B-B14F-4D97-AF65-F5344CB8AC3E}">
        <p14:creationId xmlns:p14="http://schemas.microsoft.com/office/powerpoint/2010/main" val="271864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504" y="53342"/>
            <a:ext cx="8229600" cy="598165"/>
          </a:xfrm>
        </p:spPr>
        <p:txBody>
          <a:bodyPr>
            <a:noAutofit/>
          </a:bodyPr>
          <a:lstStyle/>
          <a:p>
            <a:pPr algn="l"/>
            <a:r>
              <a:rPr lang="en-US" altLang="en-US" sz="2800" b="1" dirty="0"/>
              <a:t>Measures of inequality of opportunity</a:t>
            </a:r>
          </a:p>
        </p:txBody>
      </p:sp>
      <p:sp>
        <p:nvSpPr>
          <p:cNvPr id="25603" name="Rectangle 3"/>
          <p:cNvSpPr>
            <a:spLocks noGrp="1" noChangeArrowheads="1"/>
          </p:cNvSpPr>
          <p:nvPr>
            <p:ph type="body" idx="1"/>
          </p:nvPr>
        </p:nvSpPr>
        <p:spPr>
          <a:xfrm>
            <a:off x="295275" y="800732"/>
            <a:ext cx="8229600" cy="5380831"/>
          </a:xfrm>
        </p:spPr>
        <p:txBody>
          <a:bodyPr>
            <a:normAutofit/>
          </a:bodyPr>
          <a:lstStyle/>
          <a:p>
            <a:r>
              <a:rPr lang="en-US" altLang="en-US" sz="2400" dirty="0"/>
              <a:t>social mobility </a:t>
            </a:r>
          </a:p>
          <a:p>
            <a:pPr lvl="1"/>
            <a:r>
              <a:rPr lang="en-US" altLang="en-US" sz="2000" dirty="0"/>
              <a:t>SM is the movement of people up or down the stratification system</a:t>
            </a:r>
          </a:p>
          <a:p>
            <a:endParaRPr lang="en-US" altLang="en-US" sz="2400" dirty="0"/>
          </a:p>
          <a:p>
            <a:r>
              <a:rPr lang="en-US" altLang="en-US" sz="2400" dirty="0"/>
              <a:t>retrospective vs. prospective measurement</a:t>
            </a:r>
          </a:p>
          <a:p>
            <a:r>
              <a:rPr lang="en-US" altLang="en-US" sz="2400" dirty="0"/>
              <a:t>structural social mobility vs. net social mobility</a:t>
            </a:r>
          </a:p>
          <a:p>
            <a:r>
              <a:rPr lang="en-US" altLang="en-US" sz="2400" dirty="0"/>
              <a:t>absolute vs. relative social mobility</a:t>
            </a:r>
          </a:p>
          <a:p>
            <a:r>
              <a:rPr lang="en-US" altLang="en-US" sz="2400" dirty="0"/>
              <a:t>percent/proportions vs. </a:t>
            </a:r>
            <a:r>
              <a:rPr lang="en-US" altLang="ja-JP" sz="2400" dirty="0">
                <a:ea typeface="ＭＳ Ｐゴシック" pitchFamily="34" charset="-128"/>
              </a:rPr>
              <a:t>odds ratios</a:t>
            </a:r>
          </a:p>
          <a:p>
            <a:endParaRPr lang="en-US" altLang="ja-JP" sz="2400" dirty="0">
              <a:ea typeface="ＭＳ Ｐゴシック" pitchFamily="34" charset="-128"/>
            </a:endParaRPr>
          </a:p>
          <a:p>
            <a:r>
              <a:rPr lang="en-US" altLang="ja-JP" sz="2400" dirty="0">
                <a:ea typeface="ＭＳ Ｐゴシック" pitchFamily="34" charset="-128"/>
              </a:rPr>
              <a:t>opportunity structure for specific </a:t>
            </a:r>
            <a:r>
              <a:rPr lang="en-US" altLang="ja-JP" sz="2400" dirty="0" err="1">
                <a:ea typeface="ＭＳ Ｐゴシック" pitchFamily="34" charset="-128"/>
              </a:rPr>
              <a:t>behaviour</a:t>
            </a:r>
            <a:r>
              <a:rPr lang="en-US" altLang="ja-JP" sz="2400" dirty="0">
                <a:ea typeface="ＭＳ Ｐゴシック" pitchFamily="34" charset="-128"/>
              </a:rPr>
              <a:t> vs. effort, motivation, real </a:t>
            </a:r>
            <a:r>
              <a:rPr lang="en-US" altLang="ja-JP" sz="2400" dirty="0" err="1">
                <a:ea typeface="ＭＳ Ｐゴシック" pitchFamily="34" charset="-128"/>
              </a:rPr>
              <a:t>behaviour</a:t>
            </a:r>
            <a:r>
              <a:rPr lang="en-US" altLang="ja-JP" sz="2400" dirty="0">
                <a:ea typeface="ＭＳ Ｐゴシック" pitchFamily="34" charset="-128"/>
              </a:rPr>
              <a:t> </a:t>
            </a:r>
          </a:p>
          <a:p>
            <a:endParaRPr lang="en-US" altLang="en-US" sz="2400"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19</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19</a:t>
            </a:fld>
            <a:endParaRPr lang="en-GB"/>
          </a:p>
        </p:txBody>
      </p:sp>
    </p:spTree>
    <p:extLst>
      <p:ext uri="{BB962C8B-B14F-4D97-AF65-F5344CB8AC3E}">
        <p14:creationId xmlns:p14="http://schemas.microsoft.com/office/powerpoint/2010/main" val="10998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62143"/>
            <a:ext cx="7632848" cy="602934"/>
          </a:xfrm>
        </p:spPr>
        <p:txBody>
          <a:bodyPr>
            <a:normAutofit/>
          </a:bodyPr>
          <a:lstStyle/>
          <a:p>
            <a:pPr algn="l"/>
            <a:r>
              <a:rPr lang="cs-CZ" altLang="en-US" sz="2800" b="1" dirty="0" err="1"/>
              <a:t>Inequality</a:t>
            </a:r>
            <a:r>
              <a:rPr lang="cs-CZ" altLang="en-US" sz="2800" b="1" dirty="0"/>
              <a:t>, </a:t>
            </a:r>
            <a:r>
              <a:rPr lang="cs-CZ" altLang="en-US" sz="2800" b="1" dirty="0" err="1"/>
              <a:t>segregation</a:t>
            </a:r>
            <a:r>
              <a:rPr lang="cs-CZ" altLang="en-US" sz="2800" b="1" dirty="0"/>
              <a:t>, diversity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291860" y="603349"/>
            <a:ext cx="8569075" cy="6140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segregation, diversity </a:t>
            </a:r>
            <a:r>
              <a:rPr lang="en-US" altLang="en-US" sz="2200" dirty="0"/>
              <a:t>are tightly coupled concepts</a:t>
            </a:r>
          </a:p>
          <a:p>
            <a:pPr lvl="1"/>
            <a:r>
              <a:rPr lang="en-US" sz="1800" dirty="0"/>
              <a:t>diversity indicates mostly variety or quantity of groups in population</a:t>
            </a:r>
          </a:p>
          <a:p>
            <a:pPr lvl="1"/>
            <a:r>
              <a:rPr lang="en-US" sz="1800" dirty="0"/>
              <a:t>inequality and segregation indicate precise differences among groups</a:t>
            </a:r>
            <a:endParaRPr lang="en-US" altLang="en-US" sz="1800" dirty="0"/>
          </a:p>
          <a:p>
            <a:endParaRPr lang="en-US" altLang="en-US" sz="2200" i="1" dirty="0"/>
          </a:p>
          <a:p>
            <a:r>
              <a:rPr lang="en-US" altLang="en-US" sz="2200" i="1" dirty="0"/>
              <a:t>Inequality</a:t>
            </a:r>
            <a:r>
              <a:rPr lang="en-US" altLang="en-US" sz="2200" dirty="0"/>
              <a:t> refers to the </a:t>
            </a:r>
            <a:r>
              <a:rPr lang="en-US" altLang="en-US" sz="2200" i="1" dirty="0"/>
              <a:t>uneven distribution of resources, opportunities, outcomes</a:t>
            </a:r>
            <a:r>
              <a:rPr lang="en-US" altLang="en-US" sz="2200" dirty="0"/>
              <a:t> across groups</a:t>
            </a:r>
          </a:p>
          <a:p>
            <a:pPr lvl="1"/>
            <a:r>
              <a:rPr lang="en-US" altLang="en-US" sz="1800" dirty="0"/>
              <a:t>distribution of a variables in population</a:t>
            </a:r>
          </a:p>
          <a:p>
            <a:pPr lvl="1"/>
            <a:r>
              <a:rPr lang="en-US" altLang="en-US" sz="1800" dirty="0"/>
              <a:t>differences in one population from one criterion</a:t>
            </a:r>
          </a:p>
          <a:p>
            <a:pPr lvl="1"/>
            <a:r>
              <a:rPr lang="en-US" altLang="en-US" sz="1800" i="1" dirty="0"/>
              <a:t>vertical</a:t>
            </a:r>
            <a:r>
              <a:rPr lang="en-US" altLang="en-US" sz="1800" dirty="0"/>
              <a:t> differences</a:t>
            </a:r>
          </a:p>
          <a:p>
            <a:endParaRPr lang="en-US" altLang="en-US" sz="2200" i="1" dirty="0"/>
          </a:p>
          <a:p>
            <a:r>
              <a:rPr lang="en-US" altLang="en-US" sz="2200" i="1" dirty="0"/>
              <a:t>Segregation</a:t>
            </a:r>
            <a:r>
              <a:rPr lang="en-US" altLang="en-US" sz="2200" dirty="0"/>
              <a:t> refers to the </a:t>
            </a:r>
            <a:r>
              <a:rPr lang="en-US" altLang="en-US" sz="2200" i="1" dirty="0"/>
              <a:t>uneven distribution of groups </a:t>
            </a:r>
            <a:r>
              <a:rPr lang="en-US" altLang="en-US" sz="2200" dirty="0"/>
              <a:t>across separate places, occupations or institutions</a:t>
            </a:r>
          </a:p>
          <a:p>
            <a:pPr lvl="1"/>
            <a:r>
              <a:rPr lang="en-US" altLang="en-US" sz="1800" dirty="0"/>
              <a:t>differences between two and more groups</a:t>
            </a:r>
          </a:p>
          <a:p>
            <a:pPr lvl="1"/>
            <a:r>
              <a:rPr lang="en-US" altLang="en-US" sz="1800" dirty="0"/>
              <a:t>differences between populations in specific areas (educational system, labor market)</a:t>
            </a:r>
          </a:p>
          <a:p>
            <a:pPr lvl="1"/>
            <a:r>
              <a:rPr lang="en-US" altLang="en-US" sz="1800" i="1" dirty="0"/>
              <a:t>horizontal</a:t>
            </a:r>
            <a:r>
              <a:rPr lang="en-US" altLang="en-US" sz="1800" dirty="0"/>
              <a:t> differences </a:t>
            </a:r>
          </a:p>
          <a:p>
            <a:r>
              <a:rPr lang="en-US" altLang="en-US" sz="2200" dirty="0"/>
              <a:t>Inequality and segregation implies the idea of equality or evenness </a:t>
            </a:r>
          </a:p>
        </p:txBody>
      </p:sp>
    </p:spTree>
    <p:extLst>
      <p:ext uri="{BB962C8B-B14F-4D97-AF65-F5344CB8AC3E}">
        <p14:creationId xmlns:p14="http://schemas.microsoft.com/office/powerpoint/2010/main" val="34408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Measures</a:t>
            </a:r>
            <a:r>
              <a:rPr lang="cs-CZ" altLang="en-US" sz="2800" b="1" dirty="0"/>
              <a:t> </a:t>
            </a:r>
            <a:r>
              <a:rPr lang="cs-CZ" altLang="en-US" sz="2800" b="1" dirty="0" err="1"/>
              <a:t>of</a:t>
            </a:r>
            <a:r>
              <a:rPr lang="cs-CZ" altLang="en-US" sz="2800" b="1" dirty="0"/>
              <a:t> </a:t>
            </a:r>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rmAutofit/>
          </a:bodyPr>
          <a:lstStyle/>
          <a:p>
            <a:r>
              <a:rPr lang="en-US" sz="2400" dirty="0"/>
              <a:t>Entropy, Theil Index, Information Theory Index, Dissimilarity Index, Divergence Index</a:t>
            </a:r>
            <a:endParaRPr lang="cs-CZ" sz="2400" dirty="0"/>
          </a:p>
          <a:p>
            <a:pPr lvl="1"/>
            <a:r>
              <a:rPr lang="en-US" sz="2000" dirty="0"/>
              <a:t>Most measures are „entropy-based“</a:t>
            </a:r>
          </a:p>
          <a:p>
            <a:pPr lvl="1"/>
            <a:r>
              <a:rPr lang="en-US" sz="2000" dirty="0"/>
              <a:t>Dissimilarity index is not „entropy-based“</a:t>
            </a:r>
          </a:p>
          <a:p>
            <a:r>
              <a:rPr lang="en-US" sz="2400" dirty="0"/>
              <a:t>Entropy a Theil Index indicate the level of diversity between groups</a:t>
            </a:r>
            <a:endParaRPr lang="cs-CZ" sz="2400" dirty="0"/>
          </a:p>
          <a:p>
            <a:pPr lvl="1"/>
            <a:r>
              <a:rPr lang="en-US" sz="2000" dirty="0"/>
              <a:t>if all are members of one group, there is no diversity in population</a:t>
            </a:r>
          </a:p>
          <a:p>
            <a:r>
              <a:rPr lang="en-US" sz="2400" dirty="0"/>
              <a:t>Entropy measure is offered for discrete variables (proportion)</a:t>
            </a:r>
          </a:p>
          <a:p>
            <a:r>
              <a:rPr lang="en-US" sz="2400" dirty="0"/>
              <a:t>Theil Index is offered for continuous variables (distribution)</a:t>
            </a:r>
          </a:p>
          <a:p>
            <a:endParaRPr lang="cs-CZ" sz="2600" dirty="0"/>
          </a:p>
          <a:p>
            <a:endParaRPr lang="en-US" altLang="en-US" dirty="0"/>
          </a:p>
        </p:txBody>
      </p:sp>
    </p:spTree>
    <p:custDataLst>
      <p:tags r:id="rId1"/>
    </p:custDataLst>
    <p:extLst>
      <p:ext uri="{BB962C8B-B14F-4D97-AF65-F5344CB8AC3E}">
        <p14:creationId xmlns:p14="http://schemas.microsoft.com/office/powerpoint/2010/main" val="415103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 </a:t>
            </a:r>
            <a:r>
              <a:rPr lang="cs-CZ" altLang="en-US" sz="2800" b="1" dirty="0"/>
              <a:t>I</a:t>
            </a:r>
            <a:endParaRPr lang="en-US" altLang="en-US" sz="2800" b="1" dirty="0"/>
          </a:p>
        </p:txBody>
      </p:sp>
      <p:sp>
        <p:nvSpPr>
          <p:cNvPr id="110595" name="Rectangle 3"/>
          <p:cNvSpPr>
            <a:spLocks noGrp="1" noChangeArrowheads="1"/>
          </p:cNvSpPr>
          <p:nvPr>
            <p:ph type="body" idx="4294967295"/>
          </p:nvPr>
        </p:nvSpPr>
        <p:spPr>
          <a:xfrm>
            <a:off x="251519" y="646572"/>
            <a:ext cx="8640961" cy="4870660"/>
          </a:xfrm>
        </p:spPr>
        <p:txBody>
          <a:bodyPr>
            <a:normAutofit fontScale="77500" lnSpcReduction="20000"/>
          </a:bodyPr>
          <a:lstStyle/>
          <a:p>
            <a:pPr>
              <a:lnSpc>
                <a:spcPct val="120000"/>
              </a:lnSpc>
              <a:spcBef>
                <a:spcPts val="0"/>
              </a:spcBef>
              <a:spcAft>
                <a:spcPts val="600"/>
              </a:spcAft>
            </a:pPr>
            <a:r>
              <a:rPr lang="en-US" altLang="en-US" dirty="0"/>
              <a:t>DI, D, or </a:t>
            </a:r>
            <a:r>
              <a:rPr lang="en-US" dirty="0"/>
              <a:t>Δ</a:t>
            </a:r>
            <a:r>
              <a:rPr lang="cs-CZ" dirty="0"/>
              <a:t>,</a:t>
            </a:r>
            <a:r>
              <a:rPr lang="en-US" dirty="0"/>
              <a:t> the most popular empirical measure of segregation</a:t>
            </a:r>
          </a:p>
          <a:p>
            <a:pPr>
              <a:lnSpc>
                <a:spcPct val="120000"/>
              </a:lnSpc>
              <a:spcBef>
                <a:spcPts val="0"/>
              </a:spcBef>
              <a:spcAft>
                <a:spcPts val="600"/>
              </a:spcAft>
            </a:pPr>
            <a:r>
              <a:rPr lang="en-US" dirty="0"/>
              <a:t>DI indicates the absolute difference between re</a:t>
            </a:r>
            <a:r>
              <a:rPr lang="cs-CZ" dirty="0"/>
              <a:t>l</a:t>
            </a:r>
            <a:r>
              <a:rPr lang="en-US" dirty="0" err="1"/>
              <a:t>ative</a:t>
            </a:r>
            <a:r>
              <a:rPr lang="en-US" dirty="0"/>
              <a:t> distributions two groups according to categories of next variable</a:t>
            </a:r>
          </a:p>
          <a:p>
            <a:pPr>
              <a:lnSpc>
                <a:spcPct val="120000"/>
              </a:lnSpc>
              <a:spcBef>
                <a:spcPts val="0"/>
              </a:spcBef>
              <a:spcAft>
                <a:spcPts val="600"/>
              </a:spcAft>
            </a:pPr>
            <a:r>
              <a:rPr lang="en-US" dirty="0"/>
              <a:t>example: what is gender segregation in tertiary education?</a:t>
            </a:r>
          </a:p>
          <a:p>
            <a:pPr marL="971550" lvl="1" indent="-514350">
              <a:buFont typeface="+mj-lt"/>
              <a:buAutoNum type="arabicParenR"/>
            </a:pPr>
            <a:r>
              <a:rPr lang="en-US" dirty="0"/>
              <a:t>compute proportion of students by gender in selected study fields (social science, natural science, law, medicine, pedagogy)</a:t>
            </a:r>
          </a:p>
          <a:p>
            <a:pPr marL="971550" lvl="1" indent="-514350">
              <a:buFont typeface="+mj-lt"/>
              <a:buAutoNum type="arabicParenR"/>
            </a:pPr>
            <a:r>
              <a:rPr lang="en-US" dirty="0"/>
              <a:t>subtract these proportions (negative results multiply by -1)</a:t>
            </a:r>
          </a:p>
          <a:p>
            <a:pPr marL="971550" lvl="1" indent="-514350">
              <a:buFont typeface="+mj-lt"/>
              <a:buAutoNum type="arabicParenR"/>
            </a:pPr>
            <a:r>
              <a:rPr lang="en-US" dirty="0"/>
              <a:t>sum up all differences and divide the result</a:t>
            </a:r>
            <a:r>
              <a:rPr lang="cs-CZ" dirty="0"/>
              <a:t>s</a:t>
            </a:r>
            <a:r>
              <a:rPr lang="en-US" dirty="0"/>
              <a:t> by 2</a:t>
            </a:r>
          </a:p>
          <a:p>
            <a:pPr marL="360363" indent="-338138"/>
            <a:endParaRPr lang="en-US" dirty="0"/>
          </a:p>
          <a:p>
            <a:pPr marL="360363" indent="-338138"/>
            <a:r>
              <a:rPr lang="en-US" dirty="0"/>
              <a:t>DI is computed as sum of positive differences between two percent distributions divided by number 2:</a:t>
            </a:r>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05976D9F-E4FF-41BC-A02F-058A5B27CE24}"/>
              </a:ext>
            </a:extLst>
          </p:cNvPr>
          <p:cNvGraphicFramePr>
            <a:graphicFrameLocks noChangeAspect="1"/>
          </p:cNvGraphicFramePr>
          <p:nvPr>
            <p:extLst>
              <p:ext uri="{D42A27DB-BD31-4B8C-83A1-F6EECF244321}">
                <p14:modId xmlns:p14="http://schemas.microsoft.com/office/powerpoint/2010/main" val="304508218"/>
              </p:ext>
            </p:extLst>
          </p:nvPr>
        </p:nvGraphicFramePr>
        <p:xfrm>
          <a:off x="3131840" y="5301208"/>
          <a:ext cx="2880320" cy="1081073"/>
        </p:xfrm>
        <a:graphic>
          <a:graphicData uri="http://schemas.openxmlformats.org/presentationml/2006/ole">
            <mc:AlternateContent xmlns:mc="http://schemas.openxmlformats.org/markup-compatibility/2006">
              <mc:Choice xmlns:v="urn:schemas-microsoft-com:vml" Requires="v">
                <p:oleObj name="Equation" r:id="rId3" imgW="1422400" imgH="546100" progId="Equation.DSMT4">
                  <p:embed/>
                </p:oleObj>
              </mc:Choice>
              <mc:Fallback>
                <p:oleObj name="Equation" r:id="rId3" imgW="1422400" imgH="546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01208"/>
                        <a:ext cx="2880320" cy="1081073"/>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332992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a:t>
            </a:r>
            <a:r>
              <a:rPr lang="cs-CZ" altLang="en-US" sz="2800" b="1" dirty="0"/>
              <a:t> II</a:t>
            </a:r>
            <a:r>
              <a:rPr lang="en-US" altLang="en-US" sz="2800" b="1" dirty="0"/>
              <a:t>  </a:t>
            </a:r>
          </a:p>
        </p:txBody>
      </p:sp>
      <p:sp>
        <p:nvSpPr>
          <p:cNvPr id="110595" name="Rectangle 3"/>
          <p:cNvSpPr>
            <a:spLocks noGrp="1" noChangeArrowheads="1"/>
          </p:cNvSpPr>
          <p:nvPr>
            <p:ph type="body" idx="4294967295"/>
          </p:nvPr>
        </p:nvSpPr>
        <p:spPr>
          <a:xfrm>
            <a:off x="251519" y="646571"/>
            <a:ext cx="8640961" cy="5158691"/>
          </a:xfrm>
        </p:spPr>
        <p:txBody>
          <a:bodyPr>
            <a:normAutofit/>
          </a:bodyPr>
          <a:lstStyle/>
          <a:p>
            <a:pPr>
              <a:lnSpc>
                <a:spcPct val="120000"/>
              </a:lnSpc>
              <a:spcBef>
                <a:spcPts val="0"/>
              </a:spcBef>
              <a:spcAft>
                <a:spcPts val="600"/>
              </a:spcAft>
            </a:pPr>
            <a:r>
              <a:rPr lang="en-US" sz="2600" dirty="0"/>
              <a:t>advantages</a:t>
            </a:r>
            <a:endParaRPr lang="cs-CZ" sz="2600" dirty="0"/>
          </a:p>
          <a:p>
            <a:pPr lvl="1">
              <a:lnSpc>
                <a:spcPct val="120000"/>
              </a:lnSpc>
              <a:spcBef>
                <a:spcPts val="0"/>
              </a:spcBef>
              <a:spcAft>
                <a:spcPts val="600"/>
              </a:spcAft>
            </a:pPr>
            <a:r>
              <a:rPr lang="en-US" sz="2200" dirty="0"/>
              <a:t>intuitive</a:t>
            </a:r>
            <a:r>
              <a:rPr lang="cs-CZ" sz="2200" dirty="0"/>
              <a:t> and </a:t>
            </a:r>
            <a:r>
              <a:rPr lang="cs-CZ" sz="2200" dirty="0" err="1"/>
              <a:t>easy</a:t>
            </a:r>
            <a:r>
              <a:rPr lang="en-US" sz="2200" dirty="0"/>
              <a:t> interpretation</a:t>
            </a:r>
            <a:endParaRPr lang="cs-CZ" sz="2200" dirty="0"/>
          </a:p>
          <a:p>
            <a:pPr lvl="1">
              <a:lnSpc>
                <a:spcPct val="120000"/>
              </a:lnSpc>
              <a:spcBef>
                <a:spcPts val="0"/>
              </a:spcBef>
              <a:spcAft>
                <a:spcPts val="600"/>
              </a:spcAft>
            </a:pPr>
            <a:r>
              <a:rPr lang="en-US" sz="2200" dirty="0"/>
              <a:t>identification of categories where the difference</a:t>
            </a:r>
            <a:r>
              <a:rPr lang="cs-CZ" sz="2200" dirty="0"/>
              <a:t>s</a:t>
            </a:r>
            <a:r>
              <a:rPr lang="en-US" sz="2200" dirty="0"/>
              <a:t> </a:t>
            </a:r>
            <a:r>
              <a:rPr lang="cs-CZ" sz="2200" dirty="0"/>
              <a:t>are </a:t>
            </a:r>
            <a:r>
              <a:rPr lang="en-US" sz="2200" dirty="0"/>
              <a:t>high</a:t>
            </a:r>
            <a:endParaRPr lang="cs-CZ" sz="2200" dirty="0"/>
          </a:p>
          <a:p>
            <a:pPr lvl="1">
              <a:lnSpc>
                <a:spcPct val="120000"/>
              </a:lnSpc>
              <a:spcBef>
                <a:spcPts val="0"/>
              </a:spcBef>
              <a:spcAft>
                <a:spcPts val="600"/>
              </a:spcAft>
            </a:pPr>
            <a:r>
              <a:rPr lang="en-US" sz="2200" dirty="0"/>
              <a:t>multiply by 100 indicates what proportion is needed for equality between groups </a:t>
            </a:r>
          </a:p>
          <a:p>
            <a:pPr>
              <a:lnSpc>
                <a:spcPct val="120000"/>
              </a:lnSpc>
              <a:spcBef>
                <a:spcPts val="0"/>
              </a:spcBef>
              <a:spcAft>
                <a:spcPts val="600"/>
              </a:spcAft>
            </a:pPr>
            <a:r>
              <a:rPr lang="en-US" sz="2600" dirty="0"/>
              <a:t>disadvantages</a:t>
            </a:r>
            <a:endParaRPr lang="cs-CZ" sz="2600" dirty="0"/>
          </a:p>
          <a:p>
            <a:pPr lvl="1">
              <a:lnSpc>
                <a:spcPct val="120000"/>
              </a:lnSpc>
              <a:spcBef>
                <a:spcPts val="0"/>
              </a:spcBef>
              <a:spcAft>
                <a:spcPts val="600"/>
              </a:spcAft>
            </a:pPr>
            <a:r>
              <a:rPr lang="cs-CZ" sz="2000" dirty="0"/>
              <a:t>n</a:t>
            </a:r>
            <a:r>
              <a:rPr lang="en-US" sz="2000" dirty="0"/>
              <a:t>umbers of categories influence the size of DI</a:t>
            </a:r>
            <a:endParaRPr lang="cs-CZ" sz="2000" dirty="0"/>
          </a:p>
          <a:p>
            <a:pPr lvl="1">
              <a:lnSpc>
                <a:spcPct val="120000"/>
              </a:lnSpc>
              <a:spcBef>
                <a:spcPts val="0"/>
              </a:spcBef>
              <a:spcAft>
                <a:spcPts val="600"/>
              </a:spcAft>
            </a:pPr>
            <a:r>
              <a:rPr lang="cs-CZ" sz="2000" dirty="0"/>
              <a:t>m</a:t>
            </a:r>
            <a:r>
              <a:rPr lang="en-US" sz="2000" dirty="0"/>
              <a:t>ore categories means higher probability in differences</a:t>
            </a:r>
            <a:r>
              <a:rPr lang="cs-CZ" sz="2000" dirty="0"/>
              <a:t> </a:t>
            </a:r>
            <a:r>
              <a:rPr lang="cs-CZ" sz="2000" dirty="0" err="1"/>
              <a:t>between</a:t>
            </a:r>
            <a:r>
              <a:rPr lang="cs-CZ" sz="2000" dirty="0"/>
              <a:t> </a:t>
            </a:r>
            <a:r>
              <a:rPr lang="cs-CZ" sz="2000" dirty="0" err="1"/>
              <a:t>groups</a:t>
            </a:r>
            <a:endParaRPr lang="en-US" sz="2000" dirty="0"/>
          </a:p>
          <a:p>
            <a:pPr lvl="1">
              <a:lnSpc>
                <a:spcPct val="120000"/>
              </a:lnSpc>
              <a:spcBef>
                <a:spcPts val="0"/>
              </a:spcBef>
              <a:spcAft>
                <a:spcPts val="600"/>
              </a:spcAft>
            </a:pPr>
            <a:r>
              <a:rPr lang="cs-CZ" sz="2000" dirty="0"/>
              <a:t>t</a:t>
            </a:r>
            <a:r>
              <a:rPr lang="en-US" sz="2000" dirty="0"/>
              <a:t>wo DI can be compared only for groups with the same number of categories</a:t>
            </a:r>
          </a:p>
          <a:p>
            <a:pPr>
              <a:lnSpc>
                <a:spcPct val="120000"/>
              </a:lnSpc>
              <a:spcBef>
                <a:spcPts val="0"/>
              </a:spcBef>
              <a:spcAft>
                <a:spcPts val="600"/>
              </a:spcAft>
            </a:pPr>
            <a:endParaRPr lang="en-US" dirty="0"/>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custDataLst>
      <p:tags r:id="rId1"/>
    </p:custDataLst>
    <p:extLst>
      <p:ext uri="{BB962C8B-B14F-4D97-AF65-F5344CB8AC3E}">
        <p14:creationId xmlns:p14="http://schemas.microsoft.com/office/powerpoint/2010/main" val="327374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25163" y="65666"/>
            <a:ext cx="8229600" cy="608615"/>
          </a:xfrm>
        </p:spPr>
        <p:txBody>
          <a:bodyPr>
            <a:noAutofit/>
          </a:bodyPr>
          <a:lstStyle/>
          <a:p>
            <a:pPr algn="l"/>
            <a:r>
              <a:rPr lang="cs-CZ" altLang="en-US" sz="2800" b="1" dirty="0" err="1"/>
              <a:t>Entropy</a:t>
            </a:r>
            <a:r>
              <a:rPr lang="cs-CZ" altLang="en-US" sz="2800" b="1" dirty="0"/>
              <a:t> (E)</a:t>
            </a:r>
            <a:endParaRPr lang="en-US" altLang="en-US" sz="2800" b="1" dirty="0"/>
          </a:p>
        </p:txBody>
      </p:sp>
      <p:sp>
        <p:nvSpPr>
          <p:cNvPr id="110595" name="Rectangle 3"/>
          <p:cNvSpPr>
            <a:spLocks noGrp="1" noChangeArrowheads="1"/>
          </p:cNvSpPr>
          <p:nvPr>
            <p:ph type="body" idx="4294967295"/>
          </p:nvPr>
        </p:nvSpPr>
        <p:spPr>
          <a:xfrm>
            <a:off x="251520" y="763204"/>
            <a:ext cx="8784977" cy="6094796"/>
          </a:xfrm>
        </p:spPr>
        <p:txBody>
          <a:bodyPr>
            <a:normAutofit fontScale="85000" lnSpcReduction="10000"/>
          </a:bodyPr>
          <a:lstStyle/>
          <a:p>
            <a:pPr>
              <a:spcBef>
                <a:spcPts val="0"/>
              </a:spcBef>
              <a:spcAft>
                <a:spcPts val="600"/>
              </a:spcAft>
            </a:pPr>
            <a:r>
              <a:rPr lang="en-US" altLang="en-US" sz="2400" dirty="0"/>
              <a:t>Theil (1967, 1971, 1972) introduced the concept of </a:t>
            </a:r>
            <a:r>
              <a:rPr lang="en-US" altLang="en-US" sz="2400" i="1" dirty="0"/>
              <a:t>entropy</a:t>
            </a:r>
            <a:r>
              <a:rPr lang="en-US" altLang="en-US" sz="2400" dirty="0"/>
              <a:t> to SS as a measure of population diversity</a:t>
            </a:r>
          </a:p>
          <a:p>
            <a:pPr lvl="1">
              <a:spcBef>
                <a:spcPts val="0"/>
              </a:spcBef>
              <a:spcAft>
                <a:spcPts val="600"/>
              </a:spcAft>
            </a:pPr>
            <a:r>
              <a:rPr lang="en-US" altLang="en-US" sz="2400" dirty="0"/>
              <a:t>E is commonly used in physics to measure the randomness of a system</a:t>
            </a:r>
          </a:p>
          <a:p>
            <a:pPr>
              <a:spcBef>
                <a:spcPts val="0"/>
              </a:spcBef>
              <a:spcAft>
                <a:spcPts val="600"/>
              </a:spcAft>
            </a:pPr>
            <a:r>
              <a:rPr lang="en-US" altLang="en-US" sz="2400" dirty="0"/>
              <a:t>E is the amount of information needed to describe a probability distribution</a:t>
            </a:r>
          </a:p>
          <a:p>
            <a:pPr>
              <a:spcBef>
                <a:spcPts val="0"/>
              </a:spcBef>
              <a:spcAft>
                <a:spcPts val="600"/>
              </a:spcAft>
            </a:pPr>
            <a:r>
              <a:rPr lang="en-US" altLang="en-US" sz="2400" dirty="0"/>
              <a:t>High E, high uncertainty = two outcomes are equally likely</a:t>
            </a:r>
          </a:p>
          <a:p>
            <a:pPr lvl="1">
              <a:spcBef>
                <a:spcPts val="0"/>
              </a:spcBef>
              <a:spcAft>
                <a:spcPts val="600"/>
              </a:spcAft>
            </a:pPr>
            <a:r>
              <a:rPr lang="en-US" altLang="en-US" sz="2400" dirty="0"/>
              <a:t>high probability of one outcome, less uncertainty about it and low E</a:t>
            </a:r>
          </a:p>
          <a:p>
            <a:pPr>
              <a:spcBef>
                <a:spcPts val="0"/>
              </a:spcBef>
              <a:spcAft>
                <a:spcPts val="600"/>
              </a:spcAft>
            </a:pPr>
            <a:r>
              <a:rPr lang="en-US" altLang="en-US" sz="2400" dirty="0"/>
              <a:t>E measures the probability of an outcome (m) occurring (e.g. race group), weighted by its probability occurrence (</a:t>
            </a:r>
            <a:r>
              <a:rPr lang="en-US" altLang="en-US" sz="2400" i="1" dirty="0"/>
              <a:t>π</a:t>
            </a:r>
            <a:r>
              <a:rPr lang="en-US" altLang="en-US" sz="2400" dirty="0"/>
              <a:t>) (proportion of race group in population) </a:t>
            </a:r>
          </a:p>
          <a:p>
            <a:pPr>
              <a:spcBef>
                <a:spcPts val="0"/>
              </a:spcBef>
              <a:spcAft>
                <a:spcPts val="600"/>
              </a:spcAft>
            </a:pPr>
            <a:r>
              <a:rPr lang="en-US" sz="2400" dirty="0"/>
              <a:t>overall E (interpreted as a measure of diversity) is:</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are in the same group = no diversity in population, E=0</a:t>
            </a:r>
          </a:p>
          <a:p>
            <a:pPr>
              <a:spcBef>
                <a:spcPts val="0"/>
              </a:spcBef>
              <a:spcAft>
                <a:spcPts val="600"/>
              </a:spcAft>
            </a:pPr>
            <a:r>
              <a:rPr lang="en-US" sz="2400" dirty="0"/>
              <a:t>If all are evenly distributed in two or more groups =, max diversity in population, E=1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662163853"/>
              </p:ext>
            </p:extLst>
          </p:nvPr>
        </p:nvGraphicFramePr>
        <p:xfrm>
          <a:off x="3203848" y="4149080"/>
          <a:ext cx="2488456" cy="992714"/>
        </p:xfrm>
        <a:graphic>
          <a:graphicData uri="http://schemas.openxmlformats.org/presentationml/2006/ole">
            <mc:AlternateContent xmlns:mc="http://schemas.openxmlformats.org/markup-compatibility/2006">
              <mc:Choice xmlns:v="urn:schemas-microsoft-com:vml" Requires="v">
                <p:oleObj name="Equation" r:id="rId3" imgW="1244520" imgH="507960" progId="Equation.DSMT4">
                  <p:embed/>
                </p:oleObj>
              </mc:Choice>
              <mc:Fallback>
                <p:oleObj name="Equation" r:id="rId3" imgW="1244520" imgH="507960" progId="Equation.DSMT4">
                  <p:embed/>
                  <p:pic>
                    <p:nvPicPr>
                      <p:cNvPr id="3" name="Objekt 2">
                        <a:extLst>
                          <a:ext uri="{FF2B5EF4-FFF2-40B4-BE49-F238E27FC236}">
                            <a16:creationId xmlns:a16="http://schemas.microsoft.com/office/drawing/2014/main" id="{05976D9F-E4FF-41BC-A02F-058A5B27CE24}"/>
                          </a:ext>
                        </a:extLst>
                      </p:cNvPr>
                      <p:cNvPicPr>
                        <a:picLocks noChangeAspect="1" noChangeArrowheads="1"/>
                      </p:cNvPicPr>
                      <p:nvPr/>
                    </p:nvPicPr>
                    <p:blipFill>
                      <a:blip r:embed="rId4"/>
                      <a:srcRect/>
                      <a:stretch>
                        <a:fillRect/>
                      </a:stretch>
                    </p:blipFill>
                    <p:spPr bwMode="auto">
                      <a:xfrm>
                        <a:off x="3203848" y="4149080"/>
                        <a:ext cx="2488456" cy="992714"/>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199171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Theil</a:t>
            </a:r>
            <a:r>
              <a:rPr lang="cs-CZ" altLang="en-US" sz="2800" b="1" dirty="0"/>
              <a:t> index (</a:t>
            </a:r>
            <a:r>
              <a:rPr lang="cs-CZ" altLang="en-US" sz="2800" b="1" i="1" dirty="0"/>
              <a:t>TI</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251519" y="646572"/>
            <a:ext cx="8784977" cy="6094796"/>
          </a:xfrm>
        </p:spPr>
        <p:txBody>
          <a:bodyPr>
            <a:normAutofit/>
          </a:bodyPr>
          <a:lstStyle/>
          <a:p>
            <a:pPr>
              <a:spcBef>
                <a:spcPts val="0"/>
              </a:spcBef>
              <a:spcAft>
                <a:spcPts val="600"/>
              </a:spcAft>
            </a:pPr>
            <a:r>
              <a:rPr lang="en-US" altLang="en-US" sz="2400" dirty="0"/>
              <a:t>Theil (1971, 1972) derived several indexes using the logic of entropy</a:t>
            </a:r>
          </a:p>
          <a:p>
            <a:pPr>
              <a:spcBef>
                <a:spcPts val="0"/>
              </a:spcBef>
              <a:spcAft>
                <a:spcPts val="600"/>
              </a:spcAft>
            </a:pPr>
            <a:r>
              <a:rPr lang="en-US" altLang="en-US" sz="2400" dirty="0"/>
              <a:t>Theil index (</a:t>
            </a:r>
            <a:r>
              <a:rPr lang="en-US" altLang="en-US" sz="2400" i="1" dirty="0"/>
              <a:t>TI</a:t>
            </a:r>
            <a:r>
              <a:rPr lang="en-US" altLang="en-US" sz="2400" dirty="0"/>
              <a:t>) can be calculated for continuous distribution (income)</a:t>
            </a:r>
          </a:p>
          <a:p>
            <a:pPr lvl="1">
              <a:spcBef>
                <a:spcPts val="0"/>
              </a:spcBef>
              <a:spcAft>
                <a:spcPts val="600"/>
              </a:spcAft>
            </a:pPr>
            <a:r>
              <a:rPr lang="en-US" sz="2000" dirty="0"/>
              <a:t>It measures the difference between the observed distribution and the mean</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incomes are equal = no inequality, </a:t>
            </a:r>
            <a:r>
              <a:rPr lang="en-US" sz="2400" i="1" dirty="0"/>
              <a:t>TI</a:t>
            </a:r>
            <a:r>
              <a:rPr lang="en-US" sz="2400" dirty="0"/>
              <a:t>=0</a:t>
            </a:r>
          </a:p>
          <a:p>
            <a:pPr>
              <a:spcBef>
                <a:spcPts val="0"/>
              </a:spcBef>
              <a:spcAft>
                <a:spcPts val="600"/>
              </a:spcAft>
            </a:pPr>
            <a:r>
              <a:rPr lang="en-US" sz="2400" dirty="0"/>
              <a:t>if all are evenly distributed in two or more groups =, max diversity in population, </a:t>
            </a:r>
            <a:r>
              <a:rPr lang="en-US" sz="2400" i="1" dirty="0"/>
              <a:t>TI</a:t>
            </a:r>
            <a:r>
              <a:rPr lang="en-US" sz="2400" dirty="0"/>
              <a:t>=1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003248627"/>
              </p:ext>
            </p:extLst>
          </p:nvPr>
        </p:nvGraphicFramePr>
        <p:xfrm>
          <a:off x="2864644" y="2743146"/>
          <a:ext cx="2565400" cy="968375"/>
        </p:xfrm>
        <a:graphic>
          <a:graphicData uri="http://schemas.openxmlformats.org/presentationml/2006/ole">
            <mc:AlternateContent xmlns:mc="http://schemas.openxmlformats.org/markup-compatibility/2006">
              <mc:Choice xmlns:v="urn:schemas-microsoft-com:vml" Requires="v">
                <p:oleObj name="Equation" r:id="rId3" imgW="1282680" imgH="495000" progId="Equation.DSMT4">
                  <p:embed/>
                </p:oleObj>
              </mc:Choice>
              <mc:Fallback>
                <p:oleObj name="Equation" r:id="rId3" imgW="1282680" imgH="495000" progId="Equation.DSMT4">
                  <p:embed/>
                  <p:pic>
                    <p:nvPicPr>
                      <p:cNvPr id="6" name="Objekt 5">
                        <a:extLst>
                          <a:ext uri="{FF2B5EF4-FFF2-40B4-BE49-F238E27FC236}">
                            <a16:creationId xmlns:a16="http://schemas.microsoft.com/office/drawing/2014/main" id="{5446A431-C273-4FC9-871C-278547CD621E}"/>
                          </a:ext>
                        </a:extLst>
                      </p:cNvPr>
                      <p:cNvPicPr>
                        <a:picLocks noChangeAspect="1" noChangeArrowheads="1"/>
                      </p:cNvPicPr>
                      <p:nvPr/>
                    </p:nvPicPr>
                    <p:blipFill>
                      <a:blip r:embed="rId4"/>
                      <a:srcRect/>
                      <a:stretch>
                        <a:fillRect/>
                      </a:stretch>
                    </p:blipFill>
                    <p:spPr bwMode="auto">
                      <a:xfrm>
                        <a:off x="2864644" y="2743146"/>
                        <a:ext cx="2565400" cy="968375"/>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312833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244408" cy="556320"/>
          </a:xfrm>
        </p:spPr>
        <p:txBody>
          <a:bodyPr>
            <a:noAutofit/>
          </a:bodyPr>
          <a:lstStyle/>
          <a:p>
            <a:pPr algn="l"/>
            <a:r>
              <a:rPr lang="cs-CZ" altLang="en-US" sz="2800" b="1" dirty="0" err="1"/>
              <a:t>Segregation</a:t>
            </a:r>
            <a:r>
              <a:rPr lang="cs-CZ" altLang="en-US" sz="2800" b="1" dirty="0"/>
              <a:t> – </a:t>
            </a:r>
            <a:r>
              <a:rPr lang="cs-CZ" altLang="en-US" sz="2800" b="1" dirty="0" err="1"/>
              <a:t>why</a:t>
            </a:r>
            <a:r>
              <a:rPr lang="cs-CZ" altLang="en-US" sz="2800" b="1" dirty="0"/>
              <a:t> </a:t>
            </a:r>
            <a:r>
              <a:rPr lang="cs-CZ" altLang="en-US" sz="2800" b="1" dirty="0" err="1"/>
              <a:t>it</a:t>
            </a:r>
            <a:r>
              <a:rPr lang="cs-CZ" altLang="en-US" sz="2800" b="1" dirty="0"/>
              <a:t> </a:t>
            </a:r>
            <a:r>
              <a:rPr lang="cs-CZ" altLang="en-US" sz="2800" b="1" dirty="0" err="1"/>
              <a:t>happens</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cs-CZ" altLang="en-US" sz="2400" dirty="0" err="1"/>
              <a:t>Segregation</a:t>
            </a:r>
            <a:r>
              <a:rPr lang="cs-CZ" altLang="en-US" sz="2400" dirty="0"/>
              <a:t> in US </a:t>
            </a:r>
            <a:r>
              <a:rPr lang="en-US" altLang="en-US" sz="2400" dirty="0"/>
              <a:t>| </a:t>
            </a:r>
            <a:r>
              <a:rPr lang="en-US" sz="2400" dirty="0"/>
              <a:t>Stanford Center on Poverty and Inequality </a:t>
            </a:r>
          </a:p>
          <a:p>
            <a:r>
              <a:rPr lang="en-US" sz="2400" dirty="0">
                <a:hlinkClick r:id="rId3"/>
              </a:rPr>
              <a:t>https://youtu.be/zxICQqDPD4g</a:t>
            </a:r>
            <a:endParaRPr lang="cs-CZ" sz="2400" dirty="0"/>
          </a:p>
          <a:p>
            <a:endParaRPr lang="en-US" sz="2400" dirty="0"/>
          </a:p>
          <a:p>
            <a:endParaRPr lang="cs-CZ" sz="2400" b="1" dirty="0">
              <a:hlinkClick r:id="rId4"/>
            </a:endParaRPr>
          </a:p>
          <a:p>
            <a:endParaRPr lang="cs-CZ" sz="2400" b="1" dirty="0"/>
          </a:p>
          <a:p>
            <a:endParaRPr lang="en-US" sz="2800" b="1" dirty="0"/>
          </a:p>
          <a:p>
            <a:endParaRPr lang="en-US" altLang="en-US" dirty="0"/>
          </a:p>
        </p:txBody>
      </p:sp>
      <p:pic>
        <p:nvPicPr>
          <p:cNvPr id="3" name="Obrázek 2">
            <a:extLst>
              <a:ext uri="{FF2B5EF4-FFF2-40B4-BE49-F238E27FC236}">
                <a16:creationId xmlns:a16="http://schemas.microsoft.com/office/drawing/2014/main" id="{C747589C-3C83-406E-BE7E-D2EC05621F38}"/>
              </a:ext>
            </a:extLst>
          </p:cNvPr>
          <p:cNvPicPr>
            <a:picLocks noChangeAspect="1"/>
          </p:cNvPicPr>
          <p:nvPr/>
        </p:nvPicPr>
        <p:blipFill>
          <a:blip r:embed="rId5"/>
          <a:stretch>
            <a:fillRect/>
          </a:stretch>
        </p:blipFill>
        <p:spPr>
          <a:xfrm>
            <a:off x="2987824" y="2780928"/>
            <a:ext cx="5771995" cy="3534828"/>
          </a:xfrm>
          <a:prstGeom prst="rect">
            <a:avLst/>
          </a:prstGeom>
        </p:spPr>
      </p:pic>
    </p:spTree>
    <p:custDataLst>
      <p:tags r:id="rId1"/>
    </p:custDataLst>
    <p:extLst>
      <p:ext uri="{BB962C8B-B14F-4D97-AF65-F5344CB8AC3E}">
        <p14:creationId xmlns:p14="http://schemas.microsoft.com/office/powerpoint/2010/main" val="344053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43" y="17755"/>
            <a:ext cx="8229600" cy="674941"/>
          </a:xfrm>
        </p:spPr>
        <p:txBody>
          <a:bodyPr>
            <a:normAutofit/>
          </a:bodyPr>
          <a:lstStyle/>
          <a:p>
            <a:pPr algn="l"/>
            <a:r>
              <a:rPr lang="en-US" altLang="en-US" sz="2800" b="1" dirty="0"/>
              <a:t>T</a:t>
            </a:r>
            <a:r>
              <a:rPr lang="cs-CZ" altLang="en-US" sz="2800" b="1" dirty="0" err="1"/>
              <a:t>wo</a:t>
            </a:r>
            <a:r>
              <a:rPr lang="en-US" altLang="en-US" sz="2800" b="1" dirty="0"/>
              <a:t> concepts of</a:t>
            </a:r>
            <a:r>
              <a:rPr lang="cs-CZ" altLang="en-US" sz="2800" b="1" dirty="0"/>
              <a:t> </a:t>
            </a:r>
            <a:r>
              <a:rPr lang="cs-CZ" altLang="en-US" sz="2800" b="1" dirty="0" err="1"/>
              <a:t>inequality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323528" y="620689"/>
            <a:ext cx="8229600" cy="6123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of (economic) conditions</a:t>
            </a:r>
          </a:p>
          <a:p>
            <a:pPr lvl="1"/>
            <a:r>
              <a:rPr lang="en-US" altLang="en-US" sz="2200" dirty="0"/>
              <a:t>unequal distribution of income to people</a:t>
            </a:r>
          </a:p>
          <a:p>
            <a:pPr lvl="1"/>
            <a:r>
              <a:rPr lang="cs-CZ" altLang="en-US" sz="2200" dirty="0" err="1"/>
              <a:t>vertical</a:t>
            </a:r>
            <a:r>
              <a:rPr lang="cs-CZ" altLang="en-US" sz="2200" dirty="0"/>
              <a:t> </a:t>
            </a:r>
            <a:r>
              <a:rPr lang="en-US" altLang="en-US" sz="2200" dirty="0"/>
              <a:t>differences in wealth and material conditions </a:t>
            </a:r>
          </a:p>
          <a:p>
            <a:pPr lvl="1"/>
            <a:r>
              <a:rPr lang="en-US" altLang="en-US" sz="2200" dirty="0"/>
              <a:t>different incomes means different chances to get different goods</a:t>
            </a:r>
          </a:p>
          <a:p>
            <a:pPr lvl="1"/>
            <a:r>
              <a:rPr lang="cs-CZ" altLang="en-US" sz="2200" dirty="0"/>
              <a:t>i</a:t>
            </a:r>
            <a:r>
              <a:rPr lang="en-US" altLang="en-US" sz="2200" dirty="0" err="1"/>
              <a:t>ndicated</a:t>
            </a:r>
            <a:r>
              <a:rPr lang="en-US" altLang="en-US" sz="2200" dirty="0"/>
              <a:t> by Lorenz curve or GINI (</a:t>
            </a:r>
            <a:r>
              <a:rPr lang="en-US" altLang="en-US" sz="2200" i="1" dirty="0"/>
              <a:t>economic theme</a:t>
            </a:r>
            <a:r>
              <a:rPr lang="en-US" altLang="en-US" sz="2200" dirty="0"/>
              <a:t>)</a:t>
            </a:r>
          </a:p>
          <a:p>
            <a:pPr lvl="1"/>
            <a:r>
              <a:rPr lang="en-US" altLang="en-US" sz="2200" dirty="0"/>
              <a:t>useful as explanatory variable for sociology </a:t>
            </a:r>
          </a:p>
          <a:p>
            <a:pPr lvl="1"/>
            <a:endParaRPr lang="en-US" altLang="en-US" sz="2200" dirty="0"/>
          </a:p>
          <a:p>
            <a:r>
              <a:rPr lang="en-US" altLang="en-US" sz="2200" i="1" dirty="0"/>
              <a:t>Inequality of opportunity</a:t>
            </a:r>
          </a:p>
          <a:p>
            <a:pPr lvl="1"/>
            <a:r>
              <a:rPr lang="en-US" altLang="en-US" sz="2200" dirty="0"/>
              <a:t>unequal start positions</a:t>
            </a:r>
          </a:p>
          <a:p>
            <a:pPr lvl="1"/>
            <a:r>
              <a:rPr lang="cs-CZ" altLang="en-US" sz="2200" dirty="0" err="1"/>
              <a:t>vertical</a:t>
            </a:r>
            <a:r>
              <a:rPr lang="cs-CZ" altLang="en-US" sz="2200" dirty="0"/>
              <a:t> </a:t>
            </a:r>
            <a:r>
              <a:rPr lang="cs-CZ" altLang="en-US" sz="2200" dirty="0" err="1"/>
              <a:t>differences</a:t>
            </a:r>
            <a:r>
              <a:rPr lang="cs-CZ" altLang="en-US" sz="2200" dirty="0"/>
              <a:t> in </a:t>
            </a:r>
            <a:r>
              <a:rPr lang="en-US" altLang="en-US" sz="2200" dirty="0"/>
              <a:t>start positions means different chances to get different levels of education, jobs and incomes</a:t>
            </a:r>
          </a:p>
          <a:p>
            <a:pPr lvl="1"/>
            <a:r>
              <a:rPr lang="en-US" altLang="en-US" sz="2200" dirty="0"/>
              <a:t>indicated by levels of social mobility (</a:t>
            </a:r>
            <a:r>
              <a:rPr lang="en-US" altLang="en-US" sz="2200" i="1" dirty="0"/>
              <a:t>sociological theme</a:t>
            </a:r>
            <a:r>
              <a:rPr lang="en-US" altLang="en-US" sz="2200" dirty="0"/>
              <a:t>)</a:t>
            </a:r>
          </a:p>
          <a:p>
            <a:pPr lvl="1"/>
            <a:r>
              <a:rPr lang="en-US" altLang="en-US" sz="2200" dirty="0"/>
              <a:t>levels of societal openness</a:t>
            </a:r>
            <a:endParaRPr lang="cs-CZ" altLang="en-US" sz="2200" dirty="0"/>
          </a:p>
          <a:p>
            <a:pPr lvl="1"/>
            <a:endParaRPr lang="cs-CZ" altLang="en-US" sz="2200" dirty="0"/>
          </a:p>
          <a:p>
            <a:pPr lvl="1"/>
            <a:endParaRPr lang="en-US" altLang="en-US" sz="1800" i="1"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conditions</a:t>
            </a:r>
            <a:r>
              <a:rPr lang="cs-CZ" altLang="en-US" sz="2800" b="1" dirty="0"/>
              <a:t> vs. </a:t>
            </a:r>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opportunity</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179512" y="764704"/>
            <a:ext cx="8229600" cy="4876800"/>
          </a:xfrm>
        </p:spPr>
        <p:txBody>
          <a:bodyPr>
            <a:normAutofit/>
          </a:bodyPr>
          <a:lstStyle/>
          <a:p>
            <a:r>
              <a:rPr lang="en-US" altLang="en-US" sz="2400" i="1" dirty="0"/>
              <a:t>Inequality of conditions </a:t>
            </a:r>
            <a:r>
              <a:rPr lang="en-US" altLang="en-US" sz="2400" dirty="0"/>
              <a:t>and </a:t>
            </a:r>
            <a:r>
              <a:rPr lang="en-US" altLang="en-US" sz="2400" i="1" dirty="0"/>
              <a:t>inequality of opportunity </a:t>
            </a:r>
            <a:r>
              <a:rPr lang="en-US" altLang="en-US" sz="2400" dirty="0"/>
              <a:t>are connected in empirical reality</a:t>
            </a:r>
          </a:p>
          <a:p>
            <a:r>
              <a:rPr lang="en-US" altLang="en-US" sz="2400" dirty="0"/>
              <a:t>Analytically they are two concepts that describe differences among people</a:t>
            </a:r>
          </a:p>
          <a:p>
            <a:r>
              <a:rPr lang="en-US" altLang="en-US" sz="2400" i="1" dirty="0"/>
              <a:t>Inequality of conditions </a:t>
            </a:r>
            <a:r>
              <a:rPr lang="en-US" altLang="en-US" sz="2400" dirty="0"/>
              <a:t>result from social classes in empirical reality</a:t>
            </a:r>
          </a:p>
          <a:p>
            <a:r>
              <a:rPr lang="en-US" altLang="en-US" sz="2400" i="1" dirty="0"/>
              <a:t>Inequality of opportunity </a:t>
            </a:r>
            <a:r>
              <a:rPr lang="en-US" altLang="en-US" sz="2400" dirty="0"/>
              <a:t>result from social movements/social mobility</a:t>
            </a:r>
          </a:p>
          <a:p>
            <a:r>
              <a:rPr lang="en-US" sz="2400" i="1" dirty="0"/>
              <a:t>GGC: Great Gatsby Curve</a:t>
            </a:r>
          </a:p>
          <a:p>
            <a:pPr lvl="1">
              <a:spcBef>
                <a:spcPts val="0"/>
              </a:spcBef>
            </a:pPr>
            <a:r>
              <a:rPr lang="en-US" sz="2000" dirty="0"/>
              <a:t>inequality generates </a:t>
            </a:r>
          </a:p>
          <a:p>
            <a:pPr marL="457200" lvl="1" indent="0">
              <a:spcBef>
                <a:spcPts val="0"/>
              </a:spcBef>
              <a:buNone/>
            </a:pPr>
            <a:r>
              <a:rPr lang="en-US" sz="2000" dirty="0"/>
              <a:t>     less opportunities</a:t>
            </a:r>
            <a:endParaRPr lang="en-US" sz="2400" dirty="0"/>
          </a:p>
          <a:p>
            <a:pPr lvl="1"/>
            <a:r>
              <a:rPr lang="en-US" altLang="en-US" sz="2000" dirty="0"/>
              <a:t>low social mobility</a:t>
            </a:r>
          </a:p>
          <a:p>
            <a:pPr marL="0" indent="0">
              <a:buNone/>
            </a:pPr>
            <a:endParaRPr lang="en-US" altLang="en-US" dirty="0"/>
          </a:p>
        </p:txBody>
      </p:sp>
      <p:pic>
        <p:nvPicPr>
          <p:cNvPr id="2" name="Obrázek 1">
            <a:extLst>
              <a:ext uri="{FF2B5EF4-FFF2-40B4-BE49-F238E27FC236}">
                <a16:creationId xmlns:a16="http://schemas.microsoft.com/office/drawing/2014/main" id="{D2D5FD75-D724-4DC1-AEC5-5EDBA38999EE}"/>
              </a:ext>
            </a:extLst>
          </p:cNvPr>
          <p:cNvPicPr>
            <a:picLocks noChangeAspect="1"/>
          </p:cNvPicPr>
          <p:nvPr/>
        </p:nvPicPr>
        <p:blipFill>
          <a:blip r:embed="rId3"/>
          <a:stretch>
            <a:fillRect/>
          </a:stretch>
        </p:blipFill>
        <p:spPr>
          <a:xfrm>
            <a:off x="4427984" y="3586177"/>
            <a:ext cx="4609964" cy="3271824"/>
          </a:xfrm>
          <a:prstGeom prst="rect">
            <a:avLst/>
          </a:prstGeom>
          <a:effectLst>
            <a:outerShdw blurRad="50800" dist="50800" dir="5400000" algn="ctr" rotWithShape="0">
              <a:srgbClr val="000000">
                <a:alpha val="0"/>
              </a:srgbClr>
            </a:outerShdw>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76" y="692696"/>
            <a:ext cx="8229600" cy="5735489"/>
          </a:xfrm>
        </p:spPr>
        <p:txBody>
          <a:bodyPr>
            <a:normAutofit lnSpcReduction="10000"/>
          </a:bodyPr>
          <a:lstStyle/>
          <a:p>
            <a:r>
              <a:rPr lang="en-US" sz="2400" dirty="0"/>
              <a:t>Economic inequality is a huge social and political challenges of our time</a:t>
            </a:r>
          </a:p>
          <a:p>
            <a:r>
              <a:rPr lang="en-US" sz="2400" dirty="0"/>
              <a:t>President Obama calls inequality the </a:t>
            </a:r>
            <a:r>
              <a:rPr lang="en-US" sz="2400" i="1" dirty="0"/>
              <a:t>defining issue of our time</a:t>
            </a:r>
            <a:endParaRPr lang="en-US" sz="2400" dirty="0"/>
          </a:p>
          <a:p>
            <a:r>
              <a:rPr lang="en-US" sz="2400" dirty="0"/>
              <a:t>World Economic Forum 2014 meeting at Davos pointed to inequality as the most pressing problem of the coming decade</a:t>
            </a:r>
          </a:p>
          <a:p>
            <a:pPr>
              <a:lnSpc>
                <a:spcPct val="100000"/>
              </a:lnSpc>
            </a:pPr>
            <a:r>
              <a:rPr lang="en-US" sz="2400" dirty="0"/>
              <a:t>In April 2014 Pope Francis tweeted: </a:t>
            </a:r>
            <a:r>
              <a:rPr lang="en-US" sz="2400" i="1" dirty="0"/>
              <a:t>Inequality is the root of social evil</a:t>
            </a:r>
          </a:p>
          <a:p>
            <a:pPr>
              <a:lnSpc>
                <a:spcPct val="100000"/>
              </a:lnSpc>
            </a:pPr>
            <a:r>
              <a:rPr lang="en-US" sz="2400" i="1" dirty="0"/>
              <a:t>Statistics: </a:t>
            </a:r>
          </a:p>
          <a:p>
            <a:pPr lvl="1"/>
            <a:r>
              <a:rPr lang="en-US" sz="2000" dirty="0"/>
              <a:t>In Germany top 1% earns more than 150,000 EUR per year</a:t>
            </a:r>
          </a:p>
          <a:p>
            <a:pPr lvl="1"/>
            <a:r>
              <a:rPr lang="en-US" sz="2000" dirty="0"/>
              <a:t>In UK top 1% earns more than £150,000, top 5% earns more than £70,000 per year</a:t>
            </a:r>
          </a:p>
          <a:p>
            <a:pPr lvl="1"/>
            <a:r>
              <a:rPr lang="en-US" sz="2000" dirty="0"/>
              <a:t>In USA top 1% earns the annual income of $422,000</a:t>
            </a:r>
          </a:p>
          <a:p>
            <a:pPr marL="457200" lvl="1" indent="0">
              <a:buNone/>
            </a:pPr>
            <a:endParaRPr lang="en-US" sz="2000" dirty="0"/>
          </a:p>
          <a:p>
            <a:r>
              <a:rPr lang="en-US" sz="2400" dirty="0"/>
              <a:t>These data are</a:t>
            </a:r>
            <a:r>
              <a:rPr lang="cs-CZ" sz="2400" dirty="0"/>
              <a:t> not</a:t>
            </a:r>
            <a:r>
              <a:rPr lang="en-US" sz="2400" dirty="0"/>
              <a:t> comparable from inequality point of view</a:t>
            </a:r>
          </a:p>
          <a:p>
            <a:pPr lvl="1"/>
            <a:endParaRPr lang="en-US" sz="2000" dirty="0"/>
          </a:p>
          <a:p>
            <a:pPr lvl="1"/>
            <a:endParaRPr lang="cs-CZ" sz="1800" dirty="0"/>
          </a:p>
          <a:p>
            <a:endParaRPr lang="en-US" dirty="0"/>
          </a:p>
        </p:txBody>
      </p:sp>
      <p:sp>
        <p:nvSpPr>
          <p:cNvPr id="4" name="Rectangle 2">
            <a:extLst>
              <a:ext uri="{FF2B5EF4-FFF2-40B4-BE49-F238E27FC236}">
                <a16:creationId xmlns:a16="http://schemas.microsoft.com/office/drawing/2014/main" id="{046EE55B-7B63-4454-A770-440AB01CC3AD}"/>
              </a:ext>
            </a:extLst>
          </p:cNvPr>
          <p:cNvSpPr txBox="1">
            <a:spLocks noChangeArrowheads="1"/>
          </p:cNvSpPr>
          <p:nvPr/>
        </p:nvSpPr>
        <p:spPr>
          <a:xfrm>
            <a:off x="179512" y="116632"/>
            <a:ext cx="8856984"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r>
              <a:rPr lang="cs-CZ" altLang="en-US" sz="2800" b="1" dirty="0"/>
              <a:t> </a:t>
            </a:r>
            <a:endParaRPr lang="en-US" altLang="en-US" sz="2800" b="1" dirty="0"/>
          </a:p>
        </p:txBody>
      </p:sp>
    </p:spTree>
    <p:extLst>
      <p:ext uri="{BB962C8B-B14F-4D97-AF65-F5344CB8AC3E}">
        <p14:creationId xmlns:p14="http://schemas.microsoft.com/office/powerpoint/2010/main" val="129050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914" y="12073"/>
            <a:ext cx="8229600" cy="680623"/>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endParaRPr lang="en-US" altLang="en-US" sz="2800" b="1" dirty="0"/>
          </a:p>
        </p:txBody>
      </p:sp>
      <p:sp>
        <p:nvSpPr>
          <p:cNvPr id="110595" name="Rectangle 3"/>
          <p:cNvSpPr>
            <a:spLocks noGrp="1" noChangeArrowheads="1"/>
          </p:cNvSpPr>
          <p:nvPr>
            <p:ph type="body" idx="4294967295"/>
          </p:nvPr>
        </p:nvSpPr>
        <p:spPr>
          <a:xfrm>
            <a:off x="107504" y="764704"/>
            <a:ext cx="8229600" cy="4876800"/>
          </a:xfrm>
        </p:spPr>
        <p:txBody>
          <a:bodyPr>
            <a:normAutofit fontScale="92500" lnSpcReduction="20000"/>
          </a:bodyPr>
          <a:lstStyle/>
          <a:p>
            <a:r>
              <a:rPr lang="cs-CZ" altLang="en-US" sz="2600" dirty="0"/>
              <a:t>i</a:t>
            </a:r>
            <a:r>
              <a:rPr lang="en-US" altLang="en-US" sz="2600" dirty="0" err="1"/>
              <a:t>ndicated</a:t>
            </a:r>
            <a:r>
              <a:rPr lang="en-US" altLang="en-US" sz="2600" dirty="0"/>
              <a:t> by </a:t>
            </a:r>
            <a:r>
              <a:rPr lang="en-US" altLang="en-US" sz="2600" b="1" dirty="0"/>
              <a:t>Lorenz curve</a:t>
            </a:r>
            <a:r>
              <a:rPr lang="en-US" altLang="en-US" sz="2600" dirty="0"/>
              <a:t> in empirical reality</a:t>
            </a:r>
          </a:p>
          <a:p>
            <a:pPr lvl="1"/>
            <a:r>
              <a:rPr lang="en-US" altLang="en-US" sz="2600" dirty="0"/>
              <a:t>curve not number, it shows the shape of material inequality not the size</a:t>
            </a:r>
            <a:endParaRPr lang="cs-CZ" altLang="en-US" sz="2600" dirty="0"/>
          </a:p>
          <a:p>
            <a:pPr marL="457200" lvl="1" indent="0">
              <a:buNone/>
            </a:pPr>
            <a:endParaRPr lang="en-US" altLang="en-US" sz="2600" dirty="0"/>
          </a:p>
          <a:p>
            <a:r>
              <a:rPr lang="cs-CZ" altLang="en-US" sz="2600" dirty="0"/>
              <a:t>t</a:t>
            </a:r>
            <a:r>
              <a:rPr lang="en-US" altLang="en-US" sz="2600" dirty="0"/>
              <a:t>he size of material inequality is indicated by </a:t>
            </a:r>
            <a:r>
              <a:rPr lang="en-US" altLang="en-US" sz="2600" b="1" dirty="0"/>
              <a:t>GINI coefficient</a:t>
            </a:r>
            <a:r>
              <a:rPr lang="en-US" altLang="en-US" sz="2600" dirty="0"/>
              <a:t> </a:t>
            </a:r>
          </a:p>
          <a:p>
            <a:pPr lvl="1"/>
            <a:r>
              <a:rPr lang="en-US" altLang="en-US" sz="2600" dirty="0"/>
              <a:t>it is number, it shows the size of material inequality</a:t>
            </a:r>
            <a:endParaRPr lang="cs-CZ" altLang="en-US" sz="2600" dirty="0"/>
          </a:p>
          <a:p>
            <a:endParaRPr lang="cs-CZ" altLang="en-US" b="1" dirty="0"/>
          </a:p>
          <a:p>
            <a:r>
              <a:rPr lang="cs-CZ" altLang="en-US" b="1" dirty="0"/>
              <a:t>CURVE vs. NUMBER</a:t>
            </a:r>
            <a:r>
              <a:rPr lang="en-US" altLang="en-US" b="1" dirty="0"/>
              <a:t> </a:t>
            </a:r>
            <a:endParaRPr lang="cs-CZ" altLang="en-US" b="1" dirty="0"/>
          </a:p>
          <a:p>
            <a:pPr lvl="1"/>
            <a:endParaRPr lang="cs-CZ" altLang="en-US" sz="2400" dirty="0"/>
          </a:p>
          <a:p>
            <a:pPr lvl="1"/>
            <a:endParaRPr lang="cs-CZ" altLang="en-US" sz="2400" dirty="0"/>
          </a:p>
          <a:p>
            <a:pPr marL="457200" lvl="1" indent="0">
              <a:buNone/>
            </a:pPr>
            <a:endParaRPr lang="en-US" altLang="en-US" sz="2400" dirty="0"/>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6</a:t>
            </a:fld>
            <a:endParaRPr lang="en-GB"/>
          </a:p>
        </p:txBody>
      </p:sp>
      <p:pic>
        <p:nvPicPr>
          <p:cNvPr id="5" name="Picture 3">
            <a:extLst>
              <a:ext uri="{FF2B5EF4-FFF2-40B4-BE49-F238E27FC236}">
                <a16:creationId xmlns:a16="http://schemas.microsoft.com/office/drawing/2014/main" id="{7602AF1A-62A9-418B-9FC0-2900F723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96952"/>
            <a:ext cx="4675890" cy="350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144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99896" y="32469"/>
            <a:ext cx="8229600" cy="641003"/>
          </a:xfrm>
        </p:spPr>
        <p:txBody>
          <a:bodyPr>
            <a:normAutofit/>
          </a:bodyPr>
          <a:lstStyle/>
          <a:p>
            <a:pPr algn="l"/>
            <a:r>
              <a:rPr lang="cs-CZ" altLang="en-US" sz="2800" b="1" dirty="0"/>
              <a:t>Lorenz </a:t>
            </a:r>
            <a:r>
              <a:rPr lang="cs-CZ" altLang="en-US" sz="2800" b="1" dirty="0" err="1"/>
              <a:t>curve</a:t>
            </a:r>
            <a:r>
              <a:rPr lang="cs-CZ" altLang="en-US" sz="2800" b="1" dirty="0"/>
              <a:t> I</a:t>
            </a:r>
          </a:p>
        </p:txBody>
      </p:sp>
      <p:sp>
        <p:nvSpPr>
          <p:cNvPr id="3" name="Zástupný symbol pro obsah 2"/>
          <p:cNvSpPr>
            <a:spLocks noGrp="1"/>
          </p:cNvSpPr>
          <p:nvPr>
            <p:ph idx="1"/>
          </p:nvPr>
        </p:nvSpPr>
        <p:spPr>
          <a:xfrm>
            <a:off x="161338" y="836712"/>
            <a:ext cx="8106717" cy="5035897"/>
          </a:xfrm>
        </p:spPr>
        <p:txBody>
          <a:bodyPr rtlCol="0">
            <a:normAutofit/>
          </a:bodyPr>
          <a:lstStyle/>
          <a:p>
            <a:pPr fontAlgn="auto">
              <a:spcAft>
                <a:spcPts val="0"/>
              </a:spcAft>
              <a:defRPr/>
            </a:pPr>
            <a:r>
              <a:rPr lang="cs-CZ" sz="2400" dirty="0"/>
              <a:t>Max O. </a:t>
            </a:r>
            <a:r>
              <a:rPr lang="en-US" sz="2400" dirty="0"/>
              <a:t>Lorenz</a:t>
            </a:r>
            <a:r>
              <a:rPr lang="cs-CZ" sz="2400" dirty="0"/>
              <a:t> (1876-1959),  </a:t>
            </a:r>
            <a:r>
              <a:rPr lang="cs-CZ" sz="2400" dirty="0" err="1"/>
              <a:t>American</a:t>
            </a:r>
            <a:r>
              <a:rPr lang="cs-CZ" sz="2400" dirty="0"/>
              <a:t> </a:t>
            </a:r>
            <a:r>
              <a:rPr lang="cs-CZ" sz="2400" dirty="0" err="1"/>
              <a:t>economist</a:t>
            </a:r>
            <a:endParaRPr lang="en-US" sz="2000" dirty="0"/>
          </a:p>
          <a:p>
            <a:pPr fontAlgn="auto">
              <a:spcAft>
                <a:spcPts val="0"/>
              </a:spcAft>
              <a:defRPr/>
            </a:pPr>
            <a:r>
              <a:rPr lang="en-US" sz="2400" dirty="0"/>
              <a:t>description of concentration of incomes/wealth in societies</a:t>
            </a:r>
          </a:p>
          <a:p>
            <a:pPr fontAlgn="auto">
              <a:spcAft>
                <a:spcPts val="0"/>
              </a:spcAft>
              <a:defRPr/>
            </a:pPr>
            <a:r>
              <a:rPr lang="en-US" sz="2400" dirty="0"/>
              <a:t>graphical presentation of inequality of conditions </a:t>
            </a:r>
            <a:endParaRPr lang="cs-CZ" sz="2400" dirty="0"/>
          </a:p>
          <a:p>
            <a:pPr lvl="1">
              <a:defRPr/>
            </a:pPr>
            <a:r>
              <a:rPr lang="cs-CZ" sz="2400" dirty="0" err="1"/>
              <a:t>it</a:t>
            </a:r>
            <a:r>
              <a:rPr lang="cs-CZ" sz="2400" dirty="0"/>
              <a:t> </a:t>
            </a:r>
            <a:r>
              <a:rPr lang="cs-CZ" sz="2400" dirty="0" err="1"/>
              <a:t>is</a:t>
            </a:r>
            <a:r>
              <a:rPr lang="cs-CZ" sz="2400" dirty="0"/>
              <a:t> </a:t>
            </a:r>
            <a:r>
              <a:rPr lang="cs-CZ" sz="2400" dirty="0" err="1"/>
              <a:t>cumulative</a:t>
            </a:r>
            <a:r>
              <a:rPr lang="cs-CZ" sz="2400" dirty="0"/>
              <a:t> </a:t>
            </a:r>
            <a:r>
              <a:rPr lang="cs-CZ" sz="2400" dirty="0" err="1"/>
              <a:t>distribution</a:t>
            </a:r>
            <a:r>
              <a:rPr lang="cs-CZ" sz="2400" dirty="0"/>
              <a:t> </a:t>
            </a:r>
            <a:r>
              <a:rPr lang="cs-CZ" sz="2400" dirty="0" err="1"/>
              <a:t>function</a:t>
            </a:r>
            <a:endParaRPr lang="en-US" sz="2400" dirty="0"/>
          </a:p>
          <a:p>
            <a:pPr fontAlgn="auto">
              <a:spcAft>
                <a:spcPts val="0"/>
              </a:spcAft>
              <a:defRPr/>
            </a:pPr>
            <a:endParaRPr lang="en-US" sz="2400" dirty="0"/>
          </a:p>
          <a:p>
            <a:pPr fontAlgn="auto">
              <a:spcAft>
                <a:spcPts val="0"/>
              </a:spcAft>
              <a:defRPr/>
            </a:pPr>
            <a:r>
              <a:rPr lang="en-US" sz="2400" dirty="0"/>
              <a:t>Lorenz curve is utilized in social sciences as:</a:t>
            </a:r>
          </a:p>
          <a:p>
            <a:pPr lvl="1" fontAlgn="auto">
              <a:spcAft>
                <a:spcPts val="0"/>
              </a:spcAft>
              <a:buFont typeface="Arial" panose="020B0604020202020204" pitchFamily="34" charset="0"/>
              <a:buChar char="•"/>
              <a:defRPr/>
            </a:pPr>
            <a:r>
              <a:rPr lang="en-US" sz="2400" dirty="0"/>
              <a:t>economy</a:t>
            </a:r>
          </a:p>
          <a:p>
            <a:pPr lvl="1" fontAlgn="auto">
              <a:spcAft>
                <a:spcPts val="0"/>
              </a:spcAft>
              <a:buFont typeface="Arial" panose="020B0604020202020204" pitchFamily="34" charset="0"/>
              <a:buChar char="•"/>
              <a:defRPr/>
            </a:pPr>
            <a:r>
              <a:rPr lang="en-US" sz="2400" dirty="0"/>
              <a:t>sociology</a:t>
            </a:r>
          </a:p>
          <a:p>
            <a:pPr lvl="1" fontAlgn="auto">
              <a:spcAft>
                <a:spcPts val="0"/>
              </a:spcAft>
              <a:buFont typeface="Arial" panose="020B0604020202020204" pitchFamily="34" charset="0"/>
              <a:buChar char="•"/>
              <a:defRPr/>
            </a:pPr>
            <a:r>
              <a:rPr lang="en-US" sz="2400" dirty="0"/>
              <a:t>demography</a:t>
            </a:r>
          </a:p>
          <a:p>
            <a:pPr lvl="1" fontAlgn="auto">
              <a:spcAft>
                <a:spcPts val="0"/>
              </a:spcAft>
              <a:buFont typeface="Arial" panose="020B0604020202020204" pitchFamily="34" charset="0"/>
              <a:buChar char="•"/>
              <a:defRPr/>
            </a:pPr>
            <a:r>
              <a:rPr lang="en-US" sz="2400" dirty="0"/>
              <a:t>statistics</a:t>
            </a:r>
          </a:p>
          <a:p>
            <a:pPr fontAlgn="auto">
              <a:spcAft>
                <a:spcPts val="0"/>
              </a:spcAft>
              <a:buFont typeface="Wingdings 3" charset="2"/>
              <a:buChar char=""/>
              <a:defRPr/>
            </a:pPr>
            <a:endParaRPr lang="cs-CZ" sz="2400"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293075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38663" y="17755"/>
            <a:ext cx="8229600" cy="548680"/>
          </a:xfrm>
        </p:spPr>
        <p:txBody>
          <a:bodyPr>
            <a:normAutofit/>
          </a:bodyPr>
          <a:lstStyle/>
          <a:p>
            <a:pPr algn="l"/>
            <a:r>
              <a:rPr lang="cs-CZ" altLang="en-US" sz="2800" b="1" dirty="0"/>
              <a:t>Lorenz </a:t>
            </a:r>
            <a:r>
              <a:rPr lang="en-US" altLang="en-US" sz="2800" b="1" dirty="0"/>
              <a:t>curve</a:t>
            </a:r>
            <a:r>
              <a:rPr lang="cs-CZ" altLang="en-US" sz="2800" b="1" dirty="0"/>
              <a:t> II</a:t>
            </a:r>
          </a:p>
        </p:txBody>
      </p:sp>
      <p:sp>
        <p:nvSpPr>
          <p:cNvPr id="3" name="Zástupný symbol pro obsah 2"/>
          <p:cNvSpPr>
            <a:spLocks noGrp="1"/>
          </p:cNvSpPr>
          <p:nvPr>
            <p:ph idx="1"/>
          </p:nvPr>
        </p:nvSpPr>
        <p:spPr>
          <a:xfrm>
            <a:off x="138663" y="723057"/>
            <a:ext cx="8106717" cy="5472608"/>
          </a:xfrm>
        </p:spPr>
        <p:txBody>
          <a:bodyPr rtlCol="0">
            <a:normAutofit/>
          </a:bodyPr>
          <a:lstStyle/>
          <a:p>
            <a:pPr fontAlgn="auto">
              <a:spcAft>
                <a:spcPts val="0"/>
              </a:spcAft>
              <a:defRPr/>
            </a:pPr>
            <a:r>
              <a:rPr lang="en-US" sz="2400" dirty="0">
                <a:solidFill>
                  <a:schemeClr val="tx1">
                    <a:lumMod val="75000"/>
                    <a:lumOff val="25000"/>
                  </a:schemeClr>
                </a:solidFill>
              </a:rPr>
              <a:t>it is based on the comparison of cumulative distribution of incomes to cumulative distribution of population </a:t>
            </a:r>
          </a:p>
          <a:p>
            <a:pPr fontAlgn="auto">
              <a:spcAft>
                <a:spcPts val="0"/>
              </a:spcAft>
              <a:defRPr/>
            </a:pPr>
            <a:r>
              <a:rPr lang="en-US" sz="2400" dirty="0">
                <a:solidFill>
                  <a:schemeClr val="tx1">
                    <a:lumMod val="75000"/>
                    <a:lumOff val="25000"/>
                  </a:schemeClr>
                </a:solidFill>
              </a:rPr>
              <a:t>higher distance between hypothetical and real Lorenz curve means higher inequality in incomes in society  </a:t>
            </a:r>
          </a:p>
          <a:p>
            <a:pPr fontAlgn="auto">
              <a:spcAft>
                <a:spcPts val="0"/>
              </a:spcAft>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p:txBody>
      </p:sp>
      <p:pic>
        <p:nvPicPr>
          <p:cNvPr id="9218" name="Picture 2" descr="https://encrypted-tbn1.gstatic.com/images?q=tbn:ANd9GcRjhjQHzJUO7NIlMQBPUX9eofS5XFLltgz3Ia4JGHrzsAf-WyMgk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6000" contrast="18000"/>
                    </a14:imgEffect>
                  </a14:imgLayer>
                </a14:imgProps>
              </a:ext>
              <a:ext uri="{28A0092B-C50C-407E-A947-70E740481C1C}">
                <a14:useLocalDpi xmlns:a14="http://schemas.microsoft.com/office/drawing/2010/main" val="0"/>
              </a:ext>
            </a:extLst>
          </a:blip>
          <a:srcRect/>
          <a:stretch>
            <a:fillRect/>
          </a:stretch>
        </p:blipFill>
        <p:spPr bwMode="auto">
          <a:xfrm>
            <a:off x="2160711" y="2661658"/>
            <a:ext cx="4392489"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366362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3529" y="0"/>
            <a:ext cx="8229600" cy="529332"/>
          </a:xfrm>
        </p:spPr>
        <p:txBody>
          <a:bodyPr>
            <a:normAutofit/>
          </a:bodyPr>
          <a:lstStyle/>
          <a:p>
            <a:pPr algn="l"/>
            <a:r>
              <a:rPr lang="en-US" altLang="en-US" sz="2800" b="1" dirty="0"/>
              <a:t>Trend</a:t>
            </a:r>
            <a:r>
              <a:rPr lang="cs-CZ" altLang="en-US" sz="2800" b="1" dirty="0"/>
              <a:t>s</a:t>
            </a:r>
            <a:r>
              <a:rPr lang="en-US" altLang="en-US" sz="2800" b="1" dirty="0"/>
              <a:t> in Lorenz curve in the CR</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9</a:t>
            </a:fld>
            <a:endParaRPr lang="en-GB"/>
          </a:p>
        </p:txBody>
      </p:sp>
      <p:graphicFrame>
        <p:nvGraphicFramePr>
          <p:cNvPr id="6" name="Graf 5">
            <a:extLst>
              <a:ext uri="{FF2B5EF4-FFF2-40B4-BE49-F238E27FC236}">
                <a16:creationId xmlns:a16="http://schemas.microsoft.com/office/drawing/2014/main" id="{25F8CA80-37D9-4DAD-9863-3F01CEDED3B3}"/>
              </a:ext>
            </a:extLst>
          </p:cNvPr>
          <p:cNvGraphicFramePr>
            <a:graphicFrameLocks/>
          </p:cNvGraphicFramePr>
          <p:nvPr>
            <p:extLst>
              <p:ext uri="{D42A27DB-BD31-4B8C-83A1-F6EECF244321}">
                <p14:modId xmlns:p14="http://schemas.microsoft.com/office/powerpoint/2010/main" val="1539740568"/>
              </p:ext>
            </p:extLst>
          </p:nvPr>
        </p:nvGraphicFramePr>
        <p:xfrm>
          <a:off x="179512" y="764704"/>
          <a:ext cx="8640960" cy="5924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985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2175</Words>
  <Application>Microsoft Office PowerPoint</Application>
  <PresentationFormat>Předvádění na obrazovce (4:3)</PresentationFormat>
  <Paragraphs>242</Paragraphs>
  <Slides>25</Slides>
  <Notes>9</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2" baseType="lpstr">
      <vt:lpstr>Arial</vt:lpstr>
      <vt:lpstr>Calibri</vt:lpstr>
      <vt:lpstr>Helvetica Neue</vt:lpstr>
      <vt:lpstr>Wingdings</vt:lpstr>
      <vt:lpstr>Wingdings 3</vt:lpstr>
      <vt:lpstr>Motiv systému Office</vt:lpstr>
      <vt:lpstr>Equation</vt:lpstr>
      <vt:lpstr>Inequality of conditions, inequality of opportunity, and segregation:  How to measure them?</vt:lpstr>
      <vt:lpstr>Inequality, segregation, diversity</vt:lpstr>
      <vt:lpstr>Two concepts of inequality</vt:lpstr>
      <vt:lpstr>Inequality of conditions vs. inequality of opportunity </vt:lpstr>
      <vt:lpstr>Prezentace aplikace PowerPoint</vt:lpstr>
      <vt:lpstr>Inequality of economic conditions</vt:lpstr>
      <vt:lpstr>Lorenz curve I</vt:lpstr>
      <vt:lpstr>Lorenz curve II</vt:lpstr>
      <vt:lpstr>Trends in Lorenz curve in the CR</vt:lpstr>
      <vt:lpstr>Gini index I</vt:lpstr>
      <vt:lpstr>Gini index II</vt:lpstr>
      <vt:lpstr>Trend in GINI in the Czech Republic</vt:lpstr>
      <vt:lpstr>Trend in GINI in the Czech Republic</vt:lpstr>
      <vt:lpstr>Cross-country comparision of GINI</vt:lpstr>
      <vt:lpstr>Prezentace aplikace PowerPoint</vt:lpstr>
      <vt:lpstr>Advantages and disadvantages of Lorenz curve and GINI coefficient</vt:lpstr>
      <vt:lpstr>Some other measures of inequality</vt:lpstr>
      <vt:lpstr>How economic inequality harms societies</vt:lpstr>
      <vt:lpstr>Measures of inequality of opportunity</vt:lpstr>
      <vt:lpstr>Measures of segregation </vt:lpstr>
      <vt:lpstr>Dissimilarity index I</vt:lpstr>
      <vt:lpstr>Dissimilarity index II  </vt:lpstr>
      <vt:lpstr>Entropy (E)</vt:lpstr>
      <vt:lpstr>Theil index (TI)</vt:lpstr>
      <vt:lpstr>Segregation – why it happens?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143</cp:revision>
  <dcterms:created xsi:type="dcterms:W3CDTF">2013-09-22T19:27:37Z</dcterms:created>
  <dcterms:modified xsi:type="dcterms:W3CDTF">2023-10-02T12:48:25Z</dcterms:modified>
</cp:coreProperties>
</file>