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58" r:id="rId10"/>
    <p:sldId id="267" r:id="rId11"/>
    <p:sldId id="268" r:id="rId12"/>
    <p:sldId id="269" r:id="rId13"/>
    <p:sldId id="270" r:id="rId14"/>
    <p:sldId id="25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73ED1D-0450-43DA-A95C-1F9886FFD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8A39EB6-3540-401E-A407-307ECDC9A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FFD7D9-0A7A-4D76-960E-21AA0D6D2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1B0E-EE0A-4393-B41B-32DC22B6E559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003677-BDAC-4007-A81D-C8BCCFE87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8FBE63-6422-41F2-BD67-A03C59D14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4543-9D8F-4B60-BE46-33B9DA2C3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86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3C305-A636-4F41-A049-9F98D4A14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CD02B2D-90B0-43A0-B791-A81D78D637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D6129C-E134-40B1-9914-EEC9DE642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1B0E-EE0A-4393-B41B-32DC22B6E559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E799D7-DE08-41F3-89A8-6861BCF17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6DF943-F504-4473-AFAC-FF4F93B14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4543-9D8F-4B60-BE46-33B9DA2C3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63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5490F62-8BCB-4FFD-B278-3009B5ABF1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57954A8-6FD2-4EF6-A7FE-4BBBF9AD2C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8A3915-E864-4069-9740-D9D8BEC72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1B0E-EE0A-4393-B41B-32DC22B6E559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112983-8765-4AF0-9B4A-439782A9C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BE379B-C468-407F-AFE8-57788C6D7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4543-9D8F-4B60-BE46-33B9DA2C3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369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C7D65B-8A4A-4032-A1D1-2E8239846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D4A02B-6556-4827-AFB4-3C58479B9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D298AA-FEF4-4753-9B1D-99F5C41E8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1B0E-EE0A-4393-B41B-32DC22B6E559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2E134F-4370-4631-94BA-81E49280B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5E2F83-7D99-4A26-A417-5D46FE84C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4543-9D8F-4B60-BE46-33B9DA2C3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256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5238C5-8DCA-41C8-A521-6E01DBBAC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57A92D-4B66-4675-B183-D829B2FD1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F8FFAB-CC8F-4748-875F-409CF7C31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1B0E-EE0A-4393-B41B-32DC22B6E559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FBEF69-DDD6-447C-B9FA-F17FEBDC8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DC869A-3033-4BB9-B5ED-AB8E3DA39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4543-9D8F-4B60-BE46-33B9DA2C3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07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F08892-4EBA-454E-B668-02B37ACB8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95BC38-2ADE-43DA-87A8-6225D24288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3FA8BE-E969-4D48-9A2E-9DB598794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56460E-F995-4CE6-B385-AE48F1177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1B0E-EE0A-4393-B41B-32DC22B6E559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9F0110C-BE30-44A9-8263-5CBFED98B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51502D-E8D8-40C5-A5B0-68C1943E0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4543-9D8F-4B60-BE46-33B9DA2C3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495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613279-F39C-4BF3-9460-012045460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5DD012-9296-483D-B03C-A89F05A5C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ADF9F0-409D-42FE-B1B0-505A48A797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2E37CA6-BEF9-4290-88A4-72DF9290BF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CF3BDF9-C2C9-42C0-8343-E7B1B4D1DE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5B3328D-EF3B-42E4-8F4C-EBFAEAECB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1B0E-EE0A-4393-B41B-32DC22B6E559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F6C36C5-FD1E-4646-A4EF-0A2BC6CCD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2C9E664-221F-4B0A-902E-066CCB07E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4543-9D8F-4B60-BE46-33B9DA2C3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190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DB5BB1-D163-4CA2-A78E-D7437B8DC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F1FDA7D-C4BE-444B-868F-CC6B9F92A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1B0E-EE0A-4393-B41B-32DC22B6E559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5ACDCE0-2FA4-4760-AC5D-BAD8B3C3A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D7E5DEA-3B4B-4427-8F27-70F868B20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4543-9D8F-4B60-BE46-33B9DA2C3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16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55EC1A0-DA14-44A6-A2A3-87EF4FF9C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1B0E-EE0A-4393-B41B-32DC22B6E559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55A1F11-0251-4C8C-A052-3B36094F3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4928D92-A89B-4B34-B2F7-2983246F6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4543-9D8F-4B60-BE46-33B9DA2C3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04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0F48DC-AAEF-41DF-8513-0FBC865A1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654DB8-2C62-4237-9F88-E9E604D54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876C6F6-B8FD-4CAA-9918-E8089011F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16C0B9-D380-4554-AE32-460686417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1B0E-EE0A-4393-B41B-32DC22B6E559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648762-E85F-4754-B563-2A7758B22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2BAD68-BE36-4655-94BD-22B83425E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4543-9D8F-4B60-BE46-33B9DA2C3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54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CEA4F7-AE36-4602-A975-B4D5EBF07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7568D47-D1A0-4742-B955-C327AE78F7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6A906A6-1AD0-4D1B-B2B5-7D4BACC0B5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9A11DC-7EA6-482B-ACC3-BE762E0F9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1B0E-EE0A-4393-B41B-32DC22B6E559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9B0007-C998-457E-AD76-6ACEA8E6C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222590-4301-4D45-9FCC-E596E36F6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4543-9D8F-4B60-BE46-33B9DA2C3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247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9C5E3AF-8385-4913-BF6D-2A56C0ABB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1D6A7D-77E3-4F7D-ABD4-3FB958E2C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E10429-678A-4733-A9D8-5DFA90BE00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21B0E-EE0A-4393-B41B-32DC22B6E559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C943CD-2EEA-405F-B0E2-EE1E11E33C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098F0E-1CC0-4FDA-9CB9-022F9708B5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4543-9D8F-4B60-BE46-33B9DA2C3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56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M9-X-Gh-u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A2E7F-1821-4564-AD80-26AE45A07A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Alternativní pojetí sociálních tříd: </a:t>
            </a:r>
            <a:r>
              <a:rPr lang="cs-CZ" dirty="0" err="1"/>
              <a:t>prekariát</a:t>
            </a:r>
            <a:r>
              <a:rPr lang="cs-CZ" dirty="0"/>
              <a:t> a ČRo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F99603-B1F6-475E-9E08-454DD2258D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Tomáš Doseděl, dosedel@fss.muni.cz</a:t>
            </a:r>
          </a:p>
        </p:txBody>
      </p:sp>
    </p:spTree>
    <p:extLst>
      <p:ext uri="{BB962C8B-B14F-4D97-AF65-F5344CB8AC3E}">
        <p14:creationId xmlns:p14="http://schemas.microsoft.com/office/powerpoint/2010/main" val="24367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57AA72-2F1A-426C-AB35-3DFF7E4B5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Nejistoty (ILO)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46E2E9-BF64-4E45-BFB6-F3F7CA7E0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Trvání pracovního poměru: smlouva určitá, částečný úvazek</a:t>
            </a:r>
          </a:p>
          <a:p>
            <a:r>
              <a:rPr lang="cs-CZ" dirty="0"/>
              <a:t>Charakteristika pracovního poměru: agenturní zaměstnání, švarcsystém</a:t>
            </a:r>
          </a:p>
          <a:p>
            <a:endParaRPr lang="cs-CZ" dirty="0"/>
          </a:p>
          <a:p>
            <a:r>
              <a:rPr lang="cs-CZ" dirty="0"/>
              <a:t>Nízký plat</a:t>
            </a:r>
          </a:p>
          <a:p>
            <a:r>
              <a:rPr lang="cs-CZ" dirty="0"/>
              <a:t>Slabá ochrana proti výpovědi</a:t>
            </a:r>
          </a:p>
          <a:p>
            <a:r>
              <a:rPr lang="cs-CZ" dirty="0"/>
              <a:t>Nedostatečný přístup k sociálním benefitům (dovolená, nemocenská)</a:t>
            </a:r>
          </a:p>
          <a:p>
            <a:r>
              <a:rPr lang="cs-CZ" dirty="0"/>
              <a:t>Slabá ochrana zaměstnaneckých práv</a:t>
            </a:r>
          </a:p>
        </p:txBody>
      </p:sp>
    </p:spTree>
    <p:extLst>
      <p:ext uri="{BB962C8B-B14F-4D97-AF65-F5344CB8AC3E}">
        <p14:creationId xmlns:p14="http://schemas.microsoft.com/office/powerpoint/2010/main" val="2322894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85AEDA-53E3-4C48-88E2-8AAE4DBD7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Prekariát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68F707-2D9F-4AE0-B7E6-356D410E8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Ženy</a:t>
            </a:r>
          </a:p>
          <a:p>
            <a:r>
              <a:rPr lang="cs-CZ" dirty="0"/>
              <a:t>Migranti</a:t>
            </a:r>
          </a:p>
          <a:p>
            <a:r>
              <a:rPr lang="cs-CZ" dirty="0"/>
              <a:t>Čerství absolventi</a:t>
            </a:r>
          </a:p>
          <a:p>
            <a:r>
              <a:rPr lang="cs-CZ" dirty="0"/>
              <a:t>Lidé před důchodem</a:t>
            </a:r>
          </a:p>
        </p:txBody>
      </p:sp>
    </p:spTree>
    <p:extLst>
      <p:ext uri="{BB962C8B-B14F-4D97-AF65-F5344CB8AC3E}">
        <p14:creationId xmlns:p14="http://schemas.microsoft.com/office/powerpoint/2010/main" val="416306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85AEDA-53E3-4C48-88E2-8AAE4DBD7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Prekariát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68F707-2D9F-4AE0-B7E6-356D410E8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Ženy: péče o rodinu, kratší úvazky, mateřská/rodičovská</a:t>
            </a:r>
          </a:p>
          <a:p>
            <a:r>
              <a:rPr lang="cs-CZ" dirty="0"/>
              <a:t>Migranti: neznají jazyk, nemají povolení, odkázaní na agenturu</a:t>
            </a:r>
          </a:p>
          <a:p>
            <a:r>
              <a:rPr lang="cs-CZ" dirty="0"/>
              <a:t>Čerství absolventi: nemají praxi</a:t>
            </a:r>
          </a:p>
          <a:p>
            <a:r>
              <a:rPr lang="cs-CZ" dirty="0"/>
              <a:t>Lidé před důchodem: postupně přecházejí na kratší úvazky</a:t>
            </a:r>
          </a:p>
        </p:txBody>
      </p:sp>
    </p:spTree>
    <p:extLst>
      <p:ext uri="{BB962C8B-B14F-4D97-AF65-F5344CB8AC3E}">
        <p14:creationId xmlns:p14="http://schemas.microsoft.com/office/powerpoint/2010/main" val="683391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85AEDA-53E3-4C48-88E2-8AAE4DBD7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Prekariát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68F707-2D9F-4AE0-B7E6-356D410E8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Ženy: péče o rodinu, kratší úvazky, mateřská/rodičovská</a:t>
            </a:r>
          </a:p>
          <a:p>
            <a:r>
              <a:rPr lang="cs-CZ" dirty="0"/>
              <a:t>Migranti: neznají jazyk, nemají povolení, odkázaní na agenturu</a:t>
            </a:r>
          </a:p>
          <a:p>
            <a:r>
              <a:rPr lang="cs-CZ" dirty="0"/>
              <a:t>Čerství absolventi: nemají praxi</a:t>
            </a:r>
          </a:p>
          <a:p>
            <a:r>
              <a:rPr lang="cs-CZ" dirty="0"/>
              <a:t>Lidé před důchodem: postupně přecházejí na kratší úvazky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https://www.youtube.com/watch?v=mM9-X-Gh-u4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9301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D37E27-BD45-4DA9-B741-094244DAF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Kancelářský krysy se až na pár výjimek noří do </a:t>
            </a:r>
            <a:r>
              <a:rPr lang="cs-CZ" dirty="0" err="1"/>
              <a:t>bezednejch</a:t>
            </a:r>
            <a:r>
              <a:rPr lang="cs-CZ" dirty="0"/>
              <a:t> informačních </a:t>
            </a:r>
            <a:r>
              <a:rPr lang="cs-CZ" dirty="0" err="1"/>
              <a:t>fábrů</a:t>
            </a:r>
            <a:r>
              <a:rPr lang="cs-CZ" dirty="0"/>
              <a:t>, odkud pár </a:t>
            </a:r>
            <a:r>
              <a:rPr lang="cs-CZ" dirty="0" err="1"/>
              <a:t>narubanejch</a:t>
            </a:r>
            <a:r>
              <a:rPr lang="cs-CZ" dirty="0"/>
              <a:t> kaček hned </a:t>
            </a:r>
            <a:r>
              <a:rPr lang="cs-CZ" dirty="0" err="1"/>
              <a:t>přelijou</a:t>
            </a:r>
            <a:r>
              <a:rPr lang="cs-CZ" dirty="0"/>
              <a:t> hypotečním bankám a </a:t>
            </a:r>
            <a:r>
              <a:rPr lang="cs-CZ" dirty="0" err="1"/>
              <a:t>lízingovkám</a:t>
            </a:r>
            <a:r>
              <a:rPr lang="cs-CZ" dirty="0"/>
              <a:t>. Stejně jako si otroci mohli zazpívat na bavlníkový plantáži, můžou si tihle plniči tabulek a </a:t>
            </a:r>
            <a:r>
              <a:rPr lang="cs-CZ" dirty="0" err="1"/>
              <a:t>procesovači</a:t>
            </a:r>
            <a:r>
              <a:rPr lang="cs-CZ" dirty="0"/>
              <a:t> faktur dopřát leda karaoke na firemním večírku.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	Prigl.cz</a:t>
            </a:r>
          </a:p>
        </p:txBody>
      </p:sp>
    </p:spTree>
    <p:extLst>
      <p:ext uri="{BB962C8B-B14F-4D97-AF65-F5344CB8AC3E}">
        <p14:creationId xmlns:p14="http://schemas.microsoft.com/office/powerpoint/2010/main" val="3781148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B34630-92B3-4A9D-B408-A13BA6630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Třídy podle ČRo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941BB6-C3DD-4ED4-AD5D-3F6683DDF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Inspirováno britským výzkumem, který podpořilo BBC</a:t>
            </a:r>
          </a:p>
          <a:p>
            <a:r>
              <a:rPr lang="cs-CZ" dirty="0"/>
              <a:t>Provedlo CVVM + </a:t>
            </a:r>
            <a:r>
              <a:rPr lang="cs-CZ" dirty="0" err="1"/>
              <a:t>SoÚ</a:t>
            </a:r>
            <a:r>
              <a:rPr lang="cs-CZ" dirty="0"/>
              <a:t> AV ČR</a:t>
            </a:r>
          </a:p>
          <a:p>
            <a:r>
              <a:rPr lang="cs-CZ" dirty="0"/>
              <a:t>Identifikováno šest sociálních tříd (v UK 7)</a:t>
            </a:r>
          </a:p>
        </p:txBody>
      </p:sp>
    </p:spTree>
    <p:extLst>
      <p:ext uri="{BB962C8B-B14F-4D97-AF65-F5344CB8AC3E}">
        <p14:creationId xmlns:p14="http://schemas.microsoft.com/office/powerpoint/2010/main" val="2224500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2B5B2D58-42C2-4C4F-9B4D-BE353CBDE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66788"/>
            <a:ext cx="4067175" cy="2867025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59ED0768-D9B4-415B-9D28-3643497821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0094" y="1185863"/>
            <a:ext cx="4181475" cy="264795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BAA0A649-7B1C-4198-B2DF-BE0AC122B8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8027" y="1185863"/>
            <a:ext cx="4276725" cy="2752725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D8F7E592-DE4A-4623-91B4-B01B4FB116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260" y="3965332"/>
            <a:ext cx="4057650" cy="2886075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49EF6338-ABE1-4671-B391-537C66FCBE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41910" y="4193932"/>
            <a:ext cx="4171950" cy="2657475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AAF471F4-9C2A-41B2-82D1-6806F4D8098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50092" y="3965332"/>
            <a:ext cx="4229100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523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E60A85-3B48-42E8-8A7C-6D3E1EC29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Úspěšné sociální třídy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FFE591-36A4-4E3C-9AE9-353529BA2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8" y="1825625"/>
            <a:ext cx="12174414" cy="435133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Vzdělání +++			Vzdělání ++			Vzdělání +</a:t>
            </a:r>
          </a:p>
          <a:p>
            <a:r>
              <a:rPr lang="cs-CZ" dirty="0"/>
              <a:t>Známosti +++			Známosti ++			Známosti +</a:t>
            </a:r>
          </a:p>
          <a:p>
            <a:r>
              <a:rPr lang="cs-CZ" dirty="0"/>
              <a:t>Peníze +				Peníze +++			Peníze +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74B0EE7-F9AA-412E-936E-C65C648E0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2104"/>
            <a:ext cx="4067175" cy="286702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A21D9681-1DE8-449F-B5CD-DE6B141383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0094" y="1511179"/>
            <a:ext cx="4181475" cy="264795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D426B53-50CA-450A-858A-1764ACB737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8027" y="1511179"/>
            <a:ext cx="4276725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5768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E60A85-3B48-42E8-8A7C-6D3E1EC29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Neúspěšné sociální třídy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FFE591-36A4-4E3C-9AE9-353529BA2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8" y="1825625"/>
            <a:ext cx="12174414" cy="435133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Vzdělání -				Vzdělání -			Vzdělání --</a:t>
            </a:r>
          </a:p>
          <a:p>
            <a:r>
              <a:rPr lang="cs-CZ" dirty="0"/>
              <a:t>Známosti +++			Známosti ++			Známosti --</a:t>
            </a:r>
          </a:p>
          <a:p>
            <a:r>
              <a:rPr lang="cs-CZ" dirty="0"/>
              <a:t>Peníze --				Peníze --			Peníze ---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1E8EB12-FA27-497E-9681-E7343C9025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66090"/>
            <a:ext cx="4057650" cy="288607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9D05D7F7-9883-48F2-8B02-DACF3EA695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7650" y="1494690"/>
            <a:ext cx="4171950" cy="265747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4AAB441F-D007-4D46-933B-8ABC962DA3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5832" y="1266090"/>
            <a:ext cx="4229100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531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BC010-59B2-4784-9675-FB4495C98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třídy</a:t>
            </a:r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E4BAB090-536D-4D3E-A760-1757162447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8152324"/>
              </p:ext>
            </p:extLst>
          </p:nvPr>
        </p:nvGraphicFramePr>
        <p:xfrm>
          <a:off x="838200" y="1825625"/>
          <a:ext cx="10515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0369">
                  <a:extLst>
                    <a:ext uri="{9D8B030D-6E8A-4147-A177-3AD203B41FA5}">
                      <a16:colId xmlns:a16="http://schemas.microsoft.com/office/drawing/2014/main" val="696593373"/>
                    </a:ext>
                  </a:extLst>
                </a:gridCol>
                <a:gridCol w="2382716">
                  <a:extLst>
                    <a:ext uri="{9D8B030D-6E8A-4147-A177-3AD203B41FA5}">
                      <a16:colId xmlns:a16="http://schemas.microsoft.com/office/drawing/2014/main" val="3271238232"/>
                    </a:ext>
                  </a:extLst>
                </a:gridCol>
                <a:gridCol w="2444261">
                  <a:extLst>
                    <a:ext uri="{9D8B030D-6E8A-4147-A177-3AD203B41FA5}">
                      <a16:colId xmlns:a16="http://schemas.microsoft.com/office/drawing/2014/main" val="2979567210"/>
                    </a:ext>
                  </a:extLst>
                </a:gridCol>
                <a:gridCol w="2148254">
                  <a:extLst>
                    <a:ext uri="{9D8B030D-6E8A-4147-A177-3AD203B41FA5}">
                      <a16:colId xmlns:a16="http://schemas.microsoft.com/office/drawing/2014/main" val="4443313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Vzdělání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Známosti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Peníze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875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Nastupující kosmopolitní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611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Zajištěná střední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834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Tradiční pracující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411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Místních vazeb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334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Ohrožená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726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Strádající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256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856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D37E27-BD45-4DA9-B741-094244DAF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„Nepotřebuju další projekt, potřebuju prachy,“ povídá u cigarety a latté za čtyři pětky vystudovaná divadelní režisérka před šichtou v obchodě s </a:t>
            </a:r>
            <a:r>
              <a:rPr lang="cs-CZ" dirty="0" err="1"/>
              <a:t>parfémama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	Prigl.cz</a:t>
            </a:r>
          </a:p>
        </p:txBody>
      </p:sp>
    </p:spTree>
    <p:extLst>
      <p:ext uri="{BB962C8B-B14F-4D97-AF65-F5344CB8AC3E}">
        <p14:creationId xmlns:p14="http://schemas.microsoft.com/office/powerpoint/2010/main" val="37782996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BC010-59B2-4784-9675-FB4495C98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třídy</a:t>
            </a:r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E4BAB090-536D-4D3E-A760-1757162447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276461"/>
              </p:ext>
            </p:extLst>
          </p:nvPr>
        </p:nvGraphicFramePr>
        <p:xfrm>
          <a:off x="838200" y="1825625"/>
          <a:ext cx="10515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0369">
                  <a:extLst>
                    <a:ext uri="{9D8B030D-6E8A-4147-A177-3AD203B41FA5}">
                      <a16:colId xmlns:a16="http://schemas.microsoft.com/office/drawing/2014/main" val="696593373"/>
                    </a:ext>
                  </a:extLst>
                </a:gridCol>
                <a:gridCol w="2382716">
                  <a:extLst>
                    <a:ext uri="{9D8B030D-6E8A-4147-A177-3AD203B41FA5}">
                      <a16:colId xmlns:a16="http://schemas.microsoft.com/office/drawing/2014/main" val="3271238232"/>
                    </a:ext>
                  </a:extLst>
                </a:gridCol>
                <a:gridCol w="2444261">
                  <a:extLst>
                    <a:ext uri="{9D8B030D-6E8A-4147-A177-3AD203B41FA5}">
                      <a16:colId xmlns:a16="http://schemas.microsoft.com/office/drawing/2014/main" val="2979567210"/>
                    </a:ext>
                  </a:extLst>
                </a:gridCol>
                <a:gridCol w="2148254">
                  <a:extLst>
                    <a:ext uri="{9D8B030D-6E8A-4147-A177-3AD203B41FA5}">
                      <a16:colId xmlns:a16="http://schemas.microsoft.com/office/drawing/2014/main" val="4443313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Kulturní kapitál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Sociální kapitál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Ekonomický k.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875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Nastupující kosmopolitní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611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Zajištěná střední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834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Tradiční pracující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411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Místních vazeb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334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Ohrožená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726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Strádající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256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3061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BC010-59B2-4784-9675-FB4495C98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třídy</a:t>
            </a:r>
          </a:p>
        </p:txBody>
      </p:sp>
      <p:graphicFrame>
        <p:nvGraphicFramePr>
          <p:cNvPr id="5" name="Tabulka 6">
            <a:extLst>
              <a:ext uri="{FF2B5EF4-FFF2-40B4-BE49-F238E27FC236}">
                <a16:creationId xmlns:a16="http://schemas.microsoft.com/office/drawing/2014/main" id="{53453DA5-5918-4B76-9DB8-72B0BB1ED0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729292"/>
              </p:ext>
            </p:extLst>
          </p:nvPr>
        </p:nvGraphicFramePr>
        <p:xfrm>
          <a:off x="838200" y="1825625"/>
          <a:ext cx="10515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3992">
                  <a:extLst>
                    <a:ext uri="{9D8B030D-6E8A-4147-A177-3AD203B41FA5}">
                      <a16:colId xmlns:a16="http://schemas.microsoft.com/office/drawing/2014/main" val="4017870464"/>
                    </a:ext>
                  </a:extLst>
                </a:gridCol>
                <a:gridCol w="2409093">
                  <a:extLst>
                    <a:ext uri="{9D8B030D-6E8A-4147-A177-3AD203B41FA5}">
                      <a16:colId xmlns:a16="http://schemas.microsoft.com/office/drawing/2014/main" val="804725833"/>
                    </a:ext>
                  </a:extLst>
                </a:gridCol>
                <a:gridCol w="2453053">
                  <a:extLst>
                    <a:ext uri="{9D8B030D-6E8A-4147-A177-3AD203B41FA5}">
                      <a16:colId xmlns:a16="http://schemas.microsoft.com/office/drawing/2014/main" val="370911568"/>
                    </a:ext>
                  </a:extLst>
                </a:gridCol>
                <a:gridCol w="2139462">
                  <a:extLst>
                    <a:ext uri="{9D8B030D-6E8A-4147-A177-3AD203B41FA5}">
                      <a16:colId xmlns:a16="http://schemas.microsoft.com/office/drawing/2014/main" val="40149220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Kulturní kapitál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Sociální kapitál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Ekonomický k.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198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???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+++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+++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+++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845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Nastupující kosmopolitní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745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Zajištěná střední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301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Tradiční pracující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858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Místních vazeb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300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Ohrožená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010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Strádající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883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2203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BC010-59B2-4784-9675-FB4495C98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třídy</a:t>
            </a:r>
          </a:p>
        </p:txBody>
      </p:sp>
      <p:graphicFrame>
        <p:nvGraphicFramePr>
          <p:cNvPr id="5" name="Tabulka 6">
            <a:extLst>
              <a:ext uri="{FF2B5EF4-FFF2-40B4-BE49-F238E27FC236}">
                <a16:creationId xmlns:a16="http://schemas.microsoft.com/office/drawing/2014/main" id="{53453DA5-5918-4B76-9DB8-72B0BB1ED0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0258355"/>
              </p:ext>
            </p:extLst>
          </p:nvPr>
        </p:nvGraphicFramePr>
        <p:xfrm>
          <a:off x="838200" y="1825625"/>
          <a:ext cx="10515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3992">
                  <a:extLst>
                    <a:ext uri="{9D8B030D-6E8A-4147-A177-3AD203B41FA5}">
                      <a16:colId xmlns:a16="http://schemas.microsoft.com/office/drawing/2014/main" val="4017870464"/>
                    </a:ext>
                  </a:extLst>
                </a:gridCol>
                <a:gridCol w="2409093">
                  <a:extLst>
                    <a:ext uri="{9D8B030D-6E8A-4147-A177-3AD203B41FA5}">
                      <a16:colId xmlns:a16="http://schemas.microsoft.com/office/drawing/2014/main" val="804725833"/>
                    </a:ext>
                  </a:extLst>
                </a:gridCol>
                <a:gridCol w="2453053">
                  <a:extLst>
                    <a:ext uri="{9D8B030D-6E8A-4147-A177-3AD203B41FA5}">
                      <a16:colId xmlns:a16="http://schemas.microsoft.com/office/drawing/2014/main" val="370911568"/>
                    </a:ext>
                  </a:extLst>
                </a:gridCol>
                <a:gridCol w="2139462">
                  <a:extLst>
                    <a:ext uri="{9D8B030D-6E8A-4147-A177-3AD203B41FA5}">
                      <a16:colId xmlns:a16="http://schemas.microsoft.com/office/drawing/2014/main" val="40149220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Kulturní kapitál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Sociální kapitál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Ekonomický k.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198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ELITA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+++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+++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+++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845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Nastupující kosmopolitní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745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Zajištěná střední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301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Tradiční pracující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858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Místních vazeb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300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Ohrožená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010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Strádající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883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890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70461" y="5668645"/>
            <a:ext cx="10515600" cy="682279"/>
          </a:xfrm>
        </p:spPr>
        <p:txBody>
          <a:bodyPr>
            <a:normAutofit/>
          </a:bodyPr>
          <a:lstStyle/>
          <a:p>
            <a:pPr algn="r"/>
            <a:r>
              <a:rPr lang="cs-CZ" sz="2400" dirty="0" smtClean="0"/>
              <a:t>dosedel@fss.muni.cz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251" y="734402"/>
            <a:ext cx="7894020" cy="435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183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812704-D1AF-4CF2-80BA-0D135EABD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Prekariát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C7CF31-D6FB-412C-9FDD-B86628964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		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			</a:t>
            </a:r>
            <a:r>
              <a:rPr lang="cs-CZ" dirty="0" err="1">
                <a:solidFill>
                  <a:srgbClr val="FF0000"/>
                </a:solidFill>
              </a:rPr>
              <a:t>PREK</a:t>
            </a:r>
            <a:r>
              <a:rPr lang="cs-CZ" dirty="0" err="1"/>
              <a:t>érní</a:t>
            </a:r>
            <a:r>
              <a:rPr lang="cs-CZ" dirty="0"/>
              <a:t>	+	</a:t>
            </a:r>
            <a:r>
              <a:rPr lang="cs-CZ" dirty="0" err="1"/>
              <a:t>prolet</a:t>
            </a:r>
            <a:r>
              <a:rPr lang="cs-CZ" dirty="0" err="1">
                <a:solidFill>
                  <a:srgbClr val="FF0000"/>
                </a:solidFill>
              </a:rPr>
              <a:t>ARIÁT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852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812704-D1AF-4CF2-80BA-0D135EABD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Prekariát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C7CF31-D6FB-412C-9FDD-B86628964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		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			</a:t>
            </a:r>
            <a:r>
              <a:rPr lang="cs-CZ" dirty="0" err="1">
                <a:solidFill>
                  <a:srgbClr val="FF0000"/>
                </a:solidFill>
              </a:rPr>
              <a:t>PREK</a:t>
            </a:r>
            <a:r>
              <a:rPr lang="cs-CZ" dirty="0" err="1"/>
              <a:t>érní</a:t>
            </a:r>
            <a:r>
              <a:rPr lang="cs-CZ" dirty="0"/>
              <a:t>	+	</a:t>
            </a:r>
            <a:r>
              <a:rPr lang="cs-CZ" dirty="0" err="1"/>
              <a:t>prolet</a:t>
            </a:r>
            <a:r>
              <a:rPr lang="cs-CZ" dirty="0" err="1">
                <a:solidFill>
                  <a:srgbClr val="FF0000"/>
                </a:solidFill>
              </a:rPr>
              <a:t>ARIÁT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							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	</a:t>
            </a:r>
            <a:r>
              <a:rPr lang="cs-CZ" dirty="0">
                <a:solidFill>
                  <a:srgbClr val="FF0000"/>
                </a:solidFill>
              </a:rPr>
              <a:t>	</a:t>
            </a:r>
            <a:r>
              <a:rPr lang="en-GB" dirty="0">
                <a:solidFill>
                  <a:srgbClr val="FF0000"/>
                </a:solidFill>
              </a:rPr>
              <a:t>	</a:t>
            </a:r>
            <a:r>
              <a:rPr lang="cs-CZ" dirty="0">
                <a:solidFill>
                  <a:srgbClr val="FF0000"/>
                </a:solidFill>
              </a:rPr>
              <a:t>		</a:t>
            </a:r>
            <a:r>
              <a:rPr lang="cs-CZ" dirty="0"/>
              <a:t>prodává jen svou pracovní sílu</a:t>
            </a:r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F5A30314-78ED-4D8C-B1AE-F198D185B0B9}"/>
              </a:ext>
            </a:extLst>
          </p:cNvPr>
          <p:cNvSpPr/>
          <p:nvPr/>
        </p:nvSpPr>
        <p:spPr>
          <a:xfrm flipV="1">
            <a:off x="7282963" y="3341074"/>
            <a:ext cx="316523" cy="9914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804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812704-D1AF-4CF2-80BA-0D135EABD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Prekariát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C7CF31-D6FB-412C-9FDD-B86628964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		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			</a:t>
            </a:r>
            <a:r>
              <a:rPr lang="cs-CZ" dirty="0" err="1">
                <a:solidFill>
                  <a:srgbClr val="FF0000"/>
                </a:solidFill>
              </a:rPr>
              <a:t>PREK</a:t>
            </a:r>
            <a:r>
              <a:rPr lang="cs-CZ" dirty="0" err="1"/>
              <a:t>érní</a:t>
            </a:r>
            <a:r>
              <a:rPr lang="cs-CZ" dirty="0"/>
              <a:t>	+	</a:t>
            </a:r>
            <a:r>
              <a:rPr lang="cs-CZ" dirty="0" err="1"/>
              <a:t>prolet</a:t>
            </a:r>
            <a:r>
              <a:rPr lang="cs-CZ" dirty="0" err="1">
                <a:solidFill>
                  <a:srgbClr val="FF0000"/>
                </a:solidFill>
              </a:rPr>
              <a:t>ARIÁT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							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	</a:t>
            </a:r>
            <a:r>
              <a:rPr lang="cs-CZ" dirty="0">
                <a:solidFill>
                  <a:srgbClr val="FF0000"/>
                </a:solidFill>
              </a:rPr>
              <a:t>	</a:t>
            </a:r>
            <a:r>
              <a:rPr lang="en-GB" dirty="0">
                <a:solidFill>
                  <a:srgbClr val="FF0000"/>
                </a:solidFill>
              </a:rPr>
              <a:t>	</a:t>
            </a:r>
            <a:r>
              <a:rPr lang="cs-CZ" dirty="0">
                <a:solidFill>
                  <a:srgbClr val="FF0000"/>
                </a:solidFill>
              </a:rPr>
              <a:t>???????	</a:t>
            </a:r>
            <a:r>
              <a:rPr lang="cs-CZ" dirty="0"/>
              <a:t>prodává jen svou pracovní sílu</a:t>
            </a:r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F5A30314-78ED-4D8C-B1AE-F198D185B0B9}"/>
              </a:ext>
            </a:extLst>
          </p:cNvPr>
          <p:cNvSpPr/>
          <p:nvPr/>
        </p:nvSpPr>
        <p:spPr>
          <a:xfrm flipV="1">
            <a:off x="7282963" y="3341074"/>
            <a:ext cx="316523" cy="9914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380055D5-6A3C-4D82-AEEA-45F5495E8245}"/>
              </a:ext>
            </a:extLst>
          </p:cNvPr>
          <p:cNvSpPr/>
          <p:nvPr/>
        </p:nvSpPr>
        <p:spPr>
          <a:xfrm flipV="1">
            <a:off x="4056185" y="3341075"/>
            <a:ext cx="316523" cy="9914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577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812704-D1AF-4CF2-80BA-0D135EABD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Prekariát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C7CF31-D6FB-412C-9FDD-B86628964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		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			</a:t>
            </a:r>
            <a:r>
              <a:rPr lang="cs-CZ" dirty="0" err="1">
                <a:solidFill>
                  <a:srgbClr val="FF0000"/>
                </a:solidFill>
              </a:rPr>
              <a:t>PREK</a:t>
            </a:r>
            <a:r>
              <a:rPr lang="cs-CZ" dirty="0" err="1"/>
              <a:t>érní</a:t>
            </a:r>
            <a:r>
              <a:rPr lang="cs-CZ" dirty="0"/>
              <a:t>	+	</a:t>
            </a:r>
            <a:r>
              <a:rPr lang="cs-CZ" dirty="0" err="1"/>
              <a:t>prolet</a:t>
            </a:r>
            <a:r>
              <a:rPr lang="cs-CZ" dirty="0" err="1">
                <a:solidFill>
                  <a:srgbClr val="FF0000"/>
                </a:solidFill>
              </a:rPr>
              <a:t>ARIÁT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							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	</a:t>
            </a:r>
            <a:r>
              <a:rPr lang="cs-CZ" dirty="0">
                <a:solidFill>
                  <a:srgbClr val="FF0000"/>
                </a:solidFill>
              </a:rPr>
              <a:t>	</a:t>
            </a:r>
            <a:r>
              <a:rPr lang="en-GB" dirty="0">
                <a:solidFill>
                  <a:srgbClr val="FF0000"/>
                </a:solidFill>
              </a:rPr>
              <a:t>	</a:t>
            </a:r>
            <a:r>
              <a:rPr lang="cs-CZ" dirty="0">
                <a:solidFill>
                  <a:srgbClr val="FF0000"/>
                </a:solidFill>
              </a:rPr>
              <a:t>nejistý	</a:t>
            </a:r>
            <a:r>
              <a:rPr lang="cs-CZ" dirty="0"/>
              <a:t>prodává jen svou pracovní sílu</a:t>
            </a:r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F5A30314-78ED-4D8C-B1AE-F198D185B0B9}"/>
              </a:ext>
            </a:extLst>
          </p:cNvPr>
          <p:cNvSpPr/>
          <p:nvPr/>
        </p:nvSpPr>
        <p:spPr>
          <a:xfrm flipV="1">
            <a:off x="7282963" y="3341074"/>
            <a:ext cx="316523" cy="9914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380055D5-6A3C-4D82-AEEA-45F5495E8245}"/>
              </a:ext>
            </a:extLst>
          </p:cNvPr>
          <p:cNvSpPr/>
          <p:nvPr/>
        </p:nvSpPr>
        <p:spPr>
          <a:xfrm flipV="1">
            <a:off x="4056185" y="3341075"/>
            <a:ext cx="316523" cy="9914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624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64D57-BB67-4499-81B5-070D2E7C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 forem nejistoty (</a:t>
            </a:r>
            <a:r>
              <a:rPr lang="cs-CZ" dirty="0" err="1"/>
              <a:t>Standing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8C6B76-B4C7-4C14-A055-D996E521F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pracovního trhu</a:t>
            </a:r>
          </a:p>
          <a:p>
            <a:r>
              <a:rPr lang="cs-CZ" b="1" dirty="0"/>
              <a:t>zaměstnání</a:t>
            </a:r>
          </a:p>
          <a:p>
            <a:r>
              <a:rPr lang="cs-CZ" b="1" dirty="0"/>
              <a:t>pracovního místa</a:t>
            </a:r>
          </a:p>
          <a:p>
            <a:r>
              <a:rPr lang="cs-CZ" b="1" dirty="0"/>
              <a:t>bezpečnosti práce</a:t>
            </a:r>
          </a:p>
          <a:p>
            <a:r>
              <a:rPr lang="cs-CZ" b="1" dirty="0"/>
              <a:t>rozvoje dovedností</a:t>
            </a:r>
          </a:p>
          <a:p>
            <a:r>
              <a:rPr lang="cs-CZ" b="1" dirty="0"/>
              <a:t>příjmu</a:t>
            </a:r>
          </a:p>
          <a:p>
            <a:r>
              <a:rPr lang="cs-CZ" b="1" dirty="0"/>
              <a:t>reprezentace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022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64D57-BB67-4499-81B5-070D2E7C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 forem nejistoty (</a:t>
            </a:r>
            <a:r>
              <a:rPr lang="cs-CZ" dirty="0" err="1"/>
              <a:t>Standing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8C6B76-B4C7-4C14-A055-D996E521F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pracovního trhu</a:t>
            </a:r>
            <a:r>
              <a:rPr lang="cs-CZ" dirty="0"/>
              <a:t>: plná zaměstnanost</a:t>
            </a:r>
            <a:endParaRPr lang="cs-CZ" b="1" dirty="0"/>
          </a:p>
          <a:p>
            <a:r>
              <a:rPr lang="cs-CZ" b="1" dirty="0"/>
              <a:t>zaměstnání: </a:t>
            </a:r>
            <a:r>
              <a:rPr lang="cs-CZ" dirty="0"/>
              <a:t>svévolné propouštění</a:t>
            </a:r>
            <a:endParaRPr lang="cs-CZ" b="1" dirty="0"/>
          </a:p>
          <a:p>
            <a:r>
              <a:rPr lang="cs-CZ" b="1" dirty="0"/>
              <a:t>pracovního místa</a:t>
            </a:r>
            <a:r>
              <a:rPr lang="cs-CZ" dirty="0"/>
              <a:t>: udržení místa, vzestupná mobilita</a:t>
            </a:r>
            <a:endParaRPr lang="cs-CZ" b="1" dirty="0"/>
          </a:p>
          <a:p>
            <a:r>
              <a:rPr lang="cs-CZ" b="1" dirty="0"/>
              <a:t>bezpečnosti práce: </a:t>
            </a:r>
            <a:r>
              <a:rPr lang="cs-CZ" dirty="0"/>
              <a:t>nehody, úrazy, nemoci z povolání</a:t>
            </a:r>
            <a:endParaRPr lang="cs-CZ" b="1" dirty="0"/>
          </a:p>
          <a:p>
            <a:r>
              <a:rPr lang="cs-CZ" b="1" dirty="0"/>
              <a:t>rozvoje dovedností</a:t>
            </a:r>
            <a:r>
              <a:rPr lang="cs-CZ" dirty="0"/>
              <a:t>: školení, praxe</a:t>
            </a:r>
            <a:endParaRPr lang="cs-CZ" b="1" dirty="0"/>
          </a:p>
          <a:p>
            <a:r>
              <a:rPr lang="cs-CZ" b="1" dirty="0"/>
              <a:t>příjmu:</a:t>
            </a:r>
            <a:r>
              <a:rPr lang="cs-CZ" dirty="0"/>
              <a:t> minimální mzda, sociální systém</a:t>
            </a:r>
            <a:endParaRPr lang="cs-CZ" b="1" dirty="0"/>
          </a:p>
          <a:p>
            <a:r>
              <a:rPr lang="cs-CZ" b="1" dirty="0"/>
              <a:t>reprezentace: </a:t>
            </a:r>
            <a:r>
              <a:rPr lang="cs-CZ" dirty="0"/>
              <a:t>odbory, právo na stávku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4671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D37E27-BD45-4DA9-B741-094244DAF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Spolubydlící se kasá tím, že je i ve svým věku na volné noze. Volná noha přitom znamená, že půlku </a:t>
            </a:r>
            <a:r>
              <a:rPr lang="cs-CZ" dirty="0" err="1"/>
              <a:t>každýho</a:t>
            </a:r>
            <a:r>
              <a:rPr lang="cs-CZ" dirty="0"/>
              <a:t> měsíce žebrá od ostatních cigára a nájem lepí na poslední chvíli. Následuje vždy několikadenní tah po tom, co peníze konečně přijdou.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	Prigl.cz</a:t>
            </a:r>
          </a:p>
        </p:txBody>
      </p:sp>
    </p:spTree>
    <p:extLst>
      <p:ext uri="{BB962C8B-B14F-4D97-AF65-F5344CB8AC3E}">
        <p14:creationId xmlns:p14="http://schemas.microsoft.com/office/powerpoint/2010/main" val="7798829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520</Words>
  <Application>Microsoft Office PowerPoint</Application>
  <PresentationFormat>Širokoúhlá obrazovka</PresentationFormat>
  <Paragraphs>220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Alternativní pojetí sociálních tříd: prekariát a ČRo</vt:lpstr>
      <vt:lpstr>Prezentace aplikace PowerPoint</vt:lpstr>
      <vt:lpstr>Prekariát</vt:lpstr>
      <vt:lpstr>Prekariát</vt:lpstr>
      <vt:lpstr>Prekariát</vt:lpstr>
      <vt:lpstr>Prekariát</vt:lpstr>
      <vt:lpstr>7 forem nejistoty (Standing)</vt:lpstr>
      <vt:lpstr>7 forem nejistoty (Standing)</vt:lpstr>
      <vt:lpstr>Prezentace aplikace PowerPoint</vt:lpstr>
      <vt:lpstr>Nejistoty (ILO)</vt:lpstr>
      <vt:lpstr>Prekariát</vt:lpstr>
      <vt:lpstr>Prekariát</vt:lpstr>
      <vt:lpstr>Prekariát</vt:lpstr>
      <vt:lpstr>Prezentace aplikace PowerPoint</vt:lpstr>
      <vt:lpstr>Třídy podle ČRo</vt:lpstr>
      <vt:lpstr>Prezentace aplikace PowerPoint</vt:lpstr>
      <vt:lpstr>Úspěšné sociální třídy</vt:lpstr>
      <vt:lpstr>Neúspěšné sociální třídy</vt:lpstr>
      <vt:lpstr>Sociální třídy</vt:lpstr>
      <vt:lpstr>Sociální třídy</vt:lpstr>
      <vt:lpstr>Sociální třídy</vt:lpstr>
      <vt:lpstr>Sociální třídy</vt:lpstr>
      <vt:lpstr>dosedel@fss.muni.cz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Alternativní pojetí sociálních tříd: prekariát a ČRo</dc:title>
  <dc:creator>Tomáš Tomáš</dc:creator>
  <cp:lastModifiedBy>Tomáš Doseděl</cp:lastModifiedBy>
  <cp:revision>12</cp:revision>
  <dcterms:created xsi:type="dcterms:W3CDTF">2019-10-07T09:22:38Z</dcterms:created>
  <dcterms:modified xsi:type="dcterms:W3CDTF">2019-11-27T13:39:49Z</dcterms:modified>
</cp:coreProperties>
</file>