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4"/>
  </p:notesMasterIdLst>
  <p:sldIdLst>
    <p:sldId id="256" r:id="rId5"/>
    <p:sldId id="257" r:id="rId6"/>
    <p:sldId id="258" r:id="rId7"/>
    <p:sldId id="317" r:id="rId8"/>
    <p:sldId id="259" r:id="rId9"/>
    <p:sldId id="260" r:id="rId10"/>
    <p:sldId id="385" r:id="rId11"/>
    <p:sldId id="261" r:id="rId12"/>
    <p:sldId id="262" r:id="rId13"/>
    <p:sldId id="319" r:id="rId14"/>
    <p:sldId id="268" r:id="rId15"/>
    <p:sldId id="320" r:id="rId16"/>
    <p:sldId id="269" r:id="rId17"/>
    <p:sldId id="312" r:id="rId18"/>
    <p:sldId id="271" r:id="rId19"/>
    <p:sldId id="336" r:id="rId20"/>
    <p:sldId id="272" r:id="rId21"/>
    <p:sldId id="337" r:id="rId22"/>
    <p:sldId id="322" r:id="rId23"/>
    <p:sldId id="277" r:id="rId24"/>
    <p:sldId id="278" r:id="rId25"/>
    <p:sldId id="279" r:id="rId26"/>
    <p:sldId id="376" r:id="rId27"/>
    <p:sldId id="315" r:id="rId28"/>
    <p:sldId id="281" r:id="rId29"/>
    <p:sldId id="321" r:id="rId30"/>
    <p:sldId id="282" r:id="rId31"/>
    <p:sldId id="283" r:id="rId32"/>
    <p:sldId id="284" r:id="rId33"/>
    <p:sldId id="285" r:id="rId34"/>
    <p:sldId id="286" r:id="rId35"/>
    <p:sldId id="383" r:id="rId36"/>
    <p:sldId id="388" r:id="rId37"/>
    <p:sldId id="287" r:id="rId38"/>
    <p:sldId id="323" r:id="rId39"/>
    <p:sldId id="288" r:id="rId40"/>
    <p:sldId id="389" r:id="rId41"/>
    <p:sldId id="289" r:id="rId42"/>
    <p:sldId id="327" r:id="rId43"/>
    <p:sldId id="331" r:id="rId44"/>
    <p:sldId id="333" r:id="rId45"/>
    <p:sldId id="334" r:id="rId46"/>
    <p:sldId id="332" r:id="rId47"/>
    <p:sldId id="291" r:id="rId48"/>
    <p:sldId id="292" r:id="rId49"/>
    <p:sldId id="293" r:id="rId50"/>
    <p:sldId id="329" r:id="rId51"/>
    <p:sldId id="294" r:id="rId52"/>
    <p:sldId id="295" r:id="rId53"/>
    <p:sldId id="296" r:id="rId54"/>
    <p:sldId id="390" r:id="rId55"/>
    <p:sldId id="297" r:id="rId56"/>
    <p:sldId id="391" r:id="rId57"/>
    <p:sldId id="306" r:id="rId58"/>
    <p:sldId id="313" r:id="rId59"/>
    <p:sldId id="335" r:id="rId60"/>
    <p:sldId id="302" r:id="rId61"/>
    <p:sldId id="309" r:id="rId62"/>
    <p:sldId id="32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9" autoAdjust="0"/>
  </p:normalViewPr>
  <p:slideViewPr>
    <p:cSldViewPr snapToGrid="0">
      <p:cViewPr varScale="1">
        <p:scale>
          <a:sx n="66" d="100"/>
          <a:sy n="66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4D19DAC5-8976-4F30-A9F1-1988CAE8743D}"/>
    <pc:docChg chg="modSld">
      <pc:chgData name="Martina Nedomová" userId="6c3f62ea-cb8a-418e-9aed-243875b9760d" providerId="ADAL" clId="{4D19DAC5-8976-4F30-A9F1-1988CAE8743D}" dt="2023-10-06T12:57:44.592" v="34" actId="255"/>
      <pc:docMkLst>
        <pc:docMk/>
      </pc:docMkLst>
      <pc:sldChg chg="modSp">
        <pc:chgData name="Martina Nedomová" userId="6c3f62ea-cb8a-418e-9aed-243875b9760d" providerId="ADAL" clId="{4D19DAC5-8976-4F30-A9F1-1988CAE8743D}" dt="2023-10-06T12:37:45.342" v="1" actId="20577"/>
        <pc:sldMkLst>
          <pc:docMk/>
          <pc:sldMk cId="0" sldId="258"/>
        </pc:sldMkLst>
        <pc:spChg chg="mod">
          <ac:chgData name="Martina Nedomová" userId="6c3f62ea-cb8a-418e-9aed-243875b9760d" providerId="ADAL" clId="{4D19DAC5-8976-4F30-A9F1-1988CAE8743D}" dt="2023-10-06T12:37:45.342" v="1" actId="20577"/>
          <ac:spMkLst>
            <pc:docMk/>
            <pc:sldMk cId="0" sldId="258"/>
            <ac:spMk id="180" creationId="{00000000-0000-0000-0000-000000000000}"/>
          </ac:spMkLst>
        </pc:spChg>
      </pc:sldChg>
      <pc:sldChg chg="modSp">
        <pc:chgData name="Martina Nedomová" userId="6c3f62ea-cb8a-418e-9aed-243875b9760d" providerId="ADAL" clId="{4D19DAC5-8976-4F30-A9F1-1988CAE8743D}" dt="2023-10-06T12:39:51.673" v="2" actId="1076"/>
        <pc:sldMkLst>
          <pc:docMk/>
          <pc:sldMk cId="0" sldId="277"/>
        </pc:sldMkLst>
        <pc:spChg chg="mod">
          <ac:chgData name="Martina Nedomová" userId="6c3f62ea-cb8a-418e-9aed-243875b9760d" providerId="ADAL" clId="{4D19DAC5-8976-4F30-A9F1-1988CAE8743D}" dt="2023-10-06T12:39:51.673" v="2" actId="1076"/>
          <ac:spMkLst>
            <pc:docMk/>
            <pc:sldMk cId="0" sldId="277"/>
            <ac:spMk id="239" creationId="{00000000-0000-0000-0000-000000000000}"/>
          </ac:spMkLst>
        </pc:spChg>
      </pc:sldChg>
      <pc:sldChg chg="modSp">
        <pc:chgData name="Martina Nedomová" userId="6c3f62ea-cb8a-418e-9aed-243875b9760d" providerId="ADAL" clId="{4D19DAC5-8976-4F30-A9F1-1988CAE8743D}" dt="2023-10-06T12:57:44.592" v="34" actId="255"/>
        <pc:sldMkLst>
          <pc:docMk/>
          <pc:sldMk cId="0" sldId="294"/>
        </pc:sldMkLst>
        <pc:spChg chg="mod">
          <ac:chgData name="Martina Nedomová" userId="6c3f62ea-cb8a-418e-9aed-243875b9760d" providerId="ADAL" clId="{4D19DAC5-8976-4F30-A9F1-1988CAE8743D}" dt="2023-10-06T12:57:44.592" v="34" actId="255"/>
          <ac:spMkLst>
            <pc:docMk/>
            <pc:sldMk cId="0" sldId="294"/>
            <ac:spMk id="369" creationId="{00000000-0000-0000-0000-000000000000}"/>
          </ac:spMkLst>
        </pc:spChg>
      </pc:sldChg>
      <pc:sldChg chg="modSp">
        <pc:chgData name="Martina Nedomová" userId="6c3f62ea-cb8a-418e-9aed-243875b9760d" providerId="ADAL" clId="{4D19DAC5-8976-4F30-A9F1-1988CAE8743D}" dt="2023-10-06T12:53:05.212" v="10"/>
        <pc:sldMkLst>
          <pc:docMk/>
          <pc:sldMk cId="0" sldId="295"/>
        </pc:sldMkLst>
        <pc:spChg chg="mod">
          <ac:chgData name="Martina Nedomová" userId="6c3f62ea-cb8a-418e-9aed-243875b9760d" providerId="ADAL" clId="{4D19DAC5-8976-4F30-A9F1-1988CAE8743D}" dt="2023-10-06T12:53:05.212" v="10"/>
          <ac:spMkLst>
            <pc:docMk/>
            <pc:sldMk cId="0" sldId="295"/>
            <ac:spMk id="377" creationId="{00000000-0000-0000-0000-000000000000}"/>
          </ac:spMkLst>
        </pc:spChg>
      </pc:sldChg>
      <pc:sldChg chg="modSp">
        <pc:chgData name="Martina Nedomová" userId="6c3f62ea-cb8a-418e-9aed-243875b9760d" providerId="ADAL" clId="{4D19DAC5-8976-4F30-A9F1-1988CAE8743D}" dt="2023-10-06T12:57:11.974" v="31" actId="113"/>
        <pc:sldMkLst>
          <pc:docMk/>
          <pc:sldMk cId="600618471" sldId="335"/>
        </pc:sldMkLst>
        <pc:spChg chg="mod">
          <ac:chgData name="Martina Nedomová" userId="6c3f62ea-cb8a-418e-9aed-243875b9760d" providerId="ADAL" clId="{4D19DAC5-8976-4F30-A9F1-1988CAE8743D}" dt="2023-10-06T12:57:11.974" v="31" actId="113"/>
          <ac:spMkLst>
            <pc:docMk/>
            <pc:sldMk cId="600618471" sldId="335"/>
            <ac:spMk id="3" creationId="{D38DC39E-07AD-4FDC-AAF8-E9DDEBDAC3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1160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pro-studenty/bakalarske-studium/bakalarske-prace/pravidla-pro-psani-bakalarskych-prac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do/fss/sablona_zaverecne_prac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ucp.cz/napoveda/elearning/plagiat?gclid=Cj0KCQiA54KfBhCKARIsAJzSrdqvjpdAA3UlqRVAHXMT78taV0cRAOhbAWI2tkL8tKXVwdEQpuZRkysaAsKbEALw_wcB#interne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7" Type="http://schemas.openxmlformats.org/officeDocument/2006/relationships/hyperlink" Target="https://knihovna.fss.muni.cz/e-zdroje/jak-na-e-zdroje#tab-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en&amp;id=617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www.doabooks.org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zdroje.muni.cz/prehled/zdroj.php?lang=cs&amp;id=478" TargetMode="External"/><Relationship Id="rId4" Type="http://schemas.openxmlformats.org/officeDocument/2006/relationships/hyperlink" Target="https://ezdroje.muni.cz/prehled/zdroj.php?lang=cs&amp;id=19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229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s://ezdroje.muni.cz/prehled/zdroj.php?lang=cs&amp;id=26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lsa.cz/casopis-fsp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forumsocialniprace.ff.cuni.cz/o-casopis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nirevue.cz/" TargetMode="External"/><Relationship Id="rId5" Type="http://schemas.openxmlformats.org/officeDocument/2006/relationships/hyperlink" Target="https://www.socialnisluzby.eu/" TargetMode="External"/><Relationship Id="rId4" Type="http://schemas.openxmlformats.org/officeDocument/2006/relationships/hyperlink" Target="http://socialniprace.cz/" TargetMode="External"/><Relationship Id="rId9" Type="http://schemas.openxmlformats.org/officeDocument/2006/relationships/hyperlink" Target="http://www.vupsv.cz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bakalářské  SPSP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572000" y="5306096"/>
            <a:ext cx="4262907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1099" y="5448414"/>
            <a:ext cx="720952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9. 10. – 13. 10. 2023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Pravidla pro psaní závěrečné práce</a:t>
            </a:r>
            <a:endParaRPr lang="cs-CZ" sz="3200" u="sng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 err="1">
                <a:solidFill>
                  <a:srgbClr val="0000FF"/>
                </a:solidFill>
                <a:hlinkClick r:id="rId4"/>
              </a:rPr>
              <a:t>sablona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 dirty="0"/>
          </a:p>
        </p:txBody>
      </p:sp>
      <p:sp>
        <p:nvSpPr>
          <p:cNvPr id="203" name="Google Shape;203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Podívat se do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Archivu závěrečných prací IS MU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na práce jiných univerzit: </a:t>
            </a:r>
          </a:p>
          <a:p>
            <a:pPr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cs-CZ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Vysokoškolské kvalifikační práce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AD48-B252-48C6-8093-1464B1BB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9713" cy="132556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Kontrola podobnosti souborů v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ISu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pomocí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antiplagiátorského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6B5CD-BB5B-4337-BD10-7460DEA9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1" t="16205" r="21561" b="12072"/>
          <a:stretch/>
        </p:blipFill>
        <p:spPr>
          <a:xfrm>
            <a:off x="415638" y="1575936"/>
            <a:ext cx="4886036" cy="31642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82C552-356B-4E87-B2C5-DC5322CF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23152" r="20303" b="15264"/>
          <a:stretch/>
        </p:blipFill>
        <p:spPr>
          <a:xfrm>
            <a:off x="4040093" y="3622043"/>
            <a:ext cx="5103907" cy="316426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201FD4-9353-491C-BE5C-E68CE3F88C5B}"/>
              </a:ext>
            </a:extLst>
          </p:cNvPr>
          <p:cNvSpPr/>
          <p:nvPr/>
        </p:nvSpPr>
        <p:spPr>
          <a:xfrm>
            <a:off x="3022716" y="2974821"/>
            <a:ext cx="840509" cy="48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FBEC372-9645-41C6-B983-9AEEF1FE019F}"/>
              </a:ext>
            </a:extLst>
          </p:cNvPr>
          <p:cNvSpPr/>
          <p:nvPr/>
        </p:nvSpPr>
        <p:spPr>
          <a:xfrm>
            <a:off x="7511875" y="6179127"/>
            <a:ext cx="1040997" cy="230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50C5B-62BF-48CA-B3D5-DF073B066A74}"/>
              </a:ext>
            </a:extLst>
          </p:cNvPr>
          <p:cNvSpPr txBox="1"/>
          <p:nvPr/>
        </p:nvSpPr>
        <p:spPr>
          <a:xfrm>
            <a:off x="672063" y="5668151"/>
            <a:ext cx="303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Nápověda pro práci se systémem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9899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a psaní závěrečných prací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000" dirty="0"/>
              <a:t>Nástroje využívající AI se stávají běžně dostupnými a jsou stále více využívány i v akademické sféře. Na tuto skutečnost reaguje i MU :</a:t>
            </a:r>
          </a:p>
          <a:p>
            <a:pPr marL="114300" indent="0">
              <a:buNone/>
            </a:pPr>
            <a:endParaRPr lang="cs-CZ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Stanovisko k využívání umělé inteligence ve výuce na Masarykově univerzitě 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3"/>
              </a:rPr>
              <a:t>Doporučení k využití nástrojů umělé inteligence při plnění studijních povinností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66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628650" y="336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–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cs-CZ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;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dvou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praktických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úkolů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online cvičení na citace a rešerše.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9. 10.      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9. 10. 2023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– 17:40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přednáška na citace  U42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 16. 10. 2023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I. PC25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 23. 10. 2023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  seminář EIZ II.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Kde hledat informační zdroje </a:t>
            </a:r>
          </a:p>
        </p:txBody>
      </p:sp>
    </p:spTree>
    <p:extLst>
      <p:ext uri="{BB962C8B-B14F-4D97-AF65-F5344CB8AC3E}">
        <p14:creationId xmlns:p14="http://schemas.microsoft.com/office/powerpoint/2010/main" val="3775147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„akademický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>
              <a:lnSpc>
                <a:spcPct val="90000"/>
              </a:lnSpc>
              <a:spcBef>
                <a:spcPts val="520"/>
              </a:spcBef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latin typeface="Calibri"/>
                <a:cs typeface="Calibri"/>
              </a:rPr>
              <a:t>adresář vědeckých a akademických časopisů s otevřeným přístupem, přes 18.000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–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14" y="708338"/>
            <a:ext cx="8219136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88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64000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E-kniha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3"/>
            <a:ext cx="7886700" cy="5293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Otevřete si stránku </a:t>
            </a:r>
            <a:r>
              <a:rPr lang="cs-CZ" sz="2400" dirty="0">
                <a:hlinkClick r:id="rId2"/>
              </a:rPr>
              <a:t>https://katalog.muni.cz</a:t>
            </a: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Dohledejte si knihu „</a:t>
            </a:r>
            <a:r>
              <a:rPr lang="cs-CZ" sz="2400" b="1" dirty="0"/>
              <a:t> MATOUŠEK, Oldřich, Pavla KODYMOVÁ a Jana KOLÁČKOVÁ, </a:t>
            </a:r>
            <a:r>
              <a:rPr lang="cs-CZ" sz="2400" b="1" dirty="0" err="1"/>
              <a:t>ed</a:t>
            </a:r>
            <a:r>
              <a:rPr lang="cs-CZ" sz="2400" b="1" dirty="0"/>
              <a:t>. </a:t>
            </a:r>
            <a:r>
              <a:rPr lang="cs-CZ" sz="2400" b="1" i="1" dirty="0"/>
              <a:t>Sociální práce v praxi: specifika různých cílových skupin a práce s nimi</a:t>
            </a:r>
            <a:r>
              <a:rPr lang="cs-CZ" sz="2400" b="1" dirty="0"/>
              <a:t>.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Které knihovny MU ji mají ve fondu? Je dostupná i na FSS? A pokud ano, je právě vypůjčená? Existuje ve formě e-</a:t>
            </a:r>
            <a:r>
              <a:rPr lang="cs-CZ" sz="2400" dirty="0" err="1"/>
              <a:t>prezenčky</a:t>
            </a:r>
            <a:r>
              <a:rPr lang="cs-CZ" sz="24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Zkuste si též zobrazit „Nové tituly v katalogu“ za posledních 5 dnů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mediálních zdrojů, u většiny zdrojů je archiv cca do roku 1996 </a:t>
            </a:r>
            <a:r>
              <a:rPr lang="cs-CZ" sz="1600" dirty="0">
                <a:solidFill>
                  <a:srgbClr val="FF0000"/>
                </a:solidFill>
                <a:latin typeface="Calibri"/>
                <a:cs typeface="Calibri"/>
              </a:rPr>
              <a:t>(databáze je dočasně nedostupná díky hackerskému útoku, místo ní je k dispozici databáze </a:t>
            </a:r>
            <a:r>
              <a:rPr lang="cs-CZ" sz="2800" b="1" dirty="0">
                <a:solidFill>
                  <a:schemeClr val="tx1"/>
                </a:solidFill>
                <a:latin typeface="Calibri"/>
                <a:cs typeface="Calibri"/>
                <a:hlinkClick r:id="rId4"/>
              </a:rPr>
              <a:t>Anopress</a:t>
            </a:r>
            <a:r>
              <a:rPr lang="cs-CZ" sz="2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PressReader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závěrečné práce)</a:t>
            </a:r>
          </a:p>
          <a:p>
            <a:pPr marL="457200" indent="-406400">
              <a:spcBef>
                <a:spcPts val="640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ProQuest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Central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dílčí databáze „Dizertace a diplomové práce“ z amerických institucí</a:t>
            </a: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e-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služby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lang="cs-CZ" sz="28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u="sng" dirty="0">
                <a:solidFill>
                  <a:srgbClr val="0000FF"/>
                </a:solidFill>
                <a:hlinkClick r:id="rId7"/>
              </a:rPr>
              <a:t>Fórum sociální práce</a:t>
            </a:r>
            <a:endParaRPr lang="cs-CZ" sz="2800" u="sng" dirty="0">
              <a:solidFill>
                <a:srgbClr val="0000FF"/>
              </a:solidFill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Fórum sociální politiky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2"/>
              </a:rPr>
              <a:t>Elektronické zdroje na MU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3"/>
              </a:rPr>
              <a:t>Vzdálený přístup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4"/>
              </a:rPr>
              <a:t>Knihovna FSS MU - </a:t>
            </a:r>
            <a:r>
              <a:rPr lang="cs-CZ" sz="4000" b="1" dirty="0" err="1">
                <a:hlinkClick r:id="rId4"/>
              </a:rPr>
              <a:t>ezdroje</a:t>
            </a:r>
            <a:endParaRPr lang="cs-CZ" sz="4000" b="1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640900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KATUŠČÁK, D., B. DROBÍKOVÁ, R. PAPÍK. </a:t>
            </a:r>
            <a:r>
              <a:rPr lang="cs-CZ" sz="24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psát závěrečné a kvalifikační práce.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Nitra: Enigma, 2008, 161 s. ISBN 978-80-89132-70-6.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BOTHMA, Theo.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Navigating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literacy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your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information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society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survival</a:t>
            </a:r>
            <a:r>
              <a:rPr lang="cs-CZ" sz="2400" i="1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i="1" dirty="0" err="1">
                <a:solidFill>
                  <a:schemeClr val="dk1"/>
                </a:solidFill>
                <a:latin typeface="Calibri"/>
                <a:cs typeface="Calibri"/>
              </a:rPr>
              <a:t>toolkit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3rd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. Cape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Town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: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Pearson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alibri"/>
                <a:cs typeface="Calibri"/>
              </a:rPr>
              <a:t>Education</a:t>
            </a:r>
            <a:r>
              <a:rPr lang="cs-CZ" sz="2400" dirty="0">
                <a:solidFill>
                  <a:schemeClr val="dk1"/>
                </a:solidFill>
                <a:latin typeface="Calibri"/>
                <a:cs typeface="Calibri"/>
              </a:rPr>
              <a:t>, 2011, 208 s. ISBN 9781775782278. 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endParaRPr lang="cs-CZ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80"/>
              </a:spcBef>
            </a:pPr>
            <a:r>
              <a:rPr lang="cs-CZ" sz="2400" dirty="0">
                <a:latin typeface="Calibri"/>
              </a:rPr>
              <a:t>GRÖPPEL-WEGENER, </a:t>
            </a:r>
            <a:r>
              <a:rPr lang="cs-CZ" sz="2400" dirty="0" err="1">
                <a:latin typeface="Calibri"/>
              </a:rPr>
              <a:t>Alke</a:t>
            </a:r>
            <a:r>
              <a:rPr lang="cs-CZ" sz="2400" dirty="0">
                <a:latin typeface="Calibri"/>
              </a:rPr>
              <a:t> a Claire PENKETH. </a:t>
            </a:r>
            <a:r>
              <a:rPr lang="cs-CZ" sz="2400" i="1" dirty="0" err="1">
                <a:latin typeface="Calibri"/>
              </a:rPr>
              <a:t>The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fishscale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of</a:t>
            </a:r>
            <a:r>
              <a:rPr lang="cs-CZ" sz="2400" i="1" dirty="0">
                <a:latin typeface="Calibri"/>
              </a:rPr>
              <a:t> </a:t>
            </a:r>
            <a:r>
              <a:rPr lang="cs-CZ" sz="2400" i="1" dirty="0" err="1">
                <a:latin typeface="Calibri"/>
              </a:rPr>
              <a:t>academicness</a:t>
            </a:r>
            <a:r>
              <a:rPr lang="cs-CZ" sz="2400" dirty="0">
                <a:latin typeface="Calibri"/>
              </a:rPr>
              <a:t>. [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]: </a:t>
            </a:r>
            <a:r>
              <a:rPr lang="cs-CZ" sz="2400" dirty="0" err="1">
                <a:latin typeface="Calibri"/>
              </a:rPr>
              <a:t>Staffordshire</a:t>
            </a:r>
            <a:r>
              <a:rPr lang="cs-CZ" sz="2400" dirty="0">
                <a:latin typeface="Calibri"/>
              </a:rPr>
              <a:t> university, [2013]. A </a:t>
            </a:r>
            <a:r>
              <a:rPr lang="cs-CZ" sz="2400" dirty="0" err="1">
                <a:latin typeface="Calibri"/>
              </a:rPr>
              <a:t>Tactile</a:t>
            </a:r>
            <a:r>
              <a:rPr lang="cs-CZ" sz="2400" dirty="0">
                <a:latin typeface="Calibri"/>
              </a:rPr>
              <a:t> Academia </a:t>
            </a:r>
            <a:r>
              <a:rPr lang="cs-CZ" sz="2400" dirty="0" err="1">
                <a:latin typeface="Calibri"/>
              </a:rPr>
              <a:t>book</a:t>
            </a:r>
            <a:r>
              <a:rPr lang="cs-CZ" sz="2400" dirty="0">
                <a:latin typeface="Calibri"/>
              </a:rPr>
              <a:t>. ISBN 978-0-9927884-0-7.</a:t>
            </a:r>
            <a:endParaRPr lang="cs-CZ" dirty="0">
              <a:latin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4" ma:contentTypeDescription="Vytvoří nový dokument" ma:contentTypeScope="" ma:versionID="d5f069a7c7a33002db9aedde0922a758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595bbf651dd56ec7433aa1433e005b6b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D814C-3E5B-4610-A664-9B03B4DDD995}">
  <ds:schemaRefs>
    <ds:schemaRef ds:uri="dcbe863f-a8b4-4616-855d-8d3fff3c62bf"/>
    <ds:schemaRef ds:uri="http://www.w3.org/XML/1998/namespace"/>
    <ds:schemaRef ds:uri="9760918a-8e2c-472e-aaca-b785e18a223b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035142-C9CD-4535-A1C8-9214804F4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2357</Words>
  <Application>Microsoft Office PowerPoint</Application>
  <PresentationFormat>Předvádění na obrazovce (4:3)</PresentationFormat>
  <Paragraphs>371</Paragraphs>
  <Slides>59</Slides>
  <Notes>48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bakalářské 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Kontrola podobnosti souborů v ISu pomocí antiplagiátorského systému</vt:lpstr>
      <vt:lpstr>Prezentace aplikace PowerPoint</vt:lpstr>
      <vt:lpstr>Nástroje Artificial Intelligence (AI) a psaní závěrečných prací</vt:lpstr>
      <vt:lpstr>Cvičení </vt:lpstr>
      <vt:lpstr>Základní etapy přípravy písemné práce</vt:lpstr>
      <vt:lpstr>  Informační průzkum</vt:lpstr>
      <vt:lpstr>Informační zdroje</vt:lpstr>
      <vt:lpstr>E-prezenčka</vt:lpstr>
      <vt:lpstr>Cvičení</vt:lpstr>
      <vt:lpstr>Prezentace aplikace PowerPoint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Prezentace aplikace PowerPoint</vt:lpstr>
      <vt:lpstr>Kde začít: vyhledávače, discovery systémy a vědecké sítě</vt:lpstr>
      <vt:lpstr>Informační zdroje</vt:lpstr>
      <vt:lpstr>Kde hledat odborné časopisy I.</vt:lpstr>
      <vt:lpstr>Kde hledat odborné časopisy?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referenční díla?</vt:lpstr>
      <vt:lpstr>Kde hledat další oborové zdroje?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Martina Nedomová</cp:lastModifiedBy>
  <cp:revision>102</cp:revision>
  <dcterms:created xsi:type="dcterms:W3CDTF">2019-07-22T10:37:01Z</dcterms:created>
  <dcterms:modified xsi:type="dcterms:W3CDTF">2023-10-06T12:58:02Z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