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6"/>
  </p:notesMasterIdLst>
  <p:handoutMasterIdLst>
    <p:handoutMasterId r:id="rId7"/>
  </p:handoutMasterIdLst>
  <p:sldIdLst>
    <p:sldId id="378" r:id="rId2"/>
    <p:sldId id="321" r:id="rId3"/>
    <p:sldId id="379" r:id="rId4"/>
    <p:sldId id="380" r:id="rId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2" d="100"/>
          <a:sy n="112" d="100"/>
        </p:scale>
        <p:origin x="618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52960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2432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646555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423711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710432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51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1767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07410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997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73832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63541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6275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2886" userDrawn="1">
          <p15:clr>
            <a:srgbClr val="FBAE40"/>
          </p15:clr>
        </p15:guide>
        <p15:guide id="4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58779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657" userDrawn="1">
          <p15:clr>
            <a:srgbClr val="FBAE40"/>
          </p15:clr>
        </p15:guide>
        <p15:guide id="4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966542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1049" userDrawn="1">
          <p15:clr>
            <a:srgbClr val="FBAE40"/>
          </p15:clr>
        </p15:guide>
        <p15:guide id="4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18656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158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6028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436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384388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678" r:id="rId15"/>
    <p:sldLayoutId id="2147483684" r:id="rId16"/>
    <p:sldLayoutId id="2147483690" r:id="rId17"/>
    <p:sldLayoutId id="2147483685" r:id="rId18"/>
    <p:sldLayoutId id="2147483688" r:id="rId19"/>
    <p:sldLayoutId id="2147483674" r:id="rId20"/>
    <p:sldLayoutId id="2147483673" r:id="rId21"/>
    <p:sldLayoutId id="2147483676" r:id="rId22"/>
    <p:sldLayoutId id="2147483675" r:id="rId23"/>
    <p:sldLayoutId id="2147483677" r:id="rId24"/>
    <p:sldLayoutId id="2147483686" r:id="rId25"/>
    <p:sldLayoutId id="2147483691" r:id="rId26"/>
    <p:sldLayoutId id="2147483692" r:id="rId27"/>
    <p:sldLayoutId id="2147483693" r:id="rId28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3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049" userDrawn="1">
          <p15:clr>
            <a:srgbClr val="F26B43"/>
          </p15:clr>
        </p15:guide>
        <p15:guide id="4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SPRb1218: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431898" y="3536688"/>
            <a:ext cx="9912916" cy="1324069"/>
          </a:xfrm>
        </p:spPr>
        <p:txBody>
          <a:bodyPr/>
          <a:lstStyle/>
          <a:p>
            <a:pPr algn="l"/>
            <a:r>
              <a:rPr lang="cs-CZ" sz="1400" b="1" i="0" dirty="0">
                <a:solidFill>
                  <a:srgbClr val="56331B"/>
                </a:solidFill>
                <a:effectLst/>
                <a:latin typeface="Open Sans" panose="020B0606030504020204" pitchFamily="34" charset="0"/>
              </a:rPr>
              <a:t>Úkol č. 6: Dobrovolnictví v NNO (odevzdejte nejpozději 5. 12.)</a:t>
            </a:r>
            <a:endParaRPr lang="cs-CZ" sz="1400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cs-CZ" sz="14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Bez práce dobrovolníků by se celá řada českých NNO nedokázala obejít. Pro organizaci je však obtížné dobrovolníky oslovit a následně udržet.</a:t>
            </a:r>
            <a:br>
              <a:rPr lang="cs-CZ" sz="14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</a:br>
            <a:endParaRPr lang="cs-CZ" sz="1400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cs-CZ" sz="14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Zvolte jednu ze "svých" organizací a pro její potřeby vytvořte leták, jež byste v organizaci využili pro nábor dobrovolníků. Na letáku uveďte vše, co považujete za důležité. Zvažte, jak by bylo vhodné s letákem pracovat.</a:t>
            </a:r>
            <a:br>
              <a:rPr lang="cs-CZ" sz="14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</a:br>
            <a:endParaRPr lang="cs-CZ" sz="1400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cs-CZ" sz="14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Návrh náborového letáku spolu s komentářem, jež naznačí postup využití letáku vložte do odevzdávárny.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7A0A73DE-CBD6-4295-8962-253BC5F8F3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4835166" cy="252000"/>
          </a:xfrm>
        </p:spPr>
        <p:txBody>
          <a:bodyPr/>
          <a:lstStyle/>
          <a:p>
            <a:r>
              <a:rPr lang="cs-CZ" dirty="0"/>
              <a:t>Jakub Pejcal: jakub.pejcal@econ.muni.cz, CVNS, ESF MU</a:t>
            </a:r>
          </a:p>
          <a:p>
            <a:r>
              <a:rPr lang="cs-CZ" dirty="0"/>
              <a:t>12. 12. 2023</a:t>
            </a:r>
          </a:p>
        </p:txBody>
      </p:sp>
    </p:spTree>
    <p:extLst>
      <p:ext uri="{BB962C8B-B14F-4D97-AF65-F5344CB8AC3E}">
        <p14:creationId xmlns:p14="http://schemas.microsoft.com/office/powerpoint/2010/main" val="1880098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vypracování: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altLang="cs-CZ" sz="2400" i="1" dirty="0"/>
              <a:t>Jen dvě odvážné... co za tím vězí?</a:t>
            </a:r>
            <a:endParaRPr lang="cs-CZ" altLang="cs-CZ" sz="2000" i="1" dirty="0"/>
          </a:p>
          <a:p>
            <a:pPr marL="72000" indent="0" algn="just">
              <a:buNone/>
            </a:pPr>
            <a:endParaRPr lang="cs-CZ" altLang="cs-CZ" sz="2000" i="1" dirty="0"/>
          </a:p>
          <a:p>
            <a:pPr marL="72000" indent="0">
              <a:buNone/>
            </a:pPr>
            <a:endParaRPr lang="cs-CZ" sz="2800" dirty="0"/>
          </a:p>
          <a:p>
            <a:pPr marL="72000" indent="0" algn="just">
              <a:buNone/>
            </a:pPr>
            <a:endParaRPr lang="cs-CZ" altLang="cs-CZ" sz="2000" i="1" dirty="0"/>
          </a:p>
          <a:p>
            <a:pPr marL="72000" indent="0" algn="just">
              <a:buNone/>
            </a:pPr>
            <a:endParaRPr lang="cs-CZ" altLang="cs-CZ" sz="2000" i="1" dirty="0"/>
          </a:p>
          <a:p>
            <a:pPr marL="72000" indent="0" algn="just">
              <a:buNone/>
            </a:pPr>
            <a:endParaRPr lang="cs-CZ" alt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510898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Letáček podle Minervy:</a:t>
            </a:r>
          </a:p>
        </p:txBody>
      </p:sp>
      <p:pic>
        <p:nvPicPr>
          <p:cNvPr id="8" name="Zástupný obsah 7" descr="Obsah obrázku text, Písmo, snímek obrazovky, menu&#10;&#10;Popis byl vytvořen automaticky">
            <a:extLst>
              <a:ext uri="{FF2B5EF4-FFF2-40B4-BE49-F238E27FC236}">
                <a16:creationId xmlns:a16="http://schemas.microsoft.com/office/drawing/2014/main" id="{49F86F34-0BD5-2E10-1EE6-5E2BBEF78C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6219" y="179888"/>
            <a:ext cx="4500000" cy="6362600"/>
          </a:xfrm>
        </p:spPr>
      </p:pic>
    </p:spTree>
    <p:extLst>
      <p:ext uri="{BB962C8B-B14F-4D97-AF65-F5344CB8AC3E}">
        <p14:creationId xmlns:p14="http://schemas.microsoft.com/office/powerpoint/2010/main" val="3355523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Letáček podle Radky: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D9A57A6-DB4C-35E3-4DE8-DB95C40E3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69841BFB-8834-E9B5-0EA1-ADBF4A3AD7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5462" y="392005"/>
            <a:ext cx="4500000" cy="60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378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6B50E02B-A6FE-4B8B-A332-A4F685782DFA}" vid="{DEB03F35-9B41-4FA5-A568-18C4059FA0B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</TotalTime>
  <Words>147</Words>
  <Application>Microsoft Office PowerPoint</Application>
  <PresentationFormat>Širokoúhlá obrazovka</PresentationFormat>
  <Paragraphs>18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Open Sans</vt:lpstr>
      <vt:lpstr>Tahoma</vt:lpstr>
      <vt:lpstr>Wingdings</vt:lpstr>
      <vt:lpstr>Motiv1</vt:lpstr>
      <vt:lpstr>SPRb1218:</vt:lpstr>
      <vt:lpstr>K vypracování:</vt:lpstr>
      <vt:lpstr>Letáček podle Minervy:</vt:lpstr>
      <vt:lpstr>Letáček podle Radky: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Občanská společnost ve 20. století  „české / skautské století“</dc:title>
  <dc:creator>JP</dc:creator>
  <cp:lastModifiedBy>Jakub Pejcal</cp:lastModifiedBy>
  <cp:revision>121</cp:revision>
  <cp:lastPrinted>1601-01-01T00:00:00Z</cp:lastPrinted>
  <dcterms:created xsi:type="dcterms:W3CDTF">2019-02-25T18:09:44Z</dcterms:created>
  <dcterms:modified xsi:type="dcterms:W3CDTF">2023-12-11T22:11:49Z</dcterms:modified>
</cp:coreProperties>
</file>