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56" r:id="rId2"/>
    <p:sldId id="270" r:id="rId3"/>
    <p:sldId id="355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20" r:id="rId16"/>
    <p:sldId id="321" r:id="rId17"/>
    <p:sldId id="322" r:id="rId18"/>
    <p:sldId id="330" r:id="rId19"/>
    <p:sldId id="324" r:id="rId20"/>
    <p:sldId id="329" r:id="rId21"/>
    <p:sldId id="332" r:id="rId22"/>
    <p:sldId id="333" r:id="rId23"/>
    <p:sldId id="334" r:id="rId24"/>
    <p:sldId id="335" r:id="rId25"/>
    <p:sldId id="336" r:id="rId26"/>
    <p:sldId id="354" r:id="rId27"/>
    <p:sldId id="274" r:id="rId28"/>
    <p:sldId id="275" r:id="rId29"/>
    <p:sldId id="325" r:id="rId30"/>
    <p:sldId id="326" r:id="rId31"/>
    <p:sldId id="278" r:id="rId32"/>
    <p:sldId id="279" r:id="rId33"/>
    <p:sldId id="280" r:id="rId34"/>
    <p:sldId id="281" r:id="rId35"/>
    <p:sldId id="282" r:id="rId36"/>
    <p:sldId id="286" r:id="rId37"/>
    <p:sldId id="289" r:id="rId38"/>
    <p:sldId id="290" r:id="rId39"/>
    <p:sldId id="291" r:id="rId40"/>
    <p:sldId id="293" r:id="rId41"/>
    <p:sldId id="294" r:id="rId42"/>
    <p:sldId id="295" r:id="rId43"/>
    <p:sldId id="296" r:id="rId44"/>
    <p:sldId id="298" r:id="rId45"/>
    <p:sldId id="301" r:id="rId46"/>
    <p:sldId id="303" r:id="rId47"/>
    <p:sldId id="269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864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F603A-4C96-4147-8295-9399662D7F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B410E8-EEA1-41A0-B069-20C2AE18454C}">
      <dgm:prSet phldrT="[Text]"/>
      <dgm:spPr/>
      <dgm:t>
        <a:bodyPr/>
        <a:lstStyle/>
        <a:p>
          <a:r>
            <a:rPr lang="de-DE" dirty="0" err="1"/>
            <a:t>Komunik</a:t>
          </a:r>
          <a:r>
            <a:rPr lang="cs-CZ" dirty="0"/>
            <a:t>a</a:t>
          </a:r>
          <a:r>
            <a:rPr lang="de-DE" dirty="0"/>
            <a:t>c</a:t>
          </a:r>
          <a:r>
            <a:rPr lang="cs-CZ" dirty="0"/>
            <a:t>e</a:t>
          </a:r>
          <a:r>
            <a:rPr lang="de-DE" dirty="0"/>
            <a:t> </a:t>
          </a:r>
          <a:r>
            <a:rPr lang="cs-CZ" dirty="0"/>
            <a:t>na</a:t>
          </a:r>
          <a:r>
            <a:rPr lang="de-DE" dirty="0"/>
            <a:t>v</a:t>
          </a:r>
          <a:r>
            <a:rPr lang="cs-CZ" dirty="0"/>
            <a:t>e</a:t>
          </a:r>
          <a:r>
            <a:rPr lang="de-DE" dirty="0"/>
            <a:t>n</a:t>
          </a:r>
          <a:r>
            <a:rPr lang="cs-CZ" dirty="0"/>
            <a:t>e</a:t>
          </a:r>
          <a:r>
            <a:rPr lang="de-DE" dirty="0"/>
            <a:t>k</a:t>
          </a:r>
        </a:p>
      </dgm:t>
    </dgm:pt>
    <dgm:pt modelId="{BE360F9B-D1EB-469D-AF22-10E30694EA98}" type="parTrans" cxnId="{834E72D5-64DC-4F0B-A39F-4792BEE099BC}">
      <dgm:prSet/>
      <dgm:spPr/>
      <dgm:t>
        <a:bodyPr/>
        <a:lstStyle/>
        <a:p>
          <a:endParaRPr lang="de-DE"/>
        </a:p>
      </dgm:t>
    </dgm:pt>
    <dgm:pt modelId="{48BA9F23-4F1D-4D0D-930C-B75C88891265}" type="sibTrans" cxnId="{834E72D5-64DC-4F0B-A39F-4792BEE099BC}">
      <dgm:prSet/>
      <dgm:spPr/>
      <dgm:t>
        <a:bodyPr/>
        <a:lstStyle/>
        <a:p>
          <a:endParaRPr lang="de-DE"/>
        </a:p>
      </dgm:t>
    </dgm:pt>
    <dgm:pt modelId="{2FE3D035-A1D7-4FE3-9B12-3A91A5FAF4C7}">
      <dgm:prSet phldrT="[Text]"/>
      <dgm:spPr/>
      <dgm:t>
        <a:bodyPr/>
        <a:lstStyle/>
        <a:p>
          <a:r>
            <a:rPr lang="de-DE" dirty="0" err="1"/>
            <a:t>Legitimizácia</a:t>
          </a:r>
          <a:r>
            <a:rPr lang="de-DE" dirty="0"/>
            <a:t> </a:t>
          </a:r>
          <a:r>
            <a:rPr lang="de-DE" dirty="0" err="1"/>
            <a:t>činnosti</a:t>
          </a:r>
          <a:r>
            <a:rPr lang="de-DE" dirty="0"/>
            <a:t> </a:t>
          </a:r>
        </a:p>
      </dgm:t>
    </dgm:pt>
    <dgm:pt modelId="{799ABF68-25E4-47A1-AA04-9DE1B4187615}" type="parTrans" cxnId="{27D0A1C8-162B-4038-80EF-A623B72600D9}">
      <dgm:prSet/>
      <dgm:spPr/>
      <dgm:t>
        <a:bodyPr/>
        <a:lstStyle/>
        <a:p>
          <a:endParaRPr lang="de-DE"/>
        </a:p>
      </dgm:t>
    </dgm:pt>
    <dgm:pt modelId="{D04E9CA5-1CED-437C-9BC3-63BDA6D1718F}" type="sibTrans" cxnId="{27D0A1C8-162B-4038-80EF-A623B72600D9}">
      <dgm:prSet/>
      <dgm:spPr/>
      <dgm:t>
        <a:bodyPr/>
        <a:lstStyle/>
        <a:p>
          <a:endParaRPr lang="de-DE"/>
        </a:p>
      </dgm:t>
    </dgm:pt>
    <dgm:pt modelId="{66F8C6F2-8BD3-497C-AE97-48F2E9B729DF}">
      <dgm:prSet phldrT="[Text]"/>
      <dgm:spPr/>
      <dgm:t>
        <a:bodyPr/>
        <a:lstStyle/>
        <a:p>
          <a:r>
            <a:rPr lang="de-DE" dirty="0" err="1"/>
            <a:t>Získav</a:t>
          </a:r>
          <a:r>
            <a:rPr lang="cs-CZ" dirty="0" err="1"/>
            <a:t>ání</a:t>
          </a:r>
          <a:r>
            <a:rPr lang="de-DE" dirty="0"/>
            <a:t> (</a:t>
          </a:r>
          <a:r>
            <a:rPr lang="de-DE" dirty="0" err="1"/>
            <a:t>finančn</a:t>
          </a:r>
          <a:r>
            <a:rPr lang="cs-CZ" dirty="0"/>
            <a:t>í</a:t>
          </a:r>
          <a:r>
            <a:rPr lang="de-DE" dirty="0" err="1"/>
            <a:t>ch</a:t>
          </a:r>
          <a:r>
            <a:rPr lang="de-DE" dirty="0"/>
            <a:t>) </a:t>
          </a:r>
          <a:r>
            <a:rPr lang="de-DE" dirty="0" err="1"/>
            <a:t>zdroj</a:t>
          </a:r>
          <a:r>
            <a:rPr lang="cs-CZ" dirty="0"/>
            <a:t>ů</a:t>
          </a:r>
          <a:endParaRPr lang="de-DE" dirty="0"/>
        </a:p>
      </dgm:t>
    </dgm:pt>
    <dgm:pt modelId="{E1846927-B7BD-474A-B91D-F18DCDBDAE30}" type="parTrans" cxnId="{8C22D68C-33AC-41F5-B571-67F4BB1D5739}">
      <dgm:prSet/>
      <dgm:spPr/>
      <dgm:t>
        <a:bodyPr/>
        <a:lstStyle/>
        <a:p>
          <a:endParaRPr lang="de-DE"/>
        </a:p>
      </dgm:t>
    </dgm:pt>
    <dgm:pt modelId="{FC53EE0D-C7AD-46A8-AAC9-45956BB23608}" type="sibTrans" cxnId="{8C22D68C-33AC-41F5-B571-67F4BB1D5739}">
      <dgm:prSet/>
      <dgm:spPr/>
      <dgm:t>
        <a:bodyPr/>
        <a:lstStyle/>
        <a:p>
          <a:endParaRPr lang="de-DE"/>
        </a:p>
      </dgm:t>
    </dgm:pt>
    <dgm:pt modelId="{B56997CF-61A8-4D72-9FD6-D244B071D75C}">
      <dgm:prSet phldrT="[Text]"/>
      <dgm:spPr/>
      <dgm:t>
        <a:bodyPr/>
        <a:lstStyle/>
        <a:p>
          <a:r>
            <a:rPr lang="de-DE" dirty="0"/>
            <a:t>N</a:t>
          </a:r>
          <a:r>
            <a:rPr lang="cs-CZ" dirty="0"/>
            <a:t>á</a:t>
          </a:r>
          <a:r>
            <a:rPr lang="de-DE" dirty="0" err="1"/>
            <a:t>sledova</a:t>
          </a:r>
          <a:r>
            <a:rPr lang="cs-CZ" dirty="0"/>
            <a:t>t</a:t>
          </a:r>
          <a:r>
            <a:rPr lang="de-DE" dirty="0"/>
            <a:t> trendy</a:t>
          </a:r>
        </a:p>
      </dgm:t>
    </dgm:pt>
    <dgm:pt modelId="{1593F042-D406-4EE7-BACA-772F1C1E96C8}" type="parTrans" cxnId="{F2CED43F-9065-47EA-8525-48ACED1BDF21}">
      <dgm:prSet/>
      <dgm:spPr/>
      <dgm:t>
        <a:bodyPr/>
        <a:lstStyle/>
        <a:p>
          <a:endParaRPr lang="de-DE"/>
        </a:p>
      </dgm:t>
    </dgm:pt>
    <dgm:pt modelId="{29A6A431-9338-4D1F-80A9-189C21BD5B8A}" type="sibTrans" cxnId="{F2CED43F-9065-47EA-8525-48ACED1BDF21}">
      <dgm:prSet/>
      <dgm:spPr/>
      <dgm:t>
        <a:bodyPr/>
        <a:lstStyle/>
        <a:p>
          <a:endParaRPr lang="de-DE"/>
        </a:p>
      </dgm:t>
    </dgm:pt>
    <dgm:pt modelId="{ADD89DFD-65C6-4A29-B4C4-95E3243C0716}">
      <dgm:prSet phldrT="[Text]"/>
      <dgm:spPr/>
      <dgm:t>
        <a:bodyPr/>
        <a:lstStyle/>
        <a:p>
          <a:r>
            <a:rPr lang="cs-CZ" dirty="0"/>
            <a:t>Řízení </a:t>
          </a:r>
          <a:r>
            <a:rPr lang="de-DE" dirty="0" err="1"/>
            <a:t>zam</a:t>
          </a:r>
          <a:r>
            <a:rPr lang="cs-CZ" dirty="0" err="1"/>
            <a:t>ěře</a:t>
          </a:r>
          <a:r>
            <a:rPr lang="de-DE" dirty="0" err="1"/>
            <a:t>né</a:t>
          </a:r>
          <a:r>
            <a:rPr lang="de-DE" dirty="0"/>
            <a:t> na </a:t>
          </a:r>
          <a:r>
            <a:rPr lang="de-DE" dirty="0" err="1"/>
            <a:t>dopady</a:t>
          </a:r>
          <a:endParaRPr lang="de-DE" dirty="0"/>
        </a:p>
      </dgm:t>
    </dgm:pt>
    <dgm:pt modelId="{7E6F1FBE-0588-4B79-9CF9-8C6DCB6F68A4}" type="parTrans" cxnId="{7B0DC164-6632-4CD1-BD20-B913C45D3F1B}">
      <dgm:prSet/>
      <dgm:spPr/>
      <dgm:t>
        <a:bodyPr/>
        <a:lstStyle/>
        <a:p>
          <a:endParaRPr lang="de-DE"/>
        </a:p>
      </dgm:t>
    </dgm:pt>
    <dgm:pt modelId="{DB5EC61F-DB21-4BE0-915E-EAFF2B2A0CF0}" type="sibTrans" cxnId="{7B0DC164-6632-4CD1-BD20-B913C45D3F1B}">
      <dgm:prSet/>
      <dgm:spPr/>
      <dgm:t>
        <a:bodyPr/>
        <a:lstStyle/>
        <a:p>
          <a:endParaRPr lang="de-DE"/>
        </a:p>
      </dgm:t>
    </dgm:pt>
    <dgm:pt modelId="{FB551364-484D-4647-B15B-762DC4B47B46}">
      <dgm:prSet phldrT="[Text]"/>
      <dgm:spPr/>
      <dgm:t>
        <a:bodyPr/>
        <a:lstStyle/>
        <a:p>
          <a:r>
            <a:rPr lang="de-DE" dirty="0" err="1"/>
            <a:t>Efekt</a:t>
          </a:r>
          <a:r>
            <a:rPr lang="cs-CZ" dirty="0"/>
            <a:t>i</a:t>
          </a:r>
          <a:r>
            <a:rPr lang="de-DE" dirty="0" err="1"/>
            <a:t>vn</a:t>
          </a:r>
          <a:r>
            <a:rPr lang="cs-CZ" dirty="0"/>
            <a:t>í</a:t>
          </a:r>
          <a:r>
            <a:rPr lang="de-DE" dirty="0"/>
            <a:t> </a:t>
          </a:r>
          <a:r>
            <a:rPr lang="de-DE" dirty="0" err="1"/>
            <a:t>využit</a:t>
          </a:r>
          <a:r>
            <a:rPr lang="cs-CZ" dirty="0"/>
            <a:t>í</a:t>
          </a:r>
          <a:r>
            <a:rPr lang="de-DE" dirty="0"/>
            <a:t> prost</a:t>
          </a:r>
          <a:r>
            <a:rPr lang="cs-CZ" dirty="0"/>
            <a:t>ř</a:t>
          </a:r>
          <a:r>
            <a:rPr lang="de-DE" dirty="0" err="1"/>
            <a:t>edk</a:t>
          </a:r>
          <a:r>
            <a:rPr lang="cs-CZ" dirty="0"/>
            <a:t>ů</a:t>
          </a:r>
          <a:r>
            <a:rPr lang="de-DE" dirty="0"/>
            <a:t> </a:t>
          </a:r>
        </a:p>
      </dgm:t>
    </dgm:pt>
    <dgm:pt modelId="{C9AAAEC5-A060-4B1D-B900-6DFD61A8A17B}" type="parTrans" cxnId="{D8648ACC-68A3-4FCC-8A49-4F98983B010B}">
      <dgm:prSet/>
      <dgm:spPr/>
      <dgm:t>
        <a:bodyPr/>
        <a:lstStyle/>
        <a:p>
          <a:endParaRPr lang="de-DE"/>
        </a:p>
      </dgm:t>
    </dgm:pt>
    <dgm:pt modelId="{9ADD8564-F4E3-46DA-8EAB-F4ED6D5ED599}" type="sibTrans" cxnId="{D8648ACC-68A3-4FCC-8A49-4F98983B010B}">
      <dgm:prSet/>
      <dgm:spPr/>
      <dgm:t>
        <a:bodyPr/>
        <a:lstStyle/>
        <a:p>
          <a:endParaRPr lang="de-DE"/>
        </a:p>
      </dgm:t>
    </dgm:pt>
    <dgm:pt modelId="{1671E568-AD5B-4BA3-A4DB-DDD8FCF1B330}">
      <dgm:prSet phldrT="[Text]"/>
      <dgm:spPr/>
      <dgm:t>
        <a:bodyPr/>
        <a:lstStyle/>
        <a:p>
          <a:r>
            <a:rPr lang="de-DE" dirty="0" err="1"/>
            <a:t>Strategický</a:t>
          </a:r>
          <a:r>
            <a:rPr lang="de-DE" dirty="0"/>
            <a:t> </a:t>
          </a:r>
          <a:r>
            <a:rPr lang="de-DE" dirty="0" err="1"/>
            <a:t>zájem</a:t>
          </a:r>
          <a:endParaRPr lang="de-DE" dirty="0"/>
        </a:p>
      </dgm:t>
    </dgm:pt>
    <dgm:pt modelId="{871A15CA-D074-4AEF-9212-837E8E6AAF14}" type="parTrans" cxnId="{CD89EDA3-4040-4D7A-8EC0-BD0D57B382F5}">
      <dgm:prSet/>
      <dgm:spPr/>
      <dgm:t>
        <a:bodyPr/>
        <a:lstStyle/>
        <a:p>
          <a:endParaRPr lang="de-DE"/>
        </a:p>
      </dgm:t>
    </dgm:pt>
    <dgm:pt modelId="{DC0C1B54-1231-4171-81E7-C13B46BAE82F}" type="sibTrans" cxnId="{CD89EDA3-4040-4D7A-8EC0-BD0D57B382F5}">
      <dgm:prSet/>
      <dgm:spPr/>
      <dgm:t>
        <a:bodyPr/>
        <a:lstStyle/>
        <a:p>
          <a:endParaRPr lang="de-DE"/>
        </a:p>
      </dgm:t>
    </dgm:pt>
    <dgm:pt modelId="{E2D01E7C-0010-4742-831D-D30487BE3D19}">
      <dgm:prSet phldrT="[Text]"/>
      <dgm:spPr/>
      <dgm:t>
        <a:bodyPr/>
        <a:lstStyle/>
        <a:p>
          <a:r>
            <a:rPr lang="de-DE" dirty="0"/>
            <a:t>B</a:t>
          </a:r>
          <a:r>
            <a:rPr lang="cs-CZ" dirty="0" err="1"/>
            <a:t>ýt</a:t>
          </a:r>
          <a:r>
            <a:rPr lang="de-DE" dirty="0"/>
            <a:t> </a:t>
          </a:r>
          <a:r>
            <a:rPr lang="de-DE" dirty="0" err="1"/>
            <a:t>pr</a:t>
          </a:r>
          <a:r>
            <a:rPr lang="cs-CZ" dirty="0"/>
            <a:t>ů</a:t>
          </a:r>
          <a:r>
            <a:rPr lang="de-DE" dirty="0" err="1"/>
            <a:t>kopník</a:t>
          </a:r>
          <a:r>
            <a:rPr lang="cs-CZ" dirty="0"/>
            <a:t>e</a:t>
          </a:r>
          <a:r>
            <a:rPr lang="de-DE" dirty="0"/>
            <a:t>m – </a:t>
          </a:r>
          <a:r>
            <a:rPr lang="de-DE" dirty="0" err="1"/>
            <a:t>udáva</a:t>
          </a:r>
          <a:r>
            <a:rPr lang="cs-CZ" dirty="0"/>
            <a:t>t</a:t>
          </a:r>
          <a:r>
            <a:rPr lang="de-DE" dirty="0"/>
            <a:t> </a:t>
          </a:r>
          <a:r>
            <a:rPr lang="de-DE" dirty="0" err="1"/>
            <a:t>trend</a:t>
          </a:r>
          <a:endParaRPr lang="de-DE" dirty="0"/>
        </a:p>
      </dgm:t>
    </dgm:pt>
    <dgm:pt modelId="{83F6C868-5AB8-423E-9863-06C9CC6FD0E9}" type="parTrans" cxnId="{E0E3B180-1E04-43BF-BB05-CA9A80B5B0DA}">
      <dgm:prSet/>
      <dgm:spPr/>
      <dgm:t>
        <a:bodyPr/>
        <a:lstStyle/>
        <a:p>
          <a:endParaRPr lang="de-DE"/>
        </a:p>
      </dgm:t>
    </dgm:pt>
    <dgm:pt modelId="{162C4B2C-D021-4952-8E5D-266CB2BB5B91}" type="sibTrans" cxnId="{E0E3B180-1E04-43BF-BB05-CA9A80B5B0DA}">
      <dgm:prSet/>
      <dgm:spPr/>
      <dgm:t>
        <a:bodyPr/>
        <a:lstStyle/>
        <a:p>
          <a:endParaRPr lang="de-DE"/>
        </a:p>
      </dgm:t>
    </dgm:pt>
    <dgm:pt modelId="{9761EA03-CCED-4184-8AC0-0269688BBE5C}">
      <dgm:prSet/>
      <dgm:spPr/>
      <dgm:t>
        <a:bodyPr/>
        <a:lstStyle/>
        <a:p>
          <a:r>
            <a:rPr lang="de-DE" dirty="0" err="1"/>
            <a:t>Politická</a:t>
          </a:r>
          <a:r>
            <a:rPr lang="de-DE" dirty="0"/>
            <a:t> </a:t>
          </a:r>
          <a:r>
            <a:rPr lang="de-DE" dirty="0" err="1"/>
            <a:t>objednávka</a:t>
          </a:r>
          <a:endParaRPr lang="de-DE" dirty="0"/>
        </a:p>
      </dgm:t>
    </dgm:pt>
    <dgm:pt modelId="{77E49974-3FE0-42D4-B401-C910400BD16E}" type="parTrans" cxnId="{776B23E1-A678-41D4-B79C-DEEA725880F7}">
      <dgm:prSet/>
      <dgm:spPr/>
      <dgm:t>
        <a:bodyPr/>
        <a:lstStyle/>
        <a:p>
          <a:endParaRPr lang="de-DE"/>
        </a:p>
      </dgm:t>
    </dgm:pt>
    <dgm:pt modelId="{BFE6CBEA-37AB-483F-88DC-DB48E73407CC}" type="sibTrans" cxnId="{776B23E1-A678-41D4-B79C-DEEA725880F7}">
      <dgm:prSet/>
      <dgm:spPr/>
      <dgm:t>
        <a:bodyPr/>
        <a:lstStyle/>
        <a:p>
          <a:endParaRPr lang="de-DE"/>
        </a:p>
      </dgm:t>
    </dgm:pt>
    <dgm:pt modelId="{8027C429-17D4-44F1-88FC-F0CAC2CEDCC3}" type="pres">
      <dgm:prSet presAssocID="{50FF603A-4C96-4147-8295-9399662D7F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AAD3B7-5A5E-4A57-864C-AC4954546EE8}" type="pres">
      <dgm:prSet presAssocID="{55B410E8-EEA1-41A0-B069-20C2AE18454C}" presName="root" presStyleCnt="0"/>
      <dgm:spPr/>
    </dgm:pt>
    <dgm:pt modelId="{DEB57A46-F742-4D76-8DED-1F02470E6E0D}" type="pres">
      <dgm:prSet presAssocID="{55B410E8-EEA1-41A0-B069-20C2AE18454C}" presName="rootComposite" presStyleCnt="0"/>
      <dgm:spPr/>
    </dgm:pt>
    <dgm:pt modelId="{005D91D8-8535-4C1B-9823-E3962E8BE9CC}" type="pres">
      <dgm:prSet presAssocID="{55B410E8-EEA1-41A0-B069-20C2AE18454C}" presName="rootText" presStyleLbl="node1" presStyleIdx="0" presStyleCnt="3"/>
      <dgm:spPr/>
    </dgm:pt>
    <dgm:pt modelId="{F22ED747-4395-4904-A200-BCFDBD2C051F}" type="pres">
      <dgm:prSet presAssocID="{55B410E8-EEA1-41A0-B069-20C2AE18454C}" presName="rootConnector" presStyleLbl="node1" presStyleIdx="0" presStyleCnt="3"/>
      <dgm:spPr/>
    </dgm:pt>
    <dgm:pt modelId="{67B8058E-50CC-40FA-AE3E-43F20984B8BE}" type="pres">
      <dgm:prSet presAssocID="{55B410E8-EEA1-41A0-B069-20C2AE18454C}" presName="childShape" presStyleCnt="0"/>
      <dgm:spPr/>
    </dgm:pt>
    <dgm:pt modelId="{FC26AAAD-8AE4-40A7-ACB5-59C18CCC0CCB}" type="pres">
      <dgm:prSet presAssocID="{799ABF68-25E4-47A1-AA04-9DE1B4187615}" presName="Name13" presStyleLbl="parChTrans1D2" presStyleIdx="0" presStyleCnt="6"/>
      <dgm:spPr/>
    </dgm:pt>
    <dgm:pt modelId="{141607C2-8541-4811-9804-D82B9C0BF312}" type="pres">
      <dgm:prSet presAssocID="{2FE3D035-A1D7-4FE3-9B12-3A91A5FAF4C7}" presName="childText" presStyleLbl="bgAcc1" presStyleIdx="0" presStyleCnt="6" custLinFactNeighborX="4027" custLinFactNeighborY="1137">
        <dgm:presLayoutVars>
          <dgm:bulletEnabled val="1"/>
        </dgm:presLayoutVars>
      </dgm:prSet>
      <dgm:spPr/>
    </dgm:pt>
    <dgm:pt modelId="{B0C1C864-78D7-4324-A3EC-BED5E6055B91}" type="pres">
      <dgm:prSet presAssocID="{E1846927-B7BD-474A-B91D-F18DCDBDAE30}" presName="Name13" presStyleLbl="parChTrans1D2" presStyleIdx="1" presStyleCnt="6"/>
      <dgm:spPr/>
    </dgm:pt>
    <dgm:pt modelId="{CD05ECF4-8DB4-4595-A7F5-A5D4FAA9D171}" type="pres">
      <dgm:prSet presAssocID="{66F8C6F2-8BD3-497C-AE97-48F2E9B729DF}" presName="childText" presStyleLbl="bgAcc1" presStyleIdx="1" presStyleCnt="6">
        <dgm:presLayoutVars>
          <dgm:bulletEnabled val="1"/>
        </dgm:presLayoutVars>
      </dgm:prSet>
      <dgm:spPr/>
    </dgm:pt>
    <dgm:pt modelId="{0E8A812D-C2F6-4115-B9E0-7ABF5FEC721D}" type="pres">
      <dgm:prSet presAssocID="{B56997CF-61A8-4D72-9FD6-D244B071D75C}" presName="root" presStyleCnt="0"/>
      <dgm:spPr/>
    </dgm:pt>
    <dgm:pt modelId="{4D9E6332-AA69-4CA6-8C2A-CAD457544168}" type="pres">
      <dgm:prSet presAssocID="{B56997CF-61A8-4D72-9FD6-D244B071D75C}" presName="rootComposite" presStyleCnt="0"/>
      <dgm:spPr/>
    </dgm:pt>
    <dgm:pt modelId="{186B1260-84FF-4291-93E2-8F6F87789BDB}" type="pres">
      <dgm:prSet presAssocID="{B56997CF-61A8-4D72-9FD6-D244B071D75C}" presName="rootText" presStyleLbl="node1" presStyleIdx="1" presStyleCnt="3"/>
      <dgm:spPr/>
    </dgm:pt>
    <dgm:pt modelId="{F6FFFD36-101D-4DAF-B5EF-6BA2E27C8173}" type="pres">
      <dgm:prSet presAssocID="{B56997CF-61A8-4D72-9FD6-D244B071D75C}" presName="rootConnector" presStyleLbl="node1" presStyleIdx="1" presStyleCnt="3"/>
      <dgm:spPr/>
    </dgm:pt>
    <dgm:pt modelId="{14DAEE2D-E0A8-4E15-BBF4-88540F0E5AE7}" type="pres">
      <dgm:prSet presAssocID="{B56997CF-61A8-4D72-9FD6-D244B071D75C}" presName="childShape" presStyleCnt="0"/>
      <dgm:spPr/>
    </dgm:pt>
    <dgm:pt modelId="{D1CB7A74-8538-44DE-80FC-71F91F734EAA}" type="pres">
      <dgm:prSet presAssocID="{83F6C868-5AB8-423E-9863-06C9CC6FD0E9}" presName="Name13" presStyleLbl="parChTrans1D2" presStyleIdx="2" presStyleCnt="6"/>
      <dgm:spPr/>
    </dgm:pt>
    <dgm:pt modelId="{384D2344-191D-41F3-812B-5800EFE13508}" type="pres">
      <dgm:prSet presAssocID="{E2D01E7C-0010-4742-831D-D30487BE3D19}" presName="childText" presStyleLbl="bgAcc1" presStyleIdx="2" presStyleCnt="6">
        <dgm:presLayoutVars>
          <dgm:bulletEnabled val="1"/>
        </dgm:presLayoutVars>
      </dgm:prSet>
      <dgm:spPr/>
    </dgm:pt>
    <dgm:pt modelId="{A9653081-6929-43DD-B717-EE6B1366C6AB}" type="pres">
      <dgm:prSet presAssocID="{77E49974-3FE0-42D4-B401-C910400BD16E}" presName="Name13" presStyleLbl="parChTrans1D2" presStyleIdx="3" presStyleCnt="6"/>
      <dgm:spPr/>
    </dgm:pt>
    <dgm:pt modelId="{2B3B651A-C8F6-4588-A128-8708D987E704}" type="pres">
      <dgm:prSet presAssocID="{9761EA03-CCED-4184-8AC0-0269688BBE5C}" presName="childText" presStyleLbl="bgAcc1" presStyleIdx="3" presStyleCnt="6">
        <dgm:presLayoutVars>
          <dgm:bulletEnabled val="1"/>
        </dgm:presLayoutVars>
      </dgm:prSet>
      <dgm:spPr/>
    </dgm:pt>
    <dgm:pt modelId="{D2649152-BBDF-4A2D-AE5F-4CF972FF775D}" type="pres">
      <dgm:prSet presAssocID="{1671E568-AD5B-4BA3-A4DB-DDD8FCF1B330}" presName="root" presStyleCnt="0"/>
      <dgm:spPr/>
    </dgm:pt>
    <dgm:pt modelId="{C620FFAA-9525-42B9-BC2C-35AA3604D994}" type="pres">
      <dgm:prSet presAssocID="{1671E568-AD5B-4BA3-A4DB-DDD8FCF1B330}" presName="rootComposite" presStyleCnt="0"/>
      <dgm:spPr/>
    </dgm:pt>
    <dgm:pt modelId="{841D37D3-70EC-484A-BD4E-3A5A6B49DCCC}" type="pres">
      <dgm:prSet presAssocID="{1671E568-AD5B-4BA3-A4DB-DDD8FCF1B330}" presName="rootText" presStyleLbl="node1" presStyleIdx="2" presStyleCnt="3"/>
      <dgm:spPr/>
    </dgm:pt>
    <dgm:pt modelId="{0E8AD30F-8D34-42C0-9636-E120A7A9B563}" type="pres">
      <dgm:prSet presAssocID="{1671E568-AD5B-4BA3-A4DB-DDD8FCF1B330}" presName="rootConnector" presStyleLbl="node1" presStyleIdx="2" presStyleCnt="3"/>
      <dgm:spPr/>
    </dgm:pt>
    <dgm:pt modelId="{DB9D5348-3EC0-4D7C-AD62-F6CD5B00CB4D}" type="pres">
      <dgm:prSet presAssocID="{1671E568-AD5B-4BA3-A4DB-DDD8FCF1B330}" presName="childShape" presStyleCnt="0"/>
      <dgm:spPr/>
    </dgm:pt>
    <dgm:pt modelId="{DE8D8673-DE14-4E6D-816A-C2FEAA414A9B}" type="pres">
      <dgm:prSet presAssocID="{7E6F1FBE-0588-4B79-9CF9-8C6DCB6F68A4}" presName="Name13" presStyleLbl="parChTrans1D2" presStyleIdx="4" presStyleCnt="6"/>
      <dgm:spPr/>
    </dgm:pt>
    <dgm:pt modelId="{593E7562-6A2D-4B19-B1D4-0964078AE2D9}" type="pres">
      <dgm:prSet presAssocID="{ADD89DFD-65C6-4A29-B4C4-95E3243C0716}" presName="childText" presStyleLbl="bgAcc1" presStyleIdx="4" presStyleCnt="6">
        <dgm:presLayoutVars>
          <dgm:bulletEnabled val="1"/>
        </dgm:presLayoutVars>
      </dgm:prSet>
      <dgm:spPr/>
    </dgm:pt>
    <dgm:pt modelId="{4B3F5BEB-EA55-494E-B2B6-8EDC39171DB2}" type="pres">
      <dgm:prSet presAssocID="{C9AAAEC5-A060-4B1D-B900-6DFD61A8A17B}" presName="Name13" presStyleLbl="parChTrans1D2" presStyleIdx="5" presStyleCnt="6"/>
      <dgm:spPr/>
    </dgm:pt>
    <dgm:pt modelId="{DE08F09E-3CED-4637-943B-7D1535A96D80}" type="pres">
      <dgm:prSet presAssocID="{FB551364-484D-4647-B15B-762DC4B47B4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DF13123-9E4E-4F9F-8CC2-8304403F1413}" type="presOf" srcId="{E1846927-B7BD-474A-B91D-F18DCDBDAE30}" destId="{B0C1C864-78D7-4324-A3EC-BED5E6055B91}" srcOrd="0" destOrd="0" presId="urn:microsoft.com/office/officeart/2005/8/layout/hierarchy3"/>
    <dgm:cxn modelId="{8E54A326-C7A3-4237-83B3-250A072604C4}" type="presOf" srcId="{1671E568-AD5B-4BA3-A4DB-DDD8FCF1B330}" destId="{0E8AD30F-8D34-42C0-9636-E120A7A9B563}" srcOrd="1" destOrd="0" presId="urn:microsoft.com/office/officeart/2005/8/layout/hierarchy3"/>
    <dgm:cxn modelId="{D0CE1E37-7574-4AB2-8B79-7B8DA3573097}" type="presOf" srcId="{B56997CF-61A8-4D72-9FD6-D244B071D75C}" destId="{F6FFFD36-101D-4DAF-B5EF-6BA2E27C8173}" srcOrd="1" destOrd="0" presId="urn:microsoft.com/office/officeart/2005/8/layout/hierarchy3"/>
    <dgm:cxn modelId="{DBAC5E3E-BA23-4995-8389-2F53F800696D}" type="presOf" srcId="{E2D01E7C-0010-4742-831D-D30487BE3D19}" destId="{384D2344-191D-41F3-812B-5800EFE13508}" srcOrd="0" destOrd="0" presId="urn:microsoft.com/office/officeart/2005/8/layout/hierarchy3"/>
    <dgm:cxn modelId="{F2CED43F-9065-47EA-8525-48ACED1BDF21}" srcId="{50FF603A-4C96-4147-8295-9399662D7F42}" destId="{B56997CF-61A8-4D72-9FD6-D244B071D75C}" srcOrd="1" destOrd="0" parTransId="{1593F042-D406-4EE7-BACA-772F1C1E96C8}" sibTransId="{29A6A431-9338-4D1F-80A9-189C21BD5B8A}"/>
    <dgm:cxn modelId="{7B0DC164-6632-4CD1-BD20-B913C45D3F1B}" srcId="{1671E568-AD5B-4BA3-A4DB-DDD8FCF1B330}" destId="{ADD89DFD-65C6-4A29-B4C4-95E3243C0716}" srcOrd="0" destOrd="0" parTransId="{7E6F1FBE-0588-4B79-9CF9-8C6DCB6F68A4}" sibTransId="{DB5EC61F-DB21-4BE0-915E-EAFF2B2A0CF0}"/>
    <dgm:cxn modelId="{C371B34B-F3DD-403B-9808-97EBF067E2EE}" type="presOf" srcId="{66F8C6F2-8BD3-497C-AE97-48F2E9B729DF}" destId="{CD05ECF4-8DB4-4595-A7F5-A5D4FAA9D171}" srcOrd="0" destOrd="0" presId="urn:microsoft.com/office/officeart/2005/8/layout/hierarchy3"/>
    <dgm:cxn modelId="{B0E2D36E-0B2B-42A7-BFED-79DF00B91A8F}" type="presOf" srcId="{2FE3D035-A1D7-4FE3-9B12-3A91A5FAF4C7}" destId="{141607C2-8541-4811-9804-D82B9C0BF312}" srcOrd="0" destOrd="0" presId="urn:microsoft.com/office/officeart/2005/8/layout/hierarchy3"/>
    <dgm:cxn modelId="{F140F854-F347-44A0-A382-037FCCE88052}" type="presOf" srcId="{55B410E8-EEA1-41A0-B069-20C2AE18454C}" destId="{F22ED747-4395-4904-A200-BCFDBD2C051F}" srcOrd="1" destOrd="0" presId="urn:microsoft.com/office/officeart/2005/8/layout/hierarchy3"/>
    <dgm:cxn modelId="{800E7F75-07F0-429C-BE23-DF0484E647FF}" type="presOf" srcId="{77E49974-3FE0-42D4-B401-C910400BD16E}" destId="{A9653081-6929-43DD-B717-EE6B1366C6AB}" srcOrd="0" destOrd="0" presId="urn:microsoft.com/office/officeart/2005/8/layout/hierarchy3"/>
    <dgm:cxn modelId="{D6730177-7E3B-49CF-9975-03DEB1348A38}" type="presOf" srcId="{799ABF68-25E4-47A1-AA04-9DE1B4187615}" destId="{FC26AAAD-8AE4-40A7-ACB5-59C18CCC0CCB}" srcOrd="0" destOrd="0" presId="urn:microsoft.com/office/officeart/2005/8/layout/hierarchy3"/>
    <dgm:cxn modelId="{7B27AE5A-19CF-42ED-925E-429C9C5AACC4}" type="presOf" srcId="{55B410E8-EEA1-41A0-B069-20C2AE18454C}" destId="{005D91D8-8535-4C1B-9823-E3962E8BE9CC}" srcOrd="0" destOrd="0" presId="urn:microsoft.com/office/officeart/2005/8/layout/hierarchy3"/>
    <dgm:cxn modelId="{E0E3B180-1E04-43BF-BB05-CA9A80B5B0DA}" srcId="{B56997CF-61A8-4D72-9FD6-D244B071D75C}" destId="{E2D01E7C-0010-4742-831D-D30487BE3D19}" srcOrd="0" destOrd="0" parTransId="{83F6C868-5AB8-423E-9863-06C9CC6FD0E9}" sibTransId="{162C4B2C-D021-4952-8E5D-266CB2BB5B91}"/>
    <dgm:cxn modelId="{33F37589-ED73-429C-9D96-BDEFC04ACDD8}" type="presOf" srcId="{83F6C868-5AB8-423E-9863-06C9CC6FD0E9}" destId="{D1CB7A74-8538-44DE-80FC-71F91F734EAA}" srcOrd="0" destOrd="0" presId="urn:microsoft.com/office/officeart/2005/8/layout/hierarchy3"/>
    <dgm:cxn modelId="{8C22D68C-33AC-41F5-B571-67F4BB1D5739}" srcId="{55B410E8-EEA1-41A0-B069-20C2AE18454C}" destId="{66F8C6F2-8BD3-497C-AE97-48F2E9B729DF}" srcOrd="1" destOrd="0" parTransId="{E1846927-B7BD-474A-B91D-F18DCDBDAE30}" sibTransId="{FC53EE0D-C7AD-46A8-AAC9-45956BB23608}"/>
    <dgm:cxn modelId="{FBB88391-C556-4B4C-B44C-1C914DEE369B}" type="presOf" srcId="{B56997CF-61A8-4D72-9FD6-D244B071D75C}" destId="{186B1260-84FF-4291-93E2-8F6F87789BDB}" srcOrd="0" destOrd="0" presId="urn:microsoft.com/office/officeart/2005/8/layout/hierarchy3"/>
    <dgm:cxn modelId="{719667A1-E3B4-49CD-AF19-BEF323904EB2}" type="presOf" srcId="{FB551364-484D-4647-B15B-762DC4B47B46}" destId="{DE08F09E-3CED-4637-943B-7D1535A96D80}" srcOrd="0" destOrd="0" presId="urn:microsoft.com/office/officeart/2005/8/layout/hierarchy3"/>
    <dgm:cxn modelId="{CD89EDA3-4040-4D7A-8EC0-BD0D57B382F5}" srcId="{50FF603A-4C96-4147-8295-9399662D7F42}" destId="{1671E568-AD5B-4BA3-A4DB-DDD8FCF1B330}" srcOrd="2" destOrd="0" parTransId="{871A15CA-D074-4AEF-9212-837E8E6AAF14}" sibTransId="{DC0C1B54-1231-4171-81E7-C13B46BAE82F}"/>
    <dgm:cxn modelId="{43512ABA-5025-48E2-831A-2817998718F1}" type="presOf" srcId="{7E6F1FBE-0588-4B79-9CF9-8C6DCB6F68A4}" destId="{DE8D8673-DE14-4E6D-816A-C2FEAA414A9B}" srcOrd="0" destOrd="0" presId="urn:microsoft.com/office/officeart/2005/8/layout/hierarchy3"/>
    <dgm:cxn modelId="{A3C681C0-E280-417C-93E3-24BD3B8938BA}" type="presOf" srcId="{ADD89DFD-65C6-4A29-B4C4-95E3243C0716}" destId="{593E7562-6A2D-4B19-B1D4-0964078AE2D9}" srcOrd="0" destOrd="0" presId="urn:microsoft.com/office/officeart/2005/8/layout/hierarchy3"/>
    <dgm:cxn modelId="{DE61DCC6-D7F0-4B0F-82AD-6F7D3064C348}" type="presOf" srcId="{50FF603A-4C96-4147-8295-9399662D7F42}" destId="{8027C429-17D4-44F1-88FC-F0CAC2CEDCC3}" srcOrd="0" destOrd="0" presId="urn:microsoft.com/office/officeart/2005/8/layout/hierarchy3"/>
    <dgm:cxn modelId="{27D0A1C8-162B-4038-80EF-A623B72600D9}" srcId="{55B410E8-EEA1-41A0-B069-20C2AE18454C}" destId="{2FE3D035-A1D7-4FE3-9B12-3A91A5FAF4C7}" srcOrd="0" destOrd="0" parTransId="{799ABF68-25E4-47A1-AA04-9DE1B4187615}" sibTransId="{D04E9CA5-1CED-437C-9BC3-63BDA6D1718F}"/>
    <dgm:cxn modelId="{D8648ACC-68A3-4FCC-8A49-4F98983B010B}" srcId="{1671E568-AD5B-4BA3-A4DB-DDD8FCF1B330}" destId="{FB551364-484D-4647-B15B-762DC4B47B46}" srcOrd="1" destOrd="0" parTransId="{C9AAAEC5-A060-4B1D-B900-6DFD61A8A17B}" sibTransId="{9ADD8564-F4E3-46DA-8EAB-F4ED6D5ED599}"/>
    <dgm:cxn modelId="{834E72D5-64DC-4F0B-A39F-4792BEE099BC}" srcId="{50FF603A-4C96-4147-8295-9399662D7F42}" destId="{55B410E8-EEA1-41A0-B069-20C2AE18454C}" srcOrd="0" destOrd="0" parTransId="{BE360F9B-D1EB-469D-AF22-10E30694EA98}" sibTransId="{48BA9F23-4F1D-4D0D-930C-B75C88891265}"/>
    <dgm:cxn modelId="{776B23E1-A678-41D4-B79C-DEEA725880F7}" srcId="{B56997CF-61A8-4D72-9FD6-D244B071D75C}" destId="{9761EA03-CCED-4184-8AC0-0269688BBE5C}" srcOrd="1" destOrd="0" parTransId="{77E49974-3FE0-42D4-B401-C910400BD16E}" sibTransId="{BFE6CBEA-37AB-483F-88DC-DB48E73407CC}"/>
    <dgm:cxn modelId="{C3C1F3E2-6D23-4F30-AE85-CBB20820286B}" type="presOf" srcId="{9761EA03-CCED-4184-8AC0-0269688BBE5C}" destId="{2B3B651A-C8F6-4588-A128-8708D987E704}" srcOrd="0" destOrd="0" presId="urn:microsoft.com/office/officeart/2005/8/layout/hierarchy3"/>
    <dgm:cxn modelId="{78BE41F8-6312-4385-93E7-29DC3FCFEDD1}" type="presOf" srcId="{C9AAAEC5-A060-4B1D-B900-6DFD61A8A17B}" destId="{4B3F5BEB-EA55-494E-B2B6-8EDC39171DB2}" srcOrd="0" destOrd="0" presId="urn:microsoft.com/office/officeart/2005/8/layout/hierarchy3"/>
    <dgm:cxn modelId="{CAE962FB-95AB-47FE-AFB6-6298B9EA1181}" type="presOf" srcId="{1671E568-AD5B-4BA3-A4DB-DDD8FCF1B330}" destId="{841D37D3-70EC-484A-BD4E-3A5A6B49DCCC}" srcOrd="0" destOrd="0" presId="urn:microsoft.com/office/officeart/2005/8/layout/hierarchy3"/>
    <dgm:cxn modelId="{ED38C9B6-36CB-47C8-A6AB-ECB72749CDC7}" type="presParOf" srcId="{8027C429-17D4-44F1-88FC-F0CAC2CEDCC3}" destId="{05AAD3B7-5A5E-4A57-864C-AC4954546EE8}" srcOrd="0" destOrd="0" presId="urn:microsoft.com/office/officeart/2005/8/layout/hierarchy3"/>
    <dgm:cxn modelId="{2A4AA1FB-0888-4B93-9922-561440577093}" type="presParOf" srcId="{05AAD3B7-5A5E-4A57-864C-AC4954546EE8}" destId="{DEB57A46-F742-4D76-8DED-1F02470E6E0D}" srcOrd="0" destOrd="0" presId="urn:microsoft.com/office/officeart/2005/8/layout/hierarchy3"/>
    <dgm:cxn modelId="{FCA71C00-91AA-4B11-B7C7-9F991372531B}" type="presParOf" srcId="{DEB57A46-F742-4D76-8DED-1F02470E6E0D}" destId="{005D91D8-8535-4C1B-9823-E3962E8BE9CC}" srcOrd="0" destOrd="0" presId="urn:microsoft.com/office/officeart/2005/8/layout/hierarchy3"/>
    <dgm:cxn modelId="{35FBFF56-4D7D-4F54-98D4-C3E2E54D86AA}" type="presParOf" srcId="{DEB57A46-F742-4D76-8DED-1F02470E6E0D}" destId="{F22ED747-4395-4904-A200-BCFDBD2C051F}" srcOrd="1" destOrd="0" presId="urn:microsoft.com/office/officeart/2005/8/layout/hierarchy3"/>
    <dgm:cxn modelId="{1B1CF9EF-9ABC-4724-A326-04E98542CAA9}" type="presParOf" srcId="{05AAD3B7-5A5E-4A57-864C-AC4954546EE8}" destId="{67B8058E-50CC-40FA-AE3E-43F20984B8BE}" srcOrd="1" destOrd="0" presId="urn:microsoft.com/office/officeart/2005/8/layout/hierarchy3"/>
    <dgm:cxn modelId="{FF98ED26-7E78-42FA-85BB-5DBCD3FD447D}" type="presParOf" srcId="{67B8058E-50CC-40FA-AE3E-43F20984B8BE}" destId="{FC26AAAD-8AE4-40A7-ACB5-59C18CCC0CCB}" srcOrd="0" destOrd="0" presId="urn:microsoft.com/office/officeart/2005/8/layout/hierarchy3"/>
    <dgm:cxn modelId="{506ADA7B-9174-4AAA-9424-E9637E6C96EA}" type="presParOf" srcId="{67B8058E-50CC-40FA-AE3E-43F20984B8BE}" destId="{141607C2-8541-4811-9804-D82B9C0BF312}" srcOrd="1" destOrd="0" presId="urn:microsoft.com/office/officeart/2005/8/layout/hierarchy3"/>
    <dgm:cxn modelId="{CE255884-3C0E-4A4E-8399-1DC7BAB5126A}" type="presParOf" srcId="{67B8058E-50CC-40FA-AE3E-43F20984B8BE}" destId="{B0C1C864-78D7-4324-A3EC-BED5E6055B91}" srcOrd="2" destOrd="0" presId="urn:microsoft.com/office/officeart/2005/8/layout/hierarchy3"/>
    <dgm:cxn modelId="{45CF6526-B513-426A-969E-F574FACE5FC4}" type="presParOf" srcId="{67B8058E-50CC-40FA-AE3E-43F20984B8BE}" destId="{CD05ECF4-8DB4-4595-A7F5-A5D4FAA9D171}" srcOrd="3" destOrd="0" presId="urn:microsoft.com/office/officeart/2005/8/layout/hierarchy3"/>
    <dgm:cxn modelId="{049F757C-F5FA-4239-A488-6FD7DDB1EB88}" type="presParOf" srcId="{8027C429-17D4-44F1-88FC-F0CAC2CEDCC3}" destId="{0E8A812D-C2F6-4115-B9E0-7ABF5FEC721D}" srcOrd="1" destOrd="0" presId="urn:microsoft.com/office/officeart/2005/8/layout/hierarchy3"/>
    <dgm:cxn modelId="{1CBDF07C-4C8B-494D-90E5-6A195EF54747}" type="presParOf" srcId="{0E8A812D-C2F6-4115-B9E0-7ABF5FEC721D}" destId="{4D9E6332-AA69-4CA6-8C2A-CAD457544168}" srcOrd="0" destOrd="0" presId="urn:microsoft.com/office/officeart/2005/8/layout/hierarchy3"/>
    <dgm:cxn modelId="{365B88A6-B744-47B3-B376-D72A64CE2587}" type="presParOf" srcId="{4D9E6332-AA69-4CA6-8C2A-CAD457544168}" destId="{186B1260-84FF-4291-93E2-8F6F87789BDB}" srcOrd="0" destOrd="0" presId="urn:microsoft.com/office/officeart/2005/8/layout/hierarchy3"/>
    <dgm:cxn modelId="{26F555F4-4E75-4C88-9A37-0E7BBE591672}" type="presParOf" srcId="{4D9E6332-AA69-4CA6-8C2A-CAD457544168}" destId="{F6FFFD36-101D-4DAF-B5EF-6BA2E27C8173}" srcOrd="1" destOrd="0" presId="urn:microsoft.com/office/officeart/2005/8/layout/hierarchy3"/>
    <dgm:cxn modelId="{794745E4-6B2B-4E20-A470-C8671EFDCAEF}" type="presParOf" srcId="{0E8A812D-C2F6-4115-B9E0-7ABF5FEC721D}" destId="{14DAEE2D-E0A8-4E15-BBF4-88540F0E5AE7}" srcOrd="1" destOrd="0" presId="urn:microsoft.com/office/officeart/2005/8/layout/hierarchy3"/>
    <dgm:cxn modelId="{75040171-2611-4396-AF5B-8423B5C2D563}" type="presParOf" srcId="{14DAEE2D-E0A8-4E15-BBF4-88540F0E5AE7}" destId="{D1CB7A74-8538-44DE-80FC-71F91F734EAA}" srcOrd="0" destOrd="0" presId="urn:microsoft.com/office/officeart/2005/8/layout/hierarchy3"/>
    <dgm:cxn modelId="{EFCE1501-BC7E-4751-89EA-245CCAA4177F}" type="presParOf" srcId="{14DAEE2D-E0A8-4E15-BBF4-88540F0E5AE7}" destId="{384D2344-191D-41F3-812B-5800EFE13508}" srcOrd="1" destOrd="0" presId="urn:microsoft.com/office/officeart/2005/8/layout/hierarchy3"/>
    <dgm:cxn modelId="{B5AC0CD0-FD05-4434-AE32-E55CAF2F0276}" type="presParOf" srcId="{14DAEE2D-E0A8-4E15-BBF4-88540F0E5AE7}" destId="{A9653081-6929-43DD-B717-EE6B1366C6AB}" srcOrd="2" destOrd="0" presId="urn:microsoft.com/office/officeart/2005/8/layout/hierarchy3"/>
    <dgm:cxn modelId="{9B38D3EB-C59C-4F0B-AE7E-7DC8CEF467DE}" type="presParOf" srcId="{14DAEE2D-E0A8-4E15-BBF4-88540F0E5AE7}" destId="{2B3B651A-C8F6-4588-A128-8708D987E704}" srcOrd="3" destOrd="0" presId="urn:microsoft.com/office/officeart/2005/8/layout/hierarchy3"/>
    <dgm:cxn modelId="{4F2BB21F-E2E1-4AA5-92CB-41E260CD72BB}" type="presParOf" srcId="{8027C429-17D4-44F1-88FC-F0CAC2CEDCC3}" destId="{D2649152-BBDF-4A2D-AE5F-4CF972FF775D}" srcOrd="2" destOrd="0" presId="urn:microsoft.com/office/officeart/2005/8/layout/hierarchy3"/>
    <dgm:cxn modelId="{C8AE7C87-3B29-40E6-B9AD-8954FDD7B3BD}" type="presParOf" srcId="{D2649152-BBDF-4A2D-AE5F-4CF972FF775D}" destId="{C620FFAA-9525-42B9-BC2C-35AA3604D994}" srcOrd="0" destOrd="0" presId="urn:microsoft.com/office/officeart/2005/8/layout/hierarchy3"/>
    <dgm:cxn modelId="{E82ACCC0-3E9B-41E7-A580-5A77730FC654}" type="presParOf" srcId="{C620FFAA-9525-42B9-BC2C-35AA3604D994}" destId="{841D37D3-70EC-484A-BD4E-3A5A6B49DCCC}" srcOrd="0" destOrd="0" presId="urn:microsoft.com/office/officeart/2005/8/layout/hierarchy3"/>
    <dgm:cxn modelId="{76EA2D39-F202-4E3E-B894-3BC209A67B0D}" type="presParOf" srcId="{C620FFAA-9525-42B9-BC2C-35AA3604D994}" destId="{0E8AD30F-8D34-42C0-9636-E120A7A9B563}" srcOrd="1" destOrd="0" presId="urn:microsoft.com/office/officeart/2005/8/layout/hierarchy3"/>
    <dgm:cxn modelId="{22381A64-4F3B-489A-8D96-16F58CE19480}" type="presParOf" srcId="{D2649152-BBDF-4A2D-AE5F-4CF972FF775D}" destId="{DB9D5348-3EC0-4D7C-AD62-F6CD5B00CB4D}" srcOrd="1" destOrd="0" presId="urn:microsoft.com/office/officeart/2005/8/layout/hierarchy3"/>
    <dgm:cxn modelId="{ED7B96DC-0EDD-49C5-8BCD-547103DB3A8D}" type="presParOf" srcId="{DB9D5348-3EC0-4D7C-AD62-F6CD5B00CB4D}" destId="{DE8D8673-DE14-4E6D-816A-C2FEAA414A9B}" srcOrd="0" destOrd="0" presId="urn:microsoft.com/office/officeart/2005/8/layout/hierarchy3"/>
    <dgm:cxn modelId="{C9C37502-9F26-4D8A-A88D-8AC9E851751A}" type="presParOf" srcId="{DB9D5348-3EC0-4D7C-AD62-F6CD5B00CB4D}" destId="{593E7562-6A2D-4B19-B1D4-0964078AE2D9}" srcOrd="1" destOrd="0" presId="urn:microsoft.com/office/officeart/2005/8/layout/hierarchy3"/>
    <dgm:cxn modelId="{393F8320-6640-4056-B3FA-D99D1B82AD16}" type="presParOf" srcId="{DB9D5348-3EC0-4D7C-AD62-F6CD5B00CB4D}" destId="{4B3F5BEB-EA55-494E-B2B6-8EDC39171DB2}" srcOrd="2" destOrd="0" presId="urn:microsoft.com/office/officeart/2005/8/layout/hierarchy3"/>
    <dgm:cxn modelId="{CF81DCF8-C69B-4367-A69E-365569177D1F}" type="presParOf" srcId="{DB9D5348-3EC0-4D7C-AD62-F6CD5B00CB4D}" destId="{DE08F09E-3CED-4637-943B-7D1535A96D8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D91D8-8535-4C1B-9823-E3962E8BE9CC}">
      <dsp:nvSpPr>
        <dsp:cNvPr id="0" name=""/>
        <dsp:cNvSpPr/>
      </dsp:nvSpPr>
      <dsp:spPr>
        <a:xfrm>
          <a:off x="1004" y="279778"/>
          <a:ext cx="2349379" cy="1174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 err="1"/>
            <a:t>Komunik</a:t>
          </a:r>
          <a:r>
            <a:rPr lang="cs-CZ" sz="3000" kern="1200" dirty="0"/>
            <a:t>a</a:t>
          </a:r>
          <a:r>
            <a:rPr lang="de-DE" sz="3000" kern="1200" dirty="0"/>
            <a:t>c</a:t>
          </a:r>
          <a:r>
            <a:rPr lang="cs-CZ" sz="3000" kern="1200" dirty="0"/>
            <a:t>e</a:t>
          </a:r>
          <a:r>
            <a:rPr lang="de-DE" sz="3000" kern="1200" dirty="0"/>
            <a:t> </a:t>
          </a:r>
          <a:r>
            <a:rPr lang="cs-CZ" sz="3000" kern="1200" dirty="0"/>
            <a:t>na</a:t>
          </a:r>
          <a:r>
            <a:rPr lang="de-DE" sz="3000" kern="1200" dirty="0"/>
            <a:t>v</a:t>
          </a:r>
          <a:r>
            <a:rPr lang="cs-CZ" sz="3000" kern="1200" dirty="0"/>
            <a:t>e</a:t>
          </a:r>
          <a:r>
            <a:rPr lang="de-DE" sz="3000" kern="1200" dirty="0"/>
            <a:t>n</a:t>
          </a:r>
          <a:r>
            <a:rPr lang="cs-CZ" sz="3000" kern="1200" dirty="0"/>
            <a:t>e</a:t>
          </a:r>
          <a:r>
            <a:rPr lang="de-DE" sz="3000" kern="1200" dirty="0"/>
            <a:t>k</a:t>
          </a:r>
        </a:p>
      </dsp:txBody>
      <dsp:txXfrm>
        <a:off x="35409" y="314183"/>
        <a:ext cx="2280569" cy="1105879"/>
      </dsp:txXfrm>
    </dsp:sp>
    <dsp:sp modelId="{FC26AAAD-8AE4-40A7-ACB5-59C18CCC0CCB}">
      <dsp:nvSpPr>
        <dsp:cNvPr id="0" name=""/>
        <dsp:cNvSpPr/>
      </dsp:nvSpPr>
      <dsp:spPr>
        <a:xfrm>
          <a:off x="235941" y="1454468"/>
          <a:ext cx="310625" cy="894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373"/>
              </a:lnTo>
              <a:lnTo>
                <a:pt x="310625" y="894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607C2-8541-4811-9804-D82B9C0BF312}">
      <dsp:nvSpPr>
        <dsp:cNvPr id="0" name=""/>
        <dsp:cNvSpPr/>
      </dsp:nvSpPr>
      <dsp:spPr>
        <a:xfrm>
          <a:off x="546567" y="1761496"/>
          <a:ext cx="1879503" cy="1174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Legitimizácia</a:t>
          </a:r>
          <a:r>
            <a:rPr lang="de-DE" sz="2100" kern="1200" dirty="0"/>
            <a:t> </a:t>
          </a:r>
          <a:r>
            <a:rPr lang="de-DE" sz="2100" kern="1200" dirty="0" err="1"/>
            <a:t>činnosti</a:t>
          </a:r>
          <a:r>
            <a:rPr lang="de-DE" sz="2100" kern="1200" dirty="0"/>
            <a:t> </a:t>
          </a:r>
        </a:p>
      </dsp:txBody>
      <dsp:txXfrm>
        <a:off x="580972" y="1795901"/>
        <a:ext cx="1810693" cy="1105879"/>
      </dsp:txXfrm>
    </dsp:sp>
    <dsp:sp modelId="{B0C1C864-78D7-4324-A3EC-BED5E6055B91}">
      <dsp:nvSpPr>
        <dsp:cNvPr id="0" name=""/>
        <dsp:cNvSpPr/>
      </dsp:nvSpPr>
      <dsp:spPr>
        <a:xfrm>
          <a:off x="235941" y="1454468"/>
          <a:ext cx="234937" cy="2349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379"/>
              </a:lnTo>
              <a:lnTo>
                <a:pt x="234937" y="2349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5ECF4-8DB4-4595-A7F5-A5D4FAA9D171}">
      <dsp:nvSpPr>
        <dsp:cNvPr id="0" name=""/>
        <dsp:cNvSpPr/>
      </dsp:nvSpPr>
      <dsp:spPr>
        <a:xfrm>
          <a:off x="470879" y="3216502"/>
          <a:ext cx="1879503" cy="1174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Získav</a:t>
          </a:r>
          <a:r>
            <a:rPr lang="cs-CZ" sz="2100" kern="1200" dirty="0" err="1"/>
            <a:t>ání</a:t>
          </a:r>
          <a:r>
            <a:rPr lang="de-DE" sz="2100" kern="1200" dirty="0"/>
            <a:t> (</a:t>
          </a:r>
          <a:r>
            <a:rPr lang="de-DE" sz="2100" kern="1200" dirty="0" err="1"/>
            <a:t>finančn</a:t>
          </a:r>
          <a:r>
            <a:rPr lang="cs-CZ" sz="2100" kern="1200" dirty="0"/>
            <a:t>í</a:t>
          </a:r>
          <a:r>
            <a:rPr lang="de-DE" sz="2100" kern="1200" dirty="0" err="1"/>
            <a:t>ch</a:t>
          </a:r>
          <a:r>
            <a:rPr lang="de-DE" sz="2100" kern="1200" dirty="0"/>
            <a:t>) </a:t>
          </a:r>
          <a:r>
            <a:rPr lang="de-DE" sz="2100" kern="1200" dirty="0" err="1"/>
            <a:t>zdroj</a:t>
          </a:r>
          <a:r>
            <a:rPr lang="cs-CZ" sz="2100" kern="1200" dirty="0"/>
            <a:t>ů</a:t>
          </a:r>
          <a:endParaRPr lang="de-DE" sz="2100" kern="1200" dirty="0"/>
        </a:p>
      </dsp:txBody>
      <dsp:txXfrm>
        <a:off x="505284" y="3250907"/>
        <a:ext cx="1810693" cy="1105879"/>
      </dsp:txXfrm>
    </dsp:sp>
    <dsp:sp modelId="{186B1260-84FF-4291-93E2-8F6F87789BDB}">
      <dsp:nvSpPr>
        <dsp:cNvPr id="0" name=""/>
        <dsp:cNvSpPr/>
      </dsp:nvSpPr>
      <dsp:spPr>
        <a:xfrm>
          <a:off x="2937728" y="279778"/>
          <a:ext cx="2349379" cy="1174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N</a:t>
          </a:r>
          <a:r>
            <a:rPr lang="cs-CZ" sz="3000" kern="1200" dirty="0"/>
            <a:t>á</a:t>
          </a:r>
          <a:r>
            <a:rPr lang="de-DE" sz="3000" kern="1200" dirty="0" err="1"/>
            <a:t>sledova</a:t>
          </a:r>
          <a:r>
            <a:rPr lang="cs-CZ" sz="3000" kern="1200" dirty="0"/>
            <a:t>t</a:t>
          </a:r>
          <a:r>
            <a:rPr lang="de-DE" sz="3000" kern="1200" dirty="0"/>
            <a:t> trendy</a:t>
          </a:r>
        </a:p>
      </dsp:txBody>
      <dsp:txXfrm>
        <a:off x="2972133" y="314183"/>
        <a:ext cx="2280569" cy="1105879"/>
      </dsp:txXfrm>
    </dsp:sp>
    <dsp:sp modelId="{D1CB7A74-8538-44DE-80FC-71F91F734EAA}">
      <dsp:nvSpPr>
        <dsp:cNvPr id="0" name=""/>
        <dsp:cNvSpPr/>
      </dsp:nvSpPr>
      <dsp:spPr>
        <a:xfrm>
          <a:off x="3172666" y="1454468"/>
          <a:ext cx="234937" cy="88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017"/>
              </a:lnTo>
              <a:lnTo>
                <a:pt x="234937" y="881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D2344-191D-41F3-812B-5800EFE13508}">
      <dsp:nvSpPr>
        <dsp:cNvPr id="0" name=""/>
        <dsp:cNvSpPr/>
      </dsp:nvSpPr>
      <dsp:spPr>
        <a:xfrm>
          <a:off x="3407604" y="1748140"/>
          <a:ext cx="1879503" cy="1174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B</a:t>
          </a:r>
          <a:r>
            <a:rPr lang="cs-CZ" sz="2100" kern="1200" dirty="0" err="1"/>
            <a:t>ýt</a:t>
          </a:r>
          <a:r>
            <a:rPr lang="de-DE" sz="2100" kern="1200" dirty="0"/>
            <a:t> </a:t>
          </a:r>
          <a:r>
            <a:rPr lang="de-DE" sz="2100" kern="1200" dirty="0" err="1"/>
            <a:t>pr</a:t>
          </a:r>
          <a:r>
            <a:rPr lang="cs-CZ" sz="2100" kern="1200" dirty="0"/>
            <a:t>ů</a:t>
          </a:r>
          <a:r>
            <a:rPr lang="de-DE" sz="2100" kern="1200" dirty="0" err="1"/>
            <a:t>kopník</a:t>
          </a:r>
          <a:r>
            <a:rPr lang="cs-CZ" sz="2100" kern="1200" dirty="0"/>
            <a:t>e</a:t>
          </a:r>
          <a:r>
            <a:rPr lang="de-DE" sz="2100" kern="1200" dirty="0"/>
            <a:t>m – </a:t>
          </a:r>
          <a:r>
            <a:rPr lang="de-DE" sz="2100" kern="1200" dirty="0" err="1"/>
            <a:t>udáva</a:t>
          </a:r>
          <a:r>
            <a:rPr lang="cs-CZ" sz="2100" kern="1200" dirty="0"/>
            <a:t>t</a:t>
          </a:r>
          <a:r>
            <a:rPr lang="de-DE" sz="2100" kern="1200" dirty="0"/>
            <a:t> </a:t>
          </a:r>
          <a:r>
            <a:rPr lang="de-DE" sz="2100" kern="1200" dirty="0" err="1"/>
            <a:t>trend</a:t>
          </a:r>
          <a:endParaRPr lang="de-DE" sz="2100" kern="1200" dirty="0"/>
        </a:p>
      </dsp:txBody>
      <dsp:txXfrm>
        <a:off x="3442009" y="1782545"/>
        <a:ext cx="1810693" cy="1105879"/>
      </dsp:txXfrm>
    </dsp:sp>
    <dsp:sp modelId="{A9653081-6929-43DD-B717-EE6B1366C6AB}">
      <dsp:nvSpPr>
        <dsp:cNvPr id="0" name=""/>
        <dsp:cNvSpPr/>
      </dsp:nvSpPr>
      <dsp:spPr>
        <a:xfrm>
          <a:off x="3172666" y="1454468"/>
          <a:ext cx="234937" cy="2349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379"/>
              </a:lnTo>
              <a:lnTo>
                <a:pt x="234937" y="2349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B651A-C8F6-4588-A128-8708D987E704}">
      <dsp:nvSpPr>
        <dsp:cNvPr id="0" name=""/>
        <dsp:cNvSpPr/>
      </dsp:nvSpPr>
      <dsp:spPr>
        <a:xfrm>
          <a:off x="3407604" y="3216502"/>
          <a:ext cx="1879503" cy="1174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Politická</a:t>
          </a:r>
          <a:r>
            <a:rPr lang="de-DE" sz="2100" kern="1200" dirty="0"/>
            <a:t> </a:t>
          </a:r>
          <a:r>
            <a:rPr lang="de-DE" sz="2100" kern="1200" dirty="0" err="1"/>
            <a:t>objednávka</a:t>
          </a:r>
          <a:endParaRPr lang="de-DE" sz="2100" kern="1200" dirty="0"/>
        </a:p>
      </dsp:txBody>
      <dsp:txXfrm>
        <a:off x="3442009" y="3250907"/>
        <a:ext cx="1810693" cy="1105879"/>
      </dsp:txXfrm>
    </dsp:sp>
    <dsp:sp modelId="{841D37D3-70EC-484A-BD4E-3A5A6B49DCCC}">
      <dsp:nvSpPr>
        <dsp:cNvPr id="0" name=""/>
        <dsp:cNvSpPr/>
      </dsp:nvSpPr>
      <dsp:spPr>
        <a:xfrm>
          <a:off x="5874453" y="279778"/>
          <a:ext cx="2349379" cy="1174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 err="1"/>
            <a:t>Strategický</a:t>
          </a:r>
          <a:r>
            <a:rPr lang="de-DE" sz="3000" kern="1200" dirty="0"/>
            <a:t> </a:t>
          </a:r>
          <a:r>
            <a:rPr lang="de-DE" sz="3000" kern="1200" dirty="0" err="1"/>
            <a:t>zájem</a:t>
          </a:r>
          <a:endParaRPr lang="de-DE" sz="3000" kern="1200" dirty="0"/>
        </a:p>
      </dsp:txBody>
      <dsp:txXfrm>
        <a:off x="5908858" y="314183"/>
        <a:ext cx="2280569" cy="1105879"/>
      </dsp:txXfrm>
    </dsp:sp>
    <dsp:sp modelId="{DE8D8673-DE14-4E6D-816A-C2FEAA414A9B}">
      <dsp:nvSpPr>
        <dsp:cNvPr id="0" name=""/>
        <dsp:cNvSpPr/>
      </dsp:nvSpPr>
      <dsp:spPr>
        <a:xfrm>
          <a:off x="6109391" y="1454468"/>
          <a:ext cx="234937" cy="881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017"/>
              </a:lnTo>
              <a:lnTo>
                <a:pt x="234937" y="881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7562-6A2D-4B19-B1D4-0964078AE2D9}">
      <dsp:nvSpPr>
        <dsp:cNvPr id="0" name=""/>
        <dsp:cNvSpPr/>
      </dsp:nvSpPr>
      <dsp:spPr>
        <a:xfrm>
          <a:off x="6344329" y="1748140"/>
          <a:ext cx="1879503" cy="1174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Řízení </a:t>
          </a:r>
          <a:r>
            <a:rPr lang="de-DE" sz="2100" kern="1200" dirty="0" err="1"/>
            <a:t>zam</a:t>
          </a:r>
          <a:r>
            <a:rPr lang="cs-CZ" sz="2100" kern="1200" dirty="0" err="1"/>
            <a:t>ěře</a:t>
          </a:r>
          <a:r>
            <a:rPr lang="de-DE" sz="2100" kern="1200" dirty="0" err="1"/>
            <a:t>né</a:t>
          </a:r>
          <a:r>
            <a:rPr lang="de-DE" sz="2100" kern="1200" dirty="0"/>
            <a:t> na </a:t>
          </a:r>
          <a:r>
            <a:rPr lang="de-DE" sz="2100" kern="1200" dirty="0" err="1"/>
            <a:t>dopady</a:t>
          </a:r>
          <a:endParaRPr lang="de-DE" sz="2100" kern="1200" dirty="0"/>
        </a:p>
      </dsp:txBody>
      <dsp:txXfrm>
        <a:off x="6378734" y="1782545"/>
        <a:ext cx="1810693" cy="1105879"/>
      </dsp:txXfrm>
    </dsp:sp>
    <dsp:sp modelId="{4B3F5BEB-EA55-494E-B2B6-8EDC39171DB2}">
      <dsp:nvSpPr>
        <dsp:cNvPr id="0" name=""/>
        <dsp:cNvSpPr/>
      </dsp:nvSpPr>
      <dsp:spPr>
        <a:xfrm>
          <a:off x="6109391" y="1454468"/>
          <a:ext cx="234937" cy="2349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379"/>
              </a:lnTo>
              <a:lnTo>
                <a:pt x="234937" y="23493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8F09E-3CED-4637-943B-7D1535A96D80}">
      <dsp:nvSpPr>
        <dsp:cNvPr id="0" name=""/>
        <dsp:cNvSpPr/>
      </dsp:nvSpPr>
      <dsp:spPr>
        <a:xfrm>
          <a:off x="6344329" y="3216502"/>
          <a:ext cx="1879503" cy="1174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Efekt</a:t>
          </a:r>
          <a:r>
            <a:rPr lang="cs-CZ" sz="2100" kern="1200" dirty="0"/>
            <a:t>i</a:t>
          </a:r>
          <a:r>
            <a:rPr lang="de-DE" sz="2100" kern="1200" dirty="0" err="1"/>
            <a:t>vn</a:t>
          </a:r>
          <a:r>
            <a:rPr lang="cs-CZ" sz="2100" kern="1200" dirty="0"/>
            <a:t>í</a:t>
          </a:r>
          <a:r>
            <a:rPr lang="de-DE" sz="2100" kern="1200" dirty="0"/>
            <a:t> </a:t>
          </a:r>
          <a:r>
            <a:rPr lang="de-DE" sz="2100" kern="1200" dirty="0" err="1"/>
            <a:t>využit</a:t>
          </a:r>
          <a:r>
            <a:rPr lang="cs-CZ" sz="2100" kern="1200" dirty="0"/>
            <a:t>í</a:t>
          </a:r>
          <a:r>
            <a:rPr lang="de-DE" sz="2100" kern="1200" dirty="0"/>
            <a:t> prost</a:t>
          </a:r>
          <a:r>
            <a:rPr lang="cs-CZ" sz="2100" kern="1200" dirty="0"/>
            <a:t>ř</a:t>
          </a:r>
          <a:r>
            <a:rPr lang="de-DE" sz="2100" kern="1200" dirty="0" err="1"/>
            <a:t>edk</a:t>
          </a:r>
          <a:r>
            <a:rPr lang="cs-CZ" sz="2100" kern="1200" dirty="0"/>
            <a:t>ů</a:t>
          </a:r>
          <a:r>
            <a:rPr lang="de-DE" sz="2100" kern="1200" dirty="0"/>
            <a:t> </a:t>
          </a:r>
        </a:p>
      </dsp:txBody>
      <dsp:txXfrm>
        <a:off x="6378734" y="3250907"/>
        <a:ext cx="1810693" cy="110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Denkfabrik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/index.php?title=Schumacher_Society&amp;action=edit&amp;redlink=1" TargetMode="External"/><Relationship Id="rId5" Type="http://schemas.openxmlformats.org/officeDocument/2006/relationships/hyperlink" Target="http://de.wikipedia.org/w/index.php?title=Alison_Pritchard&amp;action=edit&amp;redlink=1" TargetMode="External"/><Relationship Id="rId4" Type="http://schemas.openxmlformats.org/officeDocument/2006/relationships/hyperlink" Target="http://de.wikipedia.org/wiki/James_Robertson_(Autor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942FF-F1C3-445B-9308-27A108BC0A92}" type="slidenum">
              <a:rPr lang="cs-CZ" altLang="cs-CZ" sz="1300" smtClean="0"/>
              <a:pPr>
                <a:spcBef>
                  <a:spcPct val="0"/>
                </a:spcBef>
              </a:pPr>
              <a:t>15</a:t>
            </a:fld>
            <a:endParaRPr lang="cs-CZ" altLang="cs-CZ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6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4E772A-18B5-47F0-8EA0-306FED4D14EF}" type="slidenum">
              <a:rPr lang="cs-CZ" altLang="cs-CZ" sz="1300" smtClean="0"/>
              <a:pPr>
                <a:spcBef>
                  <a:spcPct val="0"/>
                </a:spcBef>
              </a:pPr>
              <a:t>17</a:t>
            </a:fld>
            <a:endParaRPr lang="cs-CZ" altLang="cs-CZ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6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OR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271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Die </a:t>
            </a:r>
            <a:r>
              <a:rPr lang="en-US" b="1" dirty="0"/>
              <a:t>New Economics Foundation</a:t>
            </a:r>
            <a:r>
              <a:rPr lang="en-US" dirty="0"/>
              <a:t> (NEF)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unabhängige</a:t>
            </a:r>
            <a:r>
              <a:rPr lang="en-US" dirty="0"/>
              <a:t> </a:t>
            </a:r>
            <a:r>
              <a:rPr lang="en-US" dirty="0" err="1"/>
              <a:t>britische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Denkfabrik</a:t>
            </a:r>
            <a:r>
              <a:rPr lang="en-US" dirty="0"/>
              <a:t>, die 1986 von den </a:t>
            </a:r>
            <a:r>
              <a:rPr lang="en-US" dirty="0" err="1"/>
              <a:t>Anführern</a:t>
            </a:r>
            <a:r>
              <a:rPr lang="en-US" dirty="0"/>
              <a:t> von </a:t>
            </a:r>
            <a:r>
              <a:rPr lang="en-US" i="1" dirty="0"/>
              <a:t>The Other Economic Summit</a:t>
            </a:r>
            <a:r>
              <a:rPr lang="en-US" dirty="0"/>
              <a:t> (TOES) </a:t>
            </a:r>
            <a:r>
              <a:rPr lang="en-US" dirty="0" err="1"/>
              <a:t>gegründet</a:t>
            </a:r>
            <a:r>
              <a:rPr lang="en-US" dirty="0"/>
              <a:t> wurde.[1] </a:t>
            </a:r>
            <a:r>
              <a:rPr lang="en-US" dirty="0">
                <a:hlinkClick r:id="rId4"/>
              </a:rPr>
              <a:t>James Robertson</a:t>
            </a:r>
            <a:r>
              <a:rPr lang="en-US" dirty="0"/>
              <a:t>,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britischer</a:t>
            </a:r>
            <a:r>
              <a:rPr lang="en-US" dirty="0"/>
              <a:t> </a:t>
            </a:r>
            <a:r>
              <a:rPr lang="en-US" dirty="0" err="1"/>
              <a:t>Wirtschaftswissenschaftler</a:t>
            </a:r>
            <a:r>
              <a:rPr lang="en-US" dirty="0"/>
              <a:t>, und </a:t>
            </a:r>
            <a:r>
              <a:rPr lang="en-US" dirty="0">
                <a:hlinkClick r:id="rId5"/>
              </a:rPr>
              <a:t>Alison Pritchard</a:t>
            </a:r>
            <a:r>
              <a:rPr lang="en-US" dirty="0"/>
              <a:t>,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Mitglied</a:t>
            </a:r>
            <a:r>
              <a:rPr lang="en-US" dirty="0"/>
              <a:t> des Rates der </a:t>
            </a:r>
            <a:r>
              <a:rPr lang="en-US" i="1" dirty="0">
                <a:hlinkClick r:id="rId6"/>
              </a:rPr>
              <a:t>Schumacher Society</a:t>
            </a:r>
            <a:r>
              <a:rPr lang="en-US" dirty="0"/>
              <a:t>, </a:t>
            </a:r>
            <a:r>
              <a:rPr lang="en-US" dirty="0" err="1"/>
              <a:t>wirkten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Aufbau</a:t>
            </a:r>
            <a:r>
              <a:rPr lang="en-US" dirty="0"/>
              <a:t> von </a:t>
            </a:r>
            <a:r>
              <a:rPr lang="en-US" i="1" dirty="0"/>
              <a:t>The Other Economic Summit</a:t>
            </a:r>
            <a:r>
              <a:rPr lang="en-US" dirty="0"/>
              <a:t> und </a:t>
            </a:r>
            <a:r>
              <a:rPr lang="en-US" dirty="0" err="1"/>
              <a:t>gründeten</a:t>
            </a:r>
            <a:r>
              <a:rPr lang="en-US" dirty="0"/>
              <a:t> </a:t>
            </a:r>
            <a:r>
              <a:rPr lang="en-US" dirty="0" err="1"/>
              <a:t>zusammen</a:t>
            </a:r>
            <a:r>
              <a:rPr lang="en-US" dirty="0"/>
              <a:t> die NEF.</a:t>
            </a:r>
            <a:r>
              <a:rPr lang="de-DE" dirty="0"/>
              <a:t> </a:t>
            </a:r>
            <a:r>
              <a:rPr lang="en-US" dirty="0" err="1"/>
              <a:t>Erklärter</a:t>
            </a:r>
            <a:r>
              <a:rPr lang="en-US" dirty="0"/>
              <a:t> </a:t>
            </a:r>
            <a:r>
              <a:rPr lang="en-US" dirty="0" err="1"/>
              <a:t>Zweck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, die </a:t>
            </a:r>
            <a:r>
              <a:rPr lang="en-US" dirty="0" err="1"/>
              <a:t>Lebensqualität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verbessern</a:t>
            </a:r>
            <a:r>
              <a:rPr lang="en-US" dirty="0"/>
              <a:t>, </a:t>
            </a:r>
            <a:r>
              <a:rPr lang="en-US" dirty="0" err="1"/>
              <a:t>indem</a:t>
            </a:r>
            <a:r>
              <a:rPr lang="en-US" dirty="0"/>
              <a:t> </a:t>
            </a:r>
            <a:r>
              <a:rPr lang="en-US" dirty="0" err="1"/>
              <a:t>Innovationen</a:t>
            </a:r>
            <a:r>
              <a:rPr lang="en-US" dirty="0"/>
              <a:t> </a:t>
            </a:r>
            <a:r>
              <a:rPr lang="en-US" dirty="0" err="1"/>
              <a:t>erarbeitet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sollen</a:t>
            </a:r>
            <a:r>
              <a:rPr lang="en-US" dirty="0"/>
              <a:t>, die die </a:t>
            </a:r>
            <a:r>
              <a:rPr lang="en-US" dirty="0" err="1"/>
              <a:t>Menschen</a:t>
            </a:r>
            <a:r>
              <a:rPr lang="en-US" dirty="0"/>
              <a:t> und den </a:t>
            </a:r>
            <a:r>
              <a:rPr lang="en-US" dirty="0" err="1"/>
              <a:t>Planeten</a:t>
            </a:r>
            <a:r>
              <a:rPr lang="en-US" dirty="0"/>
              <a:t> </a:t>
            </a:r>
            <a:r>
              <a:rPr lang="en-US" dirty="0" err="1"/>
              <a:t>Erde</a:t>
            </a:r>
            <a:r>
              <a:rPr lang="en-US" dirty="0"/>
              <a:t> an </a:t>
            </a:r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Stelle</a:t>
            </a:r>
            <a:r>
              <a:rPr lang="en-US" dirty="0"/>
              <a:t> </a:t>
            </a:r>
            <a:r>
              <a:rPr lang="en-US" dirty="0" err="1"/>
              <a:t>rücken</a:t>
            </a:r>
            <a:r>
              <a:rPr lang="en-US" dirty="0"/>
              <a:t>: </a:t>
            </a:r>
            <a:r>
              <a:rPr lang="en-US" dirty="0" err="1"/>
              <a:t>vorherrschende</a:t>
            </a:r>
            <a:r>
              <a:rPr lang="en-US" dirty="0"/>
              <a:t> </a:t>
            </a:r>
            <a:r>
              <a:rPr lang="en-US" dirty="0" err="1"/>
              <a:t>Doktrinen</a:t>
            </a:r>
            <a:r>
              <a:rPr lang="en-US" dirty="0"/>
              <a:t> auf den </a:t>
            </a:r>
            <a:r>
              <a:rPr lang="en-US" dirty="0" err="1"/>
              <a:t>Gebieten</a:t>
            </a:r>
            <a:r>
              <a:rPr lang="en-US" dirty="0"/>
              <a:t> von </a:t>
            </a:r>
            <a:r>
              <a:rPr lang="en-US" dirty="0" err="1"/>
              <a:t>Wirtschaft</a:t>
            </a:r>
            <a:r>
              <a:rPr lang="en-US" dirty="0"/>
              <a:t>, </a:t>
            </a:r>
            <a:r>
              <a:rPr lang="en-US" dirty="0" err="1"/>
              <a:t>Umwelt</a:t>
            </a:r>
            <a:r>
              <a:rPr lang="en-US" dirty="0"/>
              <a:t> und </a:t>
            </a:r>
            <a:r>
              <a:rPr lang="en-US" dirty="0" err="1"/>
              <a:t>sozialen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 - so </a:t>
            </a:r>
            <a:r>
              <a:rPr lang="en-US" dirty="0" err="1"/>
              <a:t>etwa</a:t>
            </a:r>
            <a:r>
              <a:rPr lang="en-US" dirty="0"/>
              <a:t> </a:t>
            </a:r>
            <a:r>
              <a:rPr lang="en-US" dirty="0" err="1"/>
              <a:t>Vorstellungen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das </a:t>
            </a:r>
            <a:r>
              <a:rPr lang="en-US" dirty="0" err="1"/>
              <a:t>Wachstum</a:t>
            </a:r>
            <a:r>
              <a:rPr lang="en-US" dirty="0"/>
              <a:t> in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modernen</a:t>
            </a:r>
            <a:r>
              <a:rPr lang="en-US" dirty="0"/>
              <a:t> Ökonomie[3] - </a:t>
            </a:r>
            <a:r>
              <a:rPr lang="en-US" dirty="0" err="1"/>
              <a:t>sollen</a:t>
            </a:r>
            <a:r>
              <a:rPr lang="en-US" dirty="0"/>
              <a:t> </a:t>
            </a:r>
            <a:r>
              <a:rPr lang="en-US" dirty="0" err="1"/>
              <a:t>dabei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unterzogen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.</a:t>
            </a:r>
            <a:endParaRPr lang="en-US" b="1" i="1" dirty="0"/>
          </a:p>
          <a:p>
            <a:r>
              <a:rPr lang="en-US" dirty="0"/>
              <a:t>Happy Planet Index: </a:t>
            </a:r>
            <a:r>
              <a:rPr lang="en-US" dirty="0" err="1"/>
              <a:t>Vereinfacht</a:t>
            </a:r>
            <a:r>
              <a:rPr lang="en-US" dirty="0"/>
              <a:t> </a:t>
            </a:r>
            <a:r>
              <a:rPr lang="en-US" dirty="0" err="1"/>
              <a:t>gesagt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die </a:t>
            </a:r>
            <a:r>
              <a:rPr lang="en-US" dirty="0" err="1"/>
              <a:t>Anzahl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erwarteten</a:t>
            </a:r>
            <a:r>
              <a:rPr lang="en-US" dirty="0"/>
              <a:t> „</a:t>
            </a:r>
            <a:r>
              <a:rPr lang="en-US" dirty="0" err="1"/>
              <a:t>glücklichen</a:t>
            </a:r>
            <a:r>
              <a:rPr lang="en-US" dirty="0"/>
              <a:t> </a:t>
            </a:r>
            <a:r>
              <a:rPr lang="en-US" dirty="0" err="1"/>
              <a:t>Lebensjahre</a:t>
            </a:r>
            <a:r>
              <a:rPr lang="en-US" dirty="0"/>
              <a:t>“ (auf </a:t>
            </a:r>
            <a:r>
              <a:rPr lang="en-US" dirty="0" err="1"/>
              <a:t>Englisch</a:t>
            </a:r>
            <a:r>
              <a:rPr lang="en-US" dirty="0"/>
              <a:t> „Happy Life Expectancy“), also die </a:t>
            </a:r>
            <a:r>
              <a:rPr lang="en-US" dirty="0" err="1"/>
              <a:t>durchschnittliche</a:t>
            </a:r>
            <a:r>
              <a:rPr lang="en-US" dirty="0"/>
              <a:t> </a:t>
            </a:r>
            <a:r>
              <a:rPr lang="en-US" dirty="0" err="1"/>
              <a:t>Lebenserwartung</a:t>
            </a:r>
            <a:r>
              <a:rPr lang="en-US" dirty="0"/>
              <a:t> </a:t>
            </a:r>
            <a:r>
              <a:rPr lang="en-US" dirty="0" err="1"/>
              <a:t>multipliziert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Lebenszufriedenheit</a:t>
            </a:r>
            <a:r>
              <a:rPr lang="en-US" dirty="0"/>
              <a:t>, die </a:t>
            </a:r>
            <a:r>
              <a:rPr lang="en-US" dirty="0" err="1"/>
              <a:t>wiederum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Kombination</a:t>
            </a:r>
            <a:r>
              <a:rPr lang="en-US" dirty="0"/>
              <a:t> von </a:t>
            </a:r>
            <a:r>
              <a:rPr lang="en-US" dirty="0" err="1"/>
              <a:t>subjektiv</a:t>
            </a:r>
            <a:r>
              <a:rPr lang="en-US" dirty="0"/>
              <a:t> </a:t>
            </a:r>
            <a:r>
              <a:rPr lang="en-US" dirty="0" err="1"/>
              <a:t>eingeschätzten</a:t>
            </a:r>
            <a:r>
              <a:rPr lang="en-US" dirty="0"/>
              <a:t> </a:t>
            </a:r>
            <a:r>
              <a:rPr lang="en-US" dirty="0" err="1"/>
              <a:t>Werten</a:t>
            </a:r>
            <a:r>
              <a:rPr lang="en-US" dirty="0"/>
              <a:t> und </a:t>
            </a:r>
            <a:r>
              <a:rPr lang="en-US" dirty="0" err="1"/>
              <a:t>objektiv</a:t>
            </a:r>
            <a:r>
              <a:rPr lang="en-US" dirty="0"/>
              <a:t> </a:t>
            </a:r>
            <a:r>
              <a:rPr lang="en-US" dirty="0" err="1"/>
              <a:t>erhobenen</a:t>
            </a:r>
            <a:r>
              <a:rPr lang="en-US" dirty="0"/>
              <a:t> </a:t>
            </a:r>
            <a:r>
              <a:rPr lang="en-US" dirty="0" err="1"/>
              <a:t>Fakten</a:t>
            </a:r>
            <a:r>
              <a:rPr lang="en-US" dirty="0"/>
              <a:t> ist[1][2], </a:t>
            </a:r>
            <a:r>
              <a:rPr lang="en-US" dirty="0" err="1"/>
              <a:t>durch</a:t>
            </a:r>
            <a:r>
              <a:rPr lang="en-US" dirty="0"/>
              <a:t> den </a:t>
            </a:r>
            <a:r>
              <a:rPr lang="en-US" dirty="0" err="1"/>
              <a:t>Ökologischen</a:t>
            </a:r>
            <a:r>
              <a:rPr lang="en-US" dirty="0"/>
              <a:t> </a:t>
            </a:r>
            <a:r>
              <a:rPr lang="en-US" dirty="0" err="1"/>
              <a:t>Fußabdruck</a:t>
            </a:r>
            <a:r>
              <a:rPr lang="en-US" dirty="0"/>
              <a:t> </a:t>
            </a:r>
            <a:r>
              <a:rPr lang="en-US" dirty="0" err="1"/>
              <a:t>dividiert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REDF: </a:t>
            </a:r>
            <a:r>
              <a:rPr lang="en-US" dirty="0" err="1"/>
              <a:t>gemeinnützige</a:t>
            </a:r>
            <a:r>
              <a:rPr lang="en-US" dirty="0"/>
              <a:t> </a:t>
            </a:r>
            <a:r>
              <a:rPr lang="en-US" dirty="0" err="1"/>
              <a:t>Stiftung</a:t>
            </a:r>
            <a:r>
              <a:rPr lang="en-US" dirty="0"/>
              <a:t>, die in </a:t>
            </a:r>
            <a:r>
              <a:rPr lang="en-US" dirty="0" err="1"/>
              <a:t>soziale</a:t>
            </a:r>
            <a:r>
              <a:rPr lang="en-US" dirty="0"/>
              <a:t> </a:t>
            </a:r>
            <a:r>
              <a:rPr lang="en-US" dirty="0" err="1"/>
              <a:t>Organisationen</a:t>
            </a:r>
            <a:r>
              <a:rPr lang="en-US" dirty="0"/>
              <a:t> </a:t>
            </a:r>
            <a:r>
              <a:rPr lang="en-US" dirty="0" err="1"/>
              <a:t>investiert</a:t>
            </a:r>
            <a:r>
              <a:rPr lang="en-US" dirty="0"/>
              <a:t>. </a:t>
            </a:r>
            <a:r>
              <a:rPr lang="en-US" dirty="0" err="1"/>
              <a:t>Ursprünglich</a:t>
            </a:r>
            <a:r>
              <a:rPr lang="en-US" dirty="0"/>
              <a:t>: </a:t>
            </a:r>
            <a:r>
              <a:rPr lang="en-US" dirty="0" err="1"/>
              <a:t>Fonds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Wirtschaftshilfe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Obdachlose in der San Francisco Bay Area  </a:t>
            </a:r>
          </a:p>
          <a:p>
            <a:endParaRPr lang="en-US" dirty="0"/>
          </a:p>
          <a:p>
            <a:r>
              <a:rPr lang="en-US" dirty="0" err="1"/>
              <a:t>Grenzen</a:t>
            </a:r>
            <a:r>
              <a:rPr lang="en-US" baseline="0" dirty="0"/>
              <a:t> des REDF </a:t>
            </a:r>
            <a:r>
              <a:rPr lang="en-US" baseline="0" dirty="0" err="1"/>
              <a:t>Modells</a:t>
            </a:r>
            <a:r>
              <a:rPr lang="en-US" baseline="0" dirty="0"/>
              <a:t>: </a:t>
            </a:r>
          </a:p>
          <a:p>
            <a:r>
              <a:rPr lang="de-AT" sz="1200" dirty="0"/>
              <a:t>REDF misst den sozialen Impact, den eine Organisation generiert nur über Kosteneinsparungen für die Gesellschaft u. vernachlässigt damit den zusätzlichen Nutzen vieler Stakeholder.</a:t>
            </a:r>
          </a:p>
          <a:p>
            <a:r>
              <a:rPr lang="de-AT" sz="1200" dirty="0"/>
              <a:t>SROI-Wert ist abhängig vom Ausmaß das Sozialsystems und der Leistungsfähigkeit eines Staates (Entwicklungsländer?)</a:t>
            </a:r>
          </a:p>
          <a:p>
            <a:r>
              <a:rPr lang="de-AT" sz="1200" dirty="0"/>
              <a:t>Besonders für Projekte geeignet, die auf Bedarfe/Bedürfnisse fokussieren auf die auch der Sozialstaat ausgerichtet ist und die Personen aus der Zielgruppe dazu verhelfen, weniger staatliche Leistungen in Anspruch zu nehmen (z.B. Wiedereintritt in 1.Arbeitsmarkt)</a:t>
            </a:r>
            <a:endParaRPr lang="de-AT" sz="12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595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EP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>
                <a:solidFill>
                  <a:prstClr val="black"/>
                </a:solidFill>
              </a:rPr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prstClr val="black"/>
                </a:solidFill>
              </a:rPr>
              <a:t>17.05.2010</a:t>
            </a:r>
            <a:endParaRPr lang="de-AT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>
                <a:solidFill>
                  <a:prstClr val="black"/>
                </a:solidFill>
              </a:rPr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9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EP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731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OR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Dr. Christian Schober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17.05.2010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ÖZIV Präsentation, Wien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1EF3AF0-B97E-4EB1-8FE2-5B9295308EF5}" type="slidenum">
              <a:rPr lang="de-AT" smtClean="0"/>
              <a:pPr>
                <a:defRPr/>
              </a:pPr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030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554">
              <a:defRPr/>
            </a:pPr>
            <a:r>
              <a:rPr lang="de-AT" dirty="0"/>
              <a:t>EP</a:t>
            </a:r>
          </a:p>
          <a:p>
            <a:endParaRPr lang="de-AT" dirty="0"/>
          </a:p>
          <a:p>
            <a:r>
              <a:rPr lang="de-AT" dirty="0" err="1"/>
              <a:t>Stakeholder</a:t>
            </a:r>
            <a:r>
              <a:rPr lang="de-AT" baseline="0" dirty="0"/>
              <a:t> Betrachtung = Analyse erfolg pro </a:t>
            </a:r>
            <a:r>
              <a:rPr lang="de-AT" baseline="0" dirty="0" err="1"/>
              <a:t>Stakeholder</a:t>
            </a:r>
            <a:r>
              <a:rPr lang="de-AT" baseline="0" dirty="0"/>
              <a:t> etc. 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0385E-EE9E-4D3D-A573-4EBA73911DF7}" type="slidenum">
              <a:rPr lang="de-AT" smtClean="0">
                <a:solidFill>
                  <a:prstClr val="black"/>
                </a:solidFill>
              </a:rPr>
              <a:pPr/>
              <a:t>45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8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B593-90D8-42EF-B042-3F5628C06FFC}" type="slidenum">
              <a:rPr lang="de-AT" smtClean="0">
                <a:solidFill>
                  <a:prstClr val="black"/>
                </a:solidFill>
              </a:rPr>
              <a:pPr/>
              <a:t>46</a:t>
            </a:fld>
            <a:endParaRPr lang="de-A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0230" y="908050"/>
            <a:ext cx="8373553" cy="66526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624418" y="1844676"/>
            <a:ext cx="11313583" cy="4810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</p:spTree>
    <p:extLst>
      <p:ext uri="{BB962C8B-B14F-4D97-AF65-F5344CB8AC3E}">
        <p14:creationId xmlns:p14="http://schemas.microsoft.com/office/powerpoint/2010/main" val="37134510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17601" y="2362201"/>
            <a:ext cx="10257367" cy="3724275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3052-26E9-47CA-8338-0EB0055BBD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19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FFE36-F8DB-490F-A657-D042EB12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CC35D-AE73-4481-B52E-BF26262DA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FB897B-E177-4F7E-8BE8-C2E961A5B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9FFFF6-BFF4-45F7-A020-68524A76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9205-CC4B-4E60-B62A-C06B6AFDD8A5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BA18A4-9CAD-4F27-AD12-2BD66124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ADB1BA-1C24-4B63-A37B-F96E5C16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C8AC-CCFC-4335-AFE0-EBB1A184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32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FC0CD-92D4-4903-8923-043AE1D8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B5B1E4-0F51-4476-AAED-59FB0F3B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9205-CC4B-4E60-B62A-C06B6AFDD8A5}" type="datetimeFigureOut">
              <a:rPr lang="cs-CZ" smtClean="0"/>
              <a:t>06.10.2023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A4F71B-C8B5-4E88-8EC7-06DA0B14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8B706D-C0E1-4A70-A31E-9884DF3E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C8AC-CCFC-4335-AFE0-EBB1A18435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.ac.at/npo/competence/forschungsthemen/impact_gesellschaftliche_wirkungen_von_nonprofit_organisation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502" y="6249798"/>
            <a:ext cx="11361600" cy="230202"/>
          </a:xfrm>
        </p:spPr>
        <p:txBody>
          <a:bodyPr/>
          <a:lstStyle/>
          <a:p>
            <a:r>
              <a:rPr lang="cs-CZ" dirty="0"/>
              <a:t>doc. Ing. Gabriela Vaceková, PhD.									Podzim 2023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4637"/>
            <a:ext cx="11361600" cy="1368644"/>
          </a:xfrm>
        </p:spPr>
        <p:txBody>
          <a:bodyPr/>
          <a:lstStyle/>
          <a:p>
            <a:r>
              <a:rPr lang="cs-CZ" dirty="0"/>
              <a:t>VPLn8805 Ekonomika sociálního státu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13794"/>
            <a:ext cx="11361600" cy="698497"/>
          </a:xfrm>
        </p:spPr>
        <p:txBody>
          <a:bodyPr/>
          <a:lstStyle/>
          <a:p>
            <a:r>
              <a:rPr lang="cs-CZ" b="1" dirty="0"/>
              <a:t>0</a:t>
            </a:r>
            <a:r>
              <a:rPr lang="en-US" b="1" dirty="0"/>
              <a:t>7</a:t>
            </a:r>
            <a:r>
              <a:rPr lang="cs-CZ" b="1" dirty="0"/>
              <a:t>. 10. 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/>
              <a:t>Vládní regulace</a:t>
            </a:r>
            <a:endParaRPr lang="cs-CZ" alt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7AAFEC-94D0-4CF0-91EC-5E395D246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8" y="1628774"/>
            <a:ext cx="10714182" cy="4882861"/>
          </a:xfrm>
        </p:spPr>
        <p:txBody>
          <a:bodyPr/>
          <a:lstStyle/>
          <a:p>
            <a:pPr marL="72000" indent="0">
              <a:buNone/>
              <a:defRPr/>
            </a:pPr>
            <a:r>
              <a:rPr lang="en-US" dirty="0" err="1"/>
              <a:t>Vláda</a:t>
            </a:r>
            <a:r>
              <a:rPr lang="en-US" dirty="0"/>
              <a:t> </a:t>
            </a:r>
            <a:r>
              <a:rPr lang="en-US" dirty="0" err="1"/>
              <a:t>ukládá</a:t>
            </a:r>
            <a:r>
              <a:rPr lang="en-US" dirty="0"/>
              <a:t> v </a:t>
            </a:r>
            <a:r>
              <a:rPr lang="en-US" dirty="0" err="1"/>
              <a:t>ekonomice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pravidel</a:t>
            </a:r>
            <a:r>
              <a:rPr lang="en-US" dirty="0"/>
              <a:t> -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předpisy</a:t>
            </a:r>
            <a:r>
              <a:rPr lang="en-US" dirty="0"/>
              <a:t> o </a:t>
            </a:r>
            <a:r>
              <a:rPr lang="en-US" dirty="0" err="1"/>
              <a:t>bezpečnosti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pracovišti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dirty="0"/>
              <a:t>Ale </a:t>
            </a:r>
            <a:r>
              <a:rPr lang="en-US" dirty="0" err="1"/>
              <a:t>některé</a:t>
            </a:r>
            <a:r>
              <a:rPr lang="en-US" dirty="0"/>
              <a:t> </a:t>
            </a:r>
            <a:r>
              <a:rPr lang="cs-CZ" dirty="0"/>
              <a:t>činnosti</a:t>
            </a:r>
            <a:r>
              <a:rPr lang="en-US" dirty="0"/>
              <a:t> </a:t>
            </a:r>
            <a:r>
              <a:rPr lang="cs-CZ" dirty="0"/>
              <a:t>stále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regulovány</a:t>
            </a:r>
            <a:r>
              <a:rPr lang="en-US" dirty="0"/>
              <a:t>.</a:t>
            </a:r>
            <a:endParaRPr lang="cs-CZ" dirty="0"/>
          </a:p>
          <a:p>
            <a:pPr marL="0" indent="0">
              <a:buNone/>
              <a:defRPr/>
            </a:pPr>
            <a:endParaRPr lang="sk-SK" dirty="0"/>
          </a:p>
          <a:p>
            <a:pPr lvl="1" algn="ctr">
              <a:defRPr/>
            </a:pPr>
            <a:r>
              <a:rPr lang="en-US" sz="2800" i="1" dirty="0" err="1"/>
              <a:t>Proč</a:t>
            </a:r>
            <a:r>
              <a:rPr lang="en-US" sz="2800" i="1" dirty="0"/>
              <a:t> </a:t>
            </a:r>
            <a:r>
              <a:rPr lang="en-US" sz="2800" i="1" dirty="0" err="1"/>
              <a:t>neregulovat</a:t>
            </a:r>
            <a:r>
              <a:rPr lang="en-US" sz="2800" i="1" dirty="0"/>
              <a:t> v </a:t>
            </a:r>
            <a:r>
              <a:rPr lang="en-US" sz="2800" i="1" dirty="0" err="1"/>
              <a:t>každé</a:t>
            </a:r>
            <a:r>
              <a:rPr lang="en-US" sz="2800" i="1" dirty="0"/>
              <a:t> </a:t>
            </a:r>
            <a:r>
              <a:rPr lang="en-US" sz="2800" i="1" dirty="0" err="1"/>
              <a:t>problémové</a:t>
            </a:r>
            <a:r>
              <a:rPr lang="en-US" sz="2800" i="1" dirty="0"/>
              <a:t> </a:t>
            </a:r>
            <a:r>
              <a:rPr lang="en-US" sz="2800" i="1" dirty="0" err="1"/>
              <a:t>oblasti</a:t>
            </a:r>
            <a:r>
              <a:rPr lang="en-US" sz="2800" i="1" dirty="0"/>
              <a:t>?</a:t>
            </a:r>
          </a:p>
          <a:p>
            <a:pPr lvl="1" algn="ctr">
              <a:defRPr/>
            </a:pPr>
            <a:r>
              <a:rPr lang="en-US" sz="2800" i="1" dirty="0"/>
              <a:t>Co by se </a:t>
            </a:r>
            <a:r>
              <a:rPr lang="en-US" sz="2800" i="1" dirty="0" err="1"/>
              <a:t>stalo</a:t>
            </a:r>
            <a:r>
              <a:rPr lang="en-US" sz="2800" i="1" dirty="0"/>
              <a:t>, </a:t>
            </a:r>
            <a:r>
              <a:rPr lang="en-US" sz="2800" i="1" dirty="0" err="1"/>
              <a:t>kdyby</a:t>
            </a:r>
            <a:r>
              <a:rPr lang="en-US" sz="2800" i="1" dirty="0"/>
              <a:t> </a:t>
            </a:r>
            <a:r>
              <a:rPr lang="en-US" sz="2800" i="1" dirty="0" err="1"/>
              <a:t>vláda</a:t>
            </a:r>
            <a:r>
              <a:rPr lang="en-US" sz="2800" i="1" dirty="0"/>
              <a:t> </a:t>
            </a:r>
            <a:r>
              <a:rPr lang="en-US" sz="2800" i="1" dirty="0" err="1"/>
              <a:t>rozhodla</a:t>
            </a:r>
            <a:r>
              <a:rPr lang="en-US" sz="2800" i="1" dirty="0"/>
              <a:t>, </a:t>
            </a:r>
            <a:r>
              <a:rPr lang="en-US" sz="2800" i="1" dirty="0" err="1"/>
              <a:t>že</a:t>
            </a:r>
            <a:r>
              <a:rPr lang="en-US" sz="2800" i="1" dirty="0"/>
              <a:t> </a:t>
            </a:r>
            <a:r>
              <a:rPr lang="en-US" sz="2800" i="1" dirty="0" err="1"/>
              <a:t>všechna</a:t>
            </a:r>
            <a:r>
              <a:rPr lang="en-US" sz="2800" i="1" dirty="0"/>
              <a:t> </a:t>
            </a:r>
            <a:r>
              <a:rPr lang="en-US" sz="2800" i="1" dirty="0" err="1"/>
              <a:t>nová</a:t>
            </a:r>
            <a:r>
              <a:rPr lang="en-US" sz="2800" i="1" dirty="0"/>
              <a:t> </a:t>
            </a:r>
            <a:r>
              <a:rPr lang="en-US" sz="2800" i="1" dirty="0" err="1"/>
              <a:t>vozidla</a:t>
            </a:r>
            <a:r>
              <a:rPr lang="en-US" sz="2800" i="1" dirty="0"/>
              <a:t> </a:t>
            </a:r>
            <a:r>
              <a:rPr lang="en-US" sz="2800" i="1" dirty="0" err="1"/>
              <a:t>vyrobená</a:t>
            </a:r>
            <a:r>
              <a:rPr lang="en-US" sz="2800" i="1" dirty="0"/>
              <a:t> v</a:t>
            </a:r>
            <a:r>
              <a:rPr lang="cs-CZ" sz="2800" i="1" dirty="0"/>
              <a:t> danem</a:t>
            </a:r>
            <a:r>
              <a:rPr lang="en-US" sz="2800" i="1" dirty="0"/>
              <a:t> </a:t>
            </a:r>
            <a:r>
              <a:rPr lang="en-US" sz="2800" i="1" dirty="0" err="1"/>
              <a:t>státě</a:t>
            </a:r>
            <a:r>
              <a:rPr lang="en-US" sz="2800" i="1" dirty="0"/>
              <a:t> </a:t>
            </a:r>
            <a:r>
              <a:rPr lang="en-US" sz="2800" i="1" dirty="0" err="1"/>
              <a:t>musí</a:t>
            </a:r>
            <a:r>
              <a:rPr lang="en-US" sz="2800" i="1" dirty="0"/>
              <a:t> </a:t>
            </a:r>
            <a:r>
              <a:rPr lang="en-US" sz="2800" i="1" dirty="0" err="1"/>
              <a:t>být</a:t>
            </a:r>
            <a:r>
              <a:rPr lang="en-US" sz="2800" i="1" dirty="0"/>
              <a:t> </a:t>
            </a:r>
            <a:r>
              <a:rPr lang="en-US" sz="2800" i="1" dirty="0" err="1"/>
              <a:t>žlutá</a:t>
            </a:r>
            <a:r>
              <a:rPr lang="en-US" sz="2800" i="1" dirty="0"/>
              <a:t>, </a:t>
            </a:r>
            <a:r>
              <a:rPr lang="en-US" sz="2800" i="1" dirty="0" err="1"/>
              <a:t>protože</a:t>
            </a:r>
            <a:r>
              <a:rPr lang="en-US" sz="2800" i="1" dirty="0"/>
              <a:t> </a:t>
            </a:r>
            <a:r>
              <a:rPr lang="en-US" sz="2800" i="1" dirty="0" err="1"/>
              <a:t>žlutá</a:t>
            </a:r>
            <a:r>
              <a:rPr lang="en-US" sz="2800" i="1" dirty="0"/>
              <a:t> </a:t>
            </a:r>
            <a:r>
              <a:rPr lang="en-US" sz="2800" i="1" dirty="0" err="1"/>
              <a:t>auta</a:t>
            </a:r>
            <a:r>
              <a:rPr lang="en-US" sz="2800" i="1" dirty="0"/>
              <a:t> </a:t>
            </a:r>
            <a:r>
              <a:rPr lang="en-US" sz="2800" i="1" dirty="0" err="1"/>
              <a:t>jsou</a:t>
            </a:r>
            <a:r>
              <a:rPr lang="en-US" sz="2800" i="1" dirty="0"/>
              <a:t> pro </a:t>
            </a:r>
            <a:r>
              <a:rPr lang="en-US" sz="2800" i="1" dirty="0" err="1"/>
              <a:t>ostatní</a:t>
            </a:r>
            <a:r>
              <a:rPr lang="en-US" sz="2800" i="1" dirty="0"/>
              <a:t> </a:t>
            </a:r>
            <a:r>
              <a:rPr lang="en-US" sz="2800" i="1" dirty="0" err="1"/>
              <a:t>řidiče</a:t>
            </a:r>
            <a:r>
              <a:rPr lang="en-US" sz="2800" i="1" dirty="0"/>
              <a:t> </a:t>
            </a:r>
            <a:r>
              <a:rPr lang="en-US" sz="2800" i="1" dirty="0" err="1"/>
              <a:t>snazší</a:t>
            </a:r>
            <a:r>
              <a:rPr lang="en-US" sz="2800" i="1" dirty="0"/>
              <a:t> </a:t>
            </a:r>
            <a:r>
              <a:rPr lang="en-US" sz="2800" i="1" dirty="0" err="1"/>
              <a:t>vidět</a:t>
            </a:r>
            <a:r>
              <a:rPr lang="en-US" sz="2800" i="1" dirty="0"/>
              <a:t>?</a:t>
            </a:r>
          </a:p>
          <a:p>
            <a:pPr lvl="1" algn="ctr">
              <a:defRPr/>
            </a:pPr>
            <a:r>
              <a:rPr lang="cs-CZ" sz="2800" i="1" dirty="0"/>
              <a:t>Jaké problémy by to přineslo</a:t>
            </a:r>
            <a:r>
              <a:rPr lang="en-US" sz="2800" i="1" dirty="0"/>
              <a:t>?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131400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4"/>
          <p:cNvSpPr>
            <a:spLocks noGrp="1" noChangeArrowheads="1"/>
          </p:cNvSpPr>
          <p:nvPr>
            <p:ph type="title"/>
          </p:nvPr>
        </p:nvSpPr>
        <p:spPr>
          <a:xfrm>
            <a:off x="812800" y="685800"/>
            <a:ext cx="9283700" cy="647700"/>
          </a:xfrm>
        </p:spPr>
        <p:txBody>
          <a:bodyPr/>
          <a:lstStyle/>
          <a:p>
            <a:r>
              <a:rPr lang="cs-CZ" altLang="en-US" dirty="0"/>
              <a:t>Ekonomická role vlády</a:t>
            </a:r>
          </a:p>
        </p:txBody>
      </p:sp>
      <p:sp>
        <p:nvSpPr>
          <p:cNvPr id="12291" name="Zástupný symbol pro obsah 1"/>
          <p:cNvSpPr>
            <a:spLocks noGrp="1" noChangeArrowheads="1"/>
          </p:cNvSpPr>
          <p:nvPr>
            <p:ph idx="1"/>
          </p:nvPr>
        </p:nvSpPr>
        <p:spPr>
          <a:xfrm>
            <a:off x="812800" y="1916113"/>
            <a:ext cx="10926618" cy="4608512"/>
          </a:xfrm>
        </p:spPr>
        <p:txBody>
          <a:bodyPr/>
          <a:lstStyle/>
          <a:p>
            <a:pPr>
              <a:defRPr/>
            </a:pPr>
            <a:r>
              <a:rPr lang="en-GB" altLang="cs-CZ" dirty="0"/>
              <a:t>Aby </a:t>
            </a:r>
            <a:r>
              <a:rPr lang="en-GB" altLang="cs-CZ" dirty="0" err="1"/>
              <a:t>byla</a:t>
            </a:r>
            <a:r>
              <a:rPr lang="en-GB" altLang="cs-CZ" dirty="0"/>
              <a:t> </a:t>
            </a:r>
            <a:r>
              <a:rPr lang="en-GB" altLang="cs-CZ" dirty="0" err="1"/>
              <a:t>zajištěna</a:t>
            </a:r>
            <a:r>
              <a:rPr lang="en-GB" altLang="cs-CZ" dirty="0"/>
              <a:t> a </a:t>
            </a:r>
            <a:r>
              <a:rPr lang="en-GB" altLang="cs-CZ" dirty="0" err="1"/>
              <a:t>podporována</a:t>
            </a:r>
            <a:r>
              <a:rPr lang="en-GB" altLang="cs-CZ" dirty="0"/>
              <a:t> </a:t>
            </a:r>
            <a:r>
              <a:rPr lang="en-GB" altLang="cs-CZ" dirty="0" err="1"/>
              <a:t>hospodářská</a:t>
            </a:r>
            <a:r>
              <a:rPr lang="en-GB" altLang="cs-CZ" dirty="0"/>
              <a:t> </a:t>
            </a:r>
            <a:r>
              <a:rPr lang="en-GB" altLang="cs-CZ" dirty="0" err="1"/>
              <a:t>i</a:t>
            </a:r>
            <a:r>
              <a:rPr lang="en-GB" altLang="cs-CZ" dirty="0"/>
              <a:t> </a:t>
            </a:r>
            <a:r>
              <a:rPr lang="en-GB" altLang="cs-CZ" dirty="0" err="1"/>
              <a:t>politická</a:t>
            </a:r>
            <a:r>
              <a:rPr lang="en-GB" altLang="cs-CZ" dirty="0"/>
              <a:t> </a:t>
            </a:r>
            <a:r>
              <a:rPr lang="en-GB" altLang="cs-CZ" dirty="0" err="1"/>
              <a:t>svoboda</a:t>
            </a:r>
            <a:r>
              <a:rPr lang="en-GB" altLang="cs-CZ" dirty="0"/>
              <a:t>, </a:t>
            </a:r>
            <a:br>
              <a:rPr lang="cs-CZ" altLang="cs-CZ" dirty="0"/>
            </a:br>
            <a:r>
              <a:rPr lang="cs-CZ" altLang="cs-CZ" dirty="0"/>
              <a:t>má </a:t>
            </a:r>
            <a:r>
              <a:rPr lang="en-GB" altLang="cs-CZ" dirty="0" err="1"/>
              <a:t>vlád</a:t>
            </a:r>
            <a:r>
              <a:rPr lang="cs-CZ" altLang="cs-CZ" dirty="0"/>
              <a:t>a</a:t>
            </a:r>
            <a:r>
              <a:rPr lang="en-GB" altLang="cs-CZ" dirty="0"/>
              <a:t> v </a:t>
            </a:r>
            <a:r>
              <a:rPr lang="en-GB" altLang="cs-CZ" dirty="0" err="1"/>
              <a:t>ekonomických</a:t>
            </a:r>
            <a:r>
              <a:rPr lang="en-GB" altLang="cs-CZ" dirty="0"/>
              <a:t> </a:t>
            </a:r>
            <a:r>
              <a:rPr lang="en-GB" altLang="cs-CZ" dirty="0" err="1"/>
              <a:t>záležitostech</a:t>
            </a:r>
            <a:r>
              <a:rPr lang="en-GB" altLang="cs-CZ" dirty="0"/>
              <a:t> </a:t>
            </a:r>
            <a:r>
              <a:rPr lang="en-GB" altLang="cs-CZ" dirty="0" err="1"/>
              <a:t>omezen</a:t>
            </a:r>
            <a:r>
              <a:rPr lang="cs-CZ" altLang="cs-CZ" dirty="0"/>
              <a:t>ú</a:t>
            </a:r>
            <a:r>
              <a:rPr lang="en-GB" altLang="cs-CZ" dirty="0"/>
              <a:t> </a:t>
            </a:r>
            <a:r>
              <a:rPr lang="en-GB" altLang="cs-CZ" dirty="0" err="1"/>
              <a:t>úloh</a:t>
            </a:r>
            <a:r>
              <a:rPr lang="cs-CZ" altLang="cs-CZ" dirty="0"/>
              <a:t>u</a:t>
            </a:r>
            <a:r>
              <a:rPr lang="en-GB" altLang="cs-CZ" dirty="0"/>
              <a:t>.</a:t>
            </a:r>
            <a:endParaRPr lang="cs-CZ" altLang="cs-CZ" dirty="0"/>
          </a:p>
          <a:p>
            <a:pPr marL="0" indent="0">
              <a:buNone/>
              <a:defRPr/>
            </a:pPr>
            <a:endParaRPr lang="en-GB" altLang="cs-CZ" dirty="0"/>
          </a:p>
          <a:p>
            <a:pPr>
              <a:defRPr/>
            </a:pPr>
            <a:r>
              <a:rPr lang="en-GB" altLang="cs-CZ" dirty="0"/>
              <a:t>V </a:t>
            </a:r>
            <a:r>
              <a:rPr lang="en-GB" altLang="cs-CZ" dirty="0" err="1"/>
              <a:t>tržní</a:t>
            </a:r>
            <a:r>
              <a:rPr lang="en-GB" altLang="cs-CZ" dirty="0"/>
              <a:t> </a:t>
            </a:r>
            <a:r>
              <a:rPr lang="en-GB" altLang="cs-CZ" dirty="0" err="1"/>
              <a:t>ekonomice</a:t>
            </a:r>
            <a:r>
              <a:rPr lang="en-GB" altLang="cs-CZ" dirty="0"/>
              <a:t> </a:t>
            </a:r>
            <a:r>
              <a:rPr lang="en-GB" altLang="cs-CZ" dirty="0" err="1"/>
              <a:t>většin</a:t>
            </a:r>
            <a:r>
              <a:rPr lang="cs-CZ" altLang="cs-CZ" dirty="0"/>
              <a:t>u</a:t>
            </a:r>
            <a:r>
              <a:rPr lang="en-GB" altLang="cs-CZ" dirty="0"/>
              <a:t> </a:t>
            </a:r>
            <a:r>
              <a:rPr lang="en-GB" altLang="cs-CZ" dirty="0" err="1"/>
              <a:t>hospodářských</a:t>
            </a:r>
            <a:r>
              <a:rPr lang="en-GB" altLang="cs-CZ" dirty="0"/>
              <a:t> </a:t>
            </a:r>
            <a:r>
              <a:rPr lang="en-GB" altLang="cs-CZ" dirty="0" err="1"/>
              <a:t>rozhodnutí</a:t>
            </a:r>
            <a:r>
              <a:rPr lang="en-GB" altLang="cs-CZ" dirty="0"/>
              <a:t> </a:t>
            </a:r>
            <a:r>
              <a:rPr lang="en-GB" altLang="cs-CZ" dirty="0" err="1"/>
              <a:t>činí</a:t>
            </a:r>
            <a:r>
              <a:rPr lang="en-GB" altLang="cs-CZ" dirty="0"/>
              <a:t> </a:t>
            </a:r>
            <a:r>
              <a:rPr lang="en-GB" altLang="cs-CZ" dirty="0" err="1"/>
              <a:t>jednotliví</a:t>
            </a:r>
            <a:r>
              <a:rPr lang="en-GB" altLang="cs-CZ" dirty="0"/>
              <a:t> </a:t>
            </a:r>
            <a:r>
              <a:rPr lang="en-GB" altLang="cs-CZ" dirty="0" err="1"/>
              <a:t>kupující</a:t>
            </a:r>
            <a:r>
              <a:rPr lang="en-GB" altLang="cs-CZ" dirty="0"/>
              <a:t> a </a:t>
            </a:r>
            <a:r>
              <a:rPr lang="en-GB" altLang="cs-CZ" dirty="0" err="1"/>
              <a:t>prodávající</a:t>
            </a:r>
            <a:r>
              <a:rPr lang="en-GB" altLang="cs-CZ" dirty="0"/>
              <a:t>, </a:t>
            </a:r>
            <a:r>
              <a:rPr lang="en-GB" altLang="cs-CZ" dirty="0" err="1"/>
              <a:t>nikoli</a:t>
            </a:r>
            <a:r>
              <a:rPr lang="en-GB" altLang="cs-CZ" dirty="0"/>
              <a:t> </a:t>
            </a:r>
            <a:r>
              <a:rPr lang="en-GB" altLang="cs-CZ" dirty="0" err="1"/>
              <a:t>vláda</a:t>
            </a:r>
            <a:r>
              <a:rPr lang="en-GB" altLang="cs-CZ" dirty="0"/>
              <a:t>.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en-GB" altLang="cs-CZ" dirty="0" err="1"/>
              <a:t>Úloha</a:t>
            </a:r>
            <a:r>
              <a:rPr lang="en-GB" altLang="cs-CZ" dirty="0"/>
              <a:t> </a:t>
            </a:r>
            <a:r>
              <a:rPr lang="en-GB" altLang="cs-CZ" dirty="0" err="1"/>
              <a:t>vlády</a:t>
            </a:r>
            <a:r>
              <a:rPr lang="en-GB" altLang="cs-CZ" dirty="0"/>
              <a:t> v </a:t>
            </a:r>
            <a:r>
              <a:rPr lang="en-GB" altLang="cs-CZ" dirty="0" err="1"/>
              <a:t>ekonomice</a:t>
            </a:r>
            <a:r>
              <a:rPr lang="en-GB" altLang="cs-CZ" dirty="0"/>
              <a:t> </a:t>
            </a:r>
            <a:r>
              <a:rPr lang="en-GB" altLang="cs-CZ" dirty="0" err="1"/>
              <a:t>přesto</a:t>
            </a:r>
            <a:r>
              <a:rPr lang="en-GB" altLang="cs-CZ" dirty="0"/>
              <a:t> </a:t>
            </a:r>
            <a:r>
              <a:rPr lang="en-GB" altLang="cs-CZ" dirty="0" err="1"/>
              <a:t>není</a:t>
            </a:r>
            <a:r>
              <a:rPr lang="en-GB" altLang="cs-CZ" dirty="0"/>
              <a:t> </a:t>
            </a:r>
            <a:r>
              <a:rPr lang="en-GB" altLang="cs-CZ" dirty="0" err="1"/>
              <a:t>triviální</a:t>
            </a:r>
            <a:r>
              <a:rPr lang="en-GB" alt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16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803563" y="1600200"/>
            <a:ext cx="10898909" cy="506888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Both"/>
              <a:defRPr/>
            </a:pPr>
            <a:r>
              <a:rPr lang="en-GB" altLang="cs-CZ" dirty="0" err="1"/>
              <a:t>poskytuje</a:t>
            </a:r>
            <a:r>
              <a:rPr lang="en-GB" altLang="cs-CZ" dirty="0"/>
              <a:t> </a:t>
            </a:r>
            <a:r>
              <a:rPr lang="en-GB" altLang="cs-CZ" dirty="0" err="1"/>
              <a:t>právní</a:t>
            </a:r>
            <a:r>
              <a:rPr lang="en-GB" altLang="cs-CZ" dirty="0"/>
              <a:t> a </a:t>
            </a:r>
            <a:r>
              <a:rPr lang="en-GB" altLang="cs-CZ" dirty="0" err="1"/>
              <a:t>sociální</a:t>
            </a:r>
            <a:r>
              <a:rPr lang="en-GB" altLang="cs-CZ" dirty="0"/>
              <a:t> </a:t>
            </a:r>
            <a:r>
              <a:rPr lang="en-GB" altLang="cs-CZ" dirty="0" err="1"/>
              <a:t>rámec</a:t>
            </a:r>
            <a:r>
              <a:rPr lang="en-GB" altLang="cs-CZ" dirty="0"/>
              <a:t>, </a:t>
            </a:r>
            <a:r>
              <a:rPr lang="en-GB" altLang="cs-CZ" dirty="0" err="1"/>
              <a:t>ve</a:t>
            </a:r>
            <a:r>
              <a:rPr lang="en-GB" altLang="cs-CZ" dirty="0"/>
              <a:t> </a:t>
            </a:r>
            <a:r>
              <a:rPr lang="en-GB" altLang="cs-CZ" dirty="0" err="1"/>
              <a:t>kterém</a:t>
            </a:r>
            <a:r>
              <a:rPr lang="en-GB" altLang="cs-CZ" dirty="0"/>
              <a:t> </a:t>
            </a:r>
            <a:r>
              <a:rPr lang="en-GB" altLang="cs-CZ" dirty="0" err="1"/>
              <a:t>ekonomika</a:t>
            </a:r>
            <a:r>
              <a:rPr lang="en-GB" altLang="cs-CZ" dirty="0"/>
              <a:t> </a:t>
            </a:r>
            <a:r>
              <a:rPr lang="en-GB" altLang="cs-CZ" dirty="0" err="1"/>
              <a:t>funguje</a:t>
            </a:r>
            <a:r>
              <a:rPr lang="en-GB" altLang="cs-CZ" dirty="0"/>
              <a:t>, </a:t>
            </a:r>
            <a:endParaRPr lang="cs-CZ" altLang="cs-CZ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Both"/>
              <a:defRPr/>
            </a:pPr>
            <a:r>
              <a:rPr lang="en-GB" altLang="cs-CZ" dirty="0" err="1"/>
              <a:t>udržuje</a:t>
            </a:r>
            <a:r>
              <a:rPr lang="en-GB" altLang="cs-CZ" dirty="0"/>
              <a:t> </a:t>
            </a:r>
            <a:r>
              <a:rPr lang="en-GB" altLang="cs-CZ" dirty="0" err="1"/>
              <a:t>hospodářskou</a:t>
            </a:r>
            <a:r>
              <a:rPr lang="en-GB" altLang="cs-CZ" dirty="0"/>
              <a:t> </a:t>
            </a:r>
            <a:r>
              <a:rPr lang="en-GB" altLang="cs-CZ" dirty="0" err="1"/>
              <a:t>soutěž</a:t>
            </a:r>
            <a:r>
              <a:rPr lang="en-GB" altLang="cs-CZ" dirty="0"/>
              <a:t> </a:t>
            </a:r>
            <a:r>
              <a:rPr lang="en-GB" altLang="cs-CZ" dirty="0" err="1"/>
              <a:t>na</a:t>
            </a:r>
            <a:r>
              <a:rPr lang="en-GB" altLang="cs-CZ" dirty="0"/>
              <a:t> </a:t>
            </a:r>
            <a:r>
              <a:rPr lang="en-GB" altLang="cs-CZ" dirty="0" err="1"/>
              <a:t>trhu</a:t>
            </a:r>
            <a:r>
              <a:rPr lang="en-GB" altLang="cs-CZ" dirty="0"/>
              <a:t>, </a:t>
            </a:r>
            <a:endParaRPr lang="cs-CZ" altLang="cs-CZ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Both"/>
              <a:defRPr/>
            </a:pPr>
            <a:r>
              <a:rPr lang="en-GB" altLang="cs-CZ" dirty="0" err="1"/>
              <a:t>poskytuje</a:t>
            </a:r>
            <a:r>
              <a:rPr lang="en-GB" altLang="cs-CZ" dirty="0"/>
              <a:t> </a:t>
            </a:r>
            <a:r>
              <a:rPr lang="en-GB" altLang="cs-CZ" dirty="0" err="1"/>
              <a:t>veřejné</a:t>
            </a:r>
            <a:r>
              <a:rPr lang="en-GB" altLang="cs-CZ" dirty="0"/>
              <a:t> </a:t>
            </a:r>
            <a:r>
              <a:rPr lang="en-GB" altLang="cs-CZ" dirty="0" err="1"/>
              <a:t>statky</a:t>
            </a:r>
            <a:r>
              <a:rPr lang="en-GB" altLang="cs-CZ" dirty="0"/>
              <a:t> a </a:t>
            </a:r>
            <a:r>
              <a:rPr lang="en-GB" altLang="cs-CZ" dirty="0" err="1"/>
              <a:t>služby</a:t>
            </a:r>
            <a:r>
              <a:rPr lang="en-GB" altLang="cs-CZ" dirty="0"/>
              <a:t>,</a:t>
            </a:r>
            <a:endParaRPr lang="cs-CZ" altLang="cs-CZ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Both"/>
              <a:defRPr/>
            </a:pPr>
            <a:r>
              <a:rPr lang="en-GB" altLang="cs-CZ" dirty="0" err="1"/>
              <a:t>přerozděluje</a:t>
            </a:r>
            <a:r>
              <a:rPr lang="en-GB" altLang="cs-CZ" dirty="0"/>
              <a:t> </a:t>
            </a:r>
            <a:r>
              <a:rPr lang="en-GB" altLang="cs-CZ" dirty="0" err="1"/>
              <a:t>příjmy</a:t>
            </a:r>
            <a:r>
              <a:rPr lang="en-GB" altLang="cs-CZ" dirty="0"/>
              <a:t>,</a:t>
            </a:r>
            <a:endParaRPr lang="cs-CZ" altLang="cs-CZ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Both"/>
              <a:defRPr/>
            </a:pPr>
            <a:r>
              <a:rPr lang="en-GB" altLang="cs-CZ" dirty="0" err="1"/>
              <a:t>koriguje</a:t>
            </a:r>
            <a:r>
              <a:rPr lang="en-GB" altLang="cs-CZ" dirty="0"/>
              <a:t> externality</a:t>
            </a:r>
            <a:r>
              <a:rPr lang="cs-CZ" altLang="cs-CZ" dirty="0"/>
              <a:t>,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Both"/>
              <a:defRPr/>
            </a:pPr>
            <a:r>
              <a:rPr lang="en-GB" altLang="cs-CZ" dirty="0" err="1"/>
              <a:t>podniká</a:t>
            </a:r>
            <a:r>
              <a:rPr lang="en-GB" altLang="cs-CZ" dirty="0"/>
              <a:t> </a:t>
            </a:r>
            <a:r>
              <a:rPr lang="en-GB" altLang="cs-CZ" dirty="0" err="1"/>
              <a:t>určité</a:t>
            </a:r>
            <a:r>
              <a:rPr lang="en-GB" altLang="cs-CZ" dirty="0"/>
              <a:t> </a:t>
            </a:r>
            <a:r>
              <a:rPr lang="en-GB" altLang="cs-CZ" dirty="0" err="1"/>
              <a:t>kroky</a:t>
            </a:r>
            <a:r>
              <a:rPr lang="en-GB" altLang="cs-CZ" dirty="0"/>
              <a:t> </a:t>
            </a:r>
            <a:r>
              <a:rPr lang="en-GB" altLang="cs-CZ" dirty="0" err="1"/>
              <a:t>ke</a:t>
            </a:r>
            <a:r>
              <a:rPr lang="en-GB" altLang="cs-CZ" dirty="0"/>
              <a:t> </a:t>
            </a:r>
            <a:r>
              <a:rPr lang="en-GB" altLang="cs-CZ" dirty="0" err="1"/>
              <a:t>stabilizaci</a:t>
            </a:r>
            <a:r>
              <a:rPr lang="en-GB" altLang="cs-CZ" dirty="0"/>
              <a:t> </a:t>
            </a:r>
            <a:r>
              <a:rPr lang="en-GB" altLang="cs-CZ" dirty="0" err="1"/>
              <a:t>ekonomiky</a:t>
            </a:r>
            <a:r>
              <a:rPr lang="en-GB" altLang="cs-CZ" dirty="0"/>
              <a:t>.</a:t>
            </a:r>
          </a:p>
        </p:txBody>
      </p:sp>
      <p:sp>
        <p:nvSpPr>
          <p:cNvPr id="13315" name="Nadpis 4"/>
          <p:cNvSpPr>
            <a:spLocks noGrp="1" noChangeArrowheads="1"/>
          </p:cNvSpPr>
          <p:nvPr>
            <p:ph type="title"/>
          </p:nvPr>
        </p:nvSpPr>
        <p:spPr>
          <a:xfrm>
            <a:off x="591127" y="549275"/>
            <a:ext cx="9516487" cy="647700"/>
          </a:xfrm>
        </p:spPr>
        <p:txBody>
          <a:bodyPr/>
          <a:lstStyle/>
          <a:p>
            <a:r>
              <a:rPr lang="cs-CZ" altLang="en-US" dirty="0"/>
              <a:t>Ekonomické funkce vlády</a:t>
            </a:r>
          </a:p>
        </p:txBody>
      </p:sp>
    </p:spTree>
    <p:extLst>
      <p:ext uri="{BB962C8B-B14F-4D97-AF65-F5344CB8AC3E}">
        <p14:creationId xmlns:p14="http://schemas.microsoft.com/office/powerpoint/2010/main" val="283657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Otázky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844676"/>
            <a:ext cx="11241091" cy="45259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dirty="0"/>
              <a:t>Proč vlastně </a:t>
            </a:r>
            <a:r>
              <a:rPr lang="cs-CZ" altLang="cs-CZ" b="1" dirty="0"/>
              <a:t>stát </a:t>
            </a:r>
            <a:r>
              <a:rPr lang="cs-CZ" altLang="cs-CZ" dirty="0"/>
              <a:t>existuje? </a:t>
            </a:r>
          </a:p>
          <a:p>
            <a:pPr marL="72000" indent="0" eaLnBrk="1" hangingPunct="1">
              <a:lnSpc>
                <a:spcPct val="100000"/>
              </a:lnSpc>
              <a:buNone/>
              <a:defRPr/>
            </a:pPr>
            <a:endParaRPr lang="cs-CZ" altLang="cs-CZ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dirty="0"/>
              <a:t>Proč vláda zastává funkce, které zastává, a proč produkuje právě to, co produkuje? </a:t>
            </a:r>
          </a:p>
          <a:p>
            <a:pPr marL="72000" indent="0" eaLnBrk="1" hangingPunct="1">
              <a:lnSpc>
                <a:spcPct val="100000"/>
              </a:lnSpc>
              <a:buNone/>
              <a:defRPr/>
            </a:pPr>
            <a:endParaRPr lang="cs-CZ" altLang="cs-CZ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dirty="0"/>
              <a:t>Existuje logický a jasně formulovaný argument, kterým lze („vědecky“) vysvětlit důvody existence státu? Anebo musí  být funkce státu odůvodněny (pouze) ideologicky? </a:t>
            </a:r>
          </a:p>
        </p:txBody>
      </p:sp>
    </p:spTree>
    <p:extLst>
      <p:ext uri="{BB962C8B-B14F-4D97-AF65-F5344CB8AC3E}">
        <p14:creationId xmlns:p14="http://schemas.microsoft.com/office/powerpoint/2010/main" val="105594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20000" y="489091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Vývoj pohledu na úlohu státu</a:t>
            </a:r>
            <a:endParaRPr lang="en-GB" alt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302184"/>
            <a:ext cx="11028219" cy="45640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dirty="0"/>
              <a:t>Proč stát ? – hledání optimálního stavu mezi ekonomickou efektivností (</a:t>
            </a:r>
            <a:r>
              <a:rPr lang="cs-CZ" altLang="cs-CZ" dirty="0" err="1"/>
              <a:t>Pareto</a:t>
            </a:r>
            <a:r>
              <a:rPr lang="cs-CZ" altLang="cs-CZ" dirty="0"/>
              <a:t>) a distribuční spravedlností: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cs-CZ" altLang="cs-CZ" sz="800" dirty="0"/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cs-CZ" altLang="cs-CZ" sz="2400" i="1" dirty="0"/>
              <a:t>Existence veřejného zájmu (Strecková, Potůček, Ochrana)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cs-CZ" altLang="cs-CZ" sz="2400" i="1" dirty="0"/>
              <a:t>Neoklasická ekonomie (Smith, </a:t>
            </a:r>
            <a:r>
              <a:rPr lang="cs-CZ" altLang="cs-CZ" sz="2400" i="1" dirty="0" err="1"/>
              <a:t>Stiglitz</a:t>
            </a:r>
            <a:r>
              <a:rPr lang="cs-CZ" altLang="cs-CZ" sz="2400" i="1" dirty="0"/>
              <a:t>, Malý, </a:t>
            </a:r>
            <a:r>
              <a:rPr lang="cs-CZ" altLang="cs-CZ" sz="2400" i="1" dirty="0" err="1"/>
              <a:t>Nemec</a:t>
            </a:r>
            <a:r>
              <a:rPr lang="cs-CZ" altLang="cs-CZ" sz="2400" i="1" dirty="0"/>
              <a:t>)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cs-CZ" altLang="cs-CZ" sz="2400" i="1" dirty="0" err="1"/>
              <a:t>Ultraliberalismus</a:t>
            </a:r>
            <a:r>
              <a:rPr lang="cs-CZ" altLang="cs-CZ" sz="2400" i="1" dirty="0"/>
              <a:t> (</a:t>
            </a:r>
            <a:r>
              <a:rPr lang="cs-CZ" altLang="cs-CZ" sz="2400" i="1" dirty="0" err="1"/>
              <a:t>Kinkor</a:t>
            </a:r>
            <a:r>
              <a:rPr lang="cs-CZ" altLang="cs-CZ" sz="2400" i="1" dirty="0"/>
              <a:t>)</a:t>
            </a:r>
          </a:p>
          <a:p>
            <a:pPr lvl="1" algn="ctr" eaLnBrk="1" hangingPunct="1">
              <a:lnSpc>
                <a:spcPct val="150000"/>
              </a:lnSpc>
              <a:defRPr/>
            </a:pPr>
            <a:r>
              <a:rPr lang="cs-CZ" altLang="cs-CZ" sz="2400" i="1" dirty="0"/>
              <a:t>Rakouská škola (</a:t>
            </a:r>
            <a:r>
              <a:rPr lang="cs-CZ" altLang="cs-CZ" sz="2400" i="1" dirty="0" err="1"/>
              <a:t>Rothbard</a:t>
            </a:r>
            <a:r>
              <a:rPr lang="cs-CZ" altLang="cs-CZ" sz="2400" i="1" dirty="0"/>
              <a:t>)</a:t>
            </a:r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cs-CZ" altLang="cs-CZ" sz="800" i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dirty="0"/>
              <a:t>Co má dělat? Do jaké míry má zasahovat, má-li zasahovat?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dirty="0"/>
              <a:t>Proč bývají státní zásahy neefektivní?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83582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1" y="620713"/>
            <a:ext cx="11194472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Cíle optimálního stavu ekonomiky, </a:t>
            </a:r>
            <a:br>
              <a:rPr lang="cs-CZ" altLang="cs-CZ" dirty="0"/>
            </a:br>
            <a:r>
              <a:rPr lang="cs-CZ" altLang="cs-CZ" dirty="0"/>
              <a:t>selhání a fiskální funkce</a:t>
            </a:r>
          </a:p>
        </p:txBody>
      </p:sp>
      <p:graphicFrame>
        <p:nvGraphicFramePr>
          <p:cNvPr id="26653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50377163"/>
              </p:ext>
            </p:extLst>
          </p:nvPr>
        </p:nvGraphicFramePr>
        <p:xfrm>
          <a:off x="932873" y="1976582"/>
          <a:ext cx="10658763" cy="4413106"/>
        </p:xfrm>
        <a:graphic>
          <a:graphicData uri="http://schemas.openxmlformats.org/drawingml/2006/table">
            <a:tbl>
              <a:tblPr/>
              <a:tblGrid>
                <a:gridCol w="26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Cíle 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Tržní selhání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Fiskální funkce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Efektivnost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Mikroekonomická selhání při alokaci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(veřejné statky, externality, nedokonalá konkurence, neúplná informovanost)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Alokační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Stabilita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Makroekonomická selhání při zabezpečení makroekonomických agregátů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Stabilizační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1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Spravedlnost </a:t>
                      </a:r>
                    </a:p>
                  </a:txBody>
                  <a:tcPr marL="91439" marR="91439"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Mimoekonomická „selhání“ při zabezpečení spravedlnosti (plus statky pod ochranou)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Redistribuční</a:t>
                      </a:r>
                    </a:p>
                  </a:txBody>
                  <a:tcPr marL="91439" marR="91439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58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780473" y="55259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Funkce veřejného sektoru</a:t>
            </a:r>
            <a:endParaRPr lang="en-GB" altLang="cs-C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97345" y="1539875"/>
            <a:ext cx="11152909" cy="48974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Regulační – vytvořit právní stát, shoda všech ekonomických škol</a:t>
            </a:r>
          </a:p>
          <a:p>
            <a:pPr marL="0" indent="0">
              <a:buNone/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cs-CZ" altLang="cs-CZ" dirty="0"/>
              <a:t>Alokační – rozhodování o alokaci (umístění) veřejných výdajů </a:t>
            </a:r>
            <a:br>
              <a:rPr lang="cs-CZ" altLang="cs-CZ" dirty="0"/>
            </a:br>
            <a:r>
              <a:rPr lang="cs-CZ" altLang="cs-CZ" dirty="0"/>
              <a:t>(objem a struktura)</a:t>
            </a:r>
          </a:p>
          <a:p>
            <a:pPr marL="0" indent="0">
              <a:buNone/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cs-CZ" altLang="cs-CZ" dirty="0"/>
              <a:t>Stabilizační – ovlivňování makro agregátů, má být? </a:t>
            </a:r>
            <a:br>
              <a:rPr lang="cs-CZ" altLang="cs-CZ" dirty="0"/>
            </a:br>
            <a:r>
              <a:rPr lang="cs-CZ" altLang="cs-CZ" dirty="0"/>
              <a:t>(např. </a:t>
            </a:r>
            <a:r>
              <a:rPr lang="cs-CZ" altLang="cs-CZ" dirty="0" err="1"/>
              <a:t>M.Friedman</a:t>
            </a:r>
            <a:r>
              <a:rPr lang="cs-CZ" altLang="cs-CZ" dirty="0"/>
              <a:t> versus J.M. </a:t>
            </a:r>
            <a:r>
              <a:rPr lang="cs-CZ" altLang="cs-CZ" dirty="0" err="1"/>
              <a:t>Keynes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cs-CZ" altLang="cs-CZ" b="1" dirty="0"/>
              <a:t>Redistribuční (hledání kompromisu mezi efektivností a rovností)</a:t>
            </a:r>
            <a:endParaRPr lang="en-GB" altLang="cs-CZ" b="1" dirty="0"/>
          </a:p>
        </p:txBody>
      </p:sp>
    </p:spTree>
    <p:extLst>
      <p:ext uri="{BB962C8B-B14F-4D97-AF65-F5344CB8AC3E}">
        <p14:creationId xmlns:p14="http://schemas.microsoft.com/office/powerpoint/2010/main" val="416738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662277" y="490393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cs-CZ" altLang="cs-CZ" dirty="0"/>
              <a:t>Redistribuční funkce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62277" y="1557339"/>
            <a:ext cx="11280341" cy="57165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dirty="0"/>
              <a:t>Distribuce (rozdělení) důchodu a bohatství ve společnosti provedená trhem nemusí být přijatelná pro všechny členy společnosti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/>
              <a:t>Redistribuce = vládou provedené přerozdělení důchodů již jednou rozdělených trhem s cílem dosáhnout stavu, </a:t>
            </a:r>
            <a:br>
              <a:rPr lang="cs-CZ" altLang="cs-CZ" dirty="0"/>
            </a:br>
            <a:r>
              <a:rPr lang="cs-CZ" altLang="cs-CZ" dirty="0"/>
              <a:t>který společnost považuje za </a:t>
            </a:r>
            <a:r>
              <a:rPr lang="cs-CZ" altLang="cs-CZ" dirty="0">
                <a:solidFill>
                  <a:srgbClr val="FF0000"/>
                </a:solidFill>
              </a:rPr>
              <a:t>spravedlivý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/>
              <a:t>Měření rozdělení důchodů a bohatství ve společnosti:</a:t>
            </a:r>
            <a:br>
              <a:rPr lang="cs-CZ" altLang="cs-CZ" dirty="0"/>
            </a:br>
            <a:r>
              <a:rPr lang="cs-CZ" altLang="cs-CZ" dirty="0"/>
              <a:t> </a:t>
            </a:r>
            <a:r>
              <a:rPr lang="cs-CZ" altLang="cs-CZ" b="1" dirty="0"/>
              <a:t>Lorenzova křivka a </a:t>
            </a:r>
            <a:r>
              <a:rPr lang="cs-CZ" altLang="cs-CZ" b="1" dirty="0" err="1"/>
              <a:t>Giniho</a:t>
            </a:r>
            <a:r>
              <a:rPr lang="cs-CZ" altLang="cs-CZ" b="1" dirty="0"/>
              <a:t> koeficient</a:t>
            </a:r>
          </a:p>
        </p:txBody>
      </p:sp>
    </p:spTree>
    <p:extLst>
      <p:ext uri="{BB962C8B-B14F-4D97-AF65-F5344CB8AC3E}">
        <p14:creationId xmlns:p14="http://schemas.microsoft.com/office/powerpoint/2010/main" val="187492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BBFE0-E368-4D38-A6BF-DEF36CA7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Lorenzova křivka – re(distribuční) křivka měří rozdělení bohatství ve společnosti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ABA879-97F8-4F27-8D53-0D91A76E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58" y="2245126"/>
            <a:ext cx="6896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551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4206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Co je spravedlnost?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46545" y="1287462"/>
            <a:ext cx="11222182" cy="532577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Aristoteles: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Základní vlastností spravedlnosti je rovnost – „každému, co jeho jest“</a:t>
            </a:r>
          </a:p>
          <a:p>
            <a:pPr marL="324000" lvl="1" indent="0" eaLnBrk="1" hangingPunct="1">
              <a:lnSpc>
                <a:spcPct val="80000"/>
              </a:lnSpc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Platon (Ústava):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Spravedlnost jako osobní morální vlastnost jedince a základní vlastnost společenských vztahů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Navrhuje vznik politiky jako činnosti, jejímž smyslem je garantovat spravedlnost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Stejně jako se člověk bude stávat moudřejším (lepším, ctnostnějším), bude se rozvíjet dokonalá, spravedlivá společnost</a:t>
            </a:r>
          </a:p>
          <a:p>
            <a:pPr marL="324000" lvl="1" indent="0" eaLnBrk="1" hangingPunct="1">
              <a:lnSpc>
                <a:spcPct val="80000"/>
              </a:lnSpc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Marx: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Práce jako garant rovnosti; práce zakrývá přirozené individuální rozdíly mezi lidmi (intelektuální a fyzické schopnosti), potřeby lidí zdrojem jediného objektivního principu rozdělování=</a:t>
            </a:r>
            <a:r>
              <a:rPr lang="en-US" altLang="cs-CZ" sz="1600" dirty="0"/>
              <a:t>&gt;</a:t>
            </a:r>
            <a:r>
              <a:rPr lang="cs-CZ" altLang="cs-CZ" sz="1600" dirty="0"/>
              <a:t>“každému dle jeho schopností, každému dle jeho potřeb“</a:t>
            </a:r>
          </a:p>
          <a:p>
            <a:pPr marL="324000" lvl="1" indent="0" eaLnBrk="1" hangingPunct="1">
              <a:lnSpc>
                <a:spcPct val="80000"/>
              </a:lnSpc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Hayek, </a:t>
            </a:r>
            <a:r>
              <a:rPr lang="cs-CZ" altLang="cs-CZ" sz="1600" dirty="0" err="1"/>
              <a:t>Frideman</a:t>
            </a:r>
            <a:r>
              <a:rPr lang="cs-CZ" altLang="cs-CZ" sz="16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Základní hodnotou sociální spravedlnosti je svoboda, kterou nesmí nic omezovat (např. distribuce)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Daně vnímány jako krádež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Stát může zasahovat pouze pokud někdo něco získal neprávem</a:t>
            </a:r>
          </a:p>
          <a:p>
            <a:pPr marL="324000" lvl="1" indent="0" eaLnBrk="1" hangingPunct="1">
              <a:lnSpc>
                <a:spcPct val="80000"/>
              </a:lnSpc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/>
              <a:t>Pareto</a:t>
            </a:r>
            <a:endParaRPr lang="cs-CZ" altLang="cs-CZ" sz="160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Spravedlnost = rovnost mezního užitku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(re)distribuce připouštěna</a:t>
            </a:r>
          </a:p>
          <a:p>
            <a:pPr marL="324000" lvl="1" indent="0" eaLnBrk="1" hangingPunct="1">
              <a:lnSpc>
                <a:spcPct val="80000"/>
              </a:lnSpc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 err="1"/>
              <a:t>Rawls</a:t>
            </a:r>
            <a:r>
              <a:rPr lang="cs-CZ" altLang="cs-CZ" sz="16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Spravedlnost = férovost, </a:t>
            </a:r>
            <a:r>
              <a:rPr lang="cs-CZ" altLang="cs-CZ" sz="1600" dirty="0" err="1"/>
              <a:t>fairness</a:t>
            </a:r>
            <a:endParaRPr lang="cs-CZ" altLang="cs-CZ" sz="1600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/>
              <a:t>Nemusí být rovnost, ale nerovnosti musí být uspořádány</a:t>
            </a:r>
          </a:p>
          <a:p>
            <a:pPr eaLnBrk="1" hangingPunct="1">
              <a:lnSpc>
                <a:spcPct val="80000"/>
              </a:lnSpc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330099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5636" y="1424148"/>
            <a:ext cx="11628582" cy="4139998"/>
          </a:xfrm>
        </p:spPr>
        <p:txBody>
          <a:bodyPr/>
          <a:lstStyle/>
          <a:p>
            <a:pPr lvl="0"/>
            <a:r>
              <a:rPr lang="cs-CZ" dirty="0"/>
              <a:t>objasnit vztah mezi ekonomickými a sociálními cíli a dalšími důležitými aspekty fungování sociálního státu;</a:t>
            </a:r>
          </a:p>
          <a:p>
            <a:pPr lvl="0"/>
            <a:r>
              <a:rPr lang="cs-CZ" dirty="0"/>
              <a:t>naučit studenty aplikaci konceptů ekonomické teorie v oblasti sociální politiky tam, kde je to potřebné;</a:t>
            </a:r>
          </a:p>
          <a:p>
            <a:pPr lvl="0"/>
            <a:r>
              <a:rPr lang="cs-CZ" dirty="0"/>
              <a:t>vysvětlit principy a možnosti financování různých oblastí sociálního státu, jejich výhody a nevýhody;</a:t>
            </a:r>
          </a:p>
          <a:p>
            <a:pPr lvl="0"/>
            <a:r>
              <a:rPr lang="cs-CZ" dirty="0"/>
              <a:t>diskutovat komplexně soubor efektů sociálního státu (makroekonomické, mikroekonomické, </a:t>
            </a:r>
            <a:r>
              <a:rPr lang="cs-CZ" dirty="0" err="1"/>
              <a:t>redistributivní</a:t>
            </a:r>
            <a:r>
              <a:rPr lang="cs-CZ" dirty="0"/>
              <a:t> a interní efekty) stejně jako faktory, jež tyto efekty podmiňují;</a:t>
            </a:r>
          </a:p>
          <a:p>
            <a:pPr lvl="0"/>
            <a:r>
              <a:rPr lang="cs-CZ" dirty="0"/>
              <a:t>upozornit na současné problémy v ekonomice sociálního státu v různých zemích a na způsoby jak jsou řešeny.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78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73152D4-126B-4DD9-B285-5584B8A6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veřejných financí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CC73E-A69D-4D44-9D9F-3638F4F751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Veřejné vs. Soukromé finance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VEFI – specifické vztahy a operace probíhající mezi autoritami (úřady, organizace) veřejné správy a ostatními subjekty (občané, firmy, neziskové organizace,…)</a:t>
            </a:r>
          </a:p>
          <a:p>
            <a:pPr lvl="1"/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8FA92C-486E-4650-81FF-3FC4A4408B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Funkce VEFI:</a:t>
            </a:r>
          </a:p>
          <a:p>
            <a:pPr lvl="1"/>
            <a:r>
              <a:rPr lang="cs-CZ" sz="1800" dirty="0">
                <a:solidFill>
                  <a:srgbClr val="C00000"/>
                </a:solidFill>
              </a:rPr>
              <a:t>Alokační</a:t>
            </a:r>
            <a:r>
              <a:rPr lang="cs-CZ" sz="1800" dirty="0"/>
              <a:t> – Jaké veřejné statky a v jakém množství bude produkováno nebo poskytováno z financováno soustavou veřejných rozpočtu?</a:t>
            </a:r>
          </a:p>
          <a:p>
            <a:pPr lvl="1"/>
            <a:r>
              <a:rPr lang="cs-CZ" sz="1800" dirty="0">
                <a:solidFill>
                  <a:srgbClr val="C00000"/>
                </a:solidFill>
              </a:rPr>
              <a:t>Redistribuční</a:t>
            </a:r>
            <a:r>
              <a:rPr lang="cs-CZ" sz="1800" dirty="0"/>
              <a:t> – Kterým skupinám a v jakém množství budou odebírány zdroje a kterým skupinám a v jakém množství budou veřejné zdroje redistribuovány.</a:t>
            </a:r>
          </a:p>
          <a:p>
            <a:pPr lvl="1"/>
            <a:r>
              <a:rPr lang="cs-CZ" sz="1800" dirty="0">
                <a:solidFill>
                  <a:srgbClr val="C00000"/>
                </a:solidFill>
              </a:rPr>
              <a:t>Stabilizační </a:t>
            </a:r>
            <a:r>
              <a:rPr lang="cs-CZ" sz="1800" dirty="0"/>
              <a:t>– Ovlivňování hospodářského cyklu.</a:t>
            </a:r>
          </a:p>
          <a:p>
            <a:pPr lvl="1"/>
            <a:endParaRPr lang="cs-CZ" dirty="0"/>
          </a:p>
          <a:p>
            <a:r>
              <a:rPr lang="cs-CZ" dirty="0"/>
              <a:t>Principy VEFI: </a:t>
            </a:r>
          </a:p>
          <a:p>
            <a:pPr lvl="1"/>
            <a:r>
              <a:rPr lang="cs-CZ" sz="1800" dirty="0"/>
              <a:t>Nenávratnost</a:t>
            </a:r>
          </a:p>
          <a:p>
            <a:pPr lvl="1"/>
            <a:r>
              <a:rPr lang="cs-CZ" sz="1800" dirty="0"/>
              <a:t>Nedobrovolnost</a:t>
            </a:r>
          </a:p>
          <a:p>
            <a:pPr lvl="1"/>
            <a:r>
              <a:rPr lang="cs-CZ" sz="1800" dirty="0" err="1"/>
              <a:t>Neekvivalence</a:t>
            </a:r>
            <a:endParaRPr lang="cs-CZ" sz="1800" dirty="0"/>
          </a:p>
          <a:p>
            <a:pPr marL="457200"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88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2083C-DF09-41A1-ABBD-F12C08D1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Fiskální federalismus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F7D999-B528-4F49-95D6-1A3EE0B7FE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altLang="cs-CZ" dirty="0"/>
              <a:t>Vícestupňové uspořádání rozpočtové soustavy příslušné země.</a:t>
            </a:r>
          </a:p>
          <a:p>
            <a:r>
              <a:rPr lang="cs-CZ" altLang="cs-CZ" dirty="0"/>
              <a:t>Existuje objektivně bez ohledu na formu státu a veřejnou správu</a:t>
            </a:r>
          </a:p>
          <a:p>
            <a:r>
              <a:rPr lang="cs-CZ" dirty="0"/>
              <a:t>Definován byl v USA, ale uplatňuje se i na unitární státy.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D58268-C682-420B-96AA-7EE7C7B4EF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sz="2800" dirty="0"/>
              <a:t>Problémy </a:t>
            </a:r>
            <a:r>
              <a:rPr lang="cs-CZ" altLang="cs-CZ" sz="2800" dirty="0">
                <a:solidFill>
                  <a:srgbClr val="003399"/>
                </a:solidFill>
              </a:rPr>
              <a:t>vertikální a horizontální</a:t>
            </a:r>
            <a:r>
              <a:rPr lang="cs-CZ" altLang="cs-CZ" sz="2800" dirty="0"/>
              <a:t> struktury veřejných rozpočtů.</a:t>
            </a:r>
          </a:p>
          <a:p>
            <a:pPr eaLnBrk="1" hangingPunct="1"/>
            <a:r>
              <a:rPr lang="cs-CZ" altLang="cs-CZ" sz="2800" dirty="0"/>
              <a:t>Stupeň </a:t>
            </a:r>
            <a:r>
              <a:rPr lang="cs-CZ" altLang="cs-CZ" sz="2800" dirty="0">
                <a:solidFill>
                  <a:srgbClr val="003399"/>
                </a:solidFill>
              </a:rPr>
              <a:t>fiskální centralizace</a:t>
            </a:r>
            <a:r>
              <a:rPr lang="cs-CZ" altLang="cs-CZ" sz="2800" dirty="0"/>
              <a:t> státu, transfery mezi veřejnými rozpočty a vazby mezi rozpočty navzájem.</a:t>
            </a:r>
          </a:p>
          <a:p>
            <a:pPr eaLnBrk="1" hangingPunct="1"/>
            <a:r>
              <a:rPr lang="cs-CZ" altLang="cs-CZ" sz="2800" dirty="0"/>
              <a:t>Rozdělení </a:t>
            </a:r>
            <a:r>
              <a:rPr lang="cs-CZ" altLang="cs-CZ" sz="2800" dirty="0">
                <a:solidFill>
                  <a:srgbClr val="003399"/>
                </a:solidFill>
              </a:rPr>
              <a:t>fiskálních funkcí</a:t>
            </a:r>
            <a:r>
              <a:rPr lang="cs-CZ" altLang="cs-CZ" sz="2800" dirty="0"/>
              <a:t>, rozdělení pravomocí v získávání daňových příjmů a daňovém určení vybraných výnosů.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26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EA603-F2B7-4ADA-A0A9-CE52A3C1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Fiskální federalismus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0C52F-ABC9-4BF6-A825-4893B5DA5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5720" y="1832610"/>
            <a:ext cx="5181600" cy="4351338"/>
          </a:xfrm>
        </p:spPr>
        <p:txBody>
          <a:bodyPr>
            <a:normAutofit/>
          </a:bodyPr>
          <a:lstStyle/>
          <a:p>
            <a:r>
              <a:rPr lang="cs-CZ" dirty="0"/>
              <a:t>FF by měl splňovat zásady</a:t>
            </a:r>
          </a:p>
          <a:p>
            <a:pPr lvl="1"/>
            <a:r>
              <a:rPr lang="cs-CZ" dirty="0"/>
              <a:t>Decentralizace (příjmů, výdaj, kompetencí)</a:t>
            </a:r>
          </a:p>
          <a:p>
            <a:pPr lvl="1"/>
            <a:r>
              <a:rPr lang="cs-CZ" dirty="0"/>
              <a:t>Subsidiarity (EU) = co nejblíže k občanovi.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Ale pozor na fragmentaci VEFI</a:t>
            </a:r>
          </a:p>
          <a:p>
            <a:pPr lvl="1"/>
            <a:r>
              <a:rPr lang="cs-CZ" dirty="0"/>
              <a:t>A co funkce VEFI?</a:t>
            </a:r>
          </a:p>
          <a:p>
            <a:pPr lvl="1"/>
            <a:endParaRPr lang="cs-CZ" dirty="0"/>
          </a:p>
          <a:p>
            <a:r>
              <a:rPr lang="cs-CZ" dirty="0"/>
              <a:t>V ČR je tedy systém samospráv a ty mají dvě působnosti</a:t>
            </a:r>
          </a:p>
          <a:p>
            <a:pPr lvl="1"/>
            <a:r>
              <a:rPr lang="cs-CZ" dirty="0"/>
              <a:t>Vlastní působnost (zřizování škol, výstavba na svém území,…)</a:t>
            </a:r>
          </a:p>
          <a:p>
            <a:pPr lvl="1"/>
            <a:r>
              <a:rPr lang="cs-CZ" dirty="0"/>
              <a:t>Přenesená působnost (OP, stavební úřady, matrika,…)</a:t>
            </a:r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AD7A50-E7CF-4B1F-9A68-6B4077808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440" y="1825625"/>
            <a:ext cx="5181600" cy="4351338"/>
          </a:xfrm>
        </p:spPr>
        <p:txBody>
          <a:bodyPr>
            <a:normAutofit/>
          </a:bodyPr>
          <a:lstStyle/>
          <a:p>
            <a:r>
              <a:rPr lang="cs-CZ" dirty="0"/>
              <a:t>Modely: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Centralizovaný</a:t>
            </a:r>
          </a:p>
          <a:p>
            <a:pPr lvl="2"/>
            <a:r>
              <a:rPr lang="cs-CZ" altLang="cs-CZ" dirty="0"/>
              <a:t>+ operativnost</a:t>
            </a:r>
          </a:p>
          <a:p>
            <a:pPr lvl="2"/>
            <a:r>
              <a:rPr lang="cs-CZ" altLang="cs-CZ" sz="2000" dirty="0"/>
              <a:t>+ vyrovnávání nežádoucích rozdílů</a:t>
            </a:r>
          </a:p>
          <a:p>
            <a:pPr lvl="2"/>
            <a:r>
              <a:rPr lang="cs-CZ" altLang="cs-CZ" sz="2000" dirty="0"/>
              <a:t>+ úspory z rozsahu</a:t>
            </a:r>
          </a:p>
          <a:p>
            <a:pPr lvl="2"/>
            <a:r>
              <a:rPr lang="cs-CZ" altLang="cs-CZ" sz="2000" dirty="0"/>
              <a:t>- nezájem na vlastním hospodaření</a:t>
            </a:r>
          </a:p>
          <a:p>
            <a:pPr lvl="2"/>
            <a:r>
              <a:rPr lang="cs-CZ" altLang="cs-CZ" sz="2000" dirty="0"/>
              <a:t>- korupce, „silné lokty“</a:t>
            </a:r>
            <a:endParaRPr lang="cs-CZ" dirty="0"/>
          </a:p>
          <a:p>
            <a:pPr lvl="1"/>
            <a:r>
              <a:rPr lang="cs-CZ" dirty="0">
                <a:solidFill>
                  <a:srgbClr val="C00000"/>
                </a:solidFill>
              </a:rPr>
              <a:t>Decentralizovaný</a:t>
            </a:r>
          </a:p>
          <a:p>
            <a:pPr lvl="2"/>
            <a:r>
              <a:rPr lang="cs-CZ" altLang="cs-CZ" sz="2100" dirty="0"/>
              <a:t>vlastní iniciativa při zajišťování zdrojů</a:t>
            </a:r>
          </a:p>
          <a:p>
            <a:pPr lvl="2"/>
            <a:r>
              <a:rPr lang="cs-CZ" altLang="cs-CZ" sz="2100" dirty="0"/>
              <a:t>+ motivace</a:t>
            </a:r>
          </a:p>
          <a:p>
            <a:pPr lvl="2"/>
            <a:r>
              <a:rPr lang="cs-CZ" altLang="cs-CZ" sz="2100" dirty="0"/>
              <a:t>+ spravedlnost</a:t>
            </a:r>
          </a:p>
          <a:p>
            <a:pPr lvl="2"/>
            <a:r>
              <a:rPr lang="cs-CZ" altLang="cs-CZ" sz="2100" dirty="0"/>
              <a:t>- polarizace regionů</a:t>
            </a:r>
          </a:p>
          <a:p>
            <a:pPr lvl="2"/>
            <a:r>
              <a:rPr lang="cs-CZ" altLang="cs-CZ" sz="2100" dirty="0"/>
              <a:t>- obtížná koordinace</a:t>
            </a:r>
          </a:p>
          <a:p>
            <a:pPr lvl="2"/>
            <a:r>
              <a:rPr lang="cs-CZ" altLang="cs-CZ" sz="2100" dirty="0"/>
              <a:t>- správní náklady</a:t>
            </a:r>
            <a:endParaRPr lang="cs-CZ" sz="2100" dirty="0"/>
          </a:p>
          <a:p>
            <a:pPr lvl="1"/>
            <a:r>
              <a:rPr lang="cs-CZ" dirty="0">
                <a:solidFill>
                  <a:srgbClr val="C00000"/>
                </a:solidFill>
              </a:rPr>
              <a:t>Kombinovaný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54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91DD3-0DB8-42B4-A7AA-0F2195B6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Státní rozpočet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1C7E3-E9B8-447D-87A4-924F937A92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Peněžní fond </a:t>
            </a:r>
            <a:br>
              <a:rPr lang="cs-CZ" altLang="cs-CZ" dirty="0"/>
            </a:br>
            <a:r>
              <a:rPr lang="cs-CZ" altLang="cs-CZ" dirty="0"/>
              <a:t>(</a:t>
            </a:r>
            <a:r>
              <a:rPr lang="cs-CZ" altLang="cs-CZ" dirty="0" err="1"/>
              <a:t>úsc</a:t>
            </a:r>
            <a:r>
              <a:rPr lang="cs-CZ" altLang="cs-CZ" dirty="0"/>
              <a:t> = decentralizovaný pf)</a:t>
            </a:r>
          </a:p>
          <a:p>
            <a:pPr eaLnBrk="1" hangingPunct="1"/>
            <a:r>
              <a:rPr lang="cs-CZ" altLang="cs-CZ" dirty="0"/>
              <a:t>Bilance příjmů a výdajů</a:t>
            </a:r>
          </a:p>
          <a:p>
            <a:pPr eaLnBrk="1" hangingPunct="1"/>
            <a:r>
              <a:rPr lang="cs-CZ" altLang="cs-CZ" dirty="0"/>
              <a:t>Finanční plán</a:t>
            </a:r>
          </a:p>
          <a:p>
            <a:pPr eaLnBrk="1" hangingPunct="1"/>
            <a:r>
              <a:rPr lang="cs-CZ" altLang="cs-CZ" dirty="0"/>
              <a:t>Právní dokument - zákon</a:t>
            </a:r>
          </a:p>
          <a:p>
            <a:pPr eaLnBrk="1" hangingPunct="1"/>
            <a:r>
              <a:rPr lang="cs-CZ" altLang="cs-CZ" dirty="0"/>
              <a:t>Nástroj veřejných politik</a:t>
            </a:r>
          </a:p>
          <a:p>
            <a:pPr eaLnBrk="1" hangingPunct="1"/>
            <a:r>
              <a:rPr lang="cs-CZ" altLang="cs-CZ" dirty="0"/>
              <a:t>Nástroj kontroly</a:t>
            </a:r>
          </a:p>
          <a:p>
            <a:pPr eaLnBrk="1" hangingPunct="1"/>
            <a:r>
              <a:rPr lang="cs-CZ" altLang="cs-CZ" dirty="0"/>
              <a:t>Ekonomický vztah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17C7FB-D2AD-43BD-AFE7-9975412BD7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Rozpočtově-finanční orgány: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Ministerstvo financí (orgán exekutivy)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Územně finanční orgány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Celní orgány 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Správci kapitol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ČSSZ 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Zdravotní pojišťovny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Finanční útvary </a:t>
            </a:r>
            <a:r>
              <a:rPr lang="cs-CZ" altLang="cs-CZ" sz="2000" dirty="0" err="1"/>
              <a:t>úsc</a:t>
            </a:r>
            <a:r>
              <a:rPr lang="cs-CZ" altLang="cs-CZ" sz="2000" dirty="0"/>
              <a:t>, DSO</a:t>
            </a:r>
          </a:p>
          <a:p>
            <a:pPr lvl="1">
              <a:lnSpc>
                <a:spcPct val="150000"/>
              </a:lnSpc>
            </a:pPr>
            <a:r>
              <a:rPr lang="cs-CZ" altLang="cs-CZ" sz="2000" dirty="0"/>
              <a:t>Jiné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55773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F4059-E9F3-4E2F-9CF5-9940FA9D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7" y="2662052"/>
            <a:ext cx="2908374" cy="1121512"/>
          </a:xfrm>
        </p:spPr>
        <p:txBody>
          <a:bodyPr>
            <a:normAutofit/>
          </a:bodyPr>
          <a:lstStyle/>
          <a:p>
            <a:r>
              <a:rPr lang="cs-CZ" dirty="0"/>
              <a:t>Rozpočtový </a:t>
            </a:r>
            <a:br>
              <a:rPr lang="cs-CZ" dirty="0"/>
            </a:br>
            <a:r>
              <a:rPr lang="cs-CZ" dirty="0"/>
              <a:t>proces SR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3F653F9-E08A-4CBE-A52A-1051051DB221}"/>
              </a:ext>
            </a:extLst>
          </p:cNvPr>
          <p:cNvGrpSpPr>
            <a:grpSpLocks/>
          </p:cNvGrpSpPr>
          <p:nvPr/>
        </p:nvGrpSpPr>
        <p:grpSpPr bwMode="auto">
          <a:xfrm>
            <a:off x="3883742" y="167149"/>
            <a:ext cx="7924800" cy="7138623"/>
            <a:chOff x="1440" y="1440"/>
            <a:chExt cx="8784" cy="1368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B1E0E356-F346-40AA-BA86-4E758A5F7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440"/>
              <a:ext cx="8784" cy="136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C5728CA6-DF5D-4605-9C7E-BEA6F2080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4256"/>
              <a:ext cx="360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D0724CF8-6436-4EDC-A6CC-AFF7ACF4E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2816"/>
              <a:ext cx="2160" cy="86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/>
                <a:t>Realizace SR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2F4BF801-5755-480F-A8C5-0C43E65C4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" y="8640"/>
              <a:ext cx="25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i="1"/>
                <a:t>Následná kontrola</a:t>
              </a:r>
              <a:endParaRPr lang="cs-CZ" altLang="cs-CZ" sz="1800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E9959C77-F85C-453F-97D2-8148B613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2" y="12816"/>
              <a:ext cx="2160" cy="86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/>
                <a:t>NKÚ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A83DE1B5-3564-4963-8293-7761926CB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0944"/>
              <a:ext cx="2160" cy="86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 b="1"/>
                <a:t>Zákon o SR</a:t>
              </a:r>
              <a:endParaRPr lang="cs-CZ" altLang="cs-CZ" sz="1800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6F8256AC-5645-4D9D-8298-031FBB4B1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9360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Parlament</a:t>
              </a:r>
              <a:endParaRPr lang="cs-CZ" altLang="cs-CZ" sz="1800"/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599EA5BA-40A1-4C82-B9F6-7E5A81139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2" y="9360"/>
              <a:ext cx="2160" cy="12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i="1"/>
                <a:t>Schválený státní závěrečný účet</a:t>
              </a:r>
              <a:endParaRPr lang="cs-CZ" altLang="cs-CZ" sz="1800"/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A83D05D3-0585-425B-84F6-1F2362F88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7776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Vláda</a:t>
              </a:r>
              <a:endParaRPr lang="cs-CZ" altLang="cs-CZ" sz="1800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853A2CCE-C8F7-420A-8251-8A17D43C8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7776"/>
              <a:ext cx="1152" cy="57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ČNB</a:t>
              </a:r>
              <a:endParaRPr lang="cs-CZ" altLang="cs-CZ" sz="1800"/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EEFED22A-CEE3-494C-9A54-51CA5D9AC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5760"/>
              <a:ext cx="2160" cy="100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 b="1"/>
                <a:t>Návrh SR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 b="1"/>
                <a:t>a střednědobého výhledu</a:t>
              </a:r>
              <a:endParaRPr lang="cs-CZ" altLang="cs-CZ" sz="800"/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38D0B151-56FE-4121-A68E-9B6899BB2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3888"/>
              <a:ext cx="2160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/>
                <a:t>Ministerstvo financí</a:t>
              </a:r>
            </a:p>
          </p:txBody>
        </p:sp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B0272484-38F8-44F7-A33A-5BBACC37B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2" y="3888"/>
              <a:ext cx="2160" cy="86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 i="1"/>
                <a:t>Návrh státního závěrečného účtu</a:t>
              </a:r>
              <a:endParaRPr lang="cs-CZ" altLang="cs-CZ" sz="1000"/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E0E67A2C-F4B0-4B66-AD54-AFBF4EE9C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2" y="1872"/>
              <a:ext cx="2160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marL="342900" indent="-3429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/>
                <a:t>Obce</a:t>
              </a:r>
            </a:p>
            <a:p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/>
                <a:t>Kraje</a:t>
              </a:r>
            </a:p>
            <a:p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/>
                <a:t>Státní fondy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77166EEB-C004-4F20-A3E5-F60387374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304"/>
              <a:ext cx="2160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800" b="1"/>
                <a:t>Podkladyý a výhled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953120FA-3C47-4D62-93C2-78FF57744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016"/>
              <a:ext cx="2160" cy="1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900"/>
                <a:t>Správci kapitol (ministerstva, ústřední orgány</a:t>
              </a: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CB8700DE-E0A5-466D-AFCE-F4A660A39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6" y="5760"/>
              <a:ext cx="172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 i="1"/>
                <a:t>Následná kontrola</a:t>
              </a:r>
              <a:endParaRPr lang="cs-CZ" altLang="cs-CZ" sz="1800"/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0D28A0DC-9143-49EB-9609-A5C3BEC7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2816"/>
              <a:ext cx="230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/>
                <a:t>Průběžná kontrola</a:t>
              </a:r>
              <a:endParaRPr lang="cs-CZ" altLang="cs-CZ" sz="1800"/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23713AFD-D542-4BF0-884D-C575EF7CD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6" y="12240"/>
              <a:ext cx="115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82800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000"/>
                <a:t>Kontrola</a:t>
              </a: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880B7740-BB4E-4E3A-AB26-10257A8D0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2880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ACFADC05-ABA6-4890-B708-4F6E63026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" y="4752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DCA79B42-8F53-4FDA-9826-6F0619BA9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" y="6768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443FBD8D-E737-412D-90E7-5F0BD6434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" y="8352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F8A20317-36B2-4FB4-A5E3-800FBE3AD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" y="993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DC45510E-52BB-47D6-AA82-60FA98F00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" y="11808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6FA6BCF0-3AEB-4D67-9F0B-F5E3A4EAD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42588E93-5197-4BC7-AA8B-7A25A9E7DD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2" y="244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770B0CFB-263A-4AF8-AFEE-D88CDC290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792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4764CA8B-71C8-4932-BD9E-C56325D720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820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EF875403-F482-4B7E-9BEA-1D71D6E63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736"/>
              <a:ext cx="720" cy="0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F4494F38-D2E2-4A56-A16E-D0BA0AAE0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2" y="2736"/>
              <a:ext cx="720" cy="0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B137289C-67DB-4B41-89F3-49533329C6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2" y="2880"/>
              <a:ext cx="0" cy="1008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E3653CD5-2EB2-49B7-9BFF-8496E3488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" y="4320"/>
              <a:ext cx="720" cy="0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58D92D82-B451-4CF5-AC1B-B09E875A1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2" y="4752"/>
              <a:ext cx="1728" cy="3024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30A49441-DEC9-400F-93D2-A813B9ADF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2" y="8352"/>
              <a:ext cx="0" cy="1008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AB27E42E-9671-4637-8458-5708501D4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2" y="9648"/>
              <a:ext cx="720" cy="0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580D9AEF-6130-4B1A-9630-0A5A24B59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0" y="10512"/>
              <a:ext cx="0" cy="2304"/>
            </a:xfrm>
            <a:prstGeom prst="line">
              <a:avLst/>
            </a:prstGeom>
            <a:noFill/>
            <a:ln w="50800" cmpd="dbl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AABF841C-3F22-40DA-8F98-02E8617ED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12" y="1324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4993DE6F-C6BE-47BC-A28F-0E5C73D24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131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5DF2ADD4-2F6E-4EA7-B11F-EF8A96A08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392"/>
              <a:ext cx="2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C4144664-C8CE-42CC-8A20-51D424E2A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04" y="4320"/>
              <a:ext cx="0" cy="90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BC3EAF3D-7FB4-4C02-9F3D-7E5E9FD13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4320"/>
              <a:ext cx="2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5721D42C-99C7-4E7B-B96F-701B48DEC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0" y="9648"/>
              <a:ext cx="0" cy="34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F930D711-AD34-409C-9166-454F79D0A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9648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50764794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0D4CA-9D23-43F6-B702-EE66EF5F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Rozpočtové zásady SR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D69B35-6491-496C-989F-2FE8347F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72727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2800" dirty="0"/>
              <a:t>Úplnosti a jednotnosti </a:t>
            </a:r>
          </a:p>
          <a:p>
            <a:pPr eaLnBrk="1" hangingPunct="1"/>
            <a:r>
              <a:rPr lang="cs-CZ" altLang="cs-CZ" sz="2800" dirty="0"/>
              <a:t>Reálnosti a pravdivosti </a:t>
            </a:r>
          </a:p>
          <a:p>
            <a:pPr eaLnBrk="1" hangingPunct="1"/>
            <a:r>
              <a:rPr lang="cs-CZ" altLang="cs-CZ" sz="2800" dirty="0"/>
              <a:t>Vyrovnanosti </a:t>
            </a:r>
            <a:r>
              <a:rPr lang="cs-CZ" altLang="cs-CZ" sz="2800" dirty="0">
                <a:solidFill>
                  <a:srgbClr val="003399"/>
                </a:solidFill>
              </a:rPr>
              <a:t>(</a:t>
            </a:r>
            <a:r>
              <a:rPr lang="cs-CZ" altLang="cs-CZ" dirty="0">
                <a:solidFill>
                  <a:srgbClr val="003399"/>
                </a:solidFill>
              </a:rPr>
              <a:t>vliv politického přístupu</a:t>
            </a:r>
            <a:r>
              <a:rPr lang="cs-CZ" altLang="cs-CZ" sz="2800" dirty="0">
                <a:solidFill>
                  <a:srgbClr val="003399"/>
                </a:solidFill>
              </a:rPr>
              <a:t> </a:t>
            </a:r>
            <a:r>
              <a:rPr lang="cs-CZ" altLang="cs-CZ" sz="2800" dirty="0" err="1">
                <a:solidFill>
                  <a:srgbClr val="003399"/>
                </a:solidFill>
              </a:rPr>
              <a:t>keynesiánci</a:t>
            </a:r>
            <a:r>
              <a:rPr lang="cs-CZ" altLang="cs-CZ" sz="2800" dirty="0">
                <a:solidFill>
                  <a:srgbClr val="003399"/>
                </a:solidFill>
              </a:rPr>
              <a:t> a </a:t>
            </a:r>
            <a:r>
              <a:rPr lang="cs-CZ" altLang="cs-CZ" sz="2800" dirty="0" err="1">
                <a:solidFill>
                  <a:srgbClr val="003399"/>
                </a:solidFill>
              </a:rPr>
              <a:t>neoklasici</a:t>
            </a:r>
            <a:r>
              <a:rPr lang="cs-CZ" altLang="cs-CZ" sz="2800" dirty="0">
                <a:solidFill>
                  <a:srgbClr val="003399"/>
                </a:solidFill>
              </a:rPr>
              <a:t>, ale!)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Transparentnosti a publicity</a:t>
            </a:r>
          </a:p>
          <a:p>
            <a:pPr eaLnBrk="1" hangingPunct="1"/>
            <a:r>
              <a:rPr lang="cs-CZ" altLang="cs-CZ" sz="2800" dirty="0"/>
              <a:t>Každoročního sestavování a schvalování rozpočtu </a:t>
            </a:r>
            <a:r>
              <a:rPr lang="cs-CZ" altLang="cs-CZ" sz="2800" dirty="0">
                <a:solidFill>
                  <a:srgbClr val="FF0000"/>
                </a:solidFill>
              </a:rPr>
              <a:t>(</a:t>
            </a:r>
            <a:r>
              <a:rPr lang="cs-CZ" altLang="cs-CZ" sz="2800" dirty="0"/>
              <a:t>jinak</a:t>
            </a:r>
            <a:r>
              <a:rPr lang="cs-CZ" altLang="cs-CZ" sz="2800" dirty="0">
                <a:solidFill>
                  <a:srgbClr val="FF0000"/>
                </a:solidFill>
              </a:rPr>
              <a:t> rozpočtové provizorium)</a:t>
            </a:r>
          </a:p>
          <a:p>
            <a:r>
              <a:rPr lang="cs-CZ" altLang="cs-CZ" sz="2800" dirty="0"/>
              <a:t>Efektivnosti a hospodárnosti (státní závěrečný účet, kontrolní orgány </a:t>
            </a:r>
            <a:r>
              <a:rPr lang="cs-CZ" altLang="cs-CZ" dirty="0"/>
              <a:t>-  NKÚ, střednědobé nebo dlouhodobé rámce)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Přednosti výdajů před příjmy</a:t>
            </a:r>
          </a:p>
          <a:p>
            <a:pPr eaLnBrk="1" hangingPunct="1"/>
            <a:r>
              <a:rPr lang="cs-CZ" altLang="cs-CZ" sz="2800" dirty="0"/>
              <a:t>jiné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523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65789-233F-405F-A374-4DB8EE47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Fiskální nerovnováha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7B135-7FE7-4020-887C-E33A8CDD1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2766040"/>
          </a:xfrm>
        </p:spPr>
        <p:txBody>
          <a:bodyPr>
            <a:normAutofit/>
          </a:bodyPr>
          <a:lstStyle/>
          <a:p>
            <a:r>
              <a:rPr lang="cs-CZ" b="1" dirty="0"/>
              <a:t>Krátkodobá – deficit</a:t>
            </a:r>
          </a:p>
          <a:p>
            <a:pPr lvl="1"/>
            <a:r>
              <a:rPr lang="cs-CZ" dirty="0"/>
              <a:t>Nesoulad mezi rozpočtovými příjmy a výdaji.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832691-208F-4A1A-9CCE-DAA362C70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461240"/>
          </a:xfrm>
        </p:spPr>
        <p:txBody>
          <a:bodyPr>
            <a:normAutofit/>
          </a:bodyPr>
          <a:lstStyle/>
          <a:p>
            <a:r>
              <a:rPr lang="cs-CZ" b="1" dirty="0"/>
              <a:t>Dlouhodobá – dluh</a:t>
            </a:r>
          </a:p>
          <a:p>
            <a:pPr lvl="1"/>
            <a:r>
              <a:rPr lang="cs-CZ" dirty="0"/>
              <a:t>Zjednodušeně řečeno je to kumulace všech dosavadních rozpočtových deficitů.</a:t>
            </a:r>
          </a:p>
          <a:p>
            <a:pPr lvl="1"/>
            <a:r>
              <a:rPr lang="cs-CZ" dirty="0"/>
              <a:t>Nebo: Souhrn pohledávek ekonomických subjektů vůči státu.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A74AF8F7-5E86-48A4-A2AF-4EC30B986436}"/>
              </a:ext>
            </a:extLst>
          </p:cNvPr>
          <p:cNvSpPr txBox="1">
            <a:spLocks/>
          </p:cNvSpPr>
          <p:nvPr/>
        </p:nvSpPr>
        <p:spPr>
          <a:xfrm>
            <a:off x="6427632" y="4385556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/>
              <a:t>Je fiskální nerovnováha problém? </a:t>
            </a:r>
          </a:p>
          <a:p>
            <a:pPr marL="0" indent="0" algn="ctr">
              <a:buNone/>
            </a:pPr>
            <a:r>
              <a:rPr lang="cs-CZ" dirty="0"/>
              <a:t>Kdy ano a kdy ne?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85D21E-33AD-4E1C-A7FA-4462E621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3" y="3429000"/>
            <a:ext cx="5589431" cy="21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03592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9" y="980729"/>
            <a:ext cx="8631560" cy="5151785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„</a:t>
            </a:r>
            <a:r>
              <a:rPr lang="cs-CZ" i="1" dirty="0"/>
              <a:t>Žádná země nedokáže mít zároveň anglosaské daně, skandinávské výdaje a balkánskou korupci</a:t>
            </a:r>
            <a:r>
              <a:rPr lang="cs-CZ" dirty="0"/>
              <a:t>.</a:t>
            </a:r>
            <a:r>
              <a:rPr lang="cs-CZ" b="1" dirty="0"/>
              <a:t>“ </a:t>
            </a:r>
            <a:endParaRPr lang="en-GB" b="1" dirty="0"/>
          </a:p>
          <a:p>
            <a:pPr marL="0" indent="0">
              <a:buNone/>
            </a:pPr>
            <a:r>
              <a:rPr lang="en-GB" sz="1200" i="1" dirty="0"/>
              <a:t>								</a:t>
            </a:r>
            <a:r>
              <a:rPr lang="en-GB" sz="1200" i="1" dirty="0" err="1"/>
              <a:t>Filko</a:t>
            </a:r>
            <a:r>
              <a:rPr lang="en-GB" sz="1200" i="1" dirty="0"/>
              <a:t> et al., 2016</a:t>
            </a:r>
            <a:endParaRPr lang="cs-CZ" sz="1200" i="1" dirty="0"/>
          </a:p>
          <a:p>
            <a:pPr marL="0" indent="0">
              <a:buNone/>
            </a:pPr>
            <a:endParaRPr lang="sk-SK" i="1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55" y="3284984"/>
            <a:ext cx="48143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35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Nejlepší</a:t>
            </a:r>
            <a:r>
              <a:rPr lang="sk-SK" dirty="0"/>
              <a:t> z možných </a:t>
            </a:r>
            <a:r>
              <a:rPr lang="cs-CZ" dirty="0"/>
              <a:t>světů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742232"/>
            <a:ext cx="11167199" cy="5115768"/>
          </a:xfrm>
        </p:spPr>
        <p:txBody>
          <a:bodyPr/>
          <a:lstStyle/>
          <a:p>
            <a:r>
              <a:rPr lang="cs-CZ" sz="2400" dirty="0"/>
              <a:t>Úspěšné země 21. století s nejvyšší kvalitou života se liší velikostí státu, ale jedno mají společné: </a:t>
            </a:r>
            <a:r>
              <a:rPr lang="cs-CZ" sz="2400" b="1" dirty="0"/>
              <a:t>efektivní veřejnou správu zaměřenou na dosahování výsledků.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Nemohou si dovolit luxus masivního obcházení placení daní, a proto kromě jejich účinného vybírání občanům nabízejí </a:t>
            </a:r>
            <a:r>
              <a:rPr lang="cs-CZ" sz="2400" b="1" dirty="0"/>
              <a:t>kvalitní a efektivní veřejné služby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Hledají nejvyšší hodnotu (užitek) pro své občany, tedy </a:t>
            </a:r>
            <a:r>
              <a:rPr lang="cs-CZ" sz="2400" b="1" dirty="0"/>
              <a:t>nejlepší způsoby získávání a vynakládání veřejných zdrojů </a:t>
            </a:r>
            <a:r>
              <a:rPr lang="cs-CZ" sz="2400" dirty="0"/>
              <a:t>nebo regulace chování lidí a firem.</a:t>
            </a:r>
          </a:p>
        </p:txBody>
      </p:sp>
    </p:spTree>
    <p:extLst>
      <p:ext uri="{BB962C8B-B14F-4D97-AF65-F5344CB8AC3E}">
        <p14:creationId xmlns:p14="http://schemas.microsoft.com/office/powerpoint/2010/main" val="2391119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34858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„</a:t>
            </a:r>
            <a:r>
              <a:rPr lang="cs-CZ" i="1" dirty="0"/>
              <a:t>Ve  veřejném  sektoru  objektivně  působí  </a:t>
            </a:r>
            <a:br>
              <a:rPr lang="cs-CZ" i="1" dirty="0"/>
            </a:br>
            <a:r>
              <a:rPr lang="cs-CZ" i="1" dirty="0"/>
              <a:t>tendence  k neefektivnosti,  </a:t>
            </a:r>
            <a:br>
              <a:rPr lang="cs-CZ" i="1" dirty="0"/>
            </a:br>
            <a:r>
              <a:rPr lang="cs-CZ" i="1" dirty="0"/>
              <a:t>což  ještě neznamená, </a:t>
            </a:r>
            <a:br>
              <a:rPr lang="cs-CZ" i="1" dirty="0"/>
            </a:br>
            <a:r>
              <a:rPr lang="cs-CZ" i="1" dirty="0"/>
              <a:t>že veřejný sektor musí být sám osobě neefektivní</a:t>
            </a:r>
            <a:r>
              <a:rPr lang="cs-CZ" dirty="0"/>
              <a:t>.“ </a:t>
            </a:r>
            <a:br>
              <a:rPr lang="cs-CZ" dirty="0"/>
            </a:br>
            <a:r>
              <a:rPr lang="cs-CZ" dirty="0"/>
              <a:t>(Y. Strecková)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dirty="0"/>
              <a:t>Alokační efektivnost</a:t>
            </a:r>
          </a:p>
          <a:p>
            <a:r>
              <a:rPr lang="cs-CZ" dirty="0"/>
              <a:t>Produkční efektivnost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96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898DF5-578B-4858-AC3D-F29EB3CA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studia ekonomiky sociálního státu </a:t>
            </a:r>
            <a:br>
              <a:rPr lang="cs-CZ" dirty="0"/>
            </a:br>
            <a:endParaRPr lang="cs-CZ" dirty="0"/>
          </a:p>
        </p:txBody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485D6B63-F609-4AA6-89E3-F115E3C75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162" y="1795779"/>
            <a:ext cx="6129675" cy="46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5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006764"/>
            <a:ext cx="10753200" cy="4825236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/>
              <a:t>Co si konkrétně představíte pod pojmem </a:t>
            </a:r>
            <a:br>
              <a:rPr lang="cs-CZ" dirty="0"/>
            </a:br>
            <a:r>
              <a:rPr lang="cs-CZ" dirty="0"/>
              <a:t>neefektivnost fungování veřejného sektoru? </a:t>
            </a:r>
            <a:br>
              <a:rPr lang="cs-CZ" dirty="0"/>
            </a:br>
            <a:r>
              <a:rPr lang="cs-CZ" dirty="0"/>
              <a:t>Můžete uvést některé reálné příklady?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5" y="3429001"/>
            <a:ext cx="2553147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6033" y="670527"/>
            <a:ext cx="11126440" cy="1143000"/>
          </a:xfrm>
        </p:spPr>
        <p:txBody>
          <a:bodyPr/>
          <a:lstStyle/>
          <a:p>
            <a:r>
              <a:rPr lang="cs-CZ" dirty="0"/>
              <a:t>Příčiny tendence VS k neefektivnosti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033" y="1965346"/>
            <a:ext cx="11015603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neziskový charakter veřejného sektoru (absence kritéria zisku)</a:t>
            </a:r>
          </a:p>
          <a:p>
            <a:pPr>
              <a:lnSpc>
                <a:spcPct val="150000"/>
              </a:lnSpc>
            </a:pPr>
            <a:r>
              <a:rPr lang="cs-CZ" dirty="0"/>
              <a:t>obtížně vyjádřitelný užitek</a:t>
            </a:r>
          </a:p>
          <a:p>
            <a:pPr>
              <a:lnSpc>
                <a:spcPct val="150000"/>
              </a:lnSpc>
            </a:pPr>
            <a:r>
              <a:rPr lang="cs-CZ" dirty="0"/>
              <a:t>zprostředkovanost vztahu „užitná hodnota – plátce“</a:t>
            </a:r>
          </a:p>
          <a:p>
            <a:pPr>
              <a:lnSpc>
                <a:spcPct val="150000"/>
              </a:lnSpc>
            </a:pPr>
            <a:r>
              <a:rPr lang="cs-CZ" dirty="0"/>
              <a:t>slabá nebo žádná konkurence </a:t>
            </a:r>
          </a:p>
          <a:p>
            <a:pPr>
              <a:lnSpc>
                <a:spcPct val="150000"/>
              </a:lnSpc>
            </a:pPr>
            <a:r>
              <a:rPr lang="cs-CZ" dirty="0"/>
              <a:t>ostatní – jaké?</a:t>
            </a:r>
          </a:p>
        </p:txBody>
      </p:sp>
    </p:spTree>
    <p:extLst>
      <p:ext uri="{BB962C8B-B14F-4D97-AF65-F5344CB8AC3E}">
        <p14:creationId xmlns:p14="http://schemas.microsoft.com/office/powerpoint/2010/main" val="4175700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Které selhání vlády znáte? </a:t>
            </a:r>
          </a:p>
          <a:p>
            <a:pPr marL="0" indent="0" algn="ctr">
              <a:buNone/>
            </a:pPr>
            <a:r>
              <a:rPr lang="cs-CZ" dirty="0"/>
              <a:t>Co z nich vyplývá pro možnosti státních zásahů?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5" y="3429001"/>
            <a:ext cx="2553147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27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Selhání vlády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05163" y="1855366"/>
            <a:ext cx="10335491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Omezené informace.</a:t>
            </a:r>
          </a:p>
          <a:p>
            <a:pPr>
              <a:lnSpc>
                <a:spcPct val="150000"/>
              </a:lnSpc>
            </a:pPr>
            <a:r>
              <a:rPr lang="cs-CZ" dirty="0"/>
              <a:t>Omezená možnost  kontrolovat,  resp.  řídit  reakce  soukromého  sektoru.</a:t>
            </a:r>
          </a:p>
          <a:p>
            <a:pPr>
              <a:lnSpc>
                <a:spcPct val="150000"/>
              </a:lnSpc>
            </a:pPr>
            <a:r>
              <a:rPr lang="cs-CZ" dirty="0"/>
              <a:t>Omezená kontrola nad byrokratickým aparátem.</a:t>
            </a:r>
          </a:p>
          <a:p>
            <a:pPr>
              <a:lnSpc>
                <a:spcPct val="150000"/>
              </a:lnSpc>
            </a:pPr>
            <a:r>
              <a:rPr lang="cs-CZ" dirty="0"/>
              <a:t>Omezení vyplývající z podstaty politického procesu, kterým se formuluje vůle státu, jeho politika.</a:t>
            </a:r>
          </a:p>
        </p:txBody>
      </p:sp>
    </p:spTree>
    <p:extLst>
      <p:ext uri="{BB962C8B-B14F-4D97-AF65-F5344CB8AC3E}">
        <p14:creationId xmlns:p14="http://schemas.microsoft.com/office/powerpoint/2010/main" val="3687436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1124744"/>
            <a:ext cx="758149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403273" y="6381329"/>
            <a:ext cx="6282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/>
              <a:t>Štefan Kišš, Útvar hodnoty za peniaze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99014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Filozofická </a:t>
            </a:r>
            <a:r>
              <a:rPr lang="sk-SK" dirty="0" err="1"/>
              <a:t>změna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712913"/>
            <a:ext cx="10753200" cy="4579639"/>
          </a:xfrm>
        </p:spPr>
        <p:txBody>
          <a:bodyPr/>
          <a:lstStyle/>
          <a:p>
            <a:r>
              <a:rPr lang="cs-CZ" sz="2200" i="1" dirty="0"/>
              <a:t>„kdo neokrádá stát, okrádá vlastní rodinu“</a:t>
            </a:r>
            <a:br>
              <a:rPr lang="en-GB" sz="2200" i="1" dirty="0"/>
            </a:br>
            <a:r>
              <a:rPr lang="cs-CZ" sz="2200" i="1" dirty="0"/>
              <a:t>„ze společného krev neteče“</a:t>
            </a:r>
            <a:endParaRPr lang="en-GB" sz="2200" dirty="0"/>
          </a:p>
          <a:p>
            <a:pPr lvl="1"/>
            <a:r>
              <a:rPr lang="en-GB" sz="2200" dirty="0"/>
              <a:t>J</a:t>
            </a:r>
            <a:r>
              <a:rPr lang="cs-CZ" sz="2200" dirty="0"/>
              <a:t>e potřebné zdůrazňovat</a:t>
            </a:r>
            <a:br>
              <a:rPr lang="en-GB" sz="2200" dirty="0"/>
            </a:br>
            <a:r>
              <a:rPr lang="cs-CZ" sz="2200" dirty="0"/>
              <a:t>principy, které by měli být samozřejmostí. </a:t>
            </a:r>
            <a:endParaRPr lang="en-GB" sz="2200" dirty="0"/>
          </a:p>
          <a:p>
            <a:pPr marL="457200" lvl="1" indent="0">
              <a:buNone/>
            </a:pPr>
            <a:endParaRPr lang="cs-CZ" sz="2200" dirty="0"/>
          </a:p>
          <a:p>
            <a:pPr marL="457200" lvl="1" indent="0">
              <a:buNone/>
            </a:pPr>
            <a:endParaRPr lang="cs-CZ" sz="2200" dirty="0"/>
          </a:p>
          <a:p>
            <a:r>
              <a:rPr lang="cs-CZ" sz="2200" dirty="0"/>
              <a:t>Alibistickou formulku „v souladu so zákonem“ by mělo nahradit „</a:t>
            </a:r>
            <a:r>
              <a:rPr lang="cs-CZ" sz="2200" b="1" dirty="0"/>
              <a:t>byla to nejlepší z možností</a:t>
            </a:r>
            <a:r>
              <a:rPr lang="cs-CZ" sz="2200" dirty="0"/>
              <a:t>“ následované srozumitelnými argumenty</a:t>
            </a:r>
            <a:r>
              <a:rPr lang="en-GB" sz="2200" dirty="0"/>
              <a:t> -</a:t>
            </a:r>
            <a:r>
              <a:rPr lang="cs-CZ" sz="2200" dirty="0"/>
              <a:t> proč.</a:t>
            </a:r>
          </a:p>
          <a:p>
            <a:r>
              <a:rPr lang="cs-CZ" sz="2200" dirty="0"/>
              <a:t>Mělo by být samozřejmostí, že se zákon neporušil, diskuse by se měla soustředit na to, </a:t>
            </a:r>
            <a:r>
              <a:rPr lang="cs-CZ" sz="2200" b="1" dirty="0"/>
              <a:t>zda byl zvolený přístup s největším užitkem pro občany</a:t>
            </a:r>
            <a:r>
              <a:rPr lang="cs-CZ" sz="2200" dirty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1" y="155679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1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673" y="516711"/>
            <a:ext cx="11166764" cy="1143000"/>
          </a:xfrm>
        </p:spPr>
        <p:txBody>
          <a:bodyPr/>
          <a:lstStyle/>
          <a:p>
            <a:r>
              <a:rPr lang="pl-PL" dirty="0"/>
              <a:t>Potřebujeme zvýšit hodnotu za peníze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9673" y="1628801"/>
            <a:ext cx="9919854" cy="4525963"/>
          </a:xfrm>
        </p:spPr>
        <p:txBody>
          <a:bodyPr/>
          <a:lstStyle/>
          <a:p>
            <a:r>
              <a:rPr lang="cs-CZ" dirty="0"/>
              <a:t>Ekonomicky hodnotit všechna rozhodnutí veřejného sektoru - provázku, investice, politiky a regulaci</a:t>
            </a:r>
          </a:p>
          <a:p>
            <a:pPr lvl="1"/>
            <a:r>
              <a:rPr lang="cs-CZ" sz="1800" dirty="0"/>
              <a:t>Předběžně (</a:t>
            </a:r>
            <a:r>
              <a:rPr lang="cs-CZ" sz="1800" dirty="0" err="1"/>
              <a:t>exante</a:t>
            </a:r>
            <a:r>
              <a:rPr lang="cs-CZ" sz="1800" dirty="0"/>
              <a:t>) vládnou agenturou </a:t>
            </a:r>
            <a:br>
              <a:rPr lang="en-GB" sz="1800" dirty="0"/>
            </a:br>
            <a:r>
              <a:rPr lang="cs-CZ" sz="1800" dirty="0"/>
              <a:t>I následně (</a:t>
            </a:r>
            <a:r>
              <a:rPr lang="cs-CZ" sz="1800" dirty="0" err="1"/>
              <a:t>expost</a:t>
            </a:r>
            <a:r>
              <a:rPr lang="cs-CZ" sz="1800" dirty="0"/>
              <a:t>) nezávislou agenturou</a:t>
            </a:r>
          </a:p>
          <a:p>
            <a:pPr lvl="1"/>
            <a:r>
              <a:rPr lang="cs-CZ" sz="1800" dirty="0"/>
              <a:t>Na úrovni jednotlivých vyšších projektů/rozhodnutí, </a:t>
            </a:r>
            <a:br>
              <a:rPr lang="en-GB" sz="1800" dirty="0"/>
            </a:br>
            <a:r>
              <a:rPr lang="cs-CZ" sz="1800" dirty="0"/>
              <a:t>ale pravidelně i celé výdavkové obálky (revize </a:t>
            </a:r>
            <a:r>
              <a:rPr lang="cs-CZ" sz="1800" dirty="0" err="1"/>
              <a:t>výdavků</a:t>
            </a:r>
            <a:r>
              <a:rPr lang="cs-CZ" sz="1800" dirty="0"/>
              <a:t>)</a:t>
            </a:r>
          </a:p>
          <a:p>
            <a:pPr marL="324000" lvl="1" indent="0">
              <a:buNone/>
            </a:pPr>
            <a:endParaRPr lang="cs-CZ" sz="1800" dirty="0"/>
          </a:p>
          <a:p>
            <a:r>
              <a:rPr lang="cs-CZ" dirty="0"/>
              <a:t>Klást důraz na výsledky (programové rozpočtovaní)</a:t>
            </a:r>
          </a:p>
          <a:p>
            <a:pPr lvl="1"/>
            <a:r>
              <a:rPr lang="cs-CZ" sz="1800" dirty="0"/>
              <a:t>Porovnávat se vůči nejlepším doma </a:t>
            </a:r>
            <a:br>
              <a:rPr lang="cs-CZ" sz="1800" dirty="0"/>
            </a:br>
            <a:r>
              <a:rPr lang="cs-CZ" sz="1800" dirty="0"/>
              <a:t>i v zahraničí, veřejně, transparentně </a:t>
            </a:r>
          </a:p>
          <a:p>
            <a:pPr lvl="1"/>
            <a:r>
              <a:rPr lang="cs-CZ" sz="1800" dirty="0"/>
              <a:t>Potřebujeme konsolidovat veřejné finance, </a:t>
            </a:r>
            <a:br>
              <a:rPr lang="cs-CZ" sz="1800" dirty="0"/>
            </a:br>
            <a:r>
              <a:rPr lang="cs-CZ" sz="1800" dirty="0"/>
              <a:t>často ani nevíme, které rozhodnutí zvyšují blahobyt.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71" y="4443498"/>
            <a:ext cx="2197607" cy="18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39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Koncept</a:t>
            </a:r>
            <a:r>
              <a:rPr lang="en-GB" dirty="0"/>
              <a:t> VFM (“value-for-money”)</a:t>
            </a:r>
          </a:p>
        </p:txBody>
      </p:sp>
      <p:pic>
        <p:nvPicPr>
          <p:cNvPr id="33" name="Zástupný symbol pro obsah 3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342" y="1826173"/>
            <a:ext cx="7350515" cy="3616086"/>
          </a:xfrm>
          <a:prstGeom prst="rect">
            <a:avLst/>
          </a:prstGeom>
        </p:spPr>
      </p:pic>
      <p:sp>
        <p:nvSpPr>
          <p:cNvPr id="34" name="Obdélník 33"/>
          <p:cNvSpPr/>
          <p:nvPr/>
        </p:nvSpPr>
        <p:spPr>
          <a:xfrm>
            <a:off x="6960096" y="5820951"/>
            <a:ext cx="3140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Šebo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&amp; Vaceková,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23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3885" y="637145"/>
            <a:ext cx="5760640" cy="647700"/>
          </a:xfrm>
        </p:spPr>
        <p:txBody>
          <a:bodyPr/>
          <a:lstStyle/>
          <a:p>
            <a:r>
              <a:rPr lang="sk-SK" dirty="0" err="1"/>
              <a:t>Value</a:t>
            </a:r>
            <a:r>
              <a:rPr lang="sk-SK" dirty="0"/>
              <a:t>-</a:t>
            </a:r>
            <a:r>
              <a:rPr lang="sk-SK" dirty="0" err="1"/>
              <a:t>for</a:t>
            </a:r>
            <a:r>
              <a:rPr lang="sk-SK" dirty="0"/>
              <a:t>-Money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Value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Many</a:t>
            </a:r>
            <a:br>
              <a:rPr lang="cs-CZ" dirty="0"/>
            </a:b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2348880"/>
            <a:ext cx="4352633" cy="340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157511"/>
            <a:ext cx="1656184" cy="15910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212976"/>
            <a:ext cx="2768006" cy="21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435" y="762999"/>
            <a:ext cx="10427855" cy="1143000"/>
          </a:xfrm>
        </p:spPr>
        <p:txBody>
          <a:bodyPr/>
          <a:lstStyle/>
          <a:p>
            <a:r>
              <a:rPr lang="cs-CZ" dirty="0"/>
              <a:t>Společenský dopad a návratnost investicí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435" y="1988840"/>
            <a:ext cx="10289310" cy="3672408"/>
          </a:xfrm>
        </p:spPr>
        <p:txBody>
          <a:bodyPr/>
          <a:lstStyle/>
          <a:p>
            <a:r>
              <a:rPr lang="en-GB" sz="2400" i="1" dirty="0"/>
              <a:t>“[p]</a:t>
            </a:r>
            <a:r>
              <a:rPr lang="en-GB" sz="2400" i="1" dirty="0" err="1"/>
              <a:t>ractical</a:t>
            </a:r>
            <a:r>
              <a:rPr lang="en-GB" sz="2400" i="1" dirty="0"/>
              <a:t> men, who believe themselves to be quite exempt from any intellectual influence, are usually the slaves of some defunct economist” (Keynes, 1965:383) </a:t>
            </a:r>
          </a:p>
          <a:p>
            <a:pPr marL="0" indent="0">
              <a:buNone/>
            </a:pPr>
            <a:endParaRPr lang="en-GB" sz="2400" i="1" dirty="0"/>
          </a:p>
          <a:p>
            <a:r>
              <a:rPr lang="cs-CZ" sz="2400" dirty="0"/>
              <a:t>Při hodnocení efektivnosti výdajových programů se těžiště sice pomalu, ale jistě přesouvá od hodnocení vstupů a výstupů k měření dopadů a společenského přínosu poskytovaných veřejných služeb</a:t>
            </a:r>
            <a:r>
              <a:rPr lang="en-GB" sz="2400" dirty="0"/>
              <a:t>.</a:t>
            </a:r>
            <a:r>
              <a:rPr lang="cs-CZ" sz="2400" dirty="0"/>
              <a:t> </a:t>
            </a:r>
            <a:endParaRPr lang="en-GB" sz="2400" dirty="0"/>
          </a:p>
          <a:p>
            <a:r>
              <a:rPr lang="cs-CZ" sz="2400" dirty="0"/>
              <a:t>viz např. Barman, 2007; Lynch-</a:t>
            </a:r>
            <a:r>
              <a:rPr lang="cs-CZ" sz="2400" dirty="0" err="1"/>
              <a:t>Cerullo</a:t>
            </a:r>
            <a:r>
              <a:rPr lang="cs-CZ" sz="2400" dirty="0"/>
              <a:t> &amp; </a:t>
            </a:r>
            <a:r>
              <a:rPr lang="cs-CZ" sz="2400" dirty="0" err="1"/>
              <a:t>Cooney</a:t>
            </a:r>
            <a:r>
              <a:rPr lang="cs-CZ" sz="2400" dirty="0"/>
              <a:t>, 2011; </a:t>
            </a:r>
            <a:r>
              <a:rPr lang="cs-CZ" sz="2400" dirty="0" err="1"/>
              <a:t>Moore</a:t>
            </a:r>
            <a:r>
              <a:rPr lang="cs-CZ" sz="2400" dirty="0"/>
              <a:t>, 2013; Maier et al., 2015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47016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 noChangeArrowheads="1"/>
          </p:cNvSpPr>
          <p:nvPr>
            <p:ph type="title"/>
          </p:nvPr>
        </p:nvSpPr>
        <p:spPr>
          <a:xfrm>
            <a:off x="609600" y="672811"/>
            <a:ext cx="11249891" cy="681038"/>
          </a:xfrm>
        </p:spPr>
        <p:txBody>
          <a:bodyPr/>
          <a:lstStyle/>
          <a:p>
            <a:r>
              <a:rPr lang="sk-SK" altLang="en-US" dirty="0"/>
              <a:t>Základní ekonomické otázky (</a:t>
            </a:r>
            <a:r>
              <a:rPr lang="sk-SK" altLang="en-US" dirty="0" err="1"/>
              <a:t>Stiglitz</a:t>
            </a:r>
            <a:r>
              <a:rPr lang="sk-SK" altLang="en-US" dirty="0"/>
              <a:t>, 2000)</a:t>
            </a:r>
            <a:endParaRPr lang="cs-CZ" altLang="en-US" dirty="0"/>
          </a:p>
        </p:txBody>
      </p:sp>
      <p:sp>
        <p:nvSpPr>
          <p:cNvPr id="512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988290" y="1838035"/>
            <a:ext cx="10492509" cy="43872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/>
              <a:t>Jak vláda ovlivňuje ekonomiku?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Co by měla vláda dělat?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Proč jsou některé hospodářské činnosti prováděny ve veřejném sektoru a jiné v soukromém sektoru?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Měla by vláda dělat víc, než dělá aktuálně, nebo méně?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Měla by vláda změnit to, co dělá a jak to dělá?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642045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253" y="658215"/>
            <a:ext cx="7827963" cy="647700"/>
          </a:xfrm>
        </p:spPr>
        <p:txBody>
          <a:bodyPr/>
          <a:lstStyle/>
          <a:p>
            <a:r>
              <a:rPr lang="de-DE" dirty="0"/>
              <a:t>Impact – a </a:t>
            </a:r>
            <a:r>
              <a:rPr lang="de-DE" dirty="0" err="1"/>
              <a:t>fuzzy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!</a:t>
            </a:r>
          </a:p>
        </p:txBody>
      </p:sp>
      <p:sp>
        <p:nvSpPr>
          <p:cNvPr id="5" name="Ovale Legende 4"/>
          <p:cNvSpPr/>
          <p:nvPr/>
        </p:nvSpPr>
        <p:spPr>
          <a:xfrm>
            <a:off x="2142272" y="1772817"/>
            <a:ext cx="2873609" cy="1640563"/>
          </a:xfrm>
          <a:prstGeom prst="wedgeEllipseCallout">
            <a:avLst>
              <a:gd name="adj1" fmla="val -53033"/>
              <a:gd name="adj2" fmla="val 4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Co vůbec </a:t>
            </a:r>
            <a:r>
              <a:rPr lang="de-DE" dirty="0" err="1"/>
              <a:t>znamená</a:t>
            </a:r>
            <a:r>
              <a:rPr lang="de-DE" dirty="0"/>
              <a:t> „</a:t>
            </a:r>
            <a:r>
              <a:rPr lang="de-DE" dirty="0" err="1"/>
              <a:t>dopad</a:t>
            </a:r>
            <a:r>
              <a:rPr lang="de-DE" dirty="0"/>
              <a:t>“?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1919537" y="3573016"/>
            <a:ext cx="2597813" cy="1512168"/>
          </a:xfrm>
          <a:prstGeom prst="wedgeEllipseCallout">
            <a:avLst>
              <a:gd name="adj1" fmla="val -53033"/>
              <a:gd name="adj2" fmla="val 4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Maximaliz</a:t>
            </a:r>
            <a:r>
              <a:rPr lang="cs-CZ" dirty="0"/>
              <a:t>a</a:t>
            </a:r>
            <a:r>
              <a:rPr lang="de-DE" dirty="0"/>
              <a:t>c</a:t>
            </a:r>
            <a:r>
              <a:rPr lang="cs-CZ" dirty="0"/>
              <a:t>e</a:t>
            </a:r>
            <a:r>
              <a:rPr lang="de-DE" dirty="0"/>
              <a:t> </a:t>
            </a:r>
            <a:r>
              <a:rPr lang="de-DE" dirty="0" err="1"/>
              <a:t>sociáln</a:t>
            </a:r>
            <a:r>
              <a:rPr lang="cs-CZ" dirty="0"/>
              <a:t>í</a:t>
            </a:r>
            <a:r>
              <a:rPr lang="de-DE" dirty="0" err="1"/>
              <a:t>ch</a:t>
            </a:r>
            <a:r>
              <a:rPr lang="de-DE" dirty="0"/>
              <a:t> </a:t>
            </a:r>
            <a:r>
              <a:rPr lang="de-DE" dirty="0" err="1"/>
              <a:t>dopad</a:t>
            </a:r>
            <a:r>
              <a:rPr lang="cs-CZ" dirty="0"/>
              <a:t>ů</a:t>
            </a:r>
            <a:r>
              <a:rPr lang="de-DE" dirty="0"/>
              <a:t>!?</a:t>
            </a:r>
          </a:p>
        </p:txBody>
      </p:sp>
      <p:sp>
        <p:nvSpPr>
          <p:cNvPr id="7" name="Ovale Legende 6"/>
          <p:cNvSpPr/>
          <p:nvPr/>
        </p:nvSpPr>
        <p:spPr>
          <a:xfrm>
            <a:off x="5306416" y="1714164"/>
            <a:ext cx="2949824" cy="1642828"/>
          </a:xfrm>
          <a:prstGeom prst="wedgeEllipseCallout">
            <a:avLst>
              <a:gd name="adj1" fmla="val -53033"/>
              <a:gd name="adj2" fmla="val 4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40 </a:t>
            </a:r>
            <a:r>
              <a:rPr lang="de-DE" dirty="0" err="1"/>
              <a:t>met</a:t>
            </a:r>
            <a:r>
              <a:rPr lang="cs-CZ" dirty="0"/>
              <a:t>ó</a:t>
            </a:r>
            <a:r>
              <a:rPr lang="de-DE" dirty="0"/>
              <a:t>d?</a:t>
            </a:r>
          </a:p>
          <a:p>
            <a:pPr algn="ctr"/>
            <a:r>
              <a:rPr lang="de-DE" dirty="0"/>
              <a:t>200 </a:t>
            </a:r>
            <a:r>
              <a:rPr lang="de-DE" dirty="0" err="1"/>
              <a:t>metód</a:t>
            </a:r>
            <a:r>
              <a:rPr lang="de-DE" dirty="0"/>
              <a:t>? </a:t>
            </a:r>
          </a:p>
        </p:txBody>
      </p:sp>
      <p:sp>
        <p:nvSpPr>
          <p:cNvPr id="8" name="Ovale Legende 7"/>
          <p:cNvSpPr/>
          <p:nvPr/>
        </p:nvSpPr>
        <p:spPr>
          <a:xfrm>
            <a:off x="7680176" y="2981332"/>
            <a:ext cx="2857404" cy="1671805"/>
          </a:xfrm>
          <a:prstGeom prst="wedgeEllipseCallout">
            <a:avLst>
              <a:gd name="adj1" fmla="val 32293"/>
              <a:gd name="adj2" fmla="val 64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úsp</a:t>
            </a:r>
            <a:r>
              <a:rPr lang="cs-CZ" dirty="0"/>
              <a:t>ě</a:t>
            </a:r>
            <a:r>
              <a:rPr lang="de-DE" dirty="0" err="1"/>
              <a:t>ch</a:t>
            </a:r>
            <a:r>
              <a:rPr lang="de-DE" dirty="0"/>
              <a:t> = </a:t>
            </a:r>
            <a:r>
              <a:rPr lang="de-DE" dirty="0" err="1"/>
              <a:t>dopad</a:t>
            </a:r>
            <a:r>
              <a:rPr lang="de-DE" dirty="0"/>
              <a:t>? </a:t>
            </a:r>
            <a:r>
              <a:rPr lang="de-DE" dirty="0" err="1"/>
              <a:t>dopad</a:t>
            </a:r>
            <a:r>
              <a:rPr lang="de-DE" dirty="0"/>
              <a:t> 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úspechu</a:t>
            </a:r>
            <a:r>
              <a:rPr lang="de-DE" dirty="0"/>
              <a:t>?! </a:t>
            </a:r>
          </a:p>
        </p:txBody>
      </p:sp>
      <p:sp>
        <p:nvSpPr>
          <p:cNvPr id="9" name="Ovale Legende 8"/>
          <p:cNvSpPr/>
          <p:nvPr/>
        </p:nvSpPr>
        <p:spPr>
          <a:xfrm>
            <a:off x="6755530" y="4821936"/>
            <a:ext cx="3001420" cy="1671805"/>
          </a:xfrm>
          <a:prstGeom prst="wedgeEllipseCallout">
            <a:avLst>
              <a:gd name="adj1" fmla="val 61544"/>
              <a:gd name="adj2" fmla="val 34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Řazení podle </a:t>
            </a:r>
            <a:r>
              <a:rPr lang="de-DE" dirty="0" err="1"/>
              <a:t>dopad</a:t>
            </a:r>
            <a:r>
              <a:rPr lang="cs-CZ" dirty="0"/>
              <a:t>ů</a:t>
            </a:r>
            <a:r>
              <a:rPr lang="de-DE" dirty="0"/>
              <a:t>?</a:t>
            </a:r>
          </a:p>
        </p:txBody>
      </p:sp>
      <p:sp>
        <p:nvSpPr>
          <p:cNvPr id="10" name="Ovale Legende 9"/>
          <p:cNvSpPr/>
          <p:nvPr/>
        </p:nvSpPr>
        <p:spPr>
          <a:xfrm>
            <a:off x="4615702" y="3446406"/>
            <a:ext cx="2929412" cy="1671805"/>
          </a:xfrm>
          <a:prstGeom prst="wedgeEllipseCallout">
            <a:avLst>
              <a:gd name="adj1" fmla="val 13501"/>
              <a:gd name="adj2" fmla="val 7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Je SROI-</a:t>
            </a:r>
            <a:r>
              <a:rPr lang="de-DE" dirty="0" err="1"/>
              <a:t>analýza</a:t>
            </a:r>
            <a:r>
              <a:rPr lang="de-DE" dirty="0"/>
              <a:t> </a:t>
            </a:r>
            <a:r>
              <a:rPr lang="de-DE" dirty="0" err="1"/>
              <a:t>analýzou</a:t>
            </a:r>
            <a:r>
              <a:rPr lang="de-DE" dirty="0"/>
              <a:t> </a:t>
            </a:r>
            <a:r>
              <a:rPr lang="de-DE" dirty="0" err="1"/>
              <a:t>náklad</a:t>
            </a:r>
            <a:r>
              <a:rPr lang="cs-CZ" dirty="0"/>
              <a:t>ů</a:t>
            </a:r>
            <a:r>
              <a:rPr lang="de-DE" dirty="0"/>
              <a:t> a </a:t>
            </a:r>
            <a:r>
              <a:rPr lang="de-DE" dirty="0" err="1"/>
              <a:t>úžitk</a:t>
            </a:r>
            <a:r>
              <a:rPr lang="cs-CZ" dirty="0"/>
              <a:t>ů</a:t>
            </a:r>
            <a:r>
              <a:rPr lang="de-DE" dirty="0"/>
              <a:t>?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3181734" y="5118210"/>
            <a:ext cx="2770251" cy="1512168"/>
          </a:xfrm>
          <a:prstGeom prst="wedgeEllipseCallout">
            <a:avLst>
              <a:gd name="adj1" fmla="val -53033"/>
              <a:gd name="adj2" fmla="val 4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Impact Value Chain</a:t>
            </a:r>
          </a:p>
        </p:txBody>
      </p:sp>
    </p:spTree>
    <p:extLst>
      <p:ext uri="{BB962C8B-B14F-4D97-AF65-F5344CB8AC3E}">
        <p14:creationId xmlns:p14="http://schemas.microsoft.com/office/powerpoint/2010/main" val="3956727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763666" y="644632"/>
            <a:ext cx="8496944" cy="432047"/>
          </a:xfrm>
        </p:spPr>
        <p:txBody>
          <a:bodyPr>
            <a:normAutofit fontScale="90000"/>
          </a:bodyPr>
          <a:lstStyle/>
          <a:p>
            <a:r>
              <a:rPr lang="de-AT" dirty="0" err="1"/>
              <a:t>Social</a:t>
            </a:r>
            <a:r>
              <a:rPr lang="de-AT" dirty="0"/>
              <a:t> Return on Investment  </a:t>
            </a:r>
            <a:r>
              <a:rPr lang="cs-CZ" dirty="0"/>
              <a:t>(</a:t>
            </a:r>
            <a:r>
              <a:rPr lang="de-AT" dirty="0"/>
              <a:t>SROI</a:t>
            </a:r>
            <a:r>
              <a:rPr lang="cs-CZ" dirty="0"/>
              <a:t>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3666" y="1715365"/>
            <a:ext cx="10356662" cy="48246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err="1"/>
              <a:t>Nástroje</a:t>
            </a:r>
            <a:r>
              <a:rPr lang="en-US" dirty="0"/>
              <a:t> k </a:t>
            </a: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nefinančních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</a:t>
            </a:r>
            <a:r>
              <a:rPr lang="en-US" dirty="0" err="1"/>
              <a:t>vznikaly</a:t>
            </a:r>
            <a:r>
              <a:rPr lang="en-US" dirty="0"/>
              <a:t> v USA </a:t>
            </a:r>
            <a:r>
              <a:rPr lang="en-US" dirty="0" err="1"/>
              <a:t>již</a:t>
            </a:r>
            <a:r>
              <a:rPr lang="en-US" dirty="0"/>
              <a:t> od 80. let 20. </a:t>
            </a:r>
            <a:r>
              <a:rPr lang="en-US" dirty="0" err="1"/>
              <a:t>století</a:t>
            </a:r>
            <a:r>
              <a:rPr lang="en-US" dirty="0"/>
              <a:t>, a to </a:t>
            </a:r>
            <a:r>
              <a:rPr lang="en-US" dirty="0" err="1"/>
              <a:t>především</a:t>
            </a:r>
            <a:r>
              <a:rPr lang="en-US" dirty="0"/>
              <a:t> k </a:t>
            </a: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dopadu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, </a:t>
            </a:r>
            <a:r>
              <a:rPr lang="en-US" dirty="0" err="1"/>
              <a:t>jež</a:t>
            </a:r>
            <a:r>
              <a:rPr lang="en-US" dirty="0"/>
              <a:t>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hrazeny</a:t>
            </a:r>
            <a:r>
              <a:rPr lang="en-US" dirty="0"/>
              <a:t> </a:t>
            </a:r>
            <a:r>
              <a:rPr lang="en-US" dirty="0" err="1"/>
              <a:t>státem</a:t>
            </a:r>
            <a:r>
              <a:rPr lang="en-US" dirty="0"/>
              <a:t>, aby </a:t>
            </a:r>
            <a:r>
              <a:rPr lang="en-US" dirty="0" err="1"/>
              <a:t>mohly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porovnávány</a:t>
            </a:r>
            <a:r>
              <a:rPr lang="en-US" dirty="0"/>
              <a:t> se </a:t>
            </a:r>
            <a:r>
              <a:rPr lang="en-US" dirty="0" err="1"/>
              <a:t>službami</a:t>
            </a:r>
            <a:r>
              <a:rPr lang="en-US" dirty="0"/>
              <a:t> </a:t>
            </a:r>
            <a:r>
              <a:rPr lang="en-US" dirty="0" err="1"/>
              <a:t>poskytovanými</a:t>
            </a:r>
            <a:r>
              <a:rPr lang="en-US" dirty="0"/>
              <a:t> </a:t>
            </a:r>
            <a:r>
              <a:rPr lang="en-US" dirty="0" err="1"/>
              <a:t>soukromým</a:t>
            </a:r>
            <a:r>
              <a:rPr lang="en-US" dirty="0"/>
              <a:t> </a:t>
            </a:r>
            <a:r>
              <a:rPr lang="en-US" dirty="0" err="1"/>
              <a:t>sektorem</a:t>
            </a:r>
            <a:r>
              <a:rPr lang="en-US" dirty="0"/>
              <a:t> (</a:t>
            </a:r>
            <a:r>
              <a:rPr lang="en-US" dirty="0" err="1"/>
              <a:t>Krátký</a:t>
            </a:r>
            <a:r>
              <a:rPr lang="en-US" dirty="0"/>
              <a:t>, 2012).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 V </a:t>
            </a:r>
            <a:r>
              <a:rPr lang="en-US" dirty="0" err="1"/>
              <a:t>současnosti</a:t>
            </a:r>
            <a:r>
              <a:rPr lang="en-US" dirty="0"/>
              <a:t> je </a:t>
            </a:r>
            <a:r>
              <a:rPr lang="en-US" dirty="0" err="1"/>
              <a:t>jednou</a:t>
            </a:r>
            <a:r>
              <a:rPr lang="en-US" dirty="0"/>
              <a:t> z </a:t>
            </a:r>
            <a:r>
              <a:rPr lang="en-US" dirty="0" err="1"/>
              <a:t>nejpoužívanějších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SROI </a:t>
            </a:r>
            <a:r>
              <a:rPr lang="en-US" dirty="0" err="1"/>
              <a:t>analýza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dirty="0" err="1"/>
              <a:t>Jedná</a:t>
            </a:r>
            <a:r>
              <a:rPr lang="en-US" dirty="0"/>
              <a:t> se o </a:t>
            </a:r>
            <a:r>
              <a:rPr lang="en-US" dirty="0" err="1"/>
              <a:t>Analýzu</a:t>
            </a:r>
            <a:r>
              <a:rPr lang="en-US" dirty="0"/>
              <a:t> </a:t>
            </a:r>
            <a:r>
              <a:rPr lang="en-US" dirty="0" err="1"/>
              <a:t>společenské</a:t>
            </a:r>
            <a:r>
              <a:rPr lang="en-US" dirty="0"/>
              <a:t> </a:t>
            </a:r>
            <a:r>
              <a:rPr lang="en-US" dirty="0" err="1"/>
              <a:t>návratnosti</a:t>
            </a:r>
            <a:r>
              <a:rPr lang="en-US" dirty="0"/>
              <a:t> </a:t>
            </a:r>
            <a:r>
              <a:rPr lang="en-US" dirty="0" err="1"/>
              <a:t>investic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determinován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zisk</a:t>
            </a:r>
            <a:r>
              <a:rPr lang="en-US" dirty="0"/>
              <a:t>, ale </a:t>
            </a:r>
            <a:r>
              <a:rPr lang="en-US" dirty="0" err="1"/>
              <a:t>hodnotí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vyčíslením</a:t>
            </a:r>
            <a:r>
              <a:rPr lang="en-US" dirty="0"/>
              <a:t> </a:t>
            </a:r>
            <a:r>
              <a:rPr lang="en-US" dirty="0" err="1"/>
              <a:t>ekonomických</a:t>
            </a:r>
            <a:r>
              <a:rPr lang="en-US" dirty="0"/>
              <a:t>, </a:t>
            </a:r>
            <a:r>
              <a:rPr lang="en-US" dirty="0" err="1"/>
              <a:t>sociálních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environmentálních</a:t>
            </a:r>
            <a:r>
              <a:rPr lang="en-US" dirty="0"/>
              <a:t> </a:t>
            </a:r>
            <a:r>
              <a:rPr lang="en-US" dirty="0" err="1"/>
              <a:t>nákladů</a:t>
            </a:r>
            <a:r>
              <a:rPr lang="en-US" dirty="0"/>
              <a:t> a </a:t>
            </a:r>
            <a:r>
              <a:rPr lang="en-US" dirty="0" err="1"/>
              <a:t>přínosů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zohledňující</a:t>
            </a:r>
            <a:r>
              <a:rPr lang="en-US" dirty="0"/>
              <a:t> </a:t>
            </a:r>
            <a:r>
              <a:rPr lang="en-US" dirty="0" err="1"/>
              <a:t>nefinanční</a:t>
            </a:r>
            <a:r>
              <a:rPr lang="en-US" dirty="0"/>
              <a:t> </a:t>
            </a:r>
            <a:r>
              <a:rPr lang="en-US" dirty="0" err="1"/>
              <a:t>dopady</a:t>
            </a:r>
            <a:r>
              <a:rPr lang="en-US" dirty="0"/>
              <a:t> </a:t>
            </a:r>
            <a:r>
              <a:rPr lang="en-US" dirty="0" err="1"/>
              <a:t>organizace</a:t>
            </a:r>
            <a:r>
              <a:rPr lang="en-US" dirty="0"/>
              <a:t>, </a:t>
            </a:r>
            <a:r>
              <a:rPr lang="en-US" dirty="0" err="1"/>
              <a:t>jež</a:t>
            </a:r>
            <a:r>
              <a:rPr lang="en-US" dirty="0"/>
              <a:t> je v </a:t>
            </a:r>
            <a:r>
              <a:rPr lang="en-US" dirty="0" err="1"/>
              <a:t>souladu</a:t>
            </a:r>
            <a:r>
              <a:rPr lang="en-US" dirty="0"/>
              <a:t> se </a:t>
            </a:r>
            <a:r>
              <a:rPr lang="en-US" dirty="0" err="1"/>
              <a:t>standardy</a:t>
            </a:r>
            <a:r>
              <a:rPr lang="en-US" dirty="0"/>
              <a:t> SROI </a:t>
            </a:r>
            <a:r>
              <a:rPr lang="en-US" dirty="0" err="1"/>
              <a:t>analýzy</a:t>
            </a:r>
            <a:r>
              <a:rPr lang="en-US" dirty="0"/>
              <a:t>,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zpracována</a:t>
            </a:r>
            <a:r>
              <a:rPr lang="en-US" dirty="0"/>
              <a:t> v USA (Coastal Enterprises Inc. 1) </a:t>
            </a:r>
            <a:r>
              <a:rPr lang="en-US" dirty="0" err="1"/>
              <a:t>roku</a:t>
            </a:r>
            <a:r>
              <a:rPr lang="en-US" dirty="0"/>
              <a:t> 1996.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062072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250" y="658447"/>
            <a:ext cx="7827963" cy="647700"/>
          </a:xfrm>
        </p:spPr>
        <p:txBody>
          <a:bodyPr/>
          <a:lstStyle/>
          <a:p>
            <a:r>
              <a:rPr lang="de-AT" dirty="0"/>
              <a:t>SROI – </a:t>
            </a:r>
            <a:r>
              <a:rPr lang="de-AT" dirty="0" err="1"/>
              <a:t>Logická</a:t>
            </a:r>
            <a:r>
              <a:rPr lang="de-AT" dirty="0"/>
              <a:t> </a:t>
            </a:r>
            <a:r>
              <a:rPr lang="de-AT" dirty="0" err="1"/>
              <a:t>matic</a:t>
            </a:r>
            <a:r>
              <a:rPr lang="cs-CZ" dirty="0"/>
              <a:t>e</a:t>
            </a:r>
            <a:r>
              <a:rPr lang="de-AT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2711624" y="3032012"/>
            <a:ext cx="15841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>
                <a:solidFill>
                  <a:srgbClr val="FFFFFF"/>
                </a:solidFill>
              </a:rPr>
              <a:t>Projekt, </a:t>
            </a:r>
            <a:r>
              <a:rPr lang="de-AT" sz="1400" dirty="0" err="1">
                <a:solidFill>
                  <a:srgbClr val="FFFFFF"/>
                </a:solidFill>
              </a:rPr>
              <a:t>Program</a:t>
            </a:r>
            <a:r>
              <a:rPr lang="de-AT" sz="1400" dirty="0">
                <a:solidFill>
                  <a:srgbClr val="FFFFFF"/>
                </a:solidFill>
              </a:rPr>
              <a:t>, </a:t>
            </a:r>
            <a:r>
              <a:rPr lang="de-AT" sz="1400" dirty="0" err="1">
                <a:solidFill>
                  <a:srgbClr val="FFFFFF"/>
                </a:solidFill>
              </a:rPr>
              <a:t>Organiz</a:t>
            </a:r>
            <a:r>
              <a:rPr lang="cs-CZ" sz="1400" dirty="0">
                <a:solidFill>
                  <a:srgbClr val="FFFFFF"/>
                </a:solidFill>
              </a:rPr>
              <a:t>a</a:t>
            </a:r>
            <a:r>
              <a:rPr lang="de-AT" sz="1400" dirty="0">
                <a:solidFill>
                  <a:srgbClr val="FFFFFF"/>
                </a:solidFill>
              </a:rPr>
              <a:t>c</a:t>
            </a:r>
            <a:r>
              <a:rPr lang="cs-CZ" sz="1400" dirty="0">
                <a:solidFill>
                  <a:srgbClr val="FFFFFF"/>
                </a:solidFill>
              </a:rPr>
              <a:t>e</a:t>
            </a:r>
            <a:r>
              <a:rPr lang="de-AT" sz="1400" dirty="0">
                <a:solidFill>
                  <a:srgbClr val="FFFFFF"/>
                </a:solidFill>
              </a:rPr>
              <a:t>, In</a:t>
            </a:r>
            <a:r>
              <a:rPr lang="cs-CZ" sz="1400" dirty="0" err="1">
                <a:solidFill>
                  <a:srgbClr val="FFFFFF"/>
                </a:solidFill>
              </a:rPr>
              <a:t>stitut</a:t>
            </a:r>
            <a:endParaRPr lang="de-AT" sz="1400" dirty="0">
              <a:solidFill>
                <a:srgbClr val="FFFFFF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1643453" y="2960004"/>
            <a:ext cx="936104" cy="1453682"/>
          </a:xfrm>
          <a:prstGeom prst="rightArrow">
            <a:avLst>
              <a:gd name="adj1" fmla="val 65873"/>
              <a:gd name="adj2" fmla="val 513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400" dirty="0">
              <a:solidFill>
                <a:srgbClr val="FFFFFF"/>
              </a:solidFill>
            </a:endParaRPr>
          </a:p>
        </p:txBody>
      </p:sp>
      <p:cxnSp>
        <p:nvCxnSpPr>
          <p:cNvPr id="10" name="Gerade Verbindung mit Pfeil 9"/>
          <p:cNvCxnSpPr>
            <a:stCxn id="4" idx="3"/>
            <a:endCxn id="12" idx="1"/>
          </p:cNvCxnSpPr>
          <p:nvPr/>
        </p:nvCxnSpPr>
        <p:spPr>
          <a:xfrm flipV="1">
            <a:off x="4295800" y="2623392"/>
            <a:ext cx="639852" cy="1056693"/>
          </a:xfrm>
          <a:prstGeom prst="straightConnector1">
            <a:avLst/>
          </a:prstGeom>
          <a:noFill/>
          <a:ln w="31750" cap="flat" cmpd="sng" algn="ctr">
            <a:solidFill>
              <a:srgbClr val="5B9BD5"/>
            </a:solidFill>
            <a:prstDash val="solid"/>
            <a:miter lim="800000"/>
            <a:tailEnd type="triangle" w="lg" len="med"/>
          </a:ln>
          <a:effectLst/>
        </p:spPr>
      </p:cxnSp>
      <p:cxnSp>
        <p:nvCxnSpPr>
          <p:cNvPr id="11" name="Gerade Verbindung mit Pfeil 10"/>
          <p:cNvCxnSpPr>
            <a:stCxn id="4" idx="3"/>
            <a:endCxn id="13" idx="1"/>
          </p:cNvCxnSpPr>
          <p:nvPr/>
        </p:nvCxnSpPr>
        <p:spPr>
          <a:xfrm>
            <a:off x="4295800" y="3680084"/>
            <a:ext cx="639852" cy="0"/>
          </a:xfrm>
          <a:prstGeom prst="straightConnector1">
            <a:avLst/>
          </a:prstGeom>
          <a:noFill/>
          <a:ln w="31750" cap="flat" cmpd="sng" algn="ctr">
            <a:solidFill>
              <a:srgbClr val="5B9BD5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12" name="Rechteck 11"/>
          <p:cNvSpPr/>
          <p:nvPr/>
        </p:nvSpPr>
        <p:spPr>
          <a:xfrm>
            <a:off x="4935652" y="2348881"/>
            <a:ext cx="1597118" cy="54902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300" kern="0" dirty="0" err="1">
                <a:solidFill>
                  <a:prstClr val="black"/>
                </a:solidFill>
                <a:latin typeface="Calibri"/>
              </a:rPr>
              <a:t>Výkon</a:t>
            </a:r>
            <a:r>
              <a:rPr lang="de-AT" sz="1300" kern="0" dirty="0">
                <a:solidFill>
                  <a:prstClr val="black"/>
                </a:solidFill>
                <a:latin typeface="Calibri"/>
              </a:rPr>
              <a:t> (=Output) Stakeholder A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5652" y="3405574"/>
            <a:ext cx="1597118" cy="54902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300" kern="0" dirty="0" err="1">
                <a:solidFill>
                  <a:prstClr val="black"/>
                </a:solidFill>
                <a:latin typeface="Calibri"/>
              </a:rPr>
              <a:t>Výkon</a:t>
            </a:r>
            <a:r>
              <a:rPr lang="de-AT" sz="1300" kern="0" dirty="0">
                <a:solidFill>
                  <a:prstClr val="black"/>
                </a:solidFill>
                <a:latin typeface="Calibri"/>
              </a:rPr>
              <a:t> (=Output) Stakeholder B</a:t>
            </a:r>
          </a:p>
        </p:txBody>
      </p:sp>
      <p:cxnSp>
        <p:nvCxnSpPr>
          <p:cNvPr id="14" name="Gerade Verbindung mit Pfeil 13"/>
          <p:cNvCxnSpPr>
            <a:stCxn id="4" idx="3"/>
            <a:endCxn id="16" idx="1"/>
          </p:cNvCxnSpPr>
          <p:nvPr/>
        </p:nvCxnSpPr>
        <p:spPr>
          <a:xfrm>
            <a:off x="4295800" y="3680084"/>
            <a:ext cx="639852" cy="1130590"/>
          </a:xfrm>
          <a:prstGeom prst="straightConnector1">
            <a:avLst/>
          </a:prstGeom>
          <a:noFill/>
          <a:ln w="31750" cap="flat" cmpd="sng" algn="ctr">
            <a:solidFill>
              <a:srgbClr val="5B9BD5"/>
            </a:solidFill>
            <a:prstDash val="solid"/>
            <a:miter lim="800000"/>
            <a:tailEnd type="triangle" w="lg" len="med"/>
          </a:ln>
          <a:effectLst/>
        </p:spPr>
      </p:cxnSp>
      <p:sp>
        <p:nvSpPr>
          <p:cNvPr id="16" name="Rechteck 15"/>
          <p:cNvSpPr/>
          <p:nvPr/>
        </p:nvSpPr>
        <p:spPr>
          <a:xfrm>
            <a:off x="4935652" y="4536164"/>
            <a:ext cx="1597118" cy="54902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300" kern="0" dirty="0" err="1">
                <a:solidFill>
                  <a:prstClr val="black"/>
                </a:solidFill>
                <a:latin typeface="Calibri"/>
              </a:rPr>
              <a:t>Výkon</a:t>
            </a:r>
            <a:r>
              <a:rPr lang="de-AT" sz="1300" kern="0" dirty="0">
                <a:solidFill>
                  <a:prstClr val="black"/>
                </a:solidFill>
                <a:latin typeface="Calibri"/>
              </a:rPr>
              <a:t> (=Output) </a:t>
            </a:r>
            <a:br>
              <a:rPr lang="de-AT" sz="1300" kern="0" dirty="0">
                <a:solidFill>
                  <a:prstClr val="black"/>
                </a:solidFill>
                <a:latin typeface="Calibri"/>
              </a:rPr>
            </a:br>
            <a:r>
              <a:rPr lang="de-AT" sz="1300" kern="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6939202" y="2348881"/>
            <a:ext cx="1597118" cy="549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 err="1">
                <a:solidFill>
                  <a:srgbClr val="000000"/>
                </a:solidFill>
              </a:rPr>
              <a:t>Dopady</a:t>
            </a:r>
            <a:r>
              <a:rPr lang="de-AT" sz="1200" dirty="0">
                <a:solidFill>
                  <a:srgbClr val="000000"/>
                </a:solidFill>
              </a:rPr>
              <a:t> </a:t>
            </a:r>
            <a:br>
              <a:rPr lang="de-AT" sz="1200" dirty="0">
                <a:solidFill>
                  <a:srgbClr val="000000"/>
                </a:solidFill>
              </a:rPr>
            </a:br>
            <a:r>
              <a:rPr lang="de-AT" sz="1200" dirty="0">
                <a:solidFill>
                  <a:srgbClr val="FFFFFF"/>
                </a:solidFill>
              </a:rPr>
              <a:t>Stakeholder A</a:t>
            </a:r>
          </a:p>
        </p:txBody>
      </p:sp>
      <p:sp>
        <p:nvSpPr>
          <p:cNvPr id="23" name="Rechteck 22"/>
          <p:cNvSpPr/>
          <p:nvPr/>
        </p:nvSpPr>
        <p:spPr>
          <a:xfrm>
            <a:off x="6941062" y="3429001"/>
            <a:ext cx="1597118" cy="549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 err="1">
                <a:solidFill>
                  <a:srgbClr val="000000"/>
                </a:solidFill>
              </a:rPr>
              <a:t>Dopady</a:t>
            </a:r>
            <a:br>
              <a:rPr lang="de-AT" sz="1200" dirty="0">
                <a:solidFill>
                  <a:srgbClr val="000000"/>
                </a:solidFill>
              </a:rPr>
            </a:br>
            <a:r>
              <a:rPr lang="de-AT" sz="1200" dirty="0">
                <a:solidFill>
                  <a:srgbClr val="FFFFFF"/>
                </a:solidFill>
              </a:rPr>
              <a:t>Stakeholder B</a:t>
            </a:r>
          </a:p>
        </p:txBody>
      </p:sp>
      <p:sp>
        <p:nvSpPr>
          <p:cNvPr id="24" name="Rechteck 23"/>
          <p:cNvSpPr/>
          <p:nvPr/>
        </p:nvSpPr>
        <p:spPr>
          <a:xfrm>
            <a:off x="6888088" y="4536164"/>
            <a:ext cx="1597118" cy="549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 err="1">
                <a:solidFill>
                  <a:srgbClr val="000000"/>
                </a:solidFill>
              </a:rPr>
              <a:t>Dopady</a:t>
            </a:r>
            <a:br>
              <a:rPr lang="de-AT" sz="1200" dirty="0">
                <a:solidFill>
                  <a:srgbClr val="000000"/>
                </a:solidFill>
              </a:rPr>
            </a:br>
            <a:r>
              <a:rPr lang="de-AT" sz="12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3" name="Rechteck 32"/>
          <p:cNvSpPr/>
          <p:nvPr/>
        </p:nvSpPr>
        <p:spPr>
          <a:xfrm>
            <a:off x="8887793" y="2348881"/>
            <a:ext cx="1597118" cy="549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 err="1">
                <a:solidFill>
                  <a:srgbClr val="FF0000"/>
                </a:solidFill>
              </a:rPr>
              <a:t>Dopady</a:t>
            </a:r>
            <a:r>
              <a:rPr lang="de-AT" sz="1200" dirty="0">
                <a:solidFill>
                  <a:srgbClr val="FF0000"/>
                </a:solidFill>
              </a:rPr>
              <a:t> v € </a:t>
            </a:r>
            <a:r>
              <a:rPr lang="de-AT" sz="1200" dirty="0">
                <a:solidFill>
                  <a:srgbClr val="FFFFFF"/>
                </a:solidFill>
              </a:rPr>
              <a:t> Stakeholder A</a:t>
            </a:r>
          </a:p>
        </p:txBody>
      </p:sp>
      <p:sp>
        <p:nvSpPr>
          <p:cNvPr id="34" name="Rechteck 33"/>
          <p:cNvSpPr/>
          <p:nvPr/>
        </p:nvSpPr>
        <p:spPr>
          <a:xfrm>
            <a:off x="8889653" y="3429001"/>
            <a:ext cx="1597118" cy="549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 err="1">
                <a:solidFill>
                  <a:srgbClr val="FF0000"/>
                </a:solidFill>
              </a:rPr>
              <a:t>Dopady</a:t>
            </a:r>
            <a:r>
              <a:rPr lang="de-AT" sz="1200" dirty="0">
                <a:solidFill>
                  <a:srgbClr val="FF0000"/>
                </a:solidFill>
              </a:rPr>
              <a:t> v € </a:t>
            </a:r>
            <a:r>
              <a:rPr lang="de-AT" sz="1200" dirty="0">
                <a:solidFill>
                  <a:srgbClr val="FFFFFF"/>
                </a:solidFill>
              </a:rPr>
              <a:t>Stakeholder B </a:t>
            </a:r>
          </a:p>
        </p:txBody>
      </p:sp>
      <p:sp>
        <p:nvSpPr>
          <p:cNvPr id="35" name="Rechteck 34"/>
          <p:cNvSpPr/>
          <p:nvPr/>
        </p:nvSpPr>
        <p:spPr>
          <a:xfrm>
            <a:off x="8836679" y="4536164"/>
            <a:ext cx="1597118" cy="549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 err="1">
                <a:solidFill>
                  <a:srgbClr val="FF0000"/>
                </a:solidFill>
              </a:rPr>
              <a:t>Dopady</a:t>
            </a:r>
            <a:r>
              <a:rPr lang="de-AT" sz="1200" dirty="0">
                <a:solidFill>
                  <a:srgbClr val="FF0000"/>
                </a:solidFill>
              </a:rPr>
              <a:t> v € </a:t>
            </a:r>
          </a:p>
          <a:p>
            <a:pPr algn="ctr"/>
            <a:r>
              <a:rPr lang="de-AT" sz="1200" dirty="0">
                <a:solidFill>
                  <a:srgbClr val="FFFFFF"/>
                </a:solidFill>
              </a:rPr>
              <a:t> …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559001" y="3482476"/>
            <a:ext cx="10930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>
                <a:solidFill>
                  <a:srgbClr val="FFFFFF"/>
                </a:solidFill>
              </a:rPr>
              <a:t>Invest</a:t>
            </a:r>
            <a:r>
              <a:rPr lang="cs-CZ" sz="1400" dirty="0">
                <a:solidFill>
                  <a:srgbClr val="FFFFFF"/>
                </a:solidFill>
              </a:rPr>
              <a:t>i</a:t>
            </a:r>
            <a:r>
              <a:rPr lang="de-AT" sz="1400" dirty="0">
                <a:solidFill>
                  <a:srgbClr val="FFFFFF"/>
                </a:solidFill>
              </a:rPr>
              <a:t>c</a:t>
            </a:r>
            <a:r>
              <a:rPr lang="cs-CZ" sz="1400" dirty="0">
                <a:solidFill>
                  <a:srgbClr val="FFFFFF"/>
                </a:solidFill>
              </a:rPr>
              <a:t>e</a:t>
            </a:r>
            <a:r>
              <a:rPr lang="de-AT" sz="1400" dirty="0">
                <a:solidFill>
                  <a:srgbClr val="FFFFFF"/>
                </a:solidFill>
              </a:rPr>
              <a:t> </a:t>
            </a:r>
            <a:br>
              <a:rPr lang="de-AT" sz="1400" dirty="0">
                <a:solidFill>
                  <a:srgbClr val="FFFFFF"/>
                </a:solidFill>
              </a:rPr>
            </a:br>
            <a:r>
              <a:rPr lang="de-AT" sz="1400" dirty="0">
                <a:solidFill>
                  <a:srgbClr val="FFFFFF"/>
                </a:solidFill>
              </a:rPr>
              <a:t>v €</a:t>
            </a:r>
          </a:p>
          <a:p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836679" y="5517233"/>
            <a:ext cx="1597118" cy="549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 err="1">
                <a:solidFill>
                  <a:srgbClr val="FF0000"/>
                </a:solidFill>
              </a:rPr>
              <a:t>Suma</a:t>
            </a:r>
            <a:r>
              <a:rPr lang="de-AT" sz="1200" dirty="0">
                <a:solidFill>
                  <a:srgbClr val="FF0000"/>
                </a:solidFill>
              </a:rPr>
              <a:t> </a:t>
            </a:r>
            <a:r>
              <a:rPr lang="de-AT" sz="1200" dirty="0" err="1">
                <a:solidFill>
                  <a:srgbClr val="FF0000"/>
                </a:solidFill>
              </a:rPr>
              <a:t>dopadov</a:t>
            </a:r>
            <a:r>
              <a:rPr lang="de-AT" sz="1200" dirty="0">
                <a:solidFill>
                  <a:srgbClr val="FF0000"/>
                </a:solidFill>
              </a:rPr>
              <a:t> v € </a:t>
            </a:r>
            <a:r>
              <a:rPr lang="de-AT" sz="1200" dirty="0" err="1">
                <a:solidFill>
                  <a:srgbClr val="FFFFFF"/>
                </a:solidFill>
              </a:rPr>
              <a:t>všetci</a:t>
            </a:r>
            <a:r>
              <a:rPr lang="de-AT" sz="1200" dirty="0">
                <a:solidFill>
                  <a:srgbClr val="FFFFFF"/>
                </a:solidFill>
              </a:rPr>
              <a:t> Stakeholder</a:t>
            </a:r>
          </a:p>
        </p:txBody>
      </p:sp>
      <p:sp>
        <p:nvSpPr>
          <p:cNvPr id="38" name="Kreuz 37"/>
          <p:cNvSpPr/>
          <p:nvPr/>
        </p:nvSpPr>
        <p:spPr>
          <a:xfrm>
            <a:off x="9552385" y="3020206"/>
            <a:ext cx="256653" cy="277097"/>
          </a:xfrm>
          <a:prstGeom prst="plus">
            <a:avLst>
              <a:gd name="adj" fmla="val 41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39" name="Kreuz 38"/>
          <p:cNvSpPr/>
          <p:nvPr/>
        </p:nvSpPr>
        <p:spPr>
          <a:xfrm>
            <a:off x="9583764" y="4118544"/>
            <a:ext cx="256653" cy="277097"/>
          </a:xfrm>
          <a:prstGeom prst="plus">
            <a:avLst>
              <a:gd name="adj" fmla="val 41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9552384" y="5173926"/>
            <a:ext cx="288032" cy="63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9552384" y="5301209"/>
            <a:ext cx="288032" cy="5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43" name="Nach oben gekrümmter Pfeil 42"/>
          <p:cNvSpPr/>
          <p:nvPr/>
        </p:nvSpPr>
        <p:spPr>
          <a:xfrm rot="909237" flipH="1">
            <a:off x="1381350" y="5137980"/>
            <a:ext cx="8235405" cy="892392"/>
          </a:xfrm>
          <a:prstGeom prst="curvedUpArrow">
            <a:avLst>
              <a:gd name="adj1" fmla="val 25000"/>
              <a:gd name="adj2" fmla="val 87499"/>
              <a:gd name="adj3" fmla="val 30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00"/>
              </a:solidFill>
            </a:endParaRPr>
          </a:p>
        </p:txBody>
      </p:sp>
      <p:sp>
        <p:nvSpPr>
          <p:cNvPr id="46" name="Nach oben gekrümmter Pfeil 45"/>
          <p:cNvSpPr/>
          <p:nvPr/>
        </p:nvSpPr>
        <p:spPr>
          <a:xfrm flipV="1">
            <a:off x="5375920" y="1834307"/>
            <a:ext cx="2304256" cy="4155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956693" y="1857725"/>
            <a:ext cx="136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000000"/>
                </a:solidFill>
              </a:rPr>
              <a:t>identifik</a:t>
            </a:r>
            <a:r>
              <a:rPr lang="cs-CZ" sz="1400" dirty="0">
                <a:solidFill>
                  <a:srgbClr val="000000"/>
                </a:solidFill>
              </a:rPr>
              <a:t>a</a:t>
            </a:r>
            <a:r>
              <a:rPr lang="de-AT" sz="1400" dirty="0">
                <a:solidFill>
                  <a:srgbClr val="000000"/>
                </a:solidFill>
              </a:rPr>
              <a:t>c</a:t>
            </a:r>
            <a:r>
              <a:rPr lang="cs-CZ" sz="1400" dirty="0">
                <a:solidFill>
                  <a:srgbClr val="000000"/>
                </a:solidFill>
              </a:rPr>
              <a:t>e</a:t>
            </a:r>
            <a:r>
              <a:rPr lang="de-AT" sz="1400" dirty="0">
                <a:solidFill>
                  <a:srgbClr val="000000"/>
                </a:solidFill>
              </a:rPr>
              <a:t>, </a:t>
            </a:r>
            <a:r>
              <a:rPr lang="de-AT" sz="1400" dirty="0" err="1">
                <a:solidFill>
                  <a:srgbClr val="000000"/>
                </a:solidFill>
              </a:rPr>
              <a:t>kvantifik</a:t>
            </a:r>
            <a:r>
              <a:rPr lang="cs-CZ" sz="1400" dirty="0">
                <a:solidFill>
                  <a:srgbClr val="000000"/>
                </a:solidFill>
              </a:rPr>
              <a:t>a</a:t>
            </a:r>
            <a:r>
              <a:rPr lang="de-AT" sz="1400" dirty="0">
                <a:solidFill>
                  <a:srgbClr val="000000"/>
                </a:solidFill>
              </a:rPr>
              <a:t>c</a:t>
            </a:r>
            <a:r>
              <a:rPr lang="cs-CZ" sz="1400" dirty="0">
                <a:solidFill>
                  <a:srgbClr val="000000"/>
                </a:solidFill>
              </a:rPr>
              <a:t>e</a:t>
            </a:r>
            <a:endParaRPr lang="de-AT" sz="1400" dirty="0">
              <a:solidFill>
                <a:srgbClr val="000000"/>
              </a:solidFill>
            </a:endParaRPr>
          </a:p>
        </p:txBody>
      </p:sp>
      <p:sp>
        <p:nvSpPr>
          <p:cNvPr id="48" name="Nach oben gekrümmter Pfeil 47"/>
          <p:cNvSpPr/>
          <p:nvPr/>
        </p:nvSpPr>
        <p:spPr>
          <a:xfrm flipV="1">
            <a:off x="7897921" y="1844824"/>
            <a:ext cx="2304256" cy="4155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0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8365099" y="1947532"/>
            <a:ext cx="1369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rgbClr val="000000"/>
                </a:solidFill>
              </a:rPr>
              <a:t>monetariz</a:t>
            </a:r>
            <a:r>
              <a:rPr lang="cs-CZ" sz="1400" dirty="0">
                <a:solidFill>
                  <a:srgbClr val="000000"/>
                </a:solidFill>
              </a:rPr>
              <a:t>a</a:t>
            </a:r>
            <a:r>
              <a:rPr lang="de-AT" sz="1400" dirty="0">
                <a:solidFill>
                  <a:srgbClr val="000000"/>
                </a:solidFill>
              </a:rPr>
              <a:t>c</a:t>
            </a:r>
            <a:r>
              <a:rPr lang="cs-CZ" sz="1400" dirty="0">
                <a:solidFill>
                  <a:srgbClr val="000000"/>
                </a:solidFill>
              </a:rPr>
              <a:t>e</a:t>
            </a:r>
            <a:endParaRPr lang="de-AT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54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</a:t>
            </a:r>
            <a:r>
              <a:rPr lang="cs-CZ" dirty="0"/>
              <a:t>o</a:t>
            </a:r>
            <a:r>
              <a:rPr lang="de-DE" dirty="0"/>
              <a:t>č </a:t>
            </a:r>
            <a:r>
              <a:rPr lang="de-DE" dirty="0" err="1"/>
              <a:t>využíva</a:t>
            </a:r>
            <a:r>
              <a:rPr lang="cs-CZ" dirty="0"/>
              <a:t>t</a:t>
            </a:r>
            <a:r>
              <a:rPr lang="de-DE" dirty="0"/>
              <a:t> SROI?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632453"/>
              </p:ext>
            </p:extLst>
          </p:nvPr>
        </p:nvGraphicFramePr>
        <p:xfrm>
          <a:off x="1985963" y="1556793"/>
          <a:ext cx="8224837" cy="467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1485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631504" y="6237313"/>
            <a:ext cx="8640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Schober, C./Rauscher O. (2014): „Was ist Impact? Gesellschaftliche Wirkungen von (</a:t>
            </a:r>
            <a:r>
              <a:rPr lang="de-DE" sz="900" dirty="0" err="1"/>
              <a:t>Nonprofit</a:t>
            </a:r>
            <a:r>
              <a:rPr lang="de-DE" sz="900" dirty="0"/>
              <a:t>) Organisationen. Von der Identifikation über die Bewertung bis zu unterschiedlichen Analyseformen.“, Working Paper, NPO&amp;SE Kompetenzzentrum WU Wien. Download: </a:t>
            </a:r>
            <a:r>
              <a:rPr lang="de-DE" sz="900" dirty="0">
                <a:hlinkClick r:id="rId3"/>
              </a:rPr>
              <a:t>http://www.wu.ac.at/npo/competence/forschungsthemen/impact_gesellschaftliche_wirkungen_von_nonprofit_organisationen.pdf</a:t>
            </a:r>
            <a:r>
              <a:rPr lang="de-DE" sz="900" dirty="0"/>
              <a:t> </a:t>
            </a:r>
          </a:p>
        </p:txBody>
      </p:sp>
      <p:pic>
        <p:nvPicPr>
          <p:cNvPr id="6" name="Inhaltsplatzhalter 3"/>
          <p:cNvPicPr/>
          <p:nvPr/>
        </p:nvPicPr>
        <p:blipFill rotWithShape="1">
          <a:blip r:embed="rId4"/>
          <a:srcRect t="4491"/>
          <a:stretch/>
        </p:blipFill>
        <p:spPr>
          <a:xfrm>
            <a:off x="2783632" y="1268761"/>
            <a:ext cx="6624736" cy="5044171"/>
          </a:xfrm>
          <a:prstGeom prst="rect">
            <a:avLst/>
          </a:prstGeom>
        </p:spPr>
      </p:pic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766340" y="681755"/>
            <a:ext cx="6280165" cy="665268"/>
          </a:xfrm>
        </p:spPr>
        <p:txBody>
          <a:bodyPr/>
          <a:lstStyle/>
          <a:p>
            <a:r>
              <a:rPr lang="de-AT" dirty="0"/>
              <a:t>Impact </a:t>
            </a:r>
            <a:r>
              <a:rPr lang="cs-CZ" dirty="0"/>
              <a:t>Box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608005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04772" y="726987"/>
            <a:ext cx="6702269" cy="665268"/>
          </a:xfrm>
        </p:spPr>
        <p:txBody>
          <a:bodyPr>
            <a:noAutofit/>
          </a:bodyPr>
          <a:lstStyle/>
          <a:p>
            <a:r>
              <a:rPr lang="de-AT" dirty="0"/>
              <a:t>Impact Value Chain</a:t>
            </a:r>
          </a:p>
        </p:txBody>
      </p:sp>
      <p:sp>
        <p:nvSpPr>
          <p:cNvPr id="164" name="Text Box 8"/>
          <p:cNvSpPr txBox="1">
            <a:spLocks noChangeArrowheads="1"/>
          </p:cNvSpPr>
          <p:nvPr/>
        </p:nvSpPr>
        <p:spPr bwMode="auto">
          <a:xfrm>
            <a:off x="8112224" y="2492896"/>
            <a:ext cx="1944216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dirty="0" err="1">
                <a:solidFill>
                  <a:prstClr val="white"/>
                </a:solidFill>
              </a:rPr>
              <a:t>Výstupy</a:t>
            </a:r>
            <a:r>
              <a:rPr lang="de-AT" sz="1400" b="1" dirty="0">
                <a:solidFill>
                  <a:prstClr val="white"/>
                </a:solidFill>
              </a:rPr>
              <a:t>/ </a:t>
            </a:r>
            <a:br>
              <a:rPr lang="de-AT" sz="1400" b="1" dirty="0">
                <a:solidFill>
                  <a:prstClr val="white"/>
                </a:solidFill>
              </a:rPr>
            </a:br>
            <a:r>
              <a:rPr lang="de-AT" sz="1400" b="1" dirty="0" err="1">
                <a:solidFill>
                  <a:prstClr val="white"/>
                </a:solidFill>
              </a:rPr>
              <a:t>Hrubý</a:t>
            </a:r>
            <a:r>
              <a:rPr lang="de-AT" sz="1400" b="1" dirty="0">
                <a:solidFill>
                  <a:prstClr val="white"/>
                </a:solidFill>
              </a:rPr>
              <a:t> </a:t>
            </a:r>
            <a:r>
              <a:rPr lang="de-AT" sz="1400" b="1" dirty="0" err="1">
                <a:solidFill>
                  <a:prstClr val="white"/>
                </a:solidFill>
              </a:rPr>
              <a:t>dopad</a:t>
            </a:r>
            <a:endParaRPr lang="de-AT" sz="1400" b="1" dirty="0">
              <a:solidFill>
                <a:prstClr val="white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8112224" y="3933056"/>
            <a:ext cx="1944216" cy="504056"/>
          </a:xfrm>
          <a:prstGeom prst="rect">
            <a:avLst/>
          </a:prstGeom>
          <a:solidFill>
            <a:srgbClr val="C00000"/>
          </a:soli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100" b="1" dirty="0">
                <a:solidFill>
                  <a:prstClr val="white"/>
                </a:solidFill>
              </a:rPr>
              <a:t> </a:t>
            </a:r>
            <a:r>
              <a:rPr lang="de-AT" sz="1400" b="1" dirty="0">
                <a:solidFill>
                  <a:prstClr val="white"/>
                </a:solidFill>
              </a:rPr>
              <a:t>M</a:t>
            </a:r>
            <a:r>
              <a:rPr lang="cs-CZ" sz="1400" b="1" dirty="0">
                <a:solidFill>
                  <a:prstClr val="white"/>
                </a:solidFill>
              </a:rPr>
              <a:t>r</a:t>
            </a:r>
            <a:r>
              <a:rPr lang="de-AT" sz="1400" b="1" dirty="0" err="1">
                <a:solidFill>
                  <a:prstClr val="white"/>
                </a:solidFill>
              </a:rPr>
              <a:t>tv</a:t>
            </a:r>
            <a:r>
              <a:rPr lang="cs-CZ" sz="1400" b="1" dirty="0">
                <a:solidFill>
                  <a:prstClr val="white"/>
                </a:solidFill>
              </a:rPr>
              <a:t>á</a:t>
            </a:r>
            <a:r>
              <a:rPr lang="de-AT" sz="1400" b="1" dirty="0">
                <a:solidFill>
                  <a:prstClr val="white"/>
                </a:solidFill>
              </a:rPr>
              <a:t> </a:t>
            </a:r>
            <a:r>
              <a:rPr lang="de-AT" sz="1400" b="1" dirty="0" err="1">
                <a:solidFill>
                  <a:prstClr val="white"/>
                </a:solidFill>
              </a:rPr>
              <a:t>váha</a:t>
            </a:r>
            <a:endParaRPr lang="de-AT" sz="1400" b="1" dirty="0">
              <a:solidFill>
                <a:prstClr val="white"/>
              </a:solidFill>
            </a:endParaRP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8096900" y="4941168"/>
            <a:ext cx="1959541" cy="75654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dirty="0" err="1">
                <a:solidFill>
                  <a:prstClr val="white"/>
                </a:solidFill>
              </a:rPr>
              <a:t>Čistý</a:t>
            </a:r>
            <a:r>
              <a:rPr lang="de-AT" sz="1400" b="1" dirty="0">
                <a:solidFill>
                  <a:prstClr val="white"/>
                </a:solidFill>
              </a:rPr>
              <a:t> </a:t>
            </a:r>
            <a:r>
              <a:rPr lang="de-AT" sz="1400" b="1" dirty="0" err="1">
                <a:solidFill>
                  <a:prstClr val="white"/>
                </a:solidFill>
              </a:rPr>
              <a:t>dopad</a:t>
            </a:r>
            <a:endParaRPr lang="de-AT" sz="1400" b="1" dirty="0">
              <a:solidFill>
                <a:prstClr val="white"/>
              </a:solidFill>
            </a:endParaRPr>
          </a:p>
        </p:txBody>
      </p:sp>
      <p:cxnSp>
        <p:nvCxnSpPr>
          <p:cNvPr id="165" name="Gerade Verbindung mit Pfeil 164"/>
          <p:cNvCxnSpPr/>
          <p:nvPr/>
        </p:nvCxnSpPr>
        <p:spPr>
          <a:xfrm>
            <a:off x="3647728" y="2991082"/>
            <a:ext cx="432048" cy="58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 flipV="1">
            <a:off x="8976320" y="450912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904312" y="35010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074458" y="2492896"/>
            <a:ext cx="1573270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dirty="0" err="1">
                <a:solidFill>
                  <a:prstClr val="white"/>
                </a:solidFill>
              </a:rPr>
              <a:t>Vstupy</a:t>
            </a:r>
            <a:r>
              <a:rPr lang="de-AT" sz="1400" b="1" dirty="0">
                <a:solidFill>
                  <a:prstClr val="white"/>
                </a:solidFill>
              </a:rPr>
              <a:t> </a:t>
            </a:r>
            <a:br>
              <a:rPr lang="de-AT" sz="1400" b="1" dirty="0">
                <a:solidFill>
                  <a:prstClr val="white"/>
                </a:solidFill>
              </a:rPr>
            </a:br>
            <a:r>
              <a:rPr lang="de-AT" sz="1400" b="1" dirty="0">
                <a:solidFill>
                  <a:prstClr val="white"/>
                </a:solidFill>
              </a:rPr>
              <a:t>(</a:t>
            </a:r>
            <a:r>
              <a:rPr lang="de-AT" sz="1400" b="1" dirty="0" err="1">
                <a:solidFill>
                  <a:prstClr val="white"/>
                </a:solidFill>
              </a:rPr>
              <a:t>zdroje</a:t>
            </a:r>
            <a:r>
              <a:rPr lang="de-AT" sz="1400" b="1" dirty="0">
                <a:solidFill>
                  <a:prstClr val="white"/>
                </a:solidFill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079776" y="2522209"/>
            <a:ext cx="1573270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dirty="0" err="1">
                <a:solidFill>
                  <a:prstClr val="white"/>
                </a:solidFill>
              </a:rPr>
              <a:t>Aktivity</a:t>
            </a:r>
            <a:endParaRPr lang="de-AT" sz="1100" b="1" dirty="0">
              <a:solidFill>
                <a:prstClr val="white"/>
              </a:solidFill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096000" y="2492896"/>
            <a:ext cx="1573270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1400" b="1" dirty="0" err="1">
                <a:solidFill>
                  <a:prstClr val="white"/>
                </a:solidFill>
              </a:rPr>
              <a:t>Výstupy</a:t>
            </a:r>
            <a:endParaRPr lang="de-AT" sz="1100" b="1" dirty="0">
              <a:solidFill>
                <a:prstClr val="white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AT" sz="1100" b="1" dirty="0">
              <a:solidFill>
                <a:prstClr val="white"/>
              </a:solidFill>
            </a:endParaRP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5653046" y="2985212"/>
            <a:ext cx="432048" cy="58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7664851" y="2979342"/>
            <a:ext cx="432048" cy="587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49"/>
              <p:cNvSpPr/>
              <p:nvPr/>
            </p:nvSpPr>
            <p:spPr>
              <a:xfrm>
                <a:off x="2074459" y="5037022"/>
                <a:ext cx="5605509" cy="8686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AT" smtClean="0">
                          <a:solidFill>
                            <a:srgbClr val="000000"/>
                          </a:solidFill>
                          <a:latin typeface="Cambria Math"/>
                        </a:rPr>
                        <m:t>SROI</m:t>
                      </m:r>
                      <m:r>
                        <a:rPr lang="de-AT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A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de-A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de-AT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monetari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zovan</m:t>
                              </m:r>
                              <m:r>
                                <a:rPr lang="en-GB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</m:e>
                          </m:nary>
                          <m:r>
                            <a:rPr lang="de-AT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𝐍𝐞𝐭𝐭𝐨</m:t>
                          </m:r>
                          <m: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dopady</m:t>
                          </m:r>
                        </m:num>
                        <m:den>
                          <m:r>
                            <a:rPr lang="de-AT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∑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Investice</m:t>
                          </m:r>
                        </m:den>
                      </m:f>
                    </m:oMath>
                  </m:oMathPara>
                </a14:m>
                <a:endParaRPr lang="de-AT" dirty="0">
                  <a:solidFill>
                    <a:srgbClr val="000000"/>
                  </a:solidFill>
                  <a:latin typeface="Arial Narrow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" name="Rechtec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459" y="5037022"/>
                <a:ext cx="5605509" cy="868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798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013" y="764248"/>
            <a:ext cx="7072312" cy="417513"/>
          </a:xfrm>
        </p:spPr>
        <p:txBody>
          <a:bodyPr/>
          <a:lstStyle/>
          <a:p>
            <a:r>
              <a:rPr lang="de-AT" dirty="0"/>
              <a:t>P</a:t>
            </a:r>
            <a:r>
              <a:rPr lang="cs-CZ" dirty="0" err="1"/>
              <a:t>ředstavte</a:t>
            </a:r>
            <a:r>
              <a:rPr lang="de-AT" dirty="0"/>
              <a:t> si</a:t>
            </a:r>
            <a:r>
              <a:rPr lang="cs-CZ" dirty="0"/>
              <a:t> </a:t>
            </a:r>
            <a:r>
              <a:rPr lang="de-AT" dirty="0"/>
              <a:t>….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1524000" y="2081214"/>
            <a:ext cx="3887788" cy="2376487"/>
          </a:xfrm>
        </p:spPr>
        <p:txBody>
          <a:bodyPr>
            <a:normAutofit/>
          </a:bodyPr>
          <a:lstStyle/>
          <a:p>
            <a:r>
              <a:rPr lang="cs-CZ" sz="2200" dirty="0"/>
              <a:t>… hoři Vám dům,</a:t>
            </a:r>
          </a:p>
          <a:p>
            <a:r>
              <a:rPr lang="cs-CZ" sz="2200" dirty="0"/>
              <a:t>… hoří chemický park,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3645024"/>
            <a:ext cx="1800200" cy="142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1919537" y="4221089"/>
            <a:ext cx="8485187" cy="23764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endParaRPr lang="de-AT" sz="2200" dirty="0">
              <a:solidFill>
                <a:srgbClr val="000000"/>
              </a:solidFill>
              <a:latin typeface="Verdana"/>
            </a:endParaRP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endParaRPr lang="de-AT" sz="2200" dirty="0">
              <a:solidFill>
                <a:srgbClr val="000000"/>
              </a:solidFill>
              <a:latin typeface="Verdana"/>
            </a:endParaRP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endParaRPr lang="de-AT" sz="2200" dirty="0">
              <a:solidFill>
                <a:srgbClr val="000000"/>
              </a:solidFill>
              <a:latin typeface="Verdana"/>
            </a:endParaRP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r>
              <a:rPr lang="de-AT" sz="2200" dirty="0">
                <a:solidFill>
                  <a:srgbClr val="000000"/>
                </a:solidFill>
                <a:latin typeface="Verdana"/>
              </a:rPr>
              <a:t>…</a:t>
            </a:r>
            <a:r>
              <a:rPr lang="cs-CZ" sz="22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Verdana"/>
              </a:rPr>
              <a:t>a nepřijedou hasiči</a:t>
            </a: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endParaRPr lang="de-AT" sz="2200" dirty="0">
              <a:solidFill>
                <a:srgbClr val="000000"/>
              </a:solidFill>
              <a:latin typeface="Verdana"/>
            </a:endParaRP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endParaRPr lang="de-AT" sz="22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888" y="3645024"/>
            <a:ext cx="216217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3"/>
          <p:cNvSpPr txBox="1">
            <a:spLocks/>
          </p:cNvSpPr>
          <p:nvPr/>
        </p:nvSpPr>
        <p:spPr>
          <a:xfrm>
            <a:off x="6312025" y="1757977"/>
            <a:ext cx="4308723" cy="17281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r>
              <a:rPr lang="de-AT" sz="2200" dirty="0">
                <a:solidFill>
                  <a:srgbClr val="000000"/>
                </a:solidFill>
                <a:latin typeface="+mn-lt"/>
              </a:rPr>
              <a:t>… </a:t>
            </a:r>
            <a:r>
              <a:rPr lang="cs-CZ" sz="2200" dirty="0">
                <a:solidFill>
                  <a:srgbClr val="000000"/>
                </a:solidFill>
                <a:latin typeface="+mn-lt"/>
              </a:rPr>
              <a:t>je hromadná dopravní nehoda,</a:t>
            </a: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r>
              <a:rPr lang="cs-CZ" sz="2200" dirty="0">
                <a:solidFill>
                  <a:srgbClr val="000000"/>
                </a:solidFill>
                <a:latin typeface="+mn-lt"/>
              </a:rPr>
              <a:t>… jsou záplavy,</a:t>
            </a:r>
          </a:p>
          <a:p>
            <a:pPr marL="265113" indent="-265113" fontAlgn="auto">
              <a:spcBef>
                <a:spcPts val="0"/>
              </a:spcBef>
              <a:spcAft>
                <a:spcPts val="600"/>
              </a:spcAft>
              <a:buClr>
                <a:srgbClr val="002147"/>
              </a:buClr>
              <a:defRPr/>
            </a:pPr>
            <a:r>
              <a:rPr lang="de-AT" sz="2200" dirty="0">
                <a:solidFill>
                  <a:srgbClr val="000000"/>
                </a:solidFill>
              </a:rPr>
              <a:t>…</a:t>
            </a:r>
            <a:endParaRPr lang="de-AT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192" y="364502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794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73005" y="3387699"/>
            <a:ext cx="10753200" cy="451576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5632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F8E502E-5EE3-48B1-AEE2-F0E6ED36DC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104"/>
          <a:stretch>
            <a:fillRect/>
          </a:stretch>
        </p:blipFill>
        <p:spPr>
          <a:xfrm>
            <a:off x="1662546" y="396915"/>
            <a:ext cx="8563697" cy="619655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63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1"/>
          </p:nvPr>
        </p:nvSpPr>
        <p:spPr>
          <a:xfrm>
            <a:off x="1512021" y="1237674"/>
            <a:ext cx="8971251" cy="4913024"/>
          </a:xfrm>
        </p:spPr>
        <p:txBody>
          <a:bodyPr/>
          <a:lstStyle/>
          <a:p>
            <a:pPr marL="0" indent="0" algn="ctr">
              <a:buNone/>
            </a:pPr>
            <a:endParaRPr lang="cs-CZ" altLang="cs-CZ" sz="8000" dirty="0"/>
          </a:p>
          <a:p>
            <a:pPr marL="0" indent="0" algn="ctr">
              <a:buNone/>
            </a:pPr>
            <a:endParaRPr lang="cs-CZ" altLang="cs-CZ" sz="8000" dirty="0"/>
          </a:p>
          <a:p>
            <a:pPr marL="0" indent="0" algn="ctr">
              <a:buNone/>
            </a:pPr>
            <a:r>
              <a:rPr lang="cs-CZ" altLang="cs-CZ" sz="8000" dirty="0"/>
              <a:t>STÁT NEMÁ </a:t>
            </a:r>
            <a:br>
              <a:rPr lang="cs-CZ" altLang="cs-CZ" sz="8000" dirty="0"/>
            </a:br>
            <a:endParaRPr lang="cs-CZ" altLang="cs-CZ" sz="8000" dirty="0"/>
          </a:p>
          <a:p>
            <a:pPr marL="0" indent="0" algn="ctr">
              <a:buNone/>
            </a:pPr>
            <a:endParaRPr lang="cs-CZ" altLang="cs-CZ" sz="8000" b="1" dirty="0"/>
          </a:p>
          <a:p>
            <a:pPr marL="0" indent="0" algn="ctr">
              <a:buNone/>
            </a:pPr>
            <a:r>
              <a:rPr lang="cs-CZ" altLang="cs-CZ" sz="8000" b="1" dirty="0"/>
              <a:t>ŽÁDNE VLASTNÍ </a:t>
            </a:r>
          </a:p>
          <a:p>
            <a:pPr marL="0" indent="0" algn="ctr">
              <a:buNone/>
            </a:pPr>
            <a:endParaRPr lang="cs-CZ" altLang="cs-CZ" sz="8000" b="1" dirty="0"/>
          </a:p>
          <a:p>
            <a:pPr marL="0" indent="0" algn="ctr">
              <a:buNone/>
            </a:pPr>
            <a:endParaRPr lang="cs-CZ" altLang="cs-CZ" sz="8000" b="1" dirty="0"/>
          </a:p>
          <a:p>
            <a:pPr marL="0" indent="0" algn="ctr">
              <a:buNone/>
            </a:pPr>
            <a:r>
              <a:rPr lang="cs-CZ" altLang="cs-CZ" sz="8000" dirty="0"/>
              <a:t>PENÍZE</a:t>
            </a:r>
          </a:p>
        </p:txBody>
      </p:sp>
    </p:spTree>
    <p:extLst>
      <p:ext uri="{BB962C8B-B14F-4D97-AF65-F5344CB8AC3E}">
        <p14:creationId xmlns:p14="http://schemas.microsoft.com/office/powerpoint/2010/main" val="77271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státu</a:t>
            </a:r>
            <a:endParaRPr lang="en-GB" altLang="cs-CZ" dirty="0"/>
          </a:p>
        </p:txBody>
      </p:sp>
      <p:sp>
        <p:nvSpPr>
          <p:cNvPr id="819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246910" y="2060575"/>
            <a:ext cx="8717830" cy="3856038"/>
          </a:xfrm>
        </p:spPr>
        <p:txBody>
          <a:bodyPr/>
          <a:lstStyle/>
          <a:p>
            <a:r>
              <a:rPr lang="cs-CZ" altLang="cs-CZ" dirty="0"/>
              <a:t>DISKUSE</a:t>
            </a:r>
            <a:endParaRPr lang="en-GB" altLang="cs-CZ" dirty="0"/>
          </a:p>
          <a:p>
            <a:pPr lvl="1"/>
            <a:r>
              <a:rPr lang="en-GB" altLang="cs-CZ" dirty="0"/>
              <a:t>…</a:t>
            </a:r>
          </a:p>
          <a:p>
            <a:pPr lvl="1"/>
            <a:r>
              <a:rPr lang="en-GB" altLang="cs-CZ" dirty="0"/>
              <a:t>…</a:t>
            </a:r>
          </a:p>
          <a:p>
            <a:pPr lvl="1"/>
            <a:r>
              <a:rPr lang="en-GB" altLang="cs-CZ" dirty="0"/>
              <a:t>…</a:t>
            </a:r>
          </a:p>
          <a:p>
            <a:endParaRPr lang="en-GB" altLang="cs-CZ" dirty="0"/>
          </a:p>
        </p:txBody>
      </p:sp>
      <p:pic>
        <p:nvPicPr>
          <p:cNvPr id="5" name="Picture 3" descr="04267F29-A5BA-4A9A-89CD-4624FBD46B42">
            <a:extLst>
              <a:ext uri="{FF2B5EF4-FFF2-40B4-BE49-F238E27FC236}">
                <a16:creationId xmlns:a16="http://schemas.microsoft.com/office/drawing/2014/main" id="{6BAD2DD3-70D0-446C-A12B-65FCB53518F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2772" y="1833562"/>
            <a:ext cx="4988813" cy="4310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1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vládních aktivit</a:t>
            </a:r>
            <a:endParaRPr lang="en-GB" altLang="cs-CZ"/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385455" y="1916113"/>
            <a:ext cx="9101571" cy="40967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cs-CZ" b="1" dirty="0"/>
              <a:t>PRODU</a:t>
            </a:r>
            <a:r>
              <a:rPr lang="cs-CZ" altLang="cs-CZ" b="1" dirty="0"/>
              <a:t>KCE</a:t>
            </a:r>
            <a:r>
              <a:rPr lang="en-GB" altLang="cs-CZ" b="1" dirty="0"/>
              <a:t> </a:t>
            </a:r>
            <a:r>
              <a:rPr lang="cs-CZ" altLang="cs-CZ" dirty="0"/>
              <a:t>statků a služeb</a:t>
            </a:r>
            <a:endParaRPr lang="en-GB" altLang="cs-CZ" dirty="0"/>
          </a:p>
          <a:p>
            <a:pPr>
              <a:lnSpc>
                <a:spcPct val="150000"/>
              </a:lnSpc>
            </a:pPr>
            <a:r>
              <a:rPr lang="en-GB" altLang="cs-CZ" b="1" dirty="0"/>
              <a:t>REGULA</a:t>
            </a:r>
            <a:r>
              <a:rPr lang="cs-CZ" altLang="cs-CZ" b="1" dirty="0"/>
              <a:t>CE </a:t>
            </a:r>
            <a:r>
              <a:rPr lang="cs-CZ" altLang="cs-CZ" dirty="0"/>
              <a:t>a</a:t>
            </a:r>
            <a:r>
              <a:rPr lang="en-GB" altLang="cs-CZ" b="1" dirty="0"/>
              <a:t> </a:t>
            </a:r>
            <a:r>
              <a:rPr lang="en-GB" altLang="cs-CZ" dirty="0" err="1"/>
              <a:t>subvencování</a:t>
            </a:r>
            <a:r>
              <a:rPr lang="en-GB" altLang="cs-CZ" dirty="0"/>
              <a:t> </a:t>
            </a:r>
            <a:r>
              <a:rPr lang="en-GB" altLang="cs-CZ" dirty="0" err="1"/>
              <a:t>soukromé</a:t>
            </a:r>
            <a:r>
              <a:rPr lang="en-GB" altLang="cs-CZ" dirty="0"/>
              <a:t> </a:t>
            </a:r>
            <a:r>
              <a:rPr lang="en-GB" altLang="cs-CZ" dirty="0" err="1"/>
              <a:t>produkce</a:t>
            </a:r>
            <a:endParaRPr lang="en-GB" altLang="cs-CZ" dirty="0"/>
          </a:p>
          <a:p>
            <a:pPr>
              <a:lnSpc>
                <a:spcPct val="150000"/>
              </a:lnSpc>
            </a:pPr>
            <a:r>
              <a:rPr lang="cs-CZ" altLang="cs-CZ" b="1" dirty="0"/>
              <a:t>NÁKUP</a:t>
            </a:r>
            <a:r>
              <a:rPr lang="en-GB" altLang="cs-CZ" b="1" dirty="0"/>
              <a:t> </a:t>
            </a:r>
            <a:r>
              <a:rPr lang="cs-CZ" altLang="cs-CZ" dirty="0"/>
              <a:t>statků a služeb</a:t>
            </a:r>
            <a:endParaRPr lang="en-GB" altLang="cs-CZ" dirty="0"/>
          </a:p>
          <a:p>
            <a:pPr>
              <a:lnSpc>
                <a:spcPct val="150000"/>
              </a:lnSpc>
            </a:pPr>
            <a:r>
              <a:rPr lang="en-GB" altLang="cs-CZ" b="1" dirty="0"/>
              <a:t>REDISTRIBU</a:t>
            </a:r>
            <a:r>
              <a:rPr lang="cs-CZ" altLang="cs-CZ" b="1" dirty="0"/>
              <a:t>CE</a:t>
            </a:r>
            <a:r>
              <a:rPr lang="en-GB" altLang="cs-CZ" b="1" dirty="0"/>
              <a:t> </a:t>
            </a:r>
            <a:r>
              <a:rPr lang="cs-CZ" altLang="cs-CZ" dirty="0"/>
              <a:t>příjmu</a:t>
            </a:r>
            <a:endParaRPr lang="en-GB" altLang="cs-CZ" dirty="0"/>
          </a:p>
          <a:p>
            <a:endParaRPr lang="en-GB" altLang="cs-CZ" b="1" dirty="0"/>
          </a:p>
          <a:p>
            <a:r>
              <a:rPr lang="cs-CZ" altLang="cs-CZ" dirty="0"/>
              <a:t>… + </a:t>
            </a:r>
            <a:r>
              <a:rPr lang="en-GB" altLang="cs-CZ" dirty="0"/>
              <a:t>transfer</a:t>
            </a:r>
            <a:r>
              <a:rPr lang="cs-CZ" altLang="cs-CZ" dirty="0" err="1"/>
              <a:t>ové</a:t>
            </a:r>
            <a:r>
              <a:rPr lang="cs-CZ" altLang="cs-CZ" dirty="0"/>
              <a:t> platby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51676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>
          <a:xfrm>
            <a:off x="544945" y="630238"/>
            <a:ext cx="10123055" cy="1143000"/>
          </a:xfrm>
        </p:spPr>
        <p:txBody>
          <a:bodyPr/>
          <a:lstStyle/>
          <a:p>
            <a:r>
              <a:rPr lang="en-GB" altLang="cs-CZ" dirty="0" err="1"/>
              <a:t>Vláda</a:t>
            </a:r>
            <a:r>
              <a:rPr lang="en-GB" altLang="cs-CZ" dirty="0"/>
              <a:t> </a:t>
            </a:r>
            <a:r>
              <a:rPr lang="cs-CZ" altLang="cs-CZ" u="sng" dirty="0"/>
              <a:t>BY MOHLA</a:t>
            </a:r>
            <a:r>
              <a:rPr lang="en-GB" altLang="cs-CZ" dirty="0"/>
              <a:t> </a:t>
            </a:r>
            <a:r>
              <a:rPr lang="en-GB" altLang="cs-CZ" dirty="0" err="1"/>
              <a:t>dělat</a:t>
            </a:r>
            <a:r>
              <a:rPr lang="en-GB" altLang="cs-CZ" dirty="0"/>
              <a:t> </a:t>
            </a:r>
            <a:r>
              <a:rPr lang="en-GB" altLang="cs-CZ" dirty="0" err="1"/>
              <a:t>nejrůznější</a:t>
            </a:r>
            <a:r>
              <a:rPr lang="en-GB" altLang="cs-CZ" dirty="0"/>
              <a:t> </a:t>
            </a:r>
            <a:r>
              <a:rPr lang="en-GB" altLang="cs-CZ" dirty="0" err="1"/>
              <a:t>věci</a:t>
            </a:r>
            <a:endParaRPr lang="en-GB" altLang="cs-CZ" dirty="0"/>
          </a:p>
        </p:txBody>
      </p:sp>
      <p:sp>
        <p:nvSpPr>
          <p:cNvPr id="1024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18837" y="1773238"/>
            <a:ext cx="11037453" cy="4568393"/>
          </a:xfrm>
        </p:spPr>
        <p:txBody>
          <a:bodyPr/>
          <a:lstStyle/>
          <a:p>
            <a:pPr marL="72000" indent="0">
              <a:lnSpc>
                <a:spcPct val="150000"/>
              </a:lnSpc>
              <a:buNone/>
              <a:defRPr/>
            </a:pPr>
            <a:r>
              <a:rPr lang="en-GB" altLang="cs-CZ" dirty="0" err="1"/>
              <a:t>Může</a:t>
            </a:r>
            <a:r>
              <a:rPr lang="en-GB" altLang="cs-CZ" dirty="0"/>
              <a:t> </a:t>
            </a:r>
            <a:r>
              <a:rPr lang="en-GB" altLang="cs-CZ" dirty="0" err="1"/>
              <a:t>například</a:t>
            </a:r>
            <a:r>
              <a:rPr lang="en-GB" altLang="cs-CZ" dirty="0"/>
              <a:t> </a:t>
            </a:r>
            <a:r>
              <a:rPr lang="en-GB" altLang="cs-CZ" dirty="0" err="1"/>
              <a:t>poskytnout</a:t>
            </a:r>
            <a:r>
              <a:rPr lang="en-GB" altLang="cs-CZ" dirty="0"/>
              <a:t> </a:t>
            </a:r>
            <a:r>
              <a:rPr lang="en-GB" altLang="cs-CZ" dirty="0" err="1"/>
              <a:t>každému</a:t>
            </a:r>
            <a:r>
              <a:rPr lang="en-GB" altLang="cs-CZ" dirty="0"/>
              <a:t> MP3 </a:t>
            </a:r>
            <a:r>
              <a:rPr lang="en-GB" altLang="cs-CZ" dirty="0" err="1"/>
              <a:t>přehrávač</a:t>
            </a:r>
            <a:r>
              <a:rPr lang="en-GB" altLang="cs-CZ" dirty="0"/>
              <a:t> </a:t>
            </a:r>
            <a:r>
              <a:rPr lang="en-GB" altLang="cs-CZ" dirty="0" err="1"/>
              <a:t>nebo</a:t>
            </a:r>
            <a:r>
              <a:rPr lang="en-GB" altLang="cs-CZ" dirty="0"/>
              <a:t> </a:t>
            </a:r>
            <a:r>
              <a:rPr lang="en-GB" altLang="cs-CZ" dirty="0" err="1"/>
              <a:t>poskytnout</a:t>
            </a:r>
            <a:r>
              <a:rPr lang="en-GB" altLang="cs-CZ" dirty="0"/>
              <a:t> </a:t>
            </a:r>
            <a:r>
              <a:rPr lang="cs-CZ" altLang="cs-CZ" dirty="0"/>
              <a:t>každému občanovi bezplatnou</a:t>
            </a:r>
            <a:r>
              <a:rPr lang="en-GB" altLang="cs-CZ" dirty="0"/>
              <a:t> </a:t>
            </a:r>
            <a:r>
              <a:rPr lang="en-GB" altLang="cs-CZ" dirty="0" err="1"/>
              <a:t>dovolenou</a:t>
            </a:r>
            <a:r>
              <a:rPr lang="cs-CZ" altLang="cs-CZ" dirty="0"/>
              <a:t> ve </a:t>
            </a:r>
            <a:r>
              <a:rPr lang="cs-CZ" altLang="cs-CZ" dirty="0" err="1"/>
              <a:t>wellness</a:t>
            </a:r>
            <a:r>
              <a:rPr lang="cs-CZ" altLang="cs-CZ" dirty="0"/>
              <a:t>.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cs-CZ" altLang="cs-CZ" dirty="0"/>
          </a:p>
          <a:p>
            <a:pPr marL="72000" indent="0" algn="ctr">
              <a:lnSpc>
                <a:spcPct val="150000"/>
              </a:lnSpc>
              <a:buNone/>
              <a:defRPr/>
            </a:pPr>
            <a:r>
              <a:rPr lang="cs-CZ" altLang="cs-CZ" b="1" dirty="0"/>
              <a:t>ALE</a:t>
            </a:r>
            <a:r>
              <a:rPr lang="en-GB" altLang="cs-CZ" b="1" dirty="0"/>
              <a:t>:</a:t>
            </a:r>
            <a:r>
              <a:rPr lang="en-GB" altLang="cs-CZ" dirty="0"/>
              <a:t> </a:t>
            </a:r>
            <a:endParaRPr lang="cs-CZ" altLang="cs-CZ" dirty="0"/>
          </a:p>
          <a:p>
            <a:pPr marL="72000" indent="0" algn="ctr">
              <a:lnSpc>
                <a:spcPct val="150000"/>
              </a:lnSpc>
              <a:buNone/>
              <a:defRPr/>
            </a:pPr>
            <a:r>
              <a:rPr lang="en-GB" altLang="cs-CZ" i="1" dirty="0" err="1"/>
              <a:t>Jaké</a:t>
            </a:r>
            <a:r>
              <a:rPr lang="en-GB" altLang="cs-CZ" i="1" dirty="0"/>
              <a:t> </a:t>
            </a:r>
            <a:r>
              <a:rPr lang="en-GB" altLang="cs-CZ" i="1" dirty="0" err="1"/>
              <a:t>problémy</a:t>
            </a:r>
            <a:r>
              <a:rPr lang="en-GB" altLang="cs-CZ" i="1" dirty="0"/>
              <a:t> by </a:t>
            </a:r>
            <a:r>
              <a:rPr lang="en-GB" altLang="cs-CZ" i="1" dirty="0" err="1"/>
              <a:t>mohly</a:t>
            </a:r>
            <a:r>
              <a:rPr lang="en-GB" altLang="cs-CZ" i="1" dirty="0"/>
              <a:t> </a:t>
            </a:r>
            <a:r>
              <a:rPr lang="en-GB" altLang="cs-CZ" i="1" dirty="0" err="1"/>
              <a:t>nastat</a:t>
            </a:r>
            <a:r>
              <a:rPr lang="en-GB" altLang="cs-CZ" i="1" dirty="0"/>
              <a:t>,</a:t>
            </a:r>
            <a:br>
              <a:rPr lang="cs-CZ" altLang="cs-CZ" i="1" dirty="0"/>
            </a:br>
            <a:r>
              <a:rPr lang="en-GB" altLang="cs-CZ" i="1" dirty="0"/>
              <a:t> </a:t>
            </a:r>
            <a:r>
              <a:rPr lang="en-GB" altLang="cs-CZ" i="1" dirty="0" err="1"/>
              <a:t>kdyby</a:t>
            </a:r>
            <a:r>
              <a:rPr lang="en-GB" altLang="cs-CZ" i="1" dirty="0"/>
              <a:t> </a:t>
            </a:r>
            <a:r>
              <a:rPr lang="en-GB" altLang="cs-CZ" i="1" dirty="0" err="1"/>
              <a:t>vláda</a:t>
            </a:r>
            <a:r>
              <a:rPr lang="en-GB" altLang="cs-CZ" i="1" dirty="0"/>
              <a:t> </a:t>
            </a:r>
            <a:r>
              <a:rPr lang="en-GB" altLang="cs-CZ" i="1" dirty="0" err="1"/>
              <a:t>rozšířila</a:t>
            </a:r>
            <a:r>
              <a:rPr lang="en-GB" altLang="cs-CZ" i="1" dirty="0"/>
              <a:t> </a:t>
            </a:r>
            <a:r>
              <a:rPr lang="en-GB" altLang="cs-CZ" i="1" dirty="0" err="1"/>
              <a:t>svou</a:t>
            </a:r>
            <a:r>
              <a:rPr lang="en-GB" altLang="cs-CZ" i="1" dirty="0"/>
              <a:t> </a:t>
            </a:r>
            <a:r>
              <a:rPr lang="cs-CZ" altLang="cs-CZ" i="1" dirty="0"/>
              <a:t>působnost tímto směrem</a:t>
            </a:r>
            <a:r>
              <a:rPr lang="en-GB" altLang="cs-CZ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745198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1644</TotalTime>
  <Words>2739</Words>
  <Application>Microsoft Office PowerPoint</Application>
  <PresentationFormat>Širokoúhlá obrazovka</PresentationFormat>
  <Paragraphs>395</Paragraphs>
  <Slides>47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Arial Narrow</vt:lpstr>
      <vt:lpstr>Calibri</vt:lpstr>
      <vt:lpstr>Cambria Math</vt:lpstr>
      <vt:lpstr>Tahoma</vt:lpstr>
      <vt:lpstr>Times New Roman</vt:lpstr>
      <vt:lpstr>Verdana</vt:lpstr>
      <vt:lpstr>Wingdings</vt:lpstr>
      <vt:lpstr>Prezentace_MU_CZ</vt:lpstr>
      <vt:lpstr>VPLn8805 Ekonomika sociálního státu </vt:lpstr>
      <vt:lpstr>Cíle předmětu</vt:lpstr>
      <vt:lpstr>Úvod do studia ekonomiky sociálního státu  </vt:lpstr>
      <vt:lpstr>Základní ekonomické otázky (Stiglitz, 2000)</vt:lpstr>
      <vt:lpstr>Prezentace aplikace PowerPoint</vt:lpstr>
      <vt:lpstr>Prezentace aplikace PowerPoint</vt:lpstr>
      <vt:lpstr>Funkce státu</vt:lpstr>
      <vt:lpstr>Typy vládních aktivit</vt:lpstr>
      <vt:lpstr>Vláda BY MOHLA dělat nejrůznější věci</vt:lpstr>
      <vt:lpstr>Vládní regulace</vt:lpstr>
      <vt:lpstr>Ekonomická role vlády</vt:lpstr>
      <vt:lpstr>Ekonomické funkce vlády</vt:lpstr>
      <vt:lpstr>Otázky</vt:lpstr>
      <vt:lpstr>Vývoj pohledu na úlohu státu</vt:lpstr>
      <vt:lpstr>Cíle optimálního stavu ekonomiky,  selhání a fiskální funkce</vt:lpstr>
      <vt:lpstr>Funkce veřejného sektoru</vt:lpstr>
      <vt:lpstr>Redistribuční funkce</vt:lpstr>
      <vt:lpstr>Lorenzova křivka – re(distribuční) křivka měří rozdělení bohatství ve společnosti</vt:lpstr>
      <vt:lpstr>Co je spravedlnost?</vt:lpstr>
      <vt:lpstr>Specifika veřejných financí</vt:lpstr>
      <vt:lpstr>Fiskální federalismus</vt:lpstr>
      <vt:lpstr>Fiskální federalismus</vt:lpstr>
      <vt:lpstr>Státní rozpočet</vt:lpstr>
      <vt:lpstr>Rozpočtový  proces SR</vt:lpstr>
      <vt:lpstr>Rozpočtové zásady SR</vt:lpstr>
      <vt:lpstr>Fiskální nerovnováha</vt:lpstr>
      <vt:lpstr>Prezentace aplikace PowerPoint</vt:lpstr>
      <vt:lpstr>Nejlepší z možných světů</vt:lpstr>
      <vt:lpstr>Efektivnost</vt:lpstr>
      <vt:lpstr>Prezentace aplikace PowerPoint</vt:lpstr>
      <vt:lpstr>Příčiny tendence VS k neefektivnosti</vt:lpstr>
      <vt:lpstr>Prezentace aplikace PowerPoint</vt:lpstr>
      <vt:lpstr>Selhání vlády</vt:lpstr>
      <vt:lpstr>Prezentace aplikace PowerPoint</vt:lpstr>
      <vt:lpstr>Filozofická změna</vt:lpstr>
      <vt:lpstr>Potřebujeme zvýšit hodnotu za peníze </vt:lpstr>
      <vt:lpstr>Koncept VFM (“value-for-money”)</vt:lpstr>
      <vt:lpstr>Value-for-Money vs. Value for Many </vt:lpstr>
      <vt:lpstr>Společenský dopad a návratnost investicí</vt:lpstr>
      <vt:lpstr>Impact – a fuzzy term!</vt:lpstr>
      <vt:lpstr>Social Return on Investment  (SROI)</vt:lpstr>
      <vt:lpstr>SROI – Logická matice </vt:lpstr>
      <vt:lpstr>Proč využívat SROI?</vt:lpstr>
      <vt:lpstr>Impact Box</vt:lpstr>
      <vt:lpstr>Impact Value Chain</vt:lpstr>
      <vt:lpstr>Představte si ….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Gabriela Vaceková</dc:creator>
  <cp:lastModifiedBy>gabriela.vacekova@outlook.cz</cp:lastModifiedBy>
  <cp:revision>35</cp:revision>
  <cp:lastPrinted>1601-01-01T00:00:00Z</cp:lastPrinted>
  <dcterms:created xsi:type="dcterms:W3CDTF">2021-09-13T16:06:54Z</dcterms:created>
  <dcterms:modified xsi:type="dcterms:W3CDTF">2023-10-06T19:57:30Z</dcterms:modified>
</cp:coreProperties>
</file>