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02"/>
  </p:notesMasterIdLst>
  <p:handoutMasterIdLst>
    <p:handoutMasterId r:id="rId103"/>
  </p:handoutMasterIdLst>
  <p:sldIdLst>
    <p:sldId id="256" r:id="rId2"/>
    <p:sldId id="395" r:id="rId3"/>
    <p:sldId id="298" r:id="rId4"/>
    <p:sldId id="343" r:id="rId5"/>
    <p:sldId id="342" r:id="rId6"/>
    <p:sldId id="373" r:id="rId7"/>
    <p:sldId id="383" r:id="rId8"/>
    <p:sldId id="382" r:id="rId9"/>
    <p:sldId id="407" r:id="rId10"/>
    <p:sldId id="408" r:id="rId11"/>
    <p:sldId id="332" r:id="rId12"/>
    <p:sldId id="409" r:id="rId13"/>
    <p:sldId id="410" r:id="rId14"/>
    <p:sldId id="392" r:id="rId15"/>
    <p:sldId id="327" r:id="rId16"/>
    <p:sldId id="328" r:id="rId17"/>
    <p:sldId id="411" r:id="rId18"/>
    <p:sldId id="412" r:id="rId19"/>
    <p:sldId id="330" r:id="rId20"/>
    <p:sldId id="337" r:id="rId21"/>
    <p:sldId id="346" r:id="rId22"/>
    <p:sldId id="354" r:id="rId23"/>
    <p:sldId id="413" r:id="rId24"/>
    <p:sldId id="292" r:id="rId25"/>
    <p:sldId id="296" r:id="rId26"/>
    <p:sldId id="300" r:id="rId27"/>
    <p:sldId id="297" r:id="rId28"/>
    <p:sldId id="294" r:id="rId29"/>
    <p:sldId id="299" r:id="rId30"/>
    <p:sldId id="305" r:id="rId31"/>
    <p:sldId id="309" r:id="rId32"/>
    <p:sldId id="306" r:id="rId33"/>
    <p:sldId id="307" r:id="rId34"/>
    <p:sldId id="341" r:id="rId35"/>
    <p:sldId id="311" r:id="rId36"/>
    <p:sldId id="344" r:id="rId37"/>
    <p:sldId id="314" r:id="rId38"/>
    <p:sldId id="345" r:id="rId39"/>
    <p:sldId id="317" r:id="rId40"/>
    <p:sldId id="322" r:id="rId41"/>
    <p:sldId id="323" r:id="rId42"/>
    <p:sldId id="339" r:id="rId43"/>
    <p:sldId id="324" r:id="rId44"/>
    <p:sldId id="325" r:id="rId45"/>
    <p:sldId id="334" r:id="rId46"/>
    <p:sldId id="338" r:id="rId47"/>
    <p:sldId id="310" r:id="rId48"/>
    <p:sldId id="397" r:id="rId49"/>
    <p:sldId id="285" r:id="rId50"/>
    <p:sldId id="293" r:id="rId51"/>
    <p:sldId id="398" r:id="rId52"/>
    <p:sldId id="399" r:id="rId53"/>
    <p:sldId id="281" r:id="rId54"/>
    <p:sldId id="283" r:id="rId55"/>
    <p:sldId id="400" r:id="rId56"/>
    <p:sldId id="401" r:id="rId57"/>
    <p:sldId id="402" r:id="rId58"/>
    <p:sldId id="403" r:id="rId59"/>
    <p:sldId id="404" r:id="rId60"/>
    <p:sldId id="280" r:id="rId61"/>
    <p:sldId id="304" r:id="rId62"/>
    <p:sldId id="405" r:id="rId63"/>
    <p:sldId id="282" r:id="rId64"/>
    <p:sldId id="318" r:id="rId65"/>
    <p:sldId id="284" r:id="rId66"/>
    <p:sldId id="406" r:id="rId67"/>
    <p:sldId id="276" r:id="rId68"/>
    <p:sldId id="357" r:id="rId69"/>
    <p:sldId id="355" r:id="rId70"/>
    <p:sldId id="356" r:id="rId71"/>
    <p:sldId id="362" r:id="rId72"/>
    <p:sldId id="329" r:id="rId73"/>
    <p:sldId id="260" r:id="rId74"/>
    <p:sldId id="363" r:id="rId75"/>
    <p:sldId id="331" r:id="rId76"/>
    <p:sldId id="333" r:id="rId77"/>
    <p:sldId id="364" r:id="rId78"/>
    <p:sldId id="348" r:id="rId79"/>
    <p:sldId id="374" r:id="rId80"/>
    <p:sldId id="376" r:id="rId81"/>
    <p:sldId id="377" r:id="rId82"/>
    <p:sldId id="378" r:id="rId83"/>
    <p:sldId id="379" r:id="rId84"/>
    <p:sldId id="302" r:id="rId85"/>
    <p:sldId id="303" r:id="rId86"/>
    <p:sldId id="380" r:id="rId87"/>
    <p:sldId id="384" r:id="rId88"/>
    <p:sldId id="258" r:id="rId89"/>
    <p:sldId id="259" r:id="rId90"/>
    <p:sldId id="261" r:id="rId91"/>
    <p:sldId id="262" r:id="rId92"/>
    <p:sldId id="264" r:id="rId93"/>
    <p:sldId id="265" r:id="rId94"/>
    <p:sldId id="266" r:id="rId95"/>
    <p:sldId id="267" r:id="rId96"/>
    <p:sldId id="268" r:id="rId97"/>
    <p:sldId id="375" r:id="rId98"/>
    <p:sldId id="270" r:id="rId99"/>
    <p:sldId id="279" r:id="rId100"/>
    <p:sldId id="269" r:id="rId10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5768" autoAdjust="0"/>
  </p:normalViewPr>
  <p:slideViewPr>
    <p:cSldViewPr snapToGrid="0">
      <p:cViewPr varScale="1">
        <p:scale>
          <a:sx n="125" d="100"/>
          <a:sy n="125" d="100"/>
        </p:scale>
        <p:origin x="126" y="14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837DE8A-D2E8-481C-B79D-EADC7CFE192C}" type="slidenum">
              <a:rPr lang="cs-CZ" smtClean="0"/>
              <a:t>18</a:t>
            </a:fld>
            <a:endParaRPr lang="cs-CZ"/>
          </a:p>
        </p:txBody>
      </p:sp>
    </p:spTree>
    <p:extLst>
      <p:ext uri="{BB962C8B-B14F-4D97-AF65-F5344CB8AC3E}">
        <p14:creationId xmlns:p14="http://schemas.microsoft.com/office/powerpoint/2010/main" val="182039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2B8EF2C-AF81-46F7-9F5D-E962BDA29635}"/>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5" name="Rectangle 3">
            <a:extLst>
              <a:ext uri="{FF2B5EF4-FFF2-40B4-BE49-F238E27FC236}">
                <a16:creationId xmlns:a16="http://schemas.microsoft.com/office/drawing/2014/main" id="{CCBA718B-8D12-48C3-96D0-0382B8F10CFE}"/>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E82B985-5E50-44B0-BACC-92BB8842DE0B}"/>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3">
            <a:extLst>
              <a:ext uri="{FF2B5EF4-FFF2-40B4-BE49-F238E27FC236}">
                <a16:creationId xmlns:a16="http://schemas.microsoft.com/office/drawing/2014/main" id="{D3177C0C-9EAC-49A7-BA41-F05264F45DDC}"/>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25D2E1-4D4F-4188-A6CA-0C17C0BDA055}"/>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3" name="Rectangle 3">
            <a:extLst>
              <a:ext uri="{FF2B5EF4-FFF2-40B4-BE49-F238E27FC236}">
                <a16:creationId xmlns:a16="http://schemas.microsoft.com/office/drawing/2014/main" id="{E3931FCD-22F6-4137-9D58-8209D3E317C6}"/>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DE29CB2-B798-413C-904F-00B3DBE395B5}"/>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7" name="Rectangle 3">
            <a:extLst>
              <a:ext uri="{FF2B5EF4-FFF2-40B4-BE49-F238E27FC236}">
                <a16:creationId xmlns:a16="http://schemas.microsoft.com/office/drawing/2014/main" id="{FE55E78B-31C9-4EE8-911C-9ACF9A9BDA1C}"/>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82E616-6C0F-4EC8-B7FB-9204558266FA}" type="slidenum">
              <a:rPr lang="cs-CZ" smtClean="0"/>
              <a:t>78</a:t>
            </a:fld>
            <a:endParaRPr lang="cs-CZ"/>
          </a:p>
        </p:txBody>
      </p:sp>
    </p:spTree>
    <p:extLst>
      <p:ext uri="{BB962C8B-B14F-4D97-AF65-F5344CB8AC3E}">
        <p14:creationId xmlns:p14="http://schemas.microsoft.com/office/powerpoint/2010/main" val="387666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23555"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D58333-0A06-4F6B-B74C-103382FEB4BB}" type="slidenum">
              <a:rPr lang="en-US" altLang="cs-CZ" sz="1200">
                <a:latin typeface="Calibri" panose="020F0502020204030204" pitchFamily="34" charset="0"/>
              </a:rPr>
              <a:pPr eaLnBrk="1" hangingPunct="1"/>
              <a:t>81</a:t>
            </a:fld>
            <a:endParaRPr lang="en-US" altLang="cs-CZ" sz="1200">
              <a:latin typeface="Calibri" panose="020F0502020204030204" pitchFamily="34" charset="0"/>
            </a:endParaRPr>
          </a:p>
        </p:txBody>
      </p:sp>
    </p:spTree>
    <p:extLst>
      <p:ext uri="{BB962C8B-B14F-4D97-AF65-F5344CB8AC3E}">
        <p14:creationId xmlns:p14="http://schemas.microsoft.com/office/powerpoint/2010/main" val="209267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5942FF-F1C3-445B-9308-27A108BC0A92}" type="slidenum">
              <a:rPr lang="cs-CZ" altLang="cs-CZ" sz="1300" smtClean="0"/>
              <a:pPr>
                <a:spcBef>
                  <a:spcPct val="0"/>
                </a:spcBef>
              </a:pPr>
              <a:t>34</a:t>
            </a:fld>
            <a:endParaRPr lang="cs-CZ" altLang="cs-CZ"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0184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40595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02766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84175" y="687388"/>
            <a:ext cx="6091238" cy="3427412"/>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914833" y="4343291"/>
            <a:ext cx="5028338" cy="4113843"/>
          </a:xfrm>
          <a:prstGeom prst="rect">
            <a:avLst/>
          </a:prstGeom>
          <a:noFill/>
          <a:ln w="12700">
            <a:miter lim="800000"/>
            <a:headEnd/>
            <a:tailEnd/>
          </a:ln>
        </p:spPr>
        <p:txBody>
          <a:bodyPr wrap="none" lIns="91427" tIns="45714" rIns="91427" bIns="45714" anchor="ctr"/>
          <a:lstStyle/>
          <a:p>
            <a:endParaRPr lang="en-US"/>
          </a:p>
        </p:txBody>
      </p:sp>
    </p:spTree>
    <p:extLst>
      <p:ext uri="{BB962C8B-B14F-4D97-AF65-F5344CB8AC3E}">
        <p14:creationId xmlns:p14="http://schemas.microsoft.com/office/powerpoint/2010/main" val="312687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84175" y="687388"/>
            <a:ext cx="6091238" cy="3427412"/>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914833" y="4343291"/>
            <a:ext cx="5028338" cy="4113843"/>
          </a:xfrm>
          <a:prstGeom prst="rect">
            <a:avLst/>
          </a:prstGeom>
          <a:noFill/>
          <a:ln w="12700">
            <a:miter lim="800000"/>
            <a:headEnd/>
            <a:tailEnd/>
          </a:ln>
        </p:spPr>
        <p:txBody>
          <a:bodyPr wrap="none" lIns="91427" tIns="45714" rIns="91427" bIns="45714" anchor="ctr"/>
          <a:lstStyle/>
          <a:p>
            <a:endParaRPr lang="en-US"/>
          </a:p>
        </p:txBody>
      </p:sp>
    </p:spTree>
    <p:extLst>
      <p:ext uri="{BB962C8B-B14F-4D97-AF65-F5344CB8AC3E}">
        <p14:creationId xmlns:p14="http://schemas.microsoft.com/office/powerpoint/2010/main" val="34749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D0DB209-D4EA-493C-B559-755CC075D8C2}"/>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79" name="Rectangle 3">
            <a:extLst>
              <a:ext uri="{FF2B5EF4-FFF2-40B4-BE49-F238E27FC236}">
                <a16:creationId xmlns:a16="http://schemas.microsoft.com/office/drawing/2014/main" id="{89497C69-1F61-4B15-B06C-354BC39076C9}"/>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52BD4C3-EA74-42F8-A7DB-24FA3774C2E9}"/>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3" name="Rectangle 3">
            <a:extLst>
              <a:ext uri="{FF2B5EF4-FFF2-40B4-BE49-F238E27FC236}">
                <a16:creationId xmlns:a16="http://schemas.microsoft.com/office/drawing/2014/main" id="{0C740C38-6C45-469C-959F-7011D61E85E2}"/>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D97E85D-717B-4523-8AB4-E3A8EDA4BFA6}"/>
              </a:ext>
            </a:extLst>
          </p:cNvPr>
          <p:cNvSpPr>
            <a:spLocks noGrp="1" noRot="1" noChangeAspect="1" noChangeArrowheads="1" noTextEdit="1"/>
          </p:cNvSpPr>
          <p:nvPr>
            <p:ph type="sldImg"/>
          </p:nvPr>
        </p:nvSpPr>
        <p:spPr bwMode="auto">
          <a:xfrm>
            <a:off x="79375" y="741363"/>
            <a:ext cx="6578600" cy="37004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1" name="Rectangle 3">
            <a:extLst>
              <a:ext uri="{FF2B5EF4-FFF2-40B4-BE49-F238E27FC236}">
                <a16:creationId xmlns:a16="http://schemas.microsoft.com/office/drawing/2014/main" id="{A4EC801D-EAF7-4CDB-AE46-A6C2136BBF04}"/>
              </a:ext>
            </a:extLst>
          </p:cNvPr>
          <p:cNvSpPr>
            <a:spLocks noGrp="1" noChangeArrowheads="1"/>
          </p:cNvSpPr>
          <p:nvPr>
            <p:ph type="body" idx="1"/>
          </p:nvPr>
        </p:nvSpPr>
        <p:spPr bwMode="auto">
          <a:xfrm>
            <a:off x="898525" y="4687888"/>
            <a:ext cx="4938713" cy="44402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eaLnBrk="1" hangingPunct="1"/>
            <a:endParaRPr lang="en-US" altLang="en-US">
              <a:latin typeface="Arial CE"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016000" y="762000"/>
            <a:ext cx="10566400" cy="1143000"/>
          </a:xfrm>
        </p:spPr>
        <p:txBody>
          <a:bodyPr/>
          <a:lstStyle/>
          <a:p>
            <a:r>
              <a:rPr lang="cs-CZ"/>
              <a:t>Kliknutím lze upravit styl.</a:t>
            </a:r>
          </a:p>
        </p:txBody>
      </p:sp>
      <p:sp>
        <p:nvSpPr>
          <p:cNvPr id="3" name="Zástupný symbol pro tabulku 2"/>
          <p:cNvSpPr>
            <a:spLocks noGrp="1"/>
          </p:cNvSpPr>
          <p:nvPr>
            <p:ph type="tbl" idx="1"/>
          </p:nvPr>
        </p:nvSpPr>
        <p:spPr>
          <a:xfrm>
            <a:off x="1117601" y="2362201"/>
            <a:ext cx="10257367" cy="3724275"/>
          </a:xfrm>
        </p:spPr>
        <p:txBody>
          <a:bodyPr rtlCol="0">
            <a:normAutofit/>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5F7A3052-26E9-47CA-8338-0EB0055BBD8B}" type="slidenum">
              <a:rPr lang="cs-CZ" altLang="cs-CZ"/>
              <a:pPr>
                <a:defRPr/>
              </a:pPr>
              <a:t>‹#›</a:t>
            </a:fld>
            <a:endParaRPr lang="cs-CZ" altLang="cs-CZ"/>
          </a:p>
        </p:txBody>
      </p:sp>
    </p:spTree>
    <p:extLst>
      <p:ext uri="{BB962C8B-B14F-4D97-AF65-F5344CB8AC3E}">
        <p14:creationId xmlns:p14="http://schemas.microsoft.com/office/powerpoint/2010/main" val="394091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US"/>
              <a:t>BPV_APEC Public economics</a:t>
            </a:r>
          </a:p>
        </p:txBody>
      </p:sp>
      <p:sp>
        <p:nvSpPr>
          <p:cNvPr id="5" name="Zástupný symbol pro číslo snímku 4"/>
          <p:cNvSpPr>
            <a:spLocks noGrp="1"/>
          </p:cNvSpPr>
          <p:nvPr>
            <p:ph type="sldNum" sz="quarter" idx="11"/>
          </p:nvPr>
        </p:nvSpPr>
        <p:spPr/>
        <p:txBody>
          <a:bodyPr/>
          <a:lstStyle>
            <a:lvl1pPr>
              <a:defRPr/>
            </a:lvl1pPr>
          </a:lstStyle>
          <a:p>
            <a:fld id="{4630A39F-FB06-9D4E-A44B-68AF8CDD3317}" type="slidenum">
              <a:rPr lang="en-US" smtClean="0"/>
              <a:t>‹#›</a:t>
            </a:fld>
            <a:endParaRPr lang="en-US"/>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1" y="1692002"/>
            <a:ext cx="10753200" cy="4139998"/>
          </a:xfrm>
          <a:prstGeom prst="rect">
            <a:avLst/>
          </a:prstGeom>
        </p:spPr>
        <p:txBody>
          <a:bodyPr/>
          <a:lstStyle>
            <a:lvl1pPr marL="251950" indent="-179964">
              <a:lnSpc>
                <a:spcPct val="150000"/>
              </a:lnSpc>
              <a:buClr>
                <a:schemeClr val="tx2"/>
              </a:buClr>
              <a:buSzPct val="100000"/>
              <a:buFont typeface="Arial" panose="020B0604020202020204" pitchFamily="34" charset="0"/>
              <a:buChar char="̶"/>
              <a:defRPr b="0"/>
            </a:lvl1pPr>
            <a:lvl2pPr marL="503899" indent="-179964">
              <a:lnSpc>
                <a:spcPct val="100000"/>
              </a:lnSpc>
              <a:buClr>
                <a:schemeClr val="tx2"/>
              </a:buClr>
              <a:buFont typeface="Arial" panose="020B0604020202020204" pitchFamily="34" charset="0"/>
              <a:buChar char="̶"/>
              <a:defRPr sz="2000"/>
            </a:lvl2pPr>
            <a:lvl3pPr marL="914217"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C36484A1-5FE2-4AC7-B186-C1E15EE7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946" y="6059508"/>
            <a:ext cx="1144804" cy="580920"/>
          </a:xfrm>
          <a:prstGeom prst="rect">
            <a:avLst/>
          </a:prstGeom>
        </p:spPr>
      </p:pic>
    </p:spTree>
    <p:extLst>
      <p:ext uri="{BB962C8B-B14F-4D97-AF65-F5344CB8AC3E}">
        <p14:creationId xmlns:p14="http://schemas.microsoft.com/office/powerpoint/2010/main" val="3349458481"/>
      </p:ext>
    </p:extLst>
  </p:cSld>
  <p:clrMapOvr>
    <a:masterClrMapping/>
  </p:clrMapOvr>
  <p:hf sldNum="0"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01D6D7-6D80-3343-94DB-B02C2BC5E53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D2156F1-F60A-D44C-AF55-5FA7B7FC6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AFF5297-88BE-E741-94B5-07E1F35E324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4FC4E78-3073-ED44-9ACB-1812BF6F3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F41BB72-4F3B-744A-A3DA-0F682319870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B6CDA58-557F-C446-918D-E9948E5E31BA}"/>
              </a:ext>
            </a:extLst>
          </p:cNvPr>
          <p:cNvSpPr>
            <a:spLocks noGrp="1"/>
          </p:cNvSpPr>
          <p:nvPr>
            <p:ph type="dt" sz="half" idx="10"/>
          </p:nvPr>
        </p:nvSpPr>
        <p:spPr/>
        <p:txBody>
          <a:bodyPr/>
          <a:lstStyle/>
          <a:p>
            <a:fld id="{72E06EC0-6DAB-F645-A7C0-3432B6B7143D}" type="datetimeFigureOut">
              <a:rPr lang="cs-CZ" smtClean="0"/>
              <a:t>25.11.2023</a:t>
            </a:fld>
            <a:endParaRPr lang="cs-CZ"/>
          </a:p>
        </p:txBody>
      </p:sp>
      <p:sp>
        <p:nvSpPr>
          <p:cNvPr id="8" name="Zástupný symbol pro zápatí 7">
            <a:extLst>
              <a:ext uri="{FF2B5EF4-FFF2-40B4-BE49-F238E27FC236}">
                <a16:creationId xmlns:a16="http://schemas.microsoft.com/office/drawing/2014/main" id="{1F70AC8F-0649-0744-8BC2-0A2DBD86945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92C2FE9-D8A1-034A-B5BD-DFA457F8E899}"/>
              </a:ext>
            </a:extLst>
          </p:cNvPr>
          <p:cNvSpPr>
            <a:spLocks noGrp="1"/>
          </p:cNvSpPr>
          <p:nvPr>
            <p:ph type="sldNum" sz="quarter" idx="12"/>
          </p:nvPr>
        </p:nvSpPr>
        <p:spPr/>
        <p:txBody>
          <a:bodyPr/>
          <a:lstStyle/>
          <a:p>
            <a:fld id="{B4E56736-E931-7F4E-B5AA-5878D18B9A6B}" type="slidenum">
              <a:rPr lang="cs-CZ" smtClean="0"/>
              <a:t>‹#›</a:t>
            </a:fld>
            <a:endParaRPr lang="cs-CZ"/>
          </a:p>
        </p:txBody>
      </p:sp>
    </p:spTree>
    <p:extLst>
      <p:ext uri="{BB962C8B-B14F-4D97-AF65-F5344CB8AC3E}">
        <p14:creationId xmlns:p14="http://schemas.microsoft.com/office/powerpoint/2010/main" val="1166634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74C7521-C594-4212-A20B-FD4A94F596BC}" type="datetimeFigureOut">
              <a:rPr lang="cs-CZ" smtClean="0"/>
              <a:t>25.11.2023</a:t>
            </a:fld>
            <a:endParaRPr lang="cs-CZ"/>
          </a:p>
        </p:txBody>
      </p:sp>
      <p:sp>
        <p:nvSpPr>
          <p:cNvPr id="5" name="Footer Placeholder 4"/>
          <p:cNvSpPr>
            <a:spLocks noGrp="1"/>
          </p:cNvSpPr>
          <p:nvPr>
            <p:ph type="ftr" sz="quarter" idx="11"/>
          </p:nvPr>
        </p:nvSpPr>
        <p:spPr/>
        <p:txBody>
          <a:bodyPr/>
          <a:lstStyle/>
          <a:p>
            <a:r>
              <a:rPr lang="cs-CZ"/>
              <a:t>Definujte zápatí - název prezentace / pracoviště</a:t>
            </a:r>
            <a:endParaRPr lang="cs-CZ" dirty="0"/>
          </a:p>
        </p:txBody>
      </p:sp>
      <p:sp>
        <p:nvSpPr>
          <p:cNvPr id="6" name="Slide Number Placeholder 5"/>
          <p:cNvSpPr>
            <a:spLocks noGrp="1"/>
          </p:cNvSpPr>
          <p:nvPr>
            <p:ph type="sldNum" sz="quarter" idx="12"/>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13208445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06400" y="1066800"/>
            <a:ext cx="113792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727200" y="0"/>
            <a:ext cx="8636000" cy="1066800"/>
          </a:xfrm>
          <a:prstGeom prst="rect">
            <a:avLst/>
          </a:prstGeom>
        </p:spPr>
        <p:txBody>
          <a:bodyPr/>
          <a:lstStyle>
            <a:lvl1pPr>
              <a:defRPr sz="3200">
                <a:solidFill>
                  <a:srgbClr val="9E0000"/>
                </a:solidFill>
              </a:defRPr>
            </a:lvl1pPr>
          </a:lstStyle>
          <a:p>
            <a:r>
              <a:rPr lang="en-US" dirty="0"/>
              <a:t>Click to edit Master title style</a:t>
            </a:r>
          </a:p>
        </p:txBody>
      </p:sp>
      <p:sp>
        <p:nvSpPr>
          <p:cNvPr id="4" name="Slide Number Placeholder 5"/>
          <p:cNvSpPr>
            <a:spLocks noGrp="1"/>
          </p:cNvSpPr>
          <p:nvPr>
            <p:ph type="sldNum" sz="quarter" idx="11"/>
          </p:nvPr>
        </p:nvSpPr>
        <p:spPr>
          <a:xfrm>
            <a:off x="11379200" y="6400801"/>
            <a:ext cx="812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atin typeface="Calibri" panose="020F0502020204030204" pitchFamily="34" charset="0"/>
              </a:defRPr>
            </a:lvl1pPr>
          </a:lstStyle>
          <a:p>
            <a:fld id="{2CABA44C-E28D-456E-A475-35BA85D76A24}" type="slidenum">
              <a:rPr lang="en-US" altLang="cs-CZ"/>
              <a:pPr/>
              <a:t>‹#›</a:t>
            </a:fld>
            <a:endParaRPr lang="en-US" altLang="cs-CZ"/>
          </a:p>
        </p:txBody>
      </p:sp>
    </p:spTree>
    <p:extLst>
      <p:ext uri="{BB962C8B-B14F-4D97-AF65-F5344CB8AC3E}">
        <p14:creationId xmlns:p14="http://schemas.microsoft.com/office/powerpoint/2010/main" val="4287915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9A5E47-CACD-48F8-9EA6-FB6C8A527A1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27033AD-FF3B-40EB-B39B-9169D8B66CD3}"/>
              </a:ext>
            </a:extLst>
          </p:cNvPr>
          <p:cNvSpPr>
            <a:spLocks noGrp="1"/>
          </p:cNvSpPr>
          <p:nvPr>
            <p:ph type="dt" sz="half" idx="10"/>
          </p:nvPr>
        </p:nvSpPr>
        <p:spPr/>
        <p:txBody>
          <a:bodyPr/>
          <a:lstStyle/>
          <a:p>
            <a:fld id="{FD294A0D-644A-4D7E-A616-5F5F9E3B3760}" type="datetimeFigureOut">
              <a:rPr lang="cs-CZ" smtClean="0"/>
              <a:t>25.11.2023</a:t>
            </a:fld>
            <a:endParaRPr lang="cs-CZ"/>
          </a:p>
        </p:txBody>
      </p:sp>
      <p:sp>
        <p:nvSpPr>
          <p:cNvPr id="4" name="Zástupný symbol pro zápatí 3">
            <a:extLst>
              <a:ext uri="{FF2B5EF4-FFF2-40B4-BE49-F238E27FC236}">
                <a16:creationId xmlns:a16="http://schemas.microsoft.com/office/drawing/2014/main" id="{C149DED5-BA69-45F1-8EA5-CEF1A2F64F2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A104F6F-62FC-4A3D-99FD-D476E72E83BB}"/>
              </a:ext>
            </a:extLst>
          </p:cNvPr>
          <p:cNvSpPr>
            <a:spLocks noGrp="1"/>
          </p:cNvSpPr>
          <p:nvPr>
            <p:ph type="sldNum" sz="quarter" idx="12"/>
          </p:nvPr>
        </p:nvSpPr>
        <p:spPr/>
        <p:txBody>
          <a:bodyPr/>
          <a:lstStyle/>
          <a:p>
            <a:fld id="{3317CEAA-8E8B-42DA-8098-2C691642FF50}" type="slidenum">
              <a:rPr lang="cs-CZ" smtClean="0"/>
              <a:t>‹#›</a:t>
            </a:fld>
            <a:endParaRPr lang="cs-CZ"/>
          </a:p>
        </p:txBody>
      </p:sp>
    </p:spTree>
    <p:extLst>
      <p:ext uri="{BB962C8B-B14F-4D97-AF65-F5344CB8AC3E}">
        <p14:creationId xmlns:p14="http://schemas.microsoft.com/office/powerpoint/2010/main" val="265820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BE245-C0D7-4B59-8FAB-1917EF8E6A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5470F86-D30C-491E-8A8F-4CE03F16930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19F0D08-EC0F-4EA0-9F9C-08E9EF0984F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F8F3A56-B242-46E4-9886-C66422A6ED06}"/>
              </a:ext>
            </a:extLst>
          </p:cNvPr>
          <p:cNvSpPr>
            <a:spLocks noGrp="1"/>
          </p:cNvSpPr>
          <p:nvPr>
            <p:ph type="dt" sz="half" idx="10"/>
          </p:nvPr>
        </p:nvSpPr>
        <p:spPr/>
        <p:txBody>
          <a:bodyPr/>
          <a:lstStyle/>
          <a:p>
            <a:fld id="{FD294A0D-644A-4D7E-A616-5F5F9E3B3760}" type="datetimeFigureOut">
              <a:rPr lang="cs-CZ" smtClean="0"/>
              <a:t>25.11.2023</a:t>
            </a:fld>
            <a:endParaRPr lang="cs-CZ"/>
          </a:p>
        </p:txBody>
      </p:sp>
      <p:sp>
        <p:nvSpPr>
          <p:cNvPr id="6" name="Zástupný symbol pro zápatí 5">
            <a:extLst>
              <a:ext uri="{FF2B5EF4-FFF2-40B4-BE49-F238E27FC236}">
                <a16:creationId xmlns:a16="http://schemas.microsoft.com/office/drawing/2014/main" id="{71C9A8FC-6F3E-425F-BA49-5AA7D92CFA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A0C5A8-0B53-4A7E-85DC-A8A55E04EB6A}"/>
              </a:ext>
            </a:extLst>
          </p:cNvPr>
          <p:cNvSpPr>
            <a:spLocks noGrp="1"/>
          </p:cNvSpPr>
          <p:nvPr>
            <p:ph type="sldNum" sz="quarter" idx="12"/>
          </p:nvPr>
        </p:nvSpPr>
        <p:spPr/>
        <p:txBody>
          <a:bodyPr/>
          <a:lstStyle/>
          <a:p>
            <a:fld id="{3317CEAA-8E8B-42DA-8098-2C691642FF50}" type="slidenum">
              <a:rPr lang="cs-CZ" smtClean="0"/>
              <a:t>‹#›</a:t>
            </a:fld>
            <a:endParaRPr lang="cs-CZ"/>
          </a:p>
        </p:txBody>
      </p:sp>
    </p:spTree>
    <p:extLst>
      <p:ext uri="{BB962C8B-B14F-4D97-AF65-F5344CB8AC3E}">
        <p14:creationId xmlns:p14="http://schemas.microsoft.com/office/powerpoint/2010/main" val="737718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py a doporučení 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414384-3617-4EEF-A8B8-4EB5FC94E2C0}"/>
              </a:ext>
            </a:extLst>
          </p:cNvPr>
          <p:cNvSpPr>
            <a:spLocks noGrp="1"/>
          </p:cNvSpPr>
          <p:nvPr>
            <p:ph type="title" hasCustomPrompt="1"/>
          </p:nvPr>
        </p:nvSpPr>
        <p:spPr>
          <a:xfrm>
            <a:off x="274540" y="365124"/>
            <a:ext cx="11079260" cy="1325563"/>
          </a:xfrm>
        </p:spPr>
        <p:txBody>
          <a:bodyPr/>
          <a:lstStyle>
            <a:lvl1pPr>
              <a:defRPr/>
            </a:lvl1pPr>
          </a:lstStyle>
          <a:p>
            <a:r>
              <a:rPr lang="en-GB" dirty="0" err="1"/>
              <a:t>Tipy</a:t>
            </a:r>
            <a:r>
              <a:rPr lang="en-GB" dirty="0"/>
              <a:t> a </a:t>
            </a:r>
            <a:r>
              <a:rPr lang="en-GB" dirty="0" err="1"/>
              <a:t>doporučení</a:t>
            </a:r>
            <a:endParaRPr lang="en-GB" dirty="0"/>
          </a:p>
        </p:txBody>
      </p:sp>
      <p:sp>
        <p:nvSpPr>
          <p:cNvPr id="3" name="Zástupný symbol pro datum 2">
            <a:extLst>
              <a:ext uri="{FF2B5EF4-FFF2-40B4-BE49-F238E27FC236}">
                <a16:creationId xmlns:a16="http://schemas.microsoft.com/office/drawing/2014/main" id="{A4E7A6D3-B22E-4281-BD23-0C5F3E065E7E}"/>
              </a:ext>
            </a:extLst>
          </p:cNvPr>
          <p:cNvSpPr>
            <a:spLocks noGrp="1"/>
          </p:cNvSpPr>
          <p:nvPr>
            <p:ph type="dt" sz="half" idx="10"/>
          </p:nvPr>
        </p:nvSpPr>
        <p:spPr/>
        <p:txBody>
          <a:bodyPr/>
          <a:lstStyle/>
          <a:p>
            <a:endParaRPr lang="en-US"/>
          </a:p>
        </p:txBody>
      </p:sp>
      <p:sp>
        <p:nvSpPr>
          <p:cNvPr id="4" name="Zástupný symbol pro zápatí 3">
            <a:extLst>
              <a:ext uri="{FF2B5EF4-FFF2-40B4-BE49-F238E27FC236}">
                <a16:creationId xmlns:a16="http://schemas.microsoft.com/office/drawing/2014/main" id="{AA10B4AF-659E-4E82-A240-848C375C488A}"/>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C110D6A4-C6E8-420A-BDD0-D7F59ED4505C}"/>
              </a:ext>
            </a:extLst>
          </p:cNvPr>
          <p:cNvSpPr>
            <a:spLocks noGrp="1"/>
          </p:cNvSpPr>
          <p:nvPr>
            <p:ph type="sldNum" sz="quarter" idx="12"/>
          </p:nvPr>
        </p:nvSpPr>
        <p:spPr/>
        <p:txBody>
          <a:bodyPr/>
          <a:lstStyle/>
          <a:p>
            <a:fld id="{DDDF864F-2010-4644-9A3A-863456695F77}" type="slidenum">
              <a:rPr lang="en-US" smtClean="0"/>
              <a:t>‹#›</a:t>
            </a:fld>
            <a:endParaRPr lang="en-US"/>
          </a:p>
        </p:txBody>
      </p:sp>
      <p:pic>
        <p:nvPicPr>
          <p:cNvPr id="7" name="Obrázek 6">
            <a:extLst>
              <a:ext uri="{FF2B5EF4-FFF2-40B4-BE49-F238E27FC236}">
                <a16:creationId xmlns:a16="http://schemas.microsoft.com/office/drawing/2014/main" id="{D820D61B-1532-4533-960F-C420D953B581}"/>
              </a:ext>
            </a:extLst>
          </p:cNvPr>
          <p:cNvPicPr>
            <a:picLocks noChangeAspect="1"/>
          </p:cNvPicPr>
          <p:nvPr userDrawn="1"/>
        </p:nvPicPr>
        <p:blipFill>
          <a:blip r:embed="rId2"/>
          <a:srcRect/>
          <a:stretch/>
        </p:blipFill>
        <p:spPr>
          <a:xfrm>
            <a:off x="838200" y="2630170"/>
            <a:ext cx="2181909" cy="2181909"/>
          </a:xfrm>
          <a:prstGeom prst="rect">
            <a:avLst/>
          </a:prstGeom>
        </p:spPr>
      </p:pic>
      <p:sp>
        <p:nvSpPr>
          <p:cNvPr id="9" name="Zástupný text 8">
            <a:extLst>
              <a:ext uri="{FF2B5EF4-FFF2-40B4-BE49-F238E27FC236}">
                <a16:creationId xmlns:a16="http://schemas.microsoft.com/office/drawing/2014/main" id="{8A53CCB5-3E00-47B1-9EEF-ED6E7136BB98}"/>
              </a:ext>
            </a:extLst>
          </p:cNvPr>
          <p:cNvSpPr>
            <a:spLocks noGrp="1"/>
          </p:cNvSpPr>
          <p:nvPr>
            <p:ph type="body" sz="quarter" idx="13"/>
          </p:nvPr>
        </p:nvSpPr>
        <p:spPr>
          <a:xfrm>
            <a:off x="3188677" y="2265045"/>
            <a:ext cx="8165123" cy="3415030"/>
          </a:xfrm>
        </p:spPr>
        <p:txBody>
          <a:bodyPr anchor="ct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324391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5" r:id="rId21"/>
    <p:sldLayoutId id="2147483706" r:id="rId22"/>
    <p:sldLayoutId id="2147483708" r:id="rId23"/>
    <p:sldLayoutId id="2147483709" r:id="rId24"/>
    <p:sldLayoutId id="2147483710" r:id="rId2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nb.cz/cs/menova-politika/zpravy-o-menove-politice/Zprava-o-menove-politice-leto-2023/"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nb.cz/cnb/stat.STAT_DATA_ARAD.link_to_arad?p_kod=INFLOCN&amp;p_lang=CS" TargetMode="External"/><Relationship Id="rId3" Type="http://schemas.openxmlformats.org/officeDocument/2006/relationships/hyperlink" Target="https://www.cnb.cz/cs/statistika/sdds_plus/" TargetMode="External"/><Relationship Id="rId7" Type="http://schemas.openxmlformats.org/officeDocument/2006/relationships/hyperlink" Target="https://www.cnb.cz/cnb/stat.STAT_DATA_ARAD.link_to_arad?p_kod=INFLOCD&amp;p_lang=CS" TargetMode="External"/><Relationship Id="rId2" Type="http://schemas.openxmlformats.org/officeDocument/2006/relationships/hyperlink" Target="http://www.czso.cz/csu/redakce.nsf/i/inflace" TargetMode="External"/><Relationship Id="rId1" Type="http://schemas.openxmlformats.org/officeDocument/2006/relationships/slideLayout" Target="../slideLayouts/slideLayout25.xml"/><Relationship Id="rId6" Type="http://schemas.openxmlformats.org/officeDocument/2006/relationships/hyperlink" Target="https://www.cnb.cz/cs/menova-politika/zpravy-o-menove-politice/index.html" TargetMode="External"/><Relationship Id="rId5" Type="http://schemas.openxmlformats.org/officeDocument/2006/relationships/hyperlink" Target="https://www.cnb.cz/cs/menova-politika/prognoza/" TargetMode="External"/><Relationship Id="rId4" Type="http://schemas.openxmlformats.org/officeDocument/2006/relationships/hyperlink" Target="https://www.cnb.cz/cs/menova-politika/inflacni-cil/" TargetMode="External"/><Relationship Id="rId9" Type="http://schemas.openxmlformats.org/officeDocument/2006/relationships/hyperlink" Target="https://www.cnb.cz/cnb/stat.STAT_DATA_ARAD.link_to_arad?p_kod=INFLOCF&amp;p_lang=C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d0nERTFo-S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nb.cz/export/sites/cnb/cs/verejnost/.galleries/pro_media/konference_projevy/vystoupeni_projevy/download/mora_20211125_kb.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ber.org/papers/w450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kosel.cz/news/skolne-na-verejnych-vysokych-skola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journals.sagepub.com/doi/abs/10.1177/001979399004300205?casa_token=S0VeOdwSh7QAAAAA:ckeZSu1z1n7lEZKZJlQ_HqqVNslHUJmRFNF-Jk9TGaKv3ahmtATZkhOh1Bct1X4coI9x4_6pWVac&am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hyperlink" Target="https://www.mpsv.cz/web/cz/hlavni-zmeny-v-duchodovem-pojisteni-schvalene-v-roce-2021"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oecd-ilibrary.org/docserver/b6d3dcfc-en.pdf?expires=1619596217&amp;id=id&amp;accname=guest&amp;checksum=0D8C46BF8E99BD45757C75E175A4097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a:xfrm>
            <a:off x="398502" y="6249798"/>
            <a:ext cx="11361600" cy="230202"/>
          </a:xfrm>
        </p:spPr>
        <p:txBody>
          <a:bodyPr/>
          <a:lstStyle/>
          <a:p>
            <a:r>
              <a:rPr lang="cs-CZ" dirty="0"/>
              <a:t>doc. Ing. Gabriela Vaceková, PhD.									Podzim 2023</a:t>
            </a:r>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4637"/>
            <a:ext cx="11361600" cy="1368644"/>
          </a:xfrm>
        </p:spPr>
        <p:txBody>
          <a:bodyPr/>
          <a:lstStyle/>
          <a:p>
            <a:r>
              <a:rPr lang="cs-CZ" dirty="0"/>
              <a:t>VPLn8805 Ekonomika sociálního státu </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213794"/>
            <a:ext cx="11361600" cy="698497"/>
          </a:xfrm>
        </p:spPr>
        <p:txBody>
          <a:bodyPr/>
          <a:lstStyle/>
          <a:p>
            <a:r>
              <a:rPr lang="cs-CZ" b="1" dirty="0"/>
              <a:t>25. 11. 2023</a:t>
            </a:r>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7923445" y="5468252"/>
            <a:ext cx="4505960" cy="345440"/>
          </a:xfrm>
        </p:spPr>
        <p:txBody>
          <a:bodyPr>
            <a:noAutofit/>
          </a:bodyPr>
          <a:lstStyle/>
          <a:p>
            <a:pPr marL="0" indent="0">
              <a:buNone/>
            </a:pPr>
            <a:r>
              <a:rPr lang="cs-CZ" sz="1400" dirty="0"/>
              <a:t>Zdroj: Grossmann – </a:t>
            </a:r>
            <a:r>
              <a:rPr lang="cs-CZ" sz="1400" dirty="0" err="1"/>
              <a:t>Münich</a:t>
            </a:r>
            <a:r>
              <a:rPr lang="cs-CZ" sz="1400" dirty="0"/>
              <a:t>, 2023</a:t>
            </a:r>
          </a:p>
        </p:txBody>
      </p:sp>
      <p:pic>
        <p:nvPicPr>
          <p:cNvPr id="4" name="Obrázek 3">
            <a:extLst>
              <a:ext uri="{FF2B5EF4-FFF2-40B4-BE49-F238E27FC236}">
                <a16:creationId xmlns:a16="http://schemas.microsoft.com/office/drawing/2014/main" id="{74EDBD55-DFBC-4CB8-A1F5-03CB8C10DFFF}"/>
              </a:ext>
            </a:extLst>
          </p:cNvPr>
          <p:cNvPicPr>
            <a:picLocks noChangeAspect="1"/>
          </p:cNvPicPr>
          <p:nvPr/>
        </p:nvPicPr>
        <p:blipFill>
          <a:blip r:embed="rId2"/>
          <a:stretch>
            <a:fillRect/>
          </a:stretch>
        </p:blipFill>
        <p:spPr>
          <a:xfrm>
            <a:off x="596941" y="360947"/>
            <a:ext cx="10998117" cy="5107305"/>
          </a:xfrm>
          <a:prstGeom prst="rect">
            <a:avLst/>
          </a:prstGeom>
        </p:spPr>
      </p:pic>
    </p:spTree>
    <p:extLst>
      <p:ext uri="{BB962C8B-B14F-4D97-AF65-F5344CB8AC3E}">
        <p14:creationId xmlns:p14="http://schemas.microsoft.com/office/powerpoint/2010/main" val="37670159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73005" y="3387699"/>
            <a:ext cx="10753200" cy="451576"/>
          </a:xfrm>
        </p:spPr>
        <p:txBody>
          <a:bodyPr/>
          <a:lstStyle/>
          <a:p>
            <a:r>
              <a:rPr lang="cs-CZ" dirty="0"/>
              <a:t>Děkuji za pozornost</a:t>
            </a:r>
          </a:p>
        </p:txBody>
      </p:sp>
    </p:spTree>
    <p:extLst>
      <p:ext uri="{BB962C8B-B14F-4D97-AF65-F5344CB8AC3E}">
        <p14:creationId xmlns:p14="http://schemas.microsoft.com/office/powerpoint/2010/main" val="405632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0A1B619-736F-489F-9F95-392C66A31175}"/>
              </a:ext>
            </a:extLst>
          </p:cNvPr>
          <p:cNvSpPr>
            <a:spLocks noGrp="1"/>
          </p:cNvSpPr>
          <p:nvPr>
            <p:ph type="title"/>
          </p:nvPr>
        </p:nvSpPr>
        <p:spPr/>
        <p:txBody>
          <a:bodyPr/>
          <a:lstStyle/>
          <a:p>
            <a:r>
              <a:rPr lang="cs-CZ" dirty="0" err="1"/>
              <a:t>Okunův</a:t>
            </a:r>
            <a:r>
              <a:rPr lang="cs-CZ" dirty="0"/>
              <a:t> zákon</a:t>
            </a:r>
          </a:p>
        </p:txBody>
      </p:sp>
      <p:sp>
        <p:nvSpPr>
          <p:cNvPr id="5" name="Zástupný obsah 4">
            <a:extLst>
              <a:ext uri="{FF2B5EF4-FFF2-40B4-BE49-F238E27FC236}">
                <a16:creationId xmlns:a16="http://schemas.microsoft.com/office/drawing/2014/main" id="{889CA58C-56EC-4227-8C3C-29309F42319A}"/>
              </a:ext>
            </a:extLst>
          </p:cNvPr>
          <p:cNvSpPr>
            <a:spLocks noGrp="1"/>
          </p:cNvSpPr>
          <p:nvPr>
            <p:ph idx="1"/>
          </p:nvPr>
        </p:nvSpPr>
        <p:spPr>
          <a:xfrm>
            <a:off x="719999" y="1476375"/>
            <a:ext cx="11157675" cy="4355625"/>
          </a:xfrm>
        </p:spPr>
        <p:txBody>
          <a:bodyPr/>
          <a:lstStyle/>
          <a:p>
            <a:pPr>
              <a:lnSpc>
                <a:spcPct val="150000"/>
              </a:lnSpc>
            </a:pPr>
            <a:r>
              <a:rPr lang="cs-CZ" dirty="0"/>
              <a:t>Spojitost mezi výkyvy ekonomiky a nezaměstnaností je popisována pomocí tzv. </a:t>
            </a:r>
            <a:r>
              <a:rPr lang="cs-CZ" dirty="0" err="1"/>
              <a:t>Okunova</a:t>
            </a:r>
            <a:r>
              <a:rPr lang="cs-CZ" dirty="0"/>
              <a:t> zákona (Arthur </a:t>
            </a:r>
            <a:r>
              <a:rPr lang="cs-CZ" dirty="0" err="1"/>
              <a:t>Okun</a:t>
            </a:r>
            <a:r>
              <a:rPr lang="cs-CZ" dirty="0"/>
              <a:t> se zabýval studiem vzájemné vazby mezi výkyvy reálného produktu a výkyvy v míře nezaměstnanosti v podmínkách americké ekonomiky): </a:t>
            </a:r>
          </a:p>
          <a:p>
            <a:pPr>
              <a:lnSpc>
                <a:spcPct val="150000"/>
              </a:lnSpc>
            </a:pPr>
            <a:r>
              <a:rPr lang="cs-CZ" dirty="0"/>
              <a:t>„</a:t>
            </a:r>
            <a:r>
              <a:rPr lang="cs-CZ" b="1" i="1" dirty="0"/>
              <a:t>pokud reálný HDP roste o 3 %, nedojde ke změně míry nezaměstnanosti. Pokud by ekonomika rostla rychlejším tempem, např. 5 %, potom by došlo k poklesu míry nezaměstnanosti o 1 %</a:t>
            </a:r>
            <a:r>
              <a:rPr lang="cs-CZ" dirty="0"/>
              <a:t>.“ </a:t>
            </a:r>
          </a:p>
        </p:txBody>
      </p:sp>
    </p:spTree>
    <p:extLst>
      <p:ext uri="{BB962C8B-B14F-4D97-AF65-F5344CB8AC3E}">
        <p14:creationId xmlns:p14="http://schemas.microsoft.com/office/powerpoint/2010/main" val="19159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D21A959-5A2B-4975-B7AD-6344B4623BBC}"/>
              </a:ext>
            </a:extLst>
          </p:cNvPr>
          <p:cNvSpPr>
            <a:spLocks noGrp="1"/>
          </p:cNvSpPr>
          <p:nvPr>
            <p:ph type="title"/>
          </p:nvPr>
        </p:nvSpPr>
        <p:spPr>
          <a:xfrm>
            <a:off x="653325" y="900975"/>
            <a:ext cx="10753200" cy="451576"/>
          </a:xfrm>
        </p:spPr>
        <p:txBody>
          <a:bodyPr/>
          <a:lstStyle/>
          <a:p>
            <a:r>
              <a:rPr lang="cs-CZ" dirty="0"/>
              <a:t>Vybrané problémy</a:t>
            </a:r>
          </a:p>
        </p:txBody>
      </p:sp>
      <p:sp>
        <p:nvSpPr>
          <p:cNvPr id="5" name="Zástupný obsah 4">
            <a:extLst>
              <a:ext uri="{FF2B5EF4-FFF2-40B4-BE49-F238E27FC236}">
                <a16:creationId xmlns:a16="http://schemas.microsoft.com/office/drawing/2014/main" id="{DAE2FB65-0F95-431B-8EC7-C32E0B04C683}"/>
              </a:ext>
            </a:extLst>
          </p:cNvPr>
          <p:cNvSpPr>
            <a:spLocks noGrp="1"/>
          </p:cNvSpPr>
          <p:nvPr>
            <p:ph idx="1"/>
          </p:nvPr>
        </p:nvSpPr>
        <p:spPr>
          <a:xfrm>
            <a:off x="720702" y="2284919"/>
            <a:ext cx="5470871" cy="2477003"/>
          </a:xfrm>
        </p:spPr>
        <p:txBody>
          <a:bodyPr/>
          <a:lstStyle/>
          <a:p>
            <a:r>
              <a:rPr lang="cs-CZ" dirty="0"/>
              <a:t>Odbory</a:t>
            </a:r>
          </a:p>
          <a:p>
            <a:r>
              <a:rPr lang="cs-CZ" dirty="0"/>
              <a:t>Teorie </a:t>
            </a:r>
            <a:r>
              <a:rPr lang="cs-CZ" dirty="0" err="1"/>
              <a:t>efektivnostních</a:t>
            </a:r>
            <a:r>
              <a:rPr lang="cs-CZ" dirty="0"/>
              <a:t> mezd</a:t>
            </a:r>
          </a:p>
          <a:p>
            <a:r>
              <a:rPr lang="cs-CZ" dirty="0"/>
              <a:t>Diskriminace na trhu práce</a:t>
            </a:r>
          </a:p>
          <a:p>
            <a:r>
              <a:rPr lang="cs-CZ" dirty="0"/>
              <a:t>Technologická nezaměstnanost</a:t>
            </a:r>
          </a:p>
          <a:p>
            <a:r>
              <a:rPr lang="cs-CZ" dirty="0"/>
              <a:t>Základní nepodmíněný příjem</a:t>
            </a:r>
          </a:p>
          <a:p>
            <a:endParaRPr lang="cs-CZ" dirty="0"/>
          </a:p>
        </p:txBody>
      </p:sp>
      <p:sp>
        <p:nvSpPr>
          <p:cNvPr id="6" name="Zástupný symbol pro obsah 6">
            <a:extLst>
              <a:ext uri="{FF2B5EF4-FFF2-40B4-BE49-F238E27FC236}">
                <a16:creationId xmlns:a16="http://schemas.microsoft.com/office/drawing/2014/main" id="{7FBB2D24-F4F5-4925-8B3E-59C9B806EE00}"/>
              </a:ext>
            </a:extLst>
          </p:cNvPr>
          <p:cNvSpPr txBox="1">
            <a:spLocks/>
          </p:cNvSpPr>
          <p:nvPr/>
        </p:nvSpPr>
        <p:spPr>
          <a:xfrm>
            <a:off x="6782848" y="5453272"/>
            <a:ext cx="5794551" cy="34544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buFont typeface="Arial" panose="020B0604020202020204" pitchFamily="34" charset="0"/>
              <a:buNone/>
            </a:pPr>
            <a:r>
              <a:rPr lang="cs-CZ" sz="1400" kern="0" dirty="0"/>
              <a:t>Zdroj: Grossmann – </a:t>
            </a:r>
            <a:r>
              <a:rPr lang="cs-CZ" sz="1400" kern="0" dirty="0" err="1"/>
              <a:t>Münich</a:t>
            </a:r>
            <a:r>
              <a:rPr lang="cs-CZ" sz="1400" kern="0" dirty="0"/>
              <a:t>, 2023</a:t>
            </a:r>
          </a:p>
        </p:txBody>
      </p:sp>
      <p:pic>
        <p:nvPicPr>
          <p:cNvPr id="7" name="Obrázek 6">
            <a:extLst>
              <a:ext uri="{FF2B5EF4-FFF2-40B4-BE49-F238E27FC236}">
                <a16:creationId xmlns:a16="http://schemas.microsoft.com/office/drawing/2014/main" id="{70100720-D79D-4DB0-8C91-D08CFB284846}"/>
              </a:ext>
            </a:extLst>
          </p:cNvPr>
          <p:cNvPicPr>
            <a:picLocks noChangeAspect="1"/>
          </p:cNvPicPr>
          <p:nvPr/>
        </p:nvPicPr>
        <p:blipFill>
          <a:blip r:embed="rId3"/>
          <a:stretch>
            <a:fillRect/>
          </a:stretch>
        </p:blipFill>
        <p:spPr>
          <a:xfrm>
            <a:off x="6589119" y="1593571"/>
            <a:ext cx="4882179" cy="3859701"/>
          </a:xfrm>
          <a:prstGeom prst="rect">
            <a:avLst/>
          </a:prstGeom>
        </p:spPr>
      </p:pic>
    </p:spTree>
    <p:extLst>
      <p:ext uri="{BB962C8B-B14F-4D97-AF65-F5344CB8AC3E}">
        <p14:creationId xmlns:p14="http://schemas.microsoft.com/office/powerpoint/2010/main" val="340481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15035"/>
            <a:ext cx="10515600" cy="1325563"/>
          </a:xfrm>
        </p:spPr>
        <p:txBody>
          <a:bodyPr/>
          <a:lstStyle/>
          <a:p>
            <a:r>
              <a:rPr lang="cs-CZ" dirty="0"/>
              <a:t>Inflace</a:t>
            </a:r>
          </a:p>
        </p:txBody>
      </p:sp>
      <p:sp>
        <p:nvSpPr>
          <p:cNvPr id="5" name="Zástupný symbol pro obsah 4"/>
          <p:cNvSpPr>
            <a:spLocks noGrp="1"/>
          </p:cNvSpPr>
          <p:nvPr>
            <p:ph idx="1"/>
          </p:nvPr>
        </p:nvSpPr>
        <p:spPr>
          <a:xfrm>
            <a:off x="765804" y="1749180"/>
            <a:ext cx="3708972" cy="1978162"/>
          </a:xfrm>
        </p:spPr>
        <p:txBody>
          <a:bodyPr/>
          <a:lstStyle/>
          <a:p>
            <a:r>
              <a:rPr lang="cs-CZ" dirty="0"/>
              <a:t>Reálně a nominálně</a:t>
            </a:r>
          </a:p>
          <a:p>
            <a:r>
              <a:rPr lang="cs-CZ" dirty="0"/>
              <a:t>Náklady inflace</a:t>
            </a:r>
          </a:p>
          <a:p>
            <a:r>
              <a:rPr lang="cs-CZ" dirty="0"/>
              <a:t>Inflační cílování</a:t>
            </a:r>
          </a:p>
          <a:p>
            <a:r>
              <a:rPr lang="cs-CZ" dirty="0"/>
              <a:t>Strašák deflace</a:t>
            </a:r>
          </a:p>
          <a:p>
            <a:endParaRPr lang="cs-CZ" dirty="0"/>
          </a:p>
        </p:txBody>
      </p:sp>
      <p:pic>
        <p:nvPicPr>
          <p:cNvPr id="6" name="Obrázek 5">
            <a:extLst>
              <a:ext uri="{FF2B5EF4-FFF2-40B4-BE49-F238E27FC236}">
                <a16:creationId xmlns:a16="http://schemas.microsoft.com/office/drawing/2014/main" id="{88FDE405-149C-4690-9F72-573F63C8F5DA}"/>
              </a:ext>
            </a:extLst>
          </p:cNvPr>
          <p:cNvPicPr>
            <a:picLocks noChangeAspect="1"/>
          </p:cNvPicPr>
          <p:nvPr/>
        </p:nvPicPr>
        <p:blipFill>
          <a:blip r:embed="rId2"/>
          <a:stretch>
            <a:fillRect/>
          </a:stretch>
        </p:blipFill>
        <p:spPr>
          <a:xfrm>
            <a:off x="4866468" y="794085"/>
            <a:ext cx="6980917" cy="5079774"/>
          </a:xfrm>
          <a:prstGeom prst="rect">
            <a:avLst/>
          </a:prstGeom>
        </p:spPr>
      </p:pic>
    </p:spTree>
    <p:extLst>
      <p:ext uri="{BB962C8B-B14F-4D97-AF65-F5344CB8AC3E}">
        <p14:creationId xmlns:p14="http://schemas.microsoft.com/office/powerpoint/2010/main" val="420727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1CF547E-33B5-495D-AD17-E81A253C5DCC}"/>
              </a:ext>
            </a:extLst>
          </p:cNvPr>
          <p:cNvSpPr>
            <a:spLocks noGrp="1"/>
          </p:cNvSpPr>
          <p:nvPr>
            <p:ph type="title"/>
          </p:nvPr>
        </p:nvSpPr>
        <p:spPr/>
        <p:txBody>
          <a:bodyPr/>
          <a:lstStyle/>
          <a:p>
            <a:r>
              <a:rPr lang="cs-CZ" dirty="0"/>
              <a:t>Úkol k zamyšlení</a:t>
            </a:r>
          </a:p>
        </p:txBody>
      </p:sp>
      <p:sp>
        <p:nvSpPr>
          <p:cNvPr id="5" name="Zástupný obsah 4">
            <a:extLst>
              <a:ext uri="{FF2B5EF4-FFF2-40B4-BE49-F238E27FC236}">
                <a16:creationId xmlns:a16="http://schemas.microsoft.com/office/drawing/2014/main" id="{C9B0B339-9634-418D-AA9B-4BED3BA4FFC8}"/>
              </a:ext>
            </a:extLst>
          </p:cNvPr>
          <p:cNvSpPr>
            <a:spLocks noGrp="1"/>
          </p:cNvSpPr>
          <p:nvPr>
            <p:ph idx="1"/>
          </p:nvPr>
        </p:nvSpPr>
        <p:spPr/>
        <p:txBody>
          <a:bodyPr/>
          <a:lstStyle/>
          <a:p>
            <a:pPr marL="72000" indent="0">
              <a:buNone/>
            </a:pPr>
            <a:r>
              <a:rPr lang="cs-CZ" dirty="0"/>
              <a:t>Ve kterém případě se jedná o inflaci, ve kterém o deflaci a ve kterém o dezinflaci:</a:t>
            </a:r>
          </a:p>
          <a:p>
            <a:pPr marL="72000" indent="0">
              <a:buNone/>
            </a:pPr>
            <a:endParaRPr lang="cs-CZ" dirty="0"/>
          </a:p>
        </p:txBody>
      </p:sp>
      <p:graphicFrame>
        <p:nvGraphicFramePr>
          <p:cNvPr id="2" name="Tabulka 2">
            <a:extLst>
              <a:ext uri="{FF2B5EF4-FFF2-40B4-BE49-F238E27FC236}">
                <a16:creationId xmlns:a16="http://schemas.microsoft.com/office/drawing/2014/main" id="{453FDAA6-1721-4B3B-9588-CAF32CBC1592}"/>
              </a:ext>
            </a:extLst>
          </p:cNvPr>
          <p:cNvGraphicFramePr>
            <a:graphicFrameLocks noGrp="1"/>
          </p:cNvGraphicFramePr>
          <p:nvPr/>
        </p:nvGraphicFramePr>
        <p:xfrm>
          <a:off x="1790834" y="3058605"/>
          <a:ext cx="8610332" cy="2946652"/>
        </p:xfrm>
        <a:graphic>
          <a:graphicData uri="http://schemas.openxmlformats.org/drawingml/2006/table">
            <a:tbl>
              <a:tblPr firstRow="1" bandRow="1">
                <a:tableStyleId>{5C22544A-7EE6-4342-B048-85BDC9FD1C3A}</a:tableStyleId>
              </a:tblPr>
              <a:tblGrid>
                <a:gridCol w="2152583">
                  <a:extLst>
                    <a:ext uri="{9D8B030D-6E8A-4147-A177-3AD203B41FA5}">
                      <a16:colId xmlns:a16="http://schemas.microsoft.com/office/drawing/2014/main" val="766326213"/>
                    </a:ext>
                  </a:extLst>
                </a:gridCol>
                <a:gridCol w="2152583">
                  <a:extLst>
                    <a:ext uri="{9D8B030D-6E8A-4147-A177-3AD203B41FA5}">
                      <a16:colId xmlns:a16="http://schemas.microsoft.com/office/drawing/2014/main" val="2493669558"/>
                    </a:ext>
                  </a:extLst>
                </a:gridCol>
                <a:gridCol w="2152583">
                  <a:extLst>
                    <a:ext uri="{9D8B030D-6E8A-4147-A177-3AD203B41FA5}">
                      <a16:colId xmlns:a16="http://schemas.microsoft.com/office/drawing/2014/main" val="387408505"/>
                    </a:ext>
                  </a:extLst>
                </a:gridCol>
                <a:gridCol w="2152583">
                  <a:extLst>
                    <a:ext uri="{9D8B030D-6E8A-4147-A177-3AD203B41FA5}">
                      <a16:colId xmlns:a16="http://schemas.microsoft.com/office/drawing/2014/main" val="3160055588"/>
                    </a:ext>
                  </a:extLst>
                </a:gridCol>
              </a:tblGrid>
              <a:tr h="736663">
                <a:tc>
                  <a:txBody>
                    <a:bodyPr/>
                    <a:lstStyle/>
                    <a:p>
                      <a:pPr algn="ctr"/>
                      <a:endParaRPr lang="cs-CZ" dirty="0"/>
                    </a:p>
                  </a:txBody>
                  <a:tcPr/>
                </a:tc>
                <a:tc>
                  <a:txBody>
                    <a:bodyPr/>
                    <a:lstStyle/>
                    <a:p>
                      <a:pPr algn="ctr"/>
                      <a:r>
                        <a:rPr lang="cs-CZ" dirty="0"/>
                        <a:t>leden</a:t>
                      </a:r>
                    </a:p>
                  </a:txBody>
                  <a:tcPr/>
                </a:tc>
                <a:tc>
                  <a:txBody>
                    <a:bodyPr/>
                    <a:lstStyle/>
                    <a:p>
                      <a:pPr algn="ctr"/>
                      <a:r>
                        <a:rPr lang="cs-CZ" dirty="0"/>
                        <a:t>červenec</a:t>
                      </a:r>
                    </a:p>
                  </a:txBody>
                  <a:tcPr/>
                </a:tc>
                <a:tc>
                  <a:txBody>
                    <a:bodyPr/>
                    <a:lstStyle/>
                    <a:p>
                      <a:pPr algn="ctr"/>
                      <a:r>
                        <a:rPr lang="cs-CZ" dirty="0"/>
                        <a:t>prosinec</a:t>
                      </a:r>
                    </a:p>
                  </a:txBody>
                  <a:tcPr/>
                </a:tc>
                <a:extLst>
                  <a:ext uri="{0D108BD9-81ED-4DB2-BD59-A6C34878D82A}">
                    <a16:rowId xmlns:a16="http://schemas.microsoft.com/office/drawing/2014/main" val="875614426"/>
                  </a:ext>
                </a:extLst>
              </a:tr>
              <a:tr h="736663">
                <a:tc>
                  <a:txBody>
                    <a:bodyPr/>
                    <a:lstStyle/>
                    <a:p>
                      <a:pPr algn="ctr"/>
                      <a:r>
                        <a:rPr lang="cs-CZ" dirty="0"/>
                        <a:t>A</a:t>
                      </a:r>
                    </a:p>
                  </a:txBody>
                  <a:tcPr/>
                </a:tc>
                <a:tc>
                  <a:txBody>
                    <a:bodyPr/>
                    <a:lstStyle/>
                    <a:p>
                      <a:pPr algn="ctr"/>
                      <a:r>
                        <a:rPr lang="cs-CZ" dirty="0"/>
                        <a:t>2 %</a:t>
                      </a:r>
                    </a:p>
                  </a:txBody>
                  <a:tcPr/>
                </a:tc>
                <a:tc>
                  <a:txBody>
                    <a:bodyPr/>
                    <a:lstStyle/>
                    <a:p>
                      <a:pPr algn="ctr"/>
                      <a:r>
                        <a:rPr lang="cs-CZ" dirty="0"/>
                        <a:t>3 %</a:t>
                      </a:r>
                    </a:p>
                  </a:txBody>
                  <a:tcPr/>
                </a:tc>
                <a:tc>
                  <a:txBody>
                    <a:bodyPr/>
                    <a:lstStyle/>
                    <a:p>
                      <a:pPr algn="ctr"/>
                      <a:r>
                        <a:rPr lang="cs-CZ" dirty="0"/>
                        <a:t>4 %</a:t>
                      </a:r>
                    </a:p>
                  </a:txBody>
                  <a:tcPr/>
                </a:tc>
                <a:extLst>
                  <a:ext uri="{0D108BD9-81ED-4DB2-BD59-A6C34878D82A}">
                    <a16:rowId xmlns:a16="http://schemas.microsoft.com/office/drawing/2014/main" val="189230675"/>
                  </a:ext>
                </a:extLst>
              </a:tr>
              <a:tr h="736663">
                <a:tc>
                  <a:txBody>
                    <a:bodyPr/>
                    <a:lstStyle/>
                    <a:p>
                      <a:pPr algn="ctr"/>
                      <a:r>
                        <a:rPr lang="cs-CZ" dirty="0"/>
                        <a:t>B</a:t>
                      </a:r>
                    </a:p>
                  </a:txBody>
                  <a:tcPr/>
                </a:tc>
                <a:tc>
                  <a:txBody>
                    <a:bodyPr/>
                    <a:lstStyle/>
                    <a:p>
                      <a:pPr algn="ctr"/>
                      <a:r>
                        <a:rPr lang="cs-CZ" dirty="0"/>
                        <a:t>- 0.2 %</a:t>
                      </a:r>
                    </a:p>
                  </a:txBody>
                  <a:tcPr/>
                </a:tc>
                <a:tc>
                  <a:txBody>
                    <a:bodyPr/>
                    <a:lstStyle/>
                    <a:p>
                      <a:pPr algn="ctr"/>
                      <a:r>
                        <a:rPr lang="cs-CZ" dirty="0"/>
                        <a:t>- 0.5 %</a:t>
                      </a:r>
                    </a:p>
                  </a:txBody>
                  <a:tcPr/>
                </a:tc>
                <a:tc>
                  <a:txBody>
                    <a:bodyPr/>
                    <a:lstStyle/>
                    <a:p>
                      <a:pPr algn="ctr"/>
                      <a:r>
                        <a:rPr lang="cs-CZ" dirty="0"/>
                        <a:t>- 0.55 %</a:t>
                      </a:r>
                    </a:p>
                  </a:txBody>
                  <a:tcPr/>
                </a:tc>
                <a:extLst>
                  <a:ext uri="{0D108BD9-81ED-4DB2-BD59-A6C34878D82A}">
                    <a16:rowId xmlns:a16="http://schemas.microsoft.com/office/drawing/2014/main" val="1006582645"/>
                  </a:ext>
                </a:extLst>
              </a:tr>
              <a:tr h="736663">
                <a:tc>
                  <a:txBody>
                    <a:bodyPr/>
                    <a:lstStyle/>
                    <a:p>
                      <a:pPr algn="ctr"/>
                      <a:r>
                        <a:rPr lang="cs-CZ" dirty="0"/>
                        <a:t>C</a:t>
                      </a:r>
                    </a:p>
                  </a:txBody>
                  <a:tcPr/>
                </a:tc>
                <a:tc>
                  <a:txBody>
                    <a:bodyPr/>
                    <a:lstStyle/>
                    <a:p>
                      <a:pPr algn="ctr"/>
                      <a:r>
                        <a:rPr lang="cs-CZ" dirty="0"/>
                        <a:t>4 %</a:t>
                      </a:r>
                    </a:p>
                  </a:txBody>
                  <a:tcPr/>
                </a:tc>
                <a:tc>
                  <a:txBody>
                    <a:bodyPr/>
                    <a:lstStyle/>
                    <a:p>
                      <a:pPr algn="ctr"/>
                      <a:r>
                        <a:rPr lang="cs-CZ" dirty="0"/>
                        <a:t>3 %</a:t>
                      </a:r>
                    </a:p>
                  </a:txBody>
                  <a:tcPr/>
                </a:tc>
                <a:tc>
                  <a:txBody>
                    <a:bodyPr/>
                    <a:lstStyle/>
                    <a:p>
                      <a:pPr algn="ctr"/>
                      <a:r>
                        <a:rPr lang="cs-CZ"/>
                        <a:t>2 %</a:t>
                      </a:r>
                      <a:endParaRPr lang="cs-CZ" dirty="0"/>
                    </a:p>
                  </a:txBody>
                  <a:tcPr/>
                </a:tc>
                <a:extLst>
                  <a:ext uri="{0D108BD9-81ED-4DB2-BD59-A6C34878D82A}">
                    <a16:rowId xmlns:a16="http://schemas.microsoft.com/office/drawing/2014/main" val="2276349925"/>
                  </a:ext>
                </a:extLst>
              </a:tr>
            </a:tbl>
          </a:graphicData>
        </a:graphic>
      </p:graphicFrame>
    </p:spTree>
    <p:extLst>
      <p:ext uri="{BB962C8B-B14F-4D97-AF65-F5344CB8AC3E}">
        <p14:creationId xmlns:p14="http://schemas.microsoft.com/office/powerpoint/2010/main" val="416247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DDF864F-2010-4644-9A3A-863456695F77}" type="slidenum">
              <a:rPr lang="en-US" smtClean="0"/>
              <a:pPr>
                <a:defRPr/>
              </a:pPr>
              <a:t>15</a:t>
            </a:fld>
            <a:endParaRPr lang="en-US">
              <a:latin typeface="+mn-lt"/>
              <a:cs typeface="+mn-cs"/>
            </a:endParaRPr>
          </a:p>
        </p:txBody>
      </p:sp>
      <p:grpSp>
        <p:nvGrpSpPr>
          <p:cNvPr id="2" name="Group 15"/>
          <p:cNvGrpSpPr>
            <a:grpSpLocks/>
          </p:cNvGrpSpPr>
          <p:nvPr/>
        </p:nvGrpSpPr>
        <p:grpSpPr bwMode="auto">
          <a:xfrm>
            <a:off x="3160714" y="4914897"/>
            <a:ext cx="5105551" cy="351557"/>
            <a:chOff x="1636816" y="4891493"/>
            <a:chExt cx="5104483" cy="351895"/>
          </a:xfrm>
        </p:grpSpPr>
        <p:cxnSp>
          <p:nvCxnSpPr>
            <p:cNvPr id="8" name="Straight Connector 7"/>
            <p:cNvCxnSpPr/>
            <p:nvPr/>
          </p:nvCxnSpPr>
          <p:spPr>
            <a:xfrm>
              <a:off x="1805056" y="4891493"/>
              <a:ext cx="4594851" cy="1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79" name="TextBox 13"/>
            <p:cNvSpPr txBox="1">
              <a:spLocks noChangeArrowheads="1"/>
            </p:cNvSpPr>
            <p:nvPr/>
          </p:nvSpPr>
          <p:spPr bwMode="auto">
            <a:xfrm>
              <a:off x="5248895" y="4904509"/>
              <a:ext cx="1492404" cy="338879"/>
            </a:xfrm>
            <a:prstGeom prst="rect">
              <a:avLst/>
            </a:prstGeom>
            <a:noFill/>
            <a:ln w="9525">
              <a:noFill/>
              <a:miter lim="800000"/>
              <a:headEnd/>
              <a:tailEnd/>
            </a:ln>
          </p:spPr>
          <p:txBody>
            <a:bodyPr wrap="none">
              <a:spAutoFit/>
            </a:bodyPr>
            <a:lstStyle/>
            <a:p>
              <a:pPr defTabSz="912813"/>
              <a:r>
                <a:rPr lang="cs-CZ" sz="1600"/>
                <a:t>Množství peněz</a:t>
              </a:r>
              <a:endParaRPr lang="en-US" sz="1600"/>
            </a:p>
          </p:txBody>
        </p:sp>
        <p:sp>
          <p:nvSpPr>
            <p:cNvPr id="26680" name="TextBox 14"/>
            <p:cNvSpPr txBox="1">
              <a:spLocks noChangeArrowheads="1"/>
            </p:cNvSpPr>
            <p:nvPr/>
          </p:nvSpPr>
          <p:spPr bwMode="auto">
            <a:xfrm>
              <a:off x="1636816" y="4902529"/>
              <a:ext cx="298480" cy="338554"/>
            </a:xfrm>
            <a:prstGeom prst="rect">
              <a:avLst/>
            </a:prstGeom>
            <a:noFill/>
            <a:ln w="9525">
              <a:noFill/>
              <a:miter lim="800000"/>
              <a:headEnd/>
              <a:tailEnd/>
            </a:ln>
          </p:spPr>
          <p:txBody>
            <a:bodyPr wrap="none">
              <a:spAutoFit/>
            </a:bodyPr>
            <a:lstStyle/>
            <a:p>
              <a:pPr defTabSz="912813"/>
              <a:r>
                <a:rPr lang="en-US" sz="1600"/>
                <a:t>0</a:t>
              </a:r>
            </a:p>
          </p:txBody>
        </p:sp>
      </p:grpSp>
      <p:grpSp>
        <p:nvGrpSpPr>
          <p:cNvPr id="3" name="Group 46"/>
          <p:cNvGrpSpPr>
            <a:grpSpLocks/>
          </p:cNvGrpSpPr>
          <p:nvPr/>
        </p:nvGrpSpPr>
        <p:grpSpPr bwMode="auto">
          <a:xfrm>
            <a:off x="2202113" y="1520826"/>
            <a:ext cx="7384402" cy="3444885"/>
            <a:chOff x="677553" y="1852544"/>
            <a:chExt cx="7384243" cy="3446039"/>
          </a:xfrm>
        </p:grpSpPr>
        <p:grpSp>
          <p:nvGrpSpPr>
            <p:cNvPr id="26648" name="Group 10"/>
            <p:cNvGrpSpPr>
              <a:grpSpLocks/>
            </p:cNvGrpSpPr>
            <p:nvPr/>
          </p:nvGrpSpPr>
          <p:grpSpPr bwMode="auto">
            <a:xfrm>
              <a:off x="1797245" y="1911926"/>
              <a:ext cx="4613204" cy="3349626"/>
              <a:chOff x="1797245" y="1555676"/>
              <a:chExt cx="4613204" cy="3349626"/>
            </a:xfrm>
          </p:grpSpPr>
          <p:sp>
            <p:nvSpPr>
              <p:cNvPr id="10" name="Rectangle 9"/>
              <p:cNvSpPr/>
              <p:nvPr/>
            </p:nvSpPr>
            <p:spPr>
              <a:xfrm>
                <a:off x="1828215" y="1589988"/>
                <a:ext cx="4549677" cy="3268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5400000">
                <a:off x="136971" y="3238367"/>
                <a:ext cx="3326927"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731094" y="3225663"/>
                <a:ext cx="3350747"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649" name="TextBox 16"/>
            <p:cNvSpPr txBox="1">
              <a:spLocks noChangeArrowheads="1"/>
            </p:cNvSpPr>
            <p:nvPr/>
          </p:nvSpPr>
          <p:spPr bwMode="auto">
            <a:xfrm>
              <a:off x="677553" y="2539329"/>
              <a:ext cx="904395" cy="338667"/>
            </a:xfrm>
            <a:prstGeom prst="rect">
              <a:avLst/>
            </a:prstGeom>
            <a:noFill/>
            <a:ln w="9525">
              <a:noFill/>
              <a:miter lim="800000"/>
              <a:headEnd/>
              <a:tailEnd/>
            </a:ln>
          </p:spPr>
          <p:txBody>
            <a:bodyPr wrap="none">
              <a:spAutoFit/>
            </a:bodyPr>
            <a:lstStyle/>
            <a:p>
              <a:pPr algn="r" defTabSz="912813"/>
              <a:r>
                <a:rPr lang="en-US" sz="1600"/>
                <a:t>(</a:t>
              </a:r>
              <a:r>
                <a:rPr lang="cs-CZ" sz="1600"/>
                <a:t>vysoká</a:t>
              </a:r>
              <a:r>
                <a:rPr lang="en-US" sz="1600"/>
                <a:t>)</a:t>
              </a:r>
            </a:p>
          </p:txBody>
        </p:sp>
        <p:sp>
          <p:nvSpPr>
            <p:cNvPr id="26650" name="TextBox 17"/>
            <p:cNvSpPr txBox="1">
              <a:spLocks noChangeArrowheads="1"/>
            </p:cNvSpPr>
            <p:nvPr/>
          </p:nvSpPr>
          <p:spPr bwMode="auto">
            <a:xfrm>
              <a:off x="813806" y="4959916"/>
              <a:ext cx="768142" cy="338667"/>
            </a:xfrm>
            <a:prstGeom prst="rect">
              <a:avLst/>
            </a:prstGeom>
            <a:noFill/>
            <a:ln w="9525">
              <a:noFill/>
              <a:miter lim="800000"/>
              <a:headEnd/>
              <a:tailEnd/>
            </a:ln>
          </p:spPr>
          <p:txBody>
            <a:bodyPr wrap="none">
              <a:spAutoFit/>
            </a:bodyPr>
            <a:lstStyle/>
            <a:p>
              <a:pPr algn="r" defTabSz="912813"/>
              <a:r>
                <a:rPr lang="en-US" sz="1600"/>
                <a:t>(</a:t>
              </a:r>
              <a:r>
                <a:rPr lang="cs-CZ" sz="1600"/>
                <a:t>nízká</a:t>
              </a:r>
              <a:r>
                <a:rPr lang="en-US" sz="1600"/>
                <a:t>)</a:t>
              </a:r>
            </a:p>
          </p:txBody>
        </p:sp>
        <p:grpSp>
          <p:nvGrpSpPr>
            <p:cNvPr id="26651" name="Group 42"/>
            <p:cNvGrpSpPr>
              <a:grpSpLocks/>
            </p:cNvGrpSpPr>
            <p:nvPr/>
          </p:nvGrpSpPr>
          <p:grpSpPr bwMode="auto">
            <a:xfrm>
              <a:off x="733937" y="1852544"/>
              <a:ext cx="1214925" cy="2957171"/>
              <a:chOff x="733937" y="1852544"/>
              <a:chExt cx="1214925" cy="2957171"/>
            </a:xfrm>
          </p:grpSpPr>
          <p:sp>
            <p:nvSpPr>
              <p:cNvPr id="26665" name="TextBox 11"/>
              <p:cNvSpPr txBox="1">
                <a:spLocks noChangeArrowheads="1"/>
              </p:cNvSpPr>
              <p:nvPr/>
            </p:nvSpPr>
            <p:spPr bwMode="auto">
              <a:xfrm>
                <a:off x="733937" y="1852544"/>
                <a:ext cx="1051868" cy="584971"/>
              </a:xfrm>
              <a:prstGeom prst="rect">
                <a:avLst/>
              </a:prstGeom>
              <a:noFill/>
              <a:ln w="9525">
                <a:noFill/>
                <a:miter lim="800000"/>
                <a:headEnd/>
                <a:tailEnd/>
              </a:ln>
            </p:spPr>
            <p:txBody>
              <a:bodyPr wrap="none">
                <a:spAutoFit/>
              </a:bodyPr>
              <a:lstStyle/>
              <a:p>
                <a:pPr algn="r" defTabSz="912813"/>
                <a:r>
                  <a:rPr lang="cs-CZ" sz="1600"/>
                  <a:t>Hodnota </a:t>
                </a:r>
              </a:p>
              <a:p>
                <a:pPr algn="r" defTabSz="912813"/>
                <a:r>
                  <a:rPr lang="cs-CZ" sz="1600"/>
                  <a:t>peněz</a:t>
                </a:r>
                <a:r>
                  <a:rPr lang="en-US" sz="1600"/>
                  <a:t>, 1/</a:t>
                </a:r>
                <a:r>
                  <a:rPr lang="en-US" sz="1600" i="1"/>
                  <a:t>P</a:t>
                </a:r>
                <a:endParaRPr lang="en-US" sz="1600"/>
              </a:p>
            </p:txBody>
          </p:sp>
          <p:grpSp>
            <p:nvGrpSpPr>
              <p:cNvPr id="26666" name="Group 41"/>
              <p:cNvGrpSpPr>
                <a:grpSpLocks/>
              </p:cNvGrpSpPr>
              <p:nvPr/>
            </p:nvGrpSpPr>
            <p:grpSpPr bwMode="auto">
              <a:xfrm>
                <a:off x="1430977" y="2632353"/>
                <a:ext cx="517885" cy="2177362"/>
                <a:chOff x="1430977" y="2632353"/>
                <a:chExt cx="517885" cy="2177362"/>
              </a:xfrm>
            </p:grpSpPr>
            <p:cxnSp>
              <p:nvCxnSpPr>
                <p:cNvPr id="20" name="Straight Connector 19"/>
                <p:cNvCxnSpPr/>
                <p:nvPr/>
              </p:nvCxnSpPr>
              <p:spPr>
                <a:xfrm flipV="1">
                  <a:off x="1788528" y="3431047"/>
                  <a:ext cx="160334"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88528" y="4628423"/>
                  <a:ext cx="160334"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88528" y="4020208"/>
                  <a:ext cx="1603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88528" y="2806951"/>
                  <a:ext cx="1603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71" name="TextBox 28"/>
                <p:cNvSpPr txBox="1">
                  <a:spLocks noChangeArrowheads="1"/>
                </p:cNvSpPr>
                <p:nvPr/>
              </p:nvSpPr>
              <p:spPr bwMode="auto">
                <a:xfrm>
                  <a:off x="1480457" y="2632353"/>
                  <a:ext cx="298480" cy="338554"/>
                </a:xfrm>
                <a:prstGeom prst="rect">
                  <a:avLst/>
                </a:prstGeom>
                <a:noFill/>
                <a:ln w="9525">
                  <a:noFill/>
                  <a:miter lim="800000"/>
                  <a:headEnd/>
                  <a:tailEnd/>
                </a:ln>
              </p:spPr>
              <p:txBody>
                <a:bodyPr wrap="none">
                  <a:spAutoFit/>
                </a:bodyPr>
                <a:lstStyle/>
                <a:p>
                  <a:pPr defTabSz="912813"/>
                  <a:r>
                    <a:rPr lang="en-US" sz="1600"/>
                    <a:t>1</a:t>
                  </a:r>
                </a:p>
              </p:txBody>
            </p:sp>
            <p:sp>
              <p:nvSpPr>
                <p:cNvPr id="26672" name="TextBox 29"/>
                <p:cNvSpPr txBox="1">
                  <a:spLocks noChangeArrowheads="1"/>
                </p:cNvSpPr>
                <p:nvPr/>
              </p:nvSpPr>
              <p:spPr bwMode="auto">
                <a:xfrm>
                  <a:off x="1430977" y="3259766"/>
                  <a:ext cx="389842" cy="338667"/>
                </a:xfrm>
                <a:prstGeom prst="rect">
                  <a:avLst/>
                </a:prstGeom>
                <a:noFill/>
                <a:ln w="9525">
                  <a:noFill/>
                  <a:miter lim="800000"/>
                  <a:headEnd/>
                  <a:tailEnd/>
                </a:ln>
              </p:spPr>
              <p:txBody>
                <a:bodyPr wrap="none">
                  <a:spAutoFit/>
                </a:bodyPr>
                <a:lstStyle/>
                <a:p>
                  <a:pPr defTabSz="912813"/>
                  <a:r>
                    <a:rPr lang="en-US" sz="1600"/>
                    <a:t>¾ </a:t>
                  </a:r>
                </a:p>
              </p:txBody>
            </p:sp>
            <p:sp>
              <p:nvSpPr>
                <p:cNvPr id="26673" name="TextBox 30"/>
                <p:cNvSpPr txBox="1">
                  <a:spLocks noChangeArrowheads="1"/>
                </p:cNvSpPr>
                <p:nvPr/>
              </p:nvSpPr>
              <p:spPr bwMode="auto">
                <a:xfrm>
                  <a:off x="1430977" y="3853531"/>
                  <a:ext cx="389842" cy="338667"/>
                </a:xfrm>
                <a:prstGeom prst="rect">
                  <a:avLst/>
                </a:prstGeom>
                <a:noFill/>
                <a:ln w="9525">
                  <a:noFill/>
                  <a:miter lim="800000"/>
                  <a:headEnd/>
                  <a:tailEnd/>
                </a:ln>
              </p:spPr>
              <p:txBody>
                <a:bodyPr wrap="none">
                  <a:spAutoFit/>
                </a:bodyPr>
                <a:lstStyle/>
                <a:p>
                  <a:pPr defTabSz="912813"/>
                  <a:r>
                    <a:rPr lang="en-US" sz="1600"/>
                    <a:t>½ </a:t>
                  </a:r>
                </a:p>
              </p:txBody>
            </p:sp>
            <p:sp>
              <p:nvSpPr>
                <p:cNvPr id="26674" name="TextBox 31"/>
                <p:cNvSpPr txBox="1">
                  <a:spLocks noChangeArrowheads="1"/>
                </p:cNvSpPr>
                <p:nvPr/>
              </p:nvSpPr>
              <p:spPr bwMode="auto">
                <a:xfrm>
                  <a:off x="1430977" y="4471048"/>
                  <a:ext cx="389842" cy="338667"/>
                </a:xfrm>
                <a:prstGeom prst="rect">
                  <a:avLst/>
                </a:prstGeom>
                <a:noFill/>
                <a:ln w="9525">
                  <a:noFill/>
                  <a:miter lim="800000"/>
                  <a:headEnd/>
                  <a:tailEnd/>
                </a:ln>
              </p:spPr>
              <p:txBody>
                <a:bodyPr wrap="none">
                  <a:spAutoFit/>
                </a:bodyPr>
                <a:lstStyle/>
                <a:p>
                  <a:pPr defTabSz="912813"/>
                  <a:r>
                    <a:rPr lang="en-US" sz="1600"/>
                    <a:t>¼ </a:t>
                  </a:r>
                </a:p>
              </p:txBody>
            </p:sp>
          </p:grpSp>
        </p:grpSp>
        <p:grpSp>
          <p:nvGrpSpPr>
            <p:cNvPr id="26652" name="Group 43"/>
            <p:cNvGrpSpPr>
              <a:grpSpLocks/>
            </p:cNvGrpSpPr>
            <p:nvPr/>
          </p:nvGrpSpPr>
          <p:grpSpPr bwMode="auto">
            <a:xfrm>
              <a:off x="6263594" y="1900045"/>
              <a:ext cx="1798202" cy="2907582"/>
              <a:chOff x="6263594" y="1900045"/>
              <a:chExt cx="1798202" cy="2907582"/>
            </a:xfrm>
          </p:grpSpPr>
          <p:sp>
            <p:nvSpPr>
              <p:cNvPr id="26655" name="TextBox 12"/>
              <p:cNvSpPr txBox="1">
                <a:spLocks noChangeArrowheads="1"/>
              </p:cNvSpPr>
              <p:nvPr/>
            </p:nvSpPr>
            <p:spPr bwMode="auto">
              <a:xfrm>
                <a:off x="6400800" y="1900045"/>
                <a:ext cx="1660996" cy="338667"/>
              </a:xfrm>
              <a:prstGeom prst="rect">
                <a:avLst/>
              </a:prstGeom>
              <a:noFill/>
              <a:ln w="9525">
                <a:noFill/>
                <a:miter lim="800000"/>
                <a:headEnd/>
                <a:tailEnd/>
              </a:ln>
            </p:spPr>
            <p:txBody>
              <a:bodyPr wrap="none">
                <a:spAutoFit/>
              </a:bodyPr>
              <a:lstStyle/>
              <a:p>
                <a:pPr defTabSz="912813"/>
                <a:r>
                  <a:rPr lang="cs-CZ" sz="1600"/>
                  <a:t>Cenová úroveň</a:t>
                </a:r>
                <a:r>
                  <a:rPr lang="en-US" sz="1600"/>
                  <a:t>, </a:t>
                </a:r>
                <a:r>
                  <a:rPr lang="en-US" sz="1600" i="1"/>
                  <a:t>P</a:t>
                </a:r>
                <a:endParaRPr lang="en-US" sz="1600"/>
              </a:p>
            </p:txBody>
          </p:sp>
          <p:grpSp>
            <p:nvGrpSpPr>
              <p:cNvPr id="26656" name="Group 40"/>
              <p:cNvGrpSpPr>
                <a:grpSpLocks/>
              </p:cNvGrpSpPr>
              <p:nvPr/>
            </p:nvGrpSpPr>
            <p:grpSpPr bwMode="auto">
              <a:xfrm>
                <a:off x="6263594" y="2630378"/>
                <a:ext cx="684760" cy="2177249"/>
                <a:chOff x="6263594" y="2630378"/>
                <a:chExt cx="684760" cy="2177249"/>
              </a:xfrm>
            </p:grpSpPr>
            <p:cxnSp>
              <p:nvCxnSpPr>
                <p:cNvPr id="33" name="Straight Connector 32"/>
                <p:cNvCxnSpPr/>
                <p:nvPr/>
              </p:nvCxnSpPr>
              <p:spPr>
                <a:xfrm flipV="1">
                  <a:off x="6263594" y="3429461"/>
                  <a:ext cx="1603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263594" y="4626836"/>
                  <a:ext cx="1603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263594" y="4018620"/>
                  <a:ext cx="160334"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263594" y="2805364"/>
                  <a:ext cx="160334"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61" name="TextBox 36"/>
                <p:cNvSpPr txBox="1">
                  <a:spLocks noChangeArrowheads="1"/>
                </p:cNvSpPr>
                <p:nvPr/>
              </p:nvSpPr>
              <p:spPr bwMode="auto">
                <a:xfrm>
                  <a:off x="6454107" y="2630378"/>
                  <a:ext cx="298480" cy="338554"/>
                </a:xfrm>
                <a:prstGeom prst="rect">
                  <a:avLst/>
                </a:prstGeom>
                <a:noFill/>
                <a:ln w="9525">
                  <a:noFill/>
                  <a:miter lim="800000"/>
                  <a:headEnd/>
                  <a:tailEnd/>
                </a:ln>
              </p:spPr>
              <p:txBody>
                <a:bodyPr wrap="none">
                  <a:spAutoFit/>
                </a:bodyPr>
                <a:lstStyle/>
                <a:p>
                  <a:pPr defTabSz="912813"/>
                  <a:r>
                    <a:rPr lang="en-US" sz="1600"/>
                    <a:t>1</a:t>
                  </a:r>
                </a:p>
              </p:txBody>
            </p:sp>
            <p:sp>
              <p:nvSpPr>
                <p:cNvPr id="26662" name="TextBox 37"/>
                <p:cNvSpPr txBox="1">
                  <a:spLocks noChangeArrowheads="1"/>
                </p:cNvSpPr>
                <p:nvPr/>
              </p:nvSpPr>
              <p:spPr bwMode="auto">
                <a:xfrm>
                  <a:off x="6404627" y="3257791"/>
                  <a:ext cx="543727" cy="338667"/>
                </a:xfrm>
                <a:prstGeom prst="rect">
                  <a:avLst/>
                </a:prstGeom>
                <a:noFill/>
                <a:ln w="9525">
                  <a:noFill/>
                  <a:miter lim="800000"/>
                  <a:headEnd/>
                  <a:tailEnd/>
                </a:ln>
              </p:spPr>
              <p:txBody>
                <a:bodyPr wrap="none">
                  <a:spAutoFit/>
                </a:bodyPr>
                <a:lstStyle/>
                <a:p>
                  <a:pPr defTabSz="912813"/>
                  <a:r>
                    <a:rPr lang="en-US" sz="1600"/>
                    <a:t>1.33</a:t>
                  </a:r>
                </a:p>
              </p:txBody>
            </p:sp>
            <p:sp>
              <p:nvSpPr>
                <p:cNvPr id="26663" name="TextBox 38"/>
                <p:cNvSpPr txBox="1">
                  <a:spLocks noChangeArrowheads="1"/>
                </p:cNvSpPr>
                <p:nvPr/>
              </p:nvSpPr>
              <p:spPr bwMode="auto">
                <a:xfrm>
                  <a:off x="6404627" y="3851556"/>
                  <a:ext cx="298480" cy="338554"/>
                </a:xfrm>
                <a:prstGeom prst="rect">
                  <a:avLst/>
                </a:prstGeom>
                <a:noFill/>
                <a:ln w="9525">
                  <a:noFill/>
                  <a:miter lim="800000"/>
                  <a:headEnd/>
                  <a:tailEnd/>
                </a:ln>
              </p:spPr>
              <p:txBody>
                <a:bodyPr wrap="none">
                  <a:spAutoFit/>
                </a:bodyPr>
                <a:lstStyle/>
                <a:p>
                  <a:pPr defTabSz="912813"/>
                  <a:r>
                    <a:rPr lang="en-US" sz="1600"/>
                    <a:t>2</a:t>
                  </a:r>
                </a:p>
              </p:txBody>
            </p:sp>
            <p:sp>
              <p:nvSpPr>
                <p:cNvPr id="26664" name="TextBox 39"/>
                <p:cNvSpPr txBox="1">
                  <a:spLocks noChangeArrowheads="1"/>
                </p:cNvSpPr>
                <p:nvPr/>
              </p:nvSpPr>
              <p:spPr bwMode="auto">
                <a:xfrm>
                  <a:off x="6404627" y="4469073"/>
                  <a:ext cx="298480" cy="338554"/>
                </a:xfrm>
                <a:prstGeom prst="rect">
                  <a:avLst/>
                </a:prstGeom>
                <a:noFill/>
                <a:ln w="9525">
                  <a:noFill/>
                  <a:miter lim="800000"/>
                  <a:headEnd/>
                  <a:tailEnd/>
                </a:ln>
              </p:spPr>
              <p:txBody>
                <a:bodyPr wrap="none">
                  <a:spAutoFit/>
                </a:bodyPr>
                <a:lstStyle/>
                <a:p>
                  <a:pPr defTabSz="912813"/>
                  <a:r>
                    <a:rPr lang="en-US" sz="1600"/>
                    <a:t>4</a:t>
                  </a:r>
                </a:p>
              </p:txBody>
            </p:sp>
          </p:grpSp>
        </p:grpSp>
        <p:sp>
          <p:nvSpPr>
            <p:cNvPr id="26653" name="TextBox 44"/>
            <p:cNvSpPr txBox="1">
              <a:spLocks noChangeArrowheads="1"/>
            </p:cNvSpPr>
            <p:nvPr/>
          </p:nvSpPr>
          <p:spPr bwMode="auto">
            <a:xfrm>
              <a:off x="6803868" y="4928500"/>
              <a:ext cx="1033132" cy="338667"/>
            </a:xfrm>
            <a:prstGeom prst="rect">
              <a:avLst/>
            </a:prstGeom>
            <a:noFill/>
            <a:ln w="9525">
              <a:noFill/>
              <a:miter lim="800000"/>
              <a:headEnd/>
              <a:tailEnd/>
            </a:ln>
          </p:spPr>
          <p:txBody>
            <a:bodyPr>
              <a:spAutoFit/>
            </a:bodyPr>
            <a:lstStyle/>
            <a:p>
              <a:pPr algn="r" defTabSz="912813"/>
              <a:r>
                <a:rPr lang="en-US" sz="1600"/>
                <a:t>(</a:t>
              </a:r>
              <a:r>
                <a:rPr lang="cs-CZ" sz="1600"/>
                <a:t>vysoká</a:t>
              </a:r>
              <a:r>
                <a:rPr lang="en-US" sz="1600"/>
                <a:t>)</a:t>
              </a:r>
            </a:p>
          </p:txBody>
        </p:sp>
        <p:sp>
          <p:nvSpPr>
            <p:cNvPr id="26654" name="TextBox 45"/>
            <p:cNvSpPr txBox="1">
              <a:spLocks noChangeArrowheads="1"/>
            </p:cNvSpPr>
            <p:nvPr/>
          </p:nvSpPr>
          <p:spPr bwMode="auto">
            <a:xfrm>
              <a:off x="6744493" y="2517001"/>
              <a:ext cx="961880" cy="338667"/>
            </a:xfrm>
            <a:prstGeom prst="rect">
              <a:avLst/>
            </a:prstGeom>
            <a:noFill/>
            <a:ln w="9525">
              <a:noFill/>
              <a:miter lim="800000"/>
              <a:headEnd/>
              <a:tailEnd/>
            </a:ln>
          </p:spPr>
          <p:txBody>
            <a:bodyPr>
              <a:spAutoFit/>
            </a:bodyPr>
            <a:lstStyle/>
            <a:p>
              <a:pPr algn="r" defTabSz="912813"/>
              <a:r>
                <a:rPr lang="en-US" sz="1600"/>
                <a:t>(</a:t>
              </a:r>
              <a:r>
                <a:rPr lang="cs-CZ" sz="1600"/>
                <a:t>nízká</a:t>
              </a:r>
              <a:r>
                <a:rPr lang="en-US" sz="1600"/>
                <a:t>)</a:t>
              </a:r>
            </a:p>
          </p:txBody>
        </p:sp>
      </p:grpSp>
      <p:grpSp>
        <p:nvGrpSpPr>
          <p:cNvPr id="14" name="Group 49"/>
          <p:cNvGrpSpPr>
            <a:grpSpLocks/>
          </p:cNvGrpSpPr>
          <p:nvPr/>
        </p:nvGrpSpPr>
        <p:grpSpPr bwMode="auto">
          <a:xfrm>
            <a:off x="3816351" y="2279650"/>
            <a:ext cx="4411663" cy="2438400"/>
            <a:chOff x="2291934" y="2612575"/>
            <a:chExt cx="4411343" cy="2437722"/>
          </a:xfrm>
        </p:grpSpPr>
        <p:sp>
          <p:nvSpPr>
            <p:cNvPr id="48" name="Freeform 47"/>
            <p:cNvSpPr/>
            <p:nvPr/>
          </p:nvSpPr>
          <p:spPr>
            <a:xfrm>
              <a:off x="2291934" y="2612575"/>
              <a:ext cx="3111274" cy="2220295"/>
            </a:xfrm>
            <a:custGeom>
              <a:avLst/>
              <a:gdLst>
                <a:gd name="connsiteX0" fmla="*/ 0 w 3408218"/>
                <a:gd name="connsiteY0" fmla="*/ 0 h 2030680"/>
                <a:gd name="connsiteX1" fmla="*/ 3408218 w 3408218"/>
                <a:gd name="connsiteY1" fmla="*/ 2030680 h 2030680"/>
                <a:gd name="connsiteX0" fmla="*/ 0 w 3408218"/>
                <a:gd name="connsiteY0" fmla="*/ 0 h 2030680"/>
                <a:gd name="connsiteX1" fmla="*/ 3408218 w 3408218"/>
                <a:gd name="connsiteY1" fmla="*/ 2030680 h 2030680"/>
                <a:gd name="connsiteX0" fmla="*/ 0 w 3408218"/>
                <a:gd name="connsiteY0" fmla="*/ 0 h 2030680"/>
                <a:gd name="connsiteX1" fmla="*/ 3408218 w 3408218"/>
                <a:gd name="connsiteY1" fmla="*/ 2030680 h 2030680"/>
              </a:gdLst>
              <a:ahLst/>
              <a:cxnLst>
                <a:cxn ang="0">
                  <a:pos x="connsiteX0" y="connsiteY0"/>
                </a:cxn>
                <a:cxn ang="0">
                  <a:pos x="connsiteX1" y="connsiteY1"/>
                </a:cxn>
              </a:cxnLst>
              <a:rect l="l" t="t" r="r" b="b"/>
              <a:pathLst>
                <a:path w="3408218" h="2030680">
                  <a:moveTo>
                    <a:pt x="0" y="0"/>
                  </a:moveTo>
                  <a:cubicBezTo>
                    <a:pt x="435429" y="1318161"/>
                    <a:pt x="1488374" y="1864426"/>
                    <a:pt x="3408218" y="2030680"/>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647" name="TextBox 48"/>
            <p:cNvSpPr txBox="1">
              <a:spLocks noChangeArrowheads="1"/>
            </p:cNvSpPr>
            <p:nvPr/>
          </p:nvSpPr>
          <p:spPr bwMode="auto">
            <a:xfrm>
              <a:off x="5307907" y="4465526"/>
              <a:ext cx="1395370" cy="584771"/>
            </a:xfrm>
            <a:prstGeom prst="rect">
              <a:avLst/>
            </a:prstGeom>
            <a:noFill/>
            <a:ln w="9525">
              <a:noFill/>
              <a:miter lim="800000"/>
              <a:headEnd/>
              <a:tailEnd/>
            </a:ln>
          </p:spPr>
          <p:txBody>
            <a:bodyPr>
              <a:spAutoFit/>
            </a:bodyPr>
            <a:lstStyle/>
            <a:p>
              <a:pPr defTabSz="912813"/>
              <a:r>
                <a:rPr lang="cs-CZ" sz="1600"/>
                <a:t>Poptávka</a:t>
              </a:r>
            </a:p>
            <a:p>
              <a:pPr defTabSz="912813"/>
              <a:r>
                <a:rPr lang="cs-CZ" sz="1600"/>
                <a:t>po penězích</a:t>
              </a:r>
              <a:endParaRPr lang="en-US" sz="1600"/>
            </a:p>
          </p:txBody>
        </p:sp>
      </p:grpSp>
      <p:grpSp>
        <p:nvGrpSpPr>
          <p:cNvPr id="15" name="Group 54"/>
          <p:cNvGrpSpPr>
            <a:grpSpLocks/>
          </p:cNvGrpSpPr>
          <p:nvPr/>
        </p:nvGrpSpPr>
        <p:grpSpPr bwMode="auto">
          <a:xfrm>
            <a:off x="3975784" y="1679575"/>
            <a:ext cx="1795683" cy="3805232"/>
            <a:chOff x="2451857" y="2012856"/>
            <a:chExt cx="1795034" cy="3804920"/>
          </a:xfrm>
        </p:grpSpPr>
        <p:cxnSp>
          <p:nvCxnSpPr>
            <p:cNvPr id="52" name="Straight Connector 51"/>
            <p:cNvCxnSpPr/>
            <p:nvPr/>
          </p:nvCxnSpPr>
          <p:spPr>
            <a:xfrm rot="5400000">
              <a:off x="1662858" y="3788330"/>
              <a:ext cx="2920761" cy="1586"/>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6644" name="TextBox 52"/>
            <p:cNvSpPr txBox="1">
              <a:spLocks noChangeArrowheads="1"/>
            </p:cNvSpPr>
            <p:nvPr/>
          </p:nvSpPr>
          <p:spPr bwMode="auto">
            <a:xfrm>
              <a:off x="2451857" y="5233049"/>
              <a:ext cx="1795034" cy="584727"/>
            </a:xfrm>
            <a:prstGeom prst="rect">
              <a:avLst/>
            </a:prstGeom>
            <a:noFill/>
            <a:ln w="9525">
              <a:noFill/>
              <a:miter lim="800000"/>
              <a:headEnd/>
              <a:tailEnd/>
            </a:ln>
          </p:spPr>
          <p:txBody>
            <a:bodyPr wrap="none">
              <a:spAutoFit/>
            </a:bodyPr>
            <a:lstStyle/>
            <a:p>
              <a:pPr algn="ctr" defTabSz="912813"/>
              <a:r>
                <a:rPr lang="cs-CZ" sz="1600" dirty="0"/>
                <a:t>Množství fixováno </a:t>
              </a:r>
            </a:p>
            <a:p>
              <a:pPr algn="ctr" defTabSz="912813"/>
              <a:r>
                <a:rPr lang="cs-CZ" sz="1600" dirty="0"/>
                <a:t>FED</a:t>
              </a:r>
              <a:endParaRPr lang="en-US" sz="1600" dirty="0"/>
            </a:p>
          </p:txBody>
        </p:sp>
        <p:sp>
          <p:nvSpPr>
            <p:cNvPr id="26645" name="TextBox 53"/>
            <p:cNvSpPr txBox="1">
              <a:spLocks noChangeArrowheads="1"/>
            </p:cNvSpPr>
            <p:nvPr/>
          </p:nvSpPr>
          <p:spPr bwMode="auto">
            <a:xfrm>
              <a:off x="2452251" y="2012856"/>
              <a:ext cx="1410454" cy="338526"/>
            </a:xfrm>
            <a:prstGeom prst="rect">
              <a:avLst/>
            </a:prstGeom>
            <a:noFill/>
            <a:ln w="9525">
              <a:noFill/>
              <a:miter lim="800000"/>
              <a:headEnd/>
              <a:tailEnd/>
            </a:ln>
          </p:spPr>
          <p:txBody>
            <a:bodyPr wrap="none">
              <a:spAutoFit/>
            </a:bodyPr>
            <a:lstStyle/>
            <a:p>
              <a:pPr defTabSz="912813"/>
              <a:r>
                <a:rPr lang="cs-CZ" sz="1600"/>
                <a:t>Nabídka peněz</a:t>
              </a:r>
              <a:endParaRPr lang="en-US" sz="1600"/>
            </a:p>
          </p:txBody>
        </p:sp>
      </p:grpSp>
      <p:cxnSp>
        <p:nvCxnSpPr>
          <p:cNvPr id="57" name="Straight Connector 56"/>
          <p:cNvCxnSpPr/>
          <p:nvPr/>
        </p:nvCxnSpPr>
        <p:spPr>
          <a:xfrm>
            <a:off x="3328989" y="3692525"/>
            <a:ext cx="460692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57"/>
          <p:cNvGrpSpPr>
            <a:grpSpLocks/>
          </p:cNvGrpSpPr>
          <p:nvPr/>
        </p:nvGrpSpPr>
        <p:grpSpPr bwMode="auto">
          <a:xfrm>
            <a:off x="4592636" y="3286125"/>
            <a:ext cx="505846" cy="495300"/>
            <a:chOff x="2618986" y="2695712"/>
            <a:chExt cx="506780" cy="494943"/>
          </a:xfrm>
        </p:grpSpPr>
        <p:sp>
          <p:nvSpPr>
            <p:cNvPr id="26641"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cs-CZ"/>
            </a:p>
          </p:txBody>
        </p:sp>
        <p:sp>
          <p:nvSpPr>
            <p:cNvPr id="26642" name="TextBox 57"/>
            <p:cNvSpPr txBox="1">
              <a:spLocks noChangeArrowheads="1"/>
            </p:cNvSpPr>
            <p:nvPr/>
          </p:nvSpPr>
          <p:spPr bwMode="auto">
            <a:xfrm>
              <a:off x="2793010" y="2695712"/>
              <a:ext cx="332756" cy="338310"/>
            </a:xfrm>
            <a:prstGeom prst="rect">
              <a:avLst/>
            </a:prstGeom>
            <a:noFill/>
            <a:ln w="9525">
              <a:noFill/>
              <a:miter lim="800000"/>
              <a:headEnd/>
              <a:tailEnd/>
            </a:ln>
          </p:spPr>
          <p:txBody>
            <a:bodyPr wrap="none">
              <a:spAutoFit/>
            </a:bodyPr>
            <a:lstStyle/>
            <a:p>
              <a:pPr algn="ctr" defTabSz="912813"/>
              <a:r>
                <a:rPr lang="en-US" sz="1600"/>
                <a:t>A</a:t>
              </a:r>
              <a:endParaRPr lang="en-US" sz="1600" baseline="-25000"/>
            </a:p>
          </p:txBody>
        </p:sp>
      </p:grpSp>
      <p:grpSp>
        <p:nvGrpSpPr>
          <p:cNvPr id="17" name="Group 63"/>
          <p:cNvGrpSpPr>
            <a:grpSpLocks/>
          </p:cNvGrpSpPr>
          <p:nvPr/>
        </p:nvGrpSpPr>
        <p:grpSpPr bwMode="auto">
          <a:xfrm>
            <a:off x="1755501" y="3646490"/>
            <a:ext cx="1613175" cy="830997"/>
            <a:chOff x="231826" y="3978229"/>
            <a:chExt cx="1613047" cy="832468"/>
          </a:xfrm>
        </p:grpSpPr>
        <p:sp>
          <p:nvSpPr>
            <p:cNvPr id="26639" name="TextBox 60"/>
            <p:cNvSpPr txBox="1">
              <a:spLocks noChangeArrowheads="1"/>
            </p:cNvSpPr>
            <p:nvPr/>
          </p:nvSpPr>
          <p:spPr bwMode="auto">
            <a:xfrm>
              <a:off x="231826" y="3978229"/>
              <a:ext cx="1194463" cy="832468"/>
            </a:xfrm>
            <a:prstGeom prst="rect">
              <a:avLst/>
            </a:prstGeom>
            <a:solidFill>
              <a:srgbClr val="F8EDEC"/>
            </a:solidFill>
            <a:ln w="9525">
              <a:noFill/>
              <a:miter lim="800000"/>
              <a:headEnd/>
              <a:tailEnd/>
            </a:ln>
          </p:spPr>
          <p:txBody>
            <a:bodyPr wrap="none">
              <a:spAutoFit/>
            </a:bodyPr>
            <a:lstStyle/>
            <a:p>
              <a:pPr algn="ctr" defTabSz="912813"/>
              <a:r>
                <a:rPr lang="cs-CZ" sz="1600">
                  <a:solidFill>
                    <a:srgbClr val="800080"/>
                  </a:solidFill>
                </a:rPr>
                <a:t>rovnovážná </a:t>
              </a:r>
            </a:p>
            <a:p>
              <a:pPr algn="ctr" defTabSz="912813"/>
              <a:r>
                <a:rPr lang="cs-CZ" sz="1600">
                  <a:solidFill>
                    <a:srgbClr val="800080"/>
                  </a:solidFill>
                </a:rPr>
                <a:t>hodnota </a:t>
              </a:r>
            </a:p>
            <a:p>
              <a:pPr algn="ctr" defTabSz="912813"/>
              <a:r>
                <a:rPr lang="cs-CZ" sz="1600">
                  <a:solidFill>
                    <a:srgbClr val="800080"/>
                  </a:solidFill>
                </a:rPr>
                <a:t>peněz</a:t>
              </a:r>
              <a:endParaRPr lang="en-US" sz="1600">
                <a:solidFill>
                  <a:srgbClr val="800080"/>
                </a:solidFill>
              </a:endParaRPr>
            </a:p>
          </p:txBody>
        </p:sp>
        <p:cxnSp>
          <p:nvCxnSpPr>
            <p:cNvPr id="63" name="Straight Connector 62"/>
            <p:cNvCxnSpPr/>
            <p:nvPr/>
          </p:nvCxnSpPr>
          <p:spPr>
            <a:xfrm flipV="1">
              <a:off x="1375010" y="4022758"/>
              <a:ext cx="469863" cy="372133"/>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8" name="Group 64"/>
          <p:cNvGrpSpPr>
            <a:grpSpLocks/>
          </p:cNvGrpSpPr>
          <p:nvPr/>
        </p:nvGrpSpPr>
        <p:grpSpPr bwMode="auto">
          <a:xfrm>
            <a:off x="7927976" y="3687763"/>
            <a:ext cx="2512175" cy="694798"/>
            <a:chOff x="-279200" y="4355322"/>
            <a:chExt cx="2510528" cy="693424"/>
          </a:xfrm>
        </p:grpSpPr>
        <p:sp>
          <p:nvSpPr>
            <p:cNvPr id="26637" name="TextBox 65"/>
            <p:cNvSpPr txBox="1">
              <a:spLocks noChangeArrowheads="1"/>
            </p:cNvSpPr>
            <p:nvPr/>
          </p:nvSpPr>
          <p:spPr bwMode="auto">
            <a:xfrm>
              <a:off x="404782" y="4465127"/>
              <a:ext cx="1826546" cy="583619"/>
            </a:xfrm>
            <a:prstGeom prst="rect">
              <a:avLst/>
            </a:prstGeom>
            <a:solidFill>
              <a:srgbClr val="F8EDEC"/>
            </a:solidFill>
            <a:ln w="9525">
              <a:noFill/>
              <a:miter lim="800000"/>
              <a:headEnd/>
              <a:tailEnd/>
            </a:ln>
          </p:spPr>
          <p:txBody>
            <a:bodyPr wrap="none">
              <a:spAutoFit/>
            </a:bodyPr>
            <a:lstStyle/>
            <a:p>
              <a:pPr algn="ctr" defTabSz="912813"/>
              <a:r>
                <a:rPr lang="cs-CZ" sz="1600">
                  <a:solidFill>
                    <a:srgbClr val="800080"/>
                  </a:solidFill>
                </a:rPr>
                <a:t>rovnovážná cenová </a:t>
              </a:r>
            </a:p>
            <a:p>
              <a:pPr algn="ctr" defTabSz="912813"/>
              <a:r>
                <a:rPr lang="cs-CZ" sz="1600">
                  <a:solidFill>
                    <a:srgbClr val="800080"/>
                  </a:solidFill>
                </a:rPr>
                <a:t>úroveň</a:t>
              </a:r>
              <a:endParaRPr lang="en-US" sz="1600">
                <a:solidFill>
                  <a:srgbClr val="800080"/>
                </a:solidFill>
              </a:endParaRPr>
            </a:p>
          </p:txBody>
        </p:sp>
        <p:cxnSp>
          <p:nvCxnSpPr>
            <p:cNvPr id="67" name="Straight Connector 66"/>
            <p:cNvCxnSpPr/>
            <p:nvPr/>
          </p:nvCxnSpPr>
          <p:spPr>
            <a:xfrm rot="10800000">
              <a:off x="-279200" y="4355322"/>
              <a:ext cx="548915" cy="465802"/>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5944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1000"/>
                                        <p:tgtEl>
                                          <p:spTgt spid="57"/>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DDF864F-2010-4644-9A3A-863456695F77}" type="slidenum">
              <a:rPr lang="en-US" smtClean="0"/>
              <a:pPr>
                <a:defRPr/>
              </a:pPr>
              <a:t>16</a:t>
            </a:fld>
            <a:endParaRPr lang="en-US">
              <a:latin typeface="+mn-lt"/>
              <a:cs typeface="+mn-cs"/>
            </a:endParaRPr>
          </a:p>
        </p:txBody>
      </p:sp>
      <p:grpSp>
        <p:nvGrpSpPr>
          <p:cNvPr id="2" name="Group 4"/>
          <p:cNvGrpSpPr>
            <a:grpSpLocks/>
          </p:cNvGrpSpPr>
          <p:nvPr/>
        </p:nvGrpSpPr>
        <p:grpSpPr bwMode="auto">
          <a:xfrm>
            <a:off x="3160714" y="4914897"/>
            <a:ext cx="5105551" cy="351557"/>
            <a:chOff x="1636816" y="4891493"/>
            <a:chExt cx="5104483" cy="351895"/>
          </a:xfrm>
        </p:grpSpPr>
        <p:cxnSp>
          <p:nvCxnSpPr>
            <p:cNvPr id="6" name="Straight Connector 5"/>
            <p:cNvCxnSpPr/>
            <p:nvPr/>
          </p:nvCxnSpPr>
          <p:spPr>
            <a:xfrm>
              <a:off x="1805056" y="4891493"/>
              <a:ext cx="4594851" cy="1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744" name="TextBox 6"/>
            <p:cNvSpPr txBox="1">
              <a:spLocks noChangeArrowheads="1"/>
            </p:cNvSpPr>
            <p:nvPr/>
          </p:nvSpPr>
          <p:spPr bwMode="auto">
            <a:xfrm>
              <a:off x="5248895" y="4904509"/>
              <a:ext cx="1492404" cy="338879"/>
            </a:xfrm>
            <a:prstGeom prst="rect">
              <a:avLst/>
            </a:prstGeom>
            <a:noFill/>
            <a:ln w="9525">
              <a:noFill/>
              <a:miter lim="800000"/>
              <a:headEnd/>
              <a:tailEnd/>
            </a:ln>
          </p:spPr>
          <p:txBody>
            <a:bodyPr wrap="none">
              <a:spAutoFit/>
            </a:bodyPr>
            <a:lstStyle/>
            <a:p>
              <a:pPr defTabSz="912813"/>
              <a:r>
                <a:rPr lang="cs-CZ" sz="1600"/>
                <a:t>Množství peněz</a:t>
              </a:r>
              <a:endParaRPr lang="en-US" sz="1600"/>
            </a:p>
          </p:txBody>
        </p:sp>
        <p:sp>
          <p:nvSpPr>
            <p:cNvPr id="28745" name="TextBox 7"/>
            <p:cNvSpPr txBox="1">
              <a:spLocks noChangeArrowheads="1"/>
            </p:cNvSpPr>
            <p:nvPr/>
          </p:nvSpPr>
          <p:spPr bwMode="auto">
            <a:xfrm>
              <a:off x="1636816" y="4902529"/>
              <a:ext cx="298480" cy="338554"/>
            </a:xfrm>
            <a:prstGeom prst="rect">
              <a:avLst/>
            </a:prstGeom>
            <a:noFill/>
            <a:ln w="9525">
              <a:noFill/>
              <a:miter lim="800000"/>
              <a:headEnd/>
              <a:tailEnd/>
            </a:ln>
          </p:spPr>
          <p:txBody>
            <a:bodyPr wrap="none">
              <a:spAutoFit/>
            </a:bodyPr>
            <a:lstStyle/>
            <a:p>
              <a:pPr defTabSz="912813"/>
              <a:r>
                <a:rPr lang="en-US" sz="1600"/>
                <a:t>0</a:t>
              </a:r>
            </a:p>
          </p:txBody>
        </p:sp>
      </p:grpSp>
      <p:grpSp>
        <p:nvGrpSpPr>
          <p:cNvPr id="3" name="Group 8"/>
          <p:cNvGrpSpPr>
            <a:grpSpLocks/>
          </p:cNvGrpSpPr>
          <p:nvPr/>
        </p:nvGrpSpPr>
        <p:grpSpPr bwMode="auto">
          <a:xfrm>
            <a:off x="2202137" y="1520826"/>
            <a:ext cx="7419739" cy="3444885"/>
            <a:chOff x="677576" y="1852544"/>
            <a:chExt cx="7419457" cy="3446039"/>
          </a:xfrm>
        </p:grpSpPr>
        <p:grpSp>
          <p:nvGrpSpPr>
            <p:cNvPr id="28713" name="Group 10"/>
            <p:cNvGrpSpPr>
              <a:grpSpLocks/>
            </p:cNvGrpSpPr>
            <p:nvPr/>
          </p:nvGrpSpPr>
          <p:grpSpPr bwMode="auto">
            <a:xfrm>
              <a:off x="1797245" y="1911926"/>
              <a:ext cx="4613204" cy="3349626"/>
              <a:chOff x="1797245" y="1555676"/>
              <a:chExt cx="4613204" cy="3349626"/>
            </a:xfrm>
          </p:grpSpPr>
          <p:sp>
            <p:nvSpPr>
              <p:cNvPr id="37" name="Rectangle 9"/>
              <p:cNvSpPr/>
              <p:nvPr/>
            </p:nvSpPr>
            <p:spPr>
              <a:xfrm>
                <a:off x="1829784" y="1589988"/>
                <a:ext cx="4548014" cy="3268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Connector 37"/>
              <p:cNvCxnSpPr/>
              <p:nvPr/>
            </p:nvCxnSpPr>
            <p:spPr>
              <a:xfrm rot="5400000">
                <a:off x="138540" y="3238367"/>
                <a:ext cx="3326927"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730999" y="3225663"/>
                <a:ext cx="3350747"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714" name="TextBox 10"/>
            <p:cNvSpPr txBox="1">
              <a:spLocks noChangeArrowheads="1"/>
            </p:cNvSpPr>
            <p:nvPr/>
          </p:nvSpPr>
          <p:spPr bwMode="auto">
            <a:xfrm>
              <a:off x="677576" y="2539329"/>
              <a:ext cx="904381" cy="338667"/>
            </a:xfrm>
            <a:prstGeom prst="rect">
              <a:avLst/>
            </a:prstGeom>
            <a:noFill/>
            <a:ln w="9525">
              <a:noFill/>
              <a:miter lim="800000"/>
              <a:headEnd/>
              <a:tailEnd/>
            </a:ln>
          </p:spPr>
          <p:txBody>
            <a:bodyPr wrap="none">
              <a:spAutoFit/>
            </a:bodyPr>
            <a:lstStyle/>
            <a:p>
              <a:pPr algn="r" defTabSz="912813"/>
              <a:r>
                <a:rPr lang="en-US" sz="1600"/>
                <a:t>(</a:t>
              </a:r>
              <a:r>
                <a:rPr lang="cs-CZ" sz="1600"/>
                <a:t>vysoká</a:t>
              </a:r>
              <a:r>
                <a:rPr lang="en-US" sz="1600"/>
                <a:t>)</a:t>
              </a:r>
            </a:p>
          </p:txBody>
        </p:sp>
        <p:sp>
          <p:nvSpPr>
            <p:cNvPr id="28715" name="TextBox 11"/>
            <p:cNvSpPr txBox="1">
              <a:spLocks noChangeArrowheads="1"/>
            </p:cNvSpPr>
            <p:nvPr/>
          </p:nvSpPr>
          <p:spPr bwMode="auto">
            <a:xfrm>
              <a:off x="813819" y="4959916"/>
              <a:ext cx="768130" cy="338667"/>
            </a:xfrm>
            <a:prstGeom prst="rect">
              <a:avLst/>
            </a:prstGeom>
            <a:noFill/>
            <a:ln w="9525">
              <a:noFill/>
              <a:miter lim="800000"/>
              <a:headEnd/>
              <a:tailEnd/>
            </a:ln>
          </p:spPr>
          <p:txBody>
            <a:bodyPr wrap="none">
              <a:spAutoFit/>
            </a:bodyPr>
            <a:lstStyle/>
            <a:p>
              <a:pPr algn="r" defTabSz="912813"/>
              <a:r>
                <a:rPr lang="en-US" sz="1600"/>
                <a:t>(</a:t>
              </a:r>
              <a:r>
                <a:rPr lang="cs-CZ" sz="1600"/>
                <a:t>nízká</a:t>
              </a:r>
              <a:r>
                <a:rPr lang="en-US" sz="1600"/>
                <a:t>)</a:t>
              </a:r>
            </a:p>
          </p:txBody>
        </p:sp>
        <p:grpSp>
          <p:nvGrpSpPr>
            <p:cNvPr id="28716" name="Group 42"/>
            <p:cNvGrpSpPr>
              <a:grpSpLocks/>
            </p:cNvGrpSpPr>
            <p:nvPr/>
          </p:nvGrpSpPr>
          <p:grpSpPr bwMode="auto">
            <a:xfrm>
              <a:off x="733955" y="1852544"/>
              <a:ext cx="1214887" cy="2957171"/>
              <a:chOff x="733955" y="1852544"/>
              <a:chExt cx="1214887" cy="2957171"/>
            </a:xfrm>
          </p:grpSpPr>
          <p:sp>
            <p:nvSpPr>
              <p:cNvPr id="28730" name="TextBox 26"/>
              <p:cNvSpPr txBox="1">
                <a:spLocks noChangeArrowheads="1"/>
              </p:cNvSpPr>
              <p:nvPr/>
            </p:nvSpPr>
            <p:spPr bwMode="auto">
              <a:xfrm>
                <a:off x="733955" y="1852544"/>
                <a:ext cx="1051851" cy="584971"/>
              </a:xfrm>
              <a:prstGeom prst="rect">
                <a:avLst/>
              </a:prstGeom>
              <a:noFill/>
              <a:ln w="9525">
                <a:noFill/>
                <a:miter lim="800000"/>
                <a:headEnd/>
                <a:tailEnd/>
              </a:ln>
            </p:spPr>
            <p:txBody>
              <a:bodyPr wrap="none">
                <a:spAutoFit/>
              </a:bodyPr>
              <a:lstStyle/>
              <a:p>
                <a:pPr algn="r" defTabSz="912813"/>
                <a:r>
                  <a:rPr lang="cs-CZ" sz="1600"/>
                  <a:t>Hodnota </a:t>
                </a:r>
              </a:p>
              <a:p>
                <a:pPr algn="r" defTabSz="912813"/>
                <a:r>
                  <a:rPr lang="cs-CZ" sz="1600"/>
                  <a:t>peněz</a:t>
                </a:r>
                <a:r>
                  <a:rPr lang="en-US" sz="1600"/>
                  <a:t>, 1/</a:t>
                </a:r>
                <a:r>
                  <a:rPr lang="en-US" sz="1600" i="1"/>
                  <a:t>P</a:t>
                </a:r>
                <a:endParaRPr lang="en-US" sz="1600"/>
              </a:p>
            </p:txBody>
          </p:sp>
          <p:grpSp>
            <p:nvGrpSpPr>
              <p:cNvPr id="28731" name="Group 41"/>
              <p:cNvGrpSpPr>
                <a:grpSpLocks/>
              </p:cNvGrpSpPr>
              <p:nvPr/>
            </p:nvGrpSpPr>
            <p:grpSpPr bwMode="auto">
              <a:xfrm>
                <a:off x="1430977" y="2632353"/>
                <a:ext cx="517865" cy="2177362"/>
                <a:chOff x="1430977" y="2632353"/>
                <a:chExt cx="517865" cy="2177362"/>
              </a:xfrm>
            </p:grpSpPr>
            <p:cxnSp>
              <p:nvCxnSpPr>
                <p:cNvPr id="29" name="Straight Connector 28"/>
                <p:cNvCxnSpPr/>
                <p:nvPr/>
              </p:nvCxnSpPr>
              <p:spPr>
                <a:xfrm flipV="1">
                  <a:off x="1788511" y="3431047"/>
                  <a:ext cx="160331"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788511" y="4628423"/>
                  <a:ext cx="160331"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788511" y="4020208"/>
                  <a:ext cx="16033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788511" y="2806951"/>
                  <a:ext cx="16033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36" name="TextBox 32"/>
                <p:cNvSpPr txBox="1">
                  <a:spLocks noChangeArrowheads="1"/>
                </p:cNvSpPr>
                <p:nvPr/>
              </p:nvSpPr>
              <p:spPr bwMode="auto">
                <a:xfrm>
                  <a:off x="1480457" y="2632353"/>
                  <a:ext cx="298480" cy="338554"/>
                </a:xfrm>
                <a:prstGeom prst="rect">
                  <a:avLst/>
                </a:prstGeom>
                <a:noFill/>
                <a:ln w="9525">
                  <a:noFill/>
                  <a:miter lim="800000"/>
                  <a:headEnd/>
                  <a:tailEnd/>
                </a:ln>
              </p:spPr>
              <p:txBody>
                <a:bodyPr wrap="none">
                  <a:spAutoFit/>
                </a:bodyPr>
                <a:lstStyle/>
                <a:p>
                  <a:pPr defTabSz="912813"/>
                  <a:r>
                    <a:rPr lang="en-US" sz="1600"/>
                    <a:t>1</a:t>
                  </a:r>
                </a:p>
              </p:txBody>
            </p:sp>
            <p:sp>
              <p:nvSpPr>
                <p:cNvPr id="28737" name="TextBox 33"/>
                <p:cNvSpPr txBox="1">
                  <a:spLocks noChangeArrowheads="1"/>
                </p:cNvSpPr>
                <p:nvPr/>
              </p:nvSpPr>
              <p:spPr bwMode="auto">
                <a:xfrm>
                  <a:off x="1430977" y="3259766"/>
                  <a:ext cx="389835" cy="338667"/>
                </a:xfrm>
                <a:prstGeom prst="rect">
                  <a:avLst/>
                </a:prstGeom>
                <a:noFill/>
                <a:ln w="9525">
                  <a:noFill/>
                  <a:miter lim="800000"/>
                  <a:headEnd/>
                  <a:tailEnd/>
                </a:ln>
              </p:spPr>
              <p:txBody>
                <a:bodyPr wrap="none">
                  <a:spAutoFit/>
                </a:bodyPr>
                <a:lstStyle/>
                <a:p>
                  <a:pPr defTabSz="912813"/>
                  <a:r>
                    <a:rPr lang="en-US" sz="1600"/>
                    <a:t>¾ </a:t>
                  </a:r>
                </a:p>
              </p:txBody>
            </p:sp>
            <p:sp>
              <p:nvSpPr>
                <p:cNvPr id="28738" name="TextBox 34"/>
                <p:cNvSpPr txBox="1">
                  <a:spLocks noChangeArrowheads="1"/>
                </p:cNvSpPr>
                <p:nvPr/>
              </p:nvSpPr>
              <p:spPr bwMode="auto">
                <a:xfrm>
                  <a:off x="1430977" y="3853531"/>
                  <a:ext cx="389835" cy="338667"/>
                </a:xfrm>
                <a:prstGeom prst="rect">
                  <a:avLst/>
                </a:prstGeom>
                <a:noFill/>
                <a:ln w="9525">
                  <a:noFill/>
                  <a:miter lim="800000"/>
                  <a:headEnd/>
                  <a:tailEnd/>
                </a:ln>
              </p:spPr>
              <p:txBody>
                <a:bodyPr wrap="none">
                  <a:spAutoFit/>
                </a:bodyPr>
                <a:lstStyle/>
                <a:p>
                  <a:pPr defTabSz="912813"/>
                  <a:r>
                    <a:rPr lang="en-US" sz="1600"/>
                    <a:t>½ </a:t>
                  </a:r>
                </a:p>
              </p:txBody>
            </p:sp>
            <p:sp>
              <p:nvSpPr>
                <p:cNvPr id="28739" name="TextBox 35"/>
                <p:cNvSpPr txBox="1">
                  <a:spLocks noChangeArrowheads="1"/>
                </p:cNvSpPr>
                <p:nvPr/>
              </p:nvSpPr>
              <p:spPr bwMode="auto">
                <a:xfrm>
                  <a:off x="1430977" y="4471048"/>
                  <a:ext cx="389835" cy="338667"/>
                </a:xfrm>
                <a:prstGeom prst="rect">
                  <a:avLst/>
                </a:prstGeom>
                <a:noFill/>
                <a:ln w="9525">
                  <a:noFill/>
                  <a:miter lim="800000"/>
                  <a:headEnd/>
                  <a:tailEnd/>
                </a:ln>
              </p:spPr>
              <p:txBody>
                <a:bodyPr wrap="none">
                  <a:spAutoFit/>
                </a:bodyPr>
                <a:lstStyle/>
                <a:p>
                  <a:pPr defTabSz="912813"/>
                  <a:r>
                    <a:rPr lang="en-US" sz="1600"/>
                    <a:t>¼ </a:t>
                  </a:r>
                </a:p>
              </p:txBody>
            </p:sp>
          </p:grpSp>
        </p:grpSp>
        <p:grpSp>
          <p:nvGrpSpPr>
            <p:cNvPr id="28717" name="Group 43"/>
            <p:cNvGrpSpPr>
              <a:grpSpLocks/>
            </p:cNvGrpSpPr>
            <p:nvPr/>
          </p:nvGrpSpPr>
          <p:grpSpPr bwMode="auto">
            <a:xfrm>
              <a:off x="6263503" y="1900045"/>
              <a:ext cx="1833530" cy="2907582"/>
              <a:chOff x="6263503" y="1900045"/>
              <a:chExt cx="1833530" cy="2907582"/>
            </a:xfrm>
          </p:grpSpPr>
          <p:sp>
            <p:nvSpPr>
              <p:cNvPr id="28720" name="TextBox 16"/>
              <p:cNvSpPr txBox="1">
                <a:spLocks noChangeArrowheads="1"/>
              </p:cNvSpPr>
              <p:nvPr/>
            </p:nvSpPr>
            <p:spPr bwMode="auto">
              <a:xfrm>
                <a:off x="6400800" y="1900045"/>
                <a:ext cx="1696233" cy="338667"/>
              </a:xfrm>
              <a:prstGeom prst="rect">
                <a:avLst/>
              </a:prstGeom>
              <a:noFill/>
              <a:ln w="9525">
                <a:noFill/>
                <a:miter lim="800000"/>
                <a:headEnd/>
                <a:tailEnd/>
              </a:ln>
            </p:spPr>
            <p:txBody>
              <a:bodyPr wrap="none">
                <a:spAutoFit/>
              </a:bodyPr>
              <a:lstStyle/>
              <a:p>
                <a:pPr defTabSz="912813"/>
                <a:r>
                  <a:rPr lang="cs-CZ" sz="1600"/>
                  <a:t>Cenová hladina</a:t>
                </a:r>
                <a:r>
                  <a:rPr lang="en-US" sz="1600"/>
                  <a:t>, </a:t>
                </a:r>
                <a:r>
                  <a:rPr lang="en-US" sz="1600" i="1"/>
                  <a:t>P</a:t>
                </a:r>
                <a:endParaRPr lang="en-US" sz="1600"/>
              </a:p>
            </p:txBody>
          </p:sp>
          <p:grpSp>
            <p:nvGrpSpPr>
              <p:cNvPr id="28721" name="Group 40"/>
              <p:cNvGrpSpPr>
                <a:grpSpLocks/>
              </p:cNvGrpSpPr>
              <p:nvPr/>
            </p:nvGrpSpPr>
            <p:grpSpPr bwMode="auto">
              <a:xfrm>
                <a:off x="6263503" y="2630378"/>
                <a:ext cx="684842" cy="2177249"/>
                <a:chOff x="6263503" y="2630378"/>
                <a:chExt cx="684842" cy="2177249"/>
              </a:xfrm>
            </p:grpSpPr>
            <p:cxnSp>
              <p:nvCxnSpPr>
                <p:cNvPr id="19" name="Straight Connector 18"/>
                <p:cNvCxnSpPr/>
                <p:nvPr/>
              </p:nvCxnSpPr>
              <p:spPr>
                <a:xfrm flipV="1">
                  <a:off x="6263503" y="3429461"/>
                  <a:ext cx="1603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263503" y="4626836"/>
                  <a:ext cx="1603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63503" y="4018620"/>
                  <a:ext cx="160332"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63503" y="2805364"/>
                  <a:ext cx="160332"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26" name="TextBox 22"/>
                <p:cNvSpPr txBox="1">
                  <a:spLocks noChangeArrowheads="1"/>
                </p:cNvSpPr>
                <p:nvPr/>
              </p:nvSpPr>
              <p:spPr bwMode="auto">
                <a:xfrm>
                  <a:off x="6454107" y="2630378"/>
                  <a:ext cx="298480" cy="338554"/>
                </a:xfrm>
                <a:prstGeom prst="rect">
                  <a:avLst/>
                </a:prstGeom>
                <a:noFill/>
                <a:ln w="9525">
                  <a:noFill/>
                  <a:miter lim="800000"/>
                  <a:headEnd/>
                  <a:tailEnd/>
                </a:ln>
              </p:spPr>
              <p:txBody>
                <a:bodyPr wrap="none">
                  <a:spAutoFit/>
                </a:bodyPr>
                <a:lstStyle/>
                <a:p>
                  <a:pPr defTabSz="912813"/>
                  <a:r>
                    <a:rPr lang="en-US" sz="1600"/>
                    <a:t>1</a:t>
                  </a:r>
                </a:p>
              </p:txBody>
            </p:sp>
            <p:sp>
              <p:nvSpPr>
                <p:cNvPr id="28727" name="TextBox 23"/>
                <p:cNvSpPr txBox="1">
                  <a:spLocks noChangeArrowheads="1"/>
                </p:cNvSpPr>
                <p:nvPr/>
              </p:nvSpPr>
              <p:spPr bwMode="auto">
                <a:xfrm>
                  <a:off x="6404627" y="3257791"/>
                  <a:ext cx="543718" cy="338667"/>
                </a:xfrm>
                <a:prstGeom prst="rect">
                  <a:avLst/>
                </a:prstGeom>
                <a:noFill/>
                <a:ln w="9525">
                  <a:noFill/>
                  <a:miter lim="800000"/>
                  <a:headEnd/>
                  <a:tailEnd/>
                </a:ln>
              </p:spPr>
              <p:txBody>
                <a:bodyPr wrap="none">
                  <a:spAutoFit/>
                </a:bodyPr>
                <a:lstStyle/>
                <a:p>
                  <a:pPr defTabSz="912813"/>
                  <a:r>
                    <a:rPr lang="en-US" sz="1600"/>
                    <a:t>1.33</a:t>
                  </a:r>
                </a:p>
              </p:txBody>
            </p:sp>
            <p:sp>
              <p:nvSpPr>
                <p:cNvPr id="28728" name="TextBox 24"/>
                <p:cNvSpPr txBox="1">
                  <a:spLocks noChangeArrowheads="1"/>
                </p:cNvSpPr>
                <p:nvPr/>
              </p:nvSpPr>
              <p:spPr bwMode="auto">
                <a:xfrm>
                  <a:off x="6404627" y="3851556"/>
                  <a:ext cx="298480" cy="338554"/>
                </a:xfrm>
                <a:prstGeom prst="rect">
                  <a:avLst/>
                </a:prstGeom>
                <a:noFill/>
                <a:ln w="9525">
                  <a:noFill/>
                  <a:miter lim="800000"/>
                  <a:headEnd/>
                  <a:tailEnd/>
                </a:ln>
              </p:spPr>
              <p:txBody>
                <a:bodyPr wrap="none">
                  <a:spAutoFit/>
                </a:bodyPr>
                <a:lstStyle/>
                <a:p>
                  <a:pPr defTabSz="912813"/>
                  <a:r>
                    <a:rPr lang="en-US" sz="1600"/>
                    <a:t>2</a:t>
                  </a:r>
                </a:p>
              </p:txBody>
            </p:sp>
            <p:sp>
              <p:nvSpPr>
                <p:cNvPr id="28729" name="TextBox 25"/>
                <p:cNvSpPr txBox="1">
                  <a:spLocks noChangeArrowheads="1"/>
                </p:cNvSpPr>
                <p:nvPr/>
              </p:nvSpPr>
              <p:spPr bwMode="auto">
                <a:xfrm>
                  <a:off x="6404627" y="4469073"/>
                  <a:ext cx="298480" cy="338554"/>
                </a:xfrm>
                <a:prstGeom prst="rect">
                  <a:avLst/>
                </a:prstGeom>
                <a:noFill/>
                <a:ln w="9525">
                  <a:noFill/>
                  <a:miter lim="800000"/>
                  <a:headEnd/>
                  <a:tailEnd/>
                </a:ln>
              </p:spPr>
              <p:txBody>
                <a:bodyPr wrap="none">
                  <a:spAutoFit/>
                </a:bodyPr>
                <a:lstStyle/>
                <a:p>
                  <a:pPr defTabSz="912813"/>
                  <a:r>
                    <a:rPr lang="en-US" sz="1600"/>
                    <a:t>4</a:t>
                  </a:r>
                </a:p>
              </p:txBody>
            </p:sp>
          </p:grpSp>
        </p:grpSp>
        <p:sp>
          <p:nvSpPr>
            <p:cNvPr id="28718" name="TextBox 14"/>
            <p:cNvSpPr txBox="1">
              <a:spLocks noChangeArrowheads="1"/>
            </p:cNvSpPr>
            <p:nvPr/>
          </p:nvSpPr>
          <p:spPr bwMode="auto">
            <a:xfrm>
              <a:off x="6518251" y="4959916"/>
              <a:ext cx="904381" cy="338667"/>
            </a:xfrm>
            <a:prstGeom prst="rect">
              <a:avLst/>
            </a:prstGeom>
            <a:noFill/>
            <a:ln w="9525">
              <a:noFill/>
              <a:miter lim="800000"/>
              <a:headEnd/>
              <a:tailEnd/>
            </a:ln>
          </p:spPr>
          <p:txBody>
            <a:bodyPr wrap="none">
              <a:spAutoFit/>
            </a:bodyPr>
            <a:lstStyle/>
            <a:p>
              <a:pPr algn="r" defTabSz="912813"/>
              <a:r>
                <a:rPr lang="en-US" sz="1600"/>
                <a:t>(</a:t>
              </a:r>
              <a:r>
                <a:rPr lang="cs-CZ" sz="1600"/>
                <a:t>vysoká</a:t>
              </a:r>
              <a:r>
                <a:rPr lang="en-US" sz="1600"/>
                <a:t>)</a:t>
              </a:r>
            </a:p>
          </p:txBody>
        </p:sp>
        <p:sp>
          <p:nvSpPr>
            <p:cNvPr id="28719" name="TextBox 15"/>
            <p:cNvSpPr txBox="1">
              <a:spLocks noChangeArrowheads="1"/>
            </p:cNvSpPr>
            <p:nvPr/>
          </p:nvSpPr>
          <p:spPr bwMode="auto">
            <a:xfrm>
              <a:off x="6574351" y="2539329"/>
              <a:ext cx="768130" cy="338667"/>
            </a:xfrm>
            <a:prstGeom prst="rect">
              <a:avLst/>
            </a:prstGeom>
            <a:noFill/>
            <a:ln w="9525">
              <a:noFill/>
              <a:miter lim="800000"/>
              <a:headEnd/>
              <a:tailEnd/>
            </a:ln>
          </p:spPr>
          <p:txBody>
            <a:bodyPr wrap="none">
              <a:spAutoFit/>
            </a:bodyPr>
            <a:lstStyle/>
            <a:p>
              <a:pPr algn="r" defTabSz="912813"/>
              <a:r>
                <a:rPr lang="en-US" sz="1600"/>
                <a:t>(</a:t>
              </a:r>
              <a:r>
                <a:rPr lang="cs-CZ" sz="1600"/>
                <a:t>nízká</a:t>
              </a:r>
              <a:r>
                <a:rPr lang="en-US" sz="1600"/>
                <a:t>)</a:t>
              </a:r>
            </a:p>
          </p:txBody>
        </p:sp>
      </p:grpSp>
      <p:grpSp>
        <p:nvGrpSpPr>
          <p:cNvPr id="11" name="Group 39"/>
          <p:cNvGrpSpPr>
            <a:grpSpLocks/>
          </p:cNvGrpSpPr>
          <p:nvPr/>
        </p:nvGrpSpPr>
        <p:grpSpPr bwMode="auto">
          <a:xfrm>
            <a:off x="3816350" y="2279651"/>
            <a:ext cx="4298950" cy="2555875"/>
            <a:chOff x="2291934" y="2612575"/>
            <a:chExt cx="4298531" cy="2555521"/>
          </a:xfrm>
        </p:grpSpPr>
        <p:sp>
          <p:nvSpPr>
            <p:cNvPr id="41" name="Freeform 40"/>
            <p:cNvSpPr/>
            <p:nvPr/>
          </p:nvSpPr>
          <p:spPr>
            <a:xfrm>
              <a:off x="2291934" y="2612575"/>
              <a:ext cx="3111197" cy="2220605"/>
            </a:xfrm>
            <a:custGeom>
              <a:avLst/>
              <a:gdLst>
                <a:gd name="connsiteX0" fmla="*/ 0 w 3408218"/>
                <a:gd name="connsiteY0" fmla="*/ 0 h 2030680"/>
                <a:gd name="connsiteX1" fmla="*/ 3408218 w 3408218"/>
                <a:gd name="connsiteY1" fmla="*/ 2030680 h 2030680"/>
                <a:gd name="connsiteX0" fmla="*/ 0 w 3408218"/>
                <a:gd name="connsiteY0" fmla="*/ 0 h 2030680"/>
                <a:gd name="connsiteX1" fmla="*/ 3408218 w 3408218"/>
                <a:gd name="connsiteY1" fmla="*/ 2030680 h 2030680"/>
                <a:gd name="connsiteX0" fmla="*/ 0 w 3408218"/>
                <a:gd name="connsiteY0" fmla="*/ 0 h 2030680"/>
                <a:gd name="connsiteX1" fmla="*/ 3408218 w 3408218"/>
                <a:gd name="connsiteY1" fmla="*/ 2030680 h 2030680"/>
              </a:gdLst>
              <a:ahLst/>
              <a:cxnLst>
                <a:cxn ang="0">
                  <a:pos x="connsiteX0" y="connsiteY0"/>
                </a:cxn>
                <a:cxn ang="0">
                  <a:pos x="connsiteX1" y="connsiteY1"/>
                </a:cxn>
              </a:cxnLst>
              <a:rect l="l" t="t" r="r" b="b"/>
              <a:pathLst>
                <a:path w="3408218" h="2030680">
                  <a:moveTo>
                    <a:pt x="0" y="0"/>
                  </a:moveTo>
                  <a:cubicBezTo>
                    <a:pt x="435429" y="1318161"/>
                    <a:pt x="1488374" y="1864426"/>
                    <a:pt x="3408218" y="2030680"/>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712" name="TextBox 41"/>
            <p:cNvSpPr txBox="1">
              <a:spLocks noChangeArrowheads="1"/>
            </p:cNvSpPr>
            <p:nvPr/>
          </p:nvSpPr>
          <p:spPr bwMode="auto">
            <a:xfrm>
              <a:off x="5236655" y="4583543"/>
              <a:ext cx="1353810" cy="584553"/>
            </a:xfrm>
            <a:prstGeom prst="rect">
              <a:avLst/>
            </a:prstGeom>
            <a:noFill/>
            <a:ln w="9525">
              <a:noFill/>
              <a:miter lim="800000"/>
              <a:headEnd/>
              <a:tailEnd/>
            </a:ln>
          </p:spPr>
          <p:txBody>
            <a:bodyPr>
              <a:spAutoFit/>
            </a:bodyPr>
            <a:lstStyle/>
            <a:p>
              <a:pPr defTabSz="912813"/>
              <a:r>
                <a:rPr lang="cs-CZ" sz="1600"/>
                <a:t>Poptávka</a:t>
              </a:r>
            </a:p>
            <a:p>
              <a:pPr defTabSz="912813"/>
              <a:r>
                <a:rPr lang="cs-CZ" sz="1600"/>
                <a:t>po penězích</a:t>
              </a:r>
              <a:endParaRPr lang="en-US" sz="1600"/>
            </a:p>
          </p:txBody>
        </p:sp>
      </p:grpSp>
      <p:grpSp>
        <p:nvGrpSpPr>
          <p:cNvPr id="12" name="Group 42"/>
          <p:cNvGrpSpPr>
            <a:grpSpLocks/>
          </p:cNvGrpSpPr>
          <p:nvPr/>
        </p:nvGrpSpPr>
        <p:grpSpPr bwMode="auto">
          <a:xfrm>
            <a:off x="4368800" y="1657350"/>
            <a:ext cx="566738" cy="3581504"/>
            <a:chOff x="2844139" y="1989105"/>
            <a:chExt cx="567784" cy="3582602"/>
          </a:xfrm>
        </p:grpSpPr>
        <p:cxnSp>
          <p:nvCxnSpPr>
            <p:cNvPr id="44" name="Straight Connector 43"/>
            <p:cNvCxnSpPr/>
            <p:nvPr/>
          </p:nvCxnSpPr>
          <p:spPr>
            <a:xfrm rot="5400000">
              <a:off x="1663106" y="3788293"/>
              <a:ext cx="2920308" cy="159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8709" name="TextBox 44"/>
            <p:cNvSpPr txBox="1">
              <a:spLocks noChangeArrowheads="1"/>
            </p:cNvSpPr>
            <p:nvPr/>
          </p:nvSpPr>
          <p:spPr bwMode="auto">
            <a:xfrm>
              <a:off x="2902682" y="5233049"/>
              <a:ext cx="437143" cy="338658"/>
            </a:xfrm>
            <a:prstGeom prst="rect">
              <a:avLst/>
            </a:prstGeom>
            <a:noFill/>
            <a:ln w="9525">
              <a:noFill/>
              <a:miter lim="800000"/>
              <a:headEnd/>
              <a:tailEnd/>
            </a:ln>
          </p:spPr>
          <p:txBody>
            <a:bodyPr wrap="none">
              <a:spAutoFit/>
            </a:bodyPr>
            <a:lstStyle/>
            <a:p>
              <a:pPr algn="ctr" defTabSz="912813"/>
              <a:r>
                <a:rPr lang="en-US" sz="1600"/>
                <a:t>M</a:t>
              </a:r>
              <a:r>
                <a:rPr lang="en-US" sz="1600" baseline="-25000"/>
                <a:t>1</a:t>
              </a:r>
            </a:p>
          </p:txBody>
        </p:sp>
        <p:sp>
          <p:nvSpPr>
            <p:cNvPr id="28710" name="TextBox 45"/>
            <p:cNvSpPr txBox="1">
              <a:spLocks noChangeArrowheads="1"/>
            </p:cNvSpPr>
            <p:nvPr/>
          </p:nvSpPr>
          <p:spPr bwMode="auto">
            <a:xfrm>
              <a:off x="2844139" y="1989105"/>
              <a:ext cx="567784" cy="338554"/>
            </a:xfrm>
            <a:prstGeom prst="rect">
              <a:avLst/>
            </a:prstGeom>
            <a:noFill/>
            <a:ln w="9525">
              <a:noFill/>
              <a:miter lim="800000"/>
              <a:headEnd/>
              <a:tailEnd/>
            </a:ln>
          </p:spPr>
          <p:txBody>
            <a:bodyPr wrap="none">
              <a:spAutoFit/>
            </a:bodyPr>
            <a:lstStyle/>
            <a:p>
              <a:pPr defTabSz="912813"/>
              <a:r>
                <a:rPr lang="en-US" sz="1600"/>
                <a:t>MS</a:t>
              </a:r>
              <a:r>
                <a:rPr lang="en-US" sz="1600" baseline="-25000"/>
                <a:t>1</a:t>
              </a:r>
            </a:p>
          </p:txBody>
        </p:sp>
      </p:grpSp>
      <p:cxnSp>
        <p:nvCxnSpPr>
          <p:cNvPr id="47" name="Straight Connector 46"/>
          <p:cNvCxnSpPr/>
          <p:nvPr/>
        </p:nvCxnSpPr>
        <p:spPr>
          <a:xfrm>
            <a:off x="3328989" y="3692525"/>
            <a:ext cx="460692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 47"/>
          <p:cNvGrpSpPr>
            <a:grpSpLocks/>
          </p:cNvGrpSpPr>
          <p:nvPr/>
        </p:nvGrpSpPr>
        <p:grpSpPr bwMode="auto">
          <a:xfrm>
            <a:off x="4592636" y="3286125"/>
            <a:ext cx="505846" cy="495300"/>
            <a:chOff x="2618986" y="2695712"/>
            <a:chExt cx="506780" cy="494943"/>
          </a:xfrm>
        </p:grpSpPr>
        <p:sp>
          <p:nvSpPr>
            <p:cNvPr id="28706"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cs-CZ"/>
            </a:p>
          </p:txBody>
        </p:sp>
        <p:sp>
          <p:nvSpPr>
            <p:cNvPr id="28707" name="TextBox 57"/>
            <p:cNvSpPr txBox="1">
              <a:spLocks noChangeArrowheads="1"/>
            </p:cNvSpPr>
            <p:nvPr/>
          </p:nvSpPr>
          <p:spPr bwMode="auto">
            <a:xfrm>
              <a:off x="2793010" y="2695712"/>
              <a:ext cx="332756" cy="338310"/>
            </a:xfrm>
            <a:prstGeom prst="rect">
              <a:avLst/>
            </a:prstGeom>
            <a:noFill/>
            <a:ln w="9525">
              <a:noFill/>
              <a:miter lim="800000"/>
              <a:headEnd/>
              <a:tailEnd/>
            </a:ln>
          </p:spPr>
          <p:txBody>
            <a:bodyPr wrap="none">
              <a:spAutoFit/>
            </a:bodyPr>
            <a:lstStyle/>
            <a:p>
              <a:pPr algn="ctr" defTabSz="912813"/>
              <a:r>
                <a:rPr lang="en-US" sz="1600"/>
                <a:t>A</a:t>
              </a:r>
              <a:endParaRPr lang="en-US" sz="1600" baseline="-25000"/>
            </a:p>
          </p:txBody>
        </p:sp>
      </p:grpSp>
      <p:grpSp>
        <p:nvGrpSpPr>
          <p:cNvPr id="14" name="Group 57"/>
          <p:cNvGrpSpPr>
            <a:grpSpLocks/>
          </p:cNvGrpSpPr>
          <p:nvPr/>
        </p:nvGrpSpPr>
        <p:grpSpPr bwMode="auto">
          <a:xfrm>
            <a:off x="5576889" y="1654175"/>
            <a:ext cx="568325" cy="3582942"/>
            <a:chOff x="2844139" y="1989105"/>
            <a:chExt cx="567784" cy="3582452"/>
          </a:xfrm>
        </p:grpSpPr>
        <p:cxnSp>
          <p:nvCxnSpPr>
            <p:cNvPr id="59" name="Straight Connector 58"/>
            <p:cNvCxnSpPr/>
            <p:nvPr/>
          </p:nvCxnSpPr>
          <p:spPr>
            <a:xfrm rot="5400000">
              <a:off x="1662180" y="3788291"/>
              <a:ext cx="2920601" cy="158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704" name="TextBox 59"/>
            <p:cNvSpPr txBox="1">
              <a:spLocks noChangeArrowheads="1"/>
            </p:cNvSpPr>
            <p:nvPr/>
          </p:nvSpPr>
          <p:spPr bwMode="auto">
            <a:xfrm>
              <a:off x="2903292" y="5233049"/>
              <a:ext cx="435923" cy="338508"/>
            </a:xfrm>
            <a:prstGeom prst="rect">
              <a:avLst/>
            </a:prstGeom>
            <a:noFill/>
            <a:ln w="9525">
              <a:noFill/>
              <a:miter lim="800000"/>
              <a:headEnd/>
              <a:tailEnd/>
            </a:ln>
          </p:spPr>
          <p:txBody>
            <a:bodyPr wrap="none">
              <a:spAutoFit/>
            </a:bodyPr>
            <a:lstStyle/>
            <a:p>
              <a:pPr algn="ctr" defTabSz="912813"/>
              <a:r>
                <a:rPr lang="en-US" sz="1600"/>
                <a:t>M</a:t>
              </a:r>
              <a:r>
                <a:rPr lang="en-US" sz="1600" baseline="-25000"/>
                <a:t>2</a:t>
              </a:r>
            </a:p>
          </p:txBody>
        </p:sp>
        <p:sp>
          <p:nvSpPr>
            <p:cNvPr id="28705" name="TextBox 60"/>
            <p:cNvSpPr txBox="1">
              <a:spLocks noChangeArrowheads="1"/>
            </p:cNvSpPr>
            <p:nvPr/>
          </p:nvSpPr>
          <p:spPr bwMode="auto">
            <a:xfrm>
              <a:off x="2844139" y="1989105"/>
              <a:ext cx="567784" cy="338554"/>
            </a:xfrm>
            <a:prstGeom prst="rect">
              <a:avLst/>
            </a:prstGeom>
            <a:noFill/>
            <a:ln w="9525">
              <a:noFill/>
              <a:miter lim="800000"/>
              <a:headEnd/>
              <a:tailEnd/>
            </a:ln>
          </p:spPr>
          <p:txBody>
            <a:bodyPr wrap="none">
              <a:spAutoFit/>
            </a:bodyPr>
            <a:lstStyle/>
            <a:p>
              <a:pPr defTabSz="912813"/>
              <a:r>
                <a:rPr lang="en-US" sz="1600"/>
                <a:t>MS</a:t>
              </a:r>
              <a:r>
                <a:rPr lang="en-US" sz="1600" baseline="-25000"/>
                <a:t>2</a:t>
              </a:r>
            </a:p>
          </p:txBody>
        </p:sp>
      </p:grpSp>
      <p:cxnSp>
        <p:nvCxnSpPr>
          <p:cNvPr id="62" name="Straight Connector 61"/>
          <p:cNvCxnSpPr/>
          <p:nvPr/>
        </p:nvCxnSpPr>
        <p:spPr>
          <a:xfrm>
            <a:off x="3303589" y="4297364"/>
            <a:ext cx="4606925" cy="15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62"/>
          <p:cNvGrpSpPr>
            <a:grpSpLocks/>
          </p:cNvGrpSpPr>
          <p:nvPr/>
        </p:nvGrpSpPr>
        <p:grpSpPr bwMode="auto">
          <a:xfrm>
            <a:off x="5789613" y="3878263"/>
            <a:ext cx="500062" cy="495300"/>
            <a:chOff x="2618986" y="2695712"/>
            <a:chExt cx="500987" cy="494943"/>
          </a:xfrm>
        </p:grpSpPr>
        <p:sp>
          <p:nvSpPr>
            <p:cNvPr id="28701"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w="9525">
              <a:noFill/>
              <a:round/>
              <a:headEnd/>
              <a:tailEnd/>
            </a:ln>
          </p:spPr>
          <p:txBody>
            <a:bodyPr/>
            <a:lstStyle/>
            <a:p>
              <a:endParaRPr lang="cs-CZ"/>
            </a:p>
          </p:txBody>
        </p:sp>
        <p:sp>
          <p:nvSpPr>
            <p:cNvPr id="28702" name="TextBox 57"/>
            <p:cNvSpPr txBox="1">
              <a:spLocks noChangeArrowheads="1"/>
            </p:cNvSpPr>
            <p:nvPr/>
          </p:nvSpPr>
          <p:spPr bwMode="auto">
            <a:xfrm>
              <a:off x="2798806" y="2695712"/>
              <a:ext cx="321167" cy="338395"/>
            </a:xfrm>
            <a:prstGeom prst="rect">
              <a:avLst/>
            </a:prstGeom>
            <a:noFill/>
            <a:ln w="9525">
              <a:noFill/>
              <a:miter lim="800000"/>
              <a:headEnd/>
              <a:tailEnd/>
            </a:ln>
          </p:spPr>
          <p:txBody>
            <a:bodyPr wrap="none">
              <a:spAutoFit/>
            </a:bodyPr>
            <a:lstStyle/>
            <a:p>
              <a:pPr algn="ctr" defTabSz="912813"/>
              <a:r>
                <a:rPr lang="en-US" sz="1600"/>
                <a:t>B</a:t>
              </a:r>
              <a:endParaRPr lang="en-US" sz="1600" baseline="-25000"/>
            </a:p>
          </p:txBody>
        </p:sp>
      </p:grpSp>
      <p:grpSp>
        <p:nvGrpSpPr>
          <p:cNvPr id="16" name="Group 68"/>
          <p:cNvGrpSpPr>
            <a:grpSpLocks/>
          </p:cNvGrpSpPr>
          <p:nvPr/>
        </p:nvGrpSpPr>
        <p:grpSpPr bwMode="auto">
          <a:xfrm>
            <a:off x="4706939" y="2303463"/>
            <a:ext cx="2766049" cy="656065"/>
            <a:chOff x="3182587" y="2303813"/>
            <a:chExt cx="2767367" cy="655798"/>
          </a:xfrm>
        </p:grpSpPr>
        <p:grpSp>
          <p:nvGrpSpPr>
            <p:cNvPr id="28697" name="Group 50"/>
            <p:cNvGrpSpPr>
              <a:grpSpLocks/>
            </p:cNvGrpSpPr>
            <p:nvPr/>
          </p:nvGrpSpPr>
          <p:grpSpPr bwMode="auto">
            <a:xfrm>
              <a:off x="3670181" y="2375074"/>
              <a:ext cx="2279773" cy="584537"/>
              <a:chOff x="3670181" y="2707574"/>
              <a:chExt cx="2279773" cy="584537"/>
            </a:xfrm>
          </p:grpSpPr>
          <p:sp>
            <p:nvSpPr>
              <p:cNvPr id="28699" name="TextBox 51"/>
              <p:cNvSpPr txBox="1">
                <a:spLocks noChangeArrowheads="1"/>
              </p:cNvSpPr>
              <p:nvPr/>
            </p:nvSpPr>
            <p:spPr bwMode="auto">
              <a:xfrm>
                <a:off x="4571998" y="2707574"/>
                <a:ext cx="1377956" cy="584537"/>
              </a:xfrm>
              <a:prstGeom prst="rect">
                <a:avLst/>
              </a:prstGeom>
              <a:solidFill>
                <a:srgbClr val="F8EDEC"/>
              </a:solidFill>
              <a:ln w="9525">
                <a:noFill/>
                <a:miter lim="800000"/>
                <a:headEnd/>
                <a:tailEnd/>
              </a:ln>
            </p:spPr>
            <p:txBody>
              <a:bodyPr wrap="none">
                <a:spAutoFit/>
              </a:bodyPr>
              <a:lstStyle/>
              <a:p>
                <a:pPr defTabSz="912813"/>
                <a:r>
                  <a:rPr lang="en-US" sz="1600">
                    <a:solidFill>
                      <a:srgbClr val="800080"/>
                    </a:solidFill>
                  </a:rPr>
                  <a:t>1. </a:t>
                </a:r>
                <a:r>
                  <a:rPr lang="cs-CZ" sz="1600">
                    <a:solidFill>
                      <a:srgbClr val="800080"/>
                    </a:solidFill>
                  </a:rPr>
                  <a:t>zvýšení </a:t>
                </a:r>
              </a:p>
              <a:p>
                <a:pPr defTabSz="912813"/>
                <a:r>
                  <a:rPr lang="cs-CZ" sz="1600">
                    <a:solidFill>
                      <a:srgbClr val="800080"/>
                    </a:solidFill>
                  </a:rPr>
                  <a:t>nabídky peněz</a:t>
                </a:r>
                <a:endParaRPr lang="en-US" sz="1600">
                  <a:solidFill>
                    <a:srgbClr val="800080"/>
                  </a:solidFill>
                </a:endParaRPr>
              </a:p>
            </p:txBody>
          </p:sp>
          <p:cxnSp>
            <p:nvCxnSpPr>
              <p:cNvPr id="53" name="Straight Connector 52"/>
              <p:cNvCxnSpPr/>
              <p:nvPr/>
            </p:nvCxnSpPr>
            <p:spPr>
              <a:xfrm>
                <a:off x="3670181" y="2742632"/>
                <a:ext cx="859247" cy="377671"/>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p:nvPr/>
          </p:nvCxnSpPr>
          <p:spPr>
            <a:xfrm>
              <a:off x="3182587" y="2303813"/>
              <a:ext cx="1127662" cy="1586"/>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77"/>
          <p:cNvGrpSpPr>
            <a:grpSpLocks/>
          </p:cNvGrpSpPr>
          <p:nvPr/>
        </p:nvGrpSpPr>
        <p:grpSpPr bwMode="auto">
          <a:xfrm>
            <a:off x="1630363" y="3487741"/>
            <a:ext cx="1852612" cy="830997"/>
            <a:chOff x="106875" y="3487392"/>
            <a:chExt cx="1852553" cy="831150"/>
          </a:xfrm>
        </p:grpSpPr>
        <p:grpSp>
          <p:nvGrpSpPr>
            <p:cNvPr id="28693" name="Group 69"/>
            <p:cNvGrpSpPr>
              <a:grpSpLocks/>
            </p:cNvGrpSpPr>
            <p:nvPr/>
          </p:nvGrpSpPr>
          <p:grpSpPr bwMode="auto">
            <a:xfrm>
              <a:off x="106875" y="3487392"/>
              <a:ext cx="1828742" cy="831150"/>
              <a:chOff x="-696688" y="4263239"/>
              <a:chExt cx="1828742" cy="831150"/>
            </a:xfrm>
          </p:grpSpPr>
          <p:sp>
            <p:nvSpPr>
              <p:cNvPr id="28695" name="TextBox 70"/>
              <p:cNvSpPr txBox="1">
                <a:spLocks noChangeArrowheads="1"/>
              </p:cNvSpPr>
              <p:nvPr/>
            </p:nvSpPr>
            <p:spPr bwMode="auto">
              <a:xfrm>
                <a:off x="-696688" y="4263239"/>
                <a:ext cx="1306286" cy="831150"/>
              </a:xfrm>
              <a:prstGeom prst="rect">
                <a:avLst/>
              </a:prstGeom>
              <a:solidFill>
                <a:srgbClr val="F8EDEC"/>
              </a:solidFill>
              <a:ln w="9525">
                <a:noFill/>
                <a:miter lim="800000"/>
                <a:headEnd/>
                <a:tailEnd/>
              </a:ln>
            </p:spPr>
            <p:txBody>
              <a:bodyPr>
                <a:spAutoFit/>
              </a:bodyPr>
              <a:lstStyle/>
              <a:p>
                <a:pPr defTabSz="912813"/>
                <a:r>
                  <a:rPr lang="en-US" sz="1600">
                    <a:solidFill>
                      <a:srgbClr val="800080"/>
                    </a:solidFill>
                  </a:rPr>
                  <a:t>2. . . . </a:t>
                </a:r>
                <a:r>
                  <a:rPr lang="cs-CZ" sz="1600">
                    <a:solidFill>
                      <a:srgbClr val="800080"/>
                    </a:solidFill>
                  </a:rPr>
                  <a:t>snižuje hodnotu peněz</a:t>
                </a:r>
                <a:r>
                  <a:rPr lang="en-US" sz="1600">
                    <a:solidFill>
                      <a:srgbClr val="800080"/>
                    </a:solidFill>
                  </a:rPr>
                  <a:t>. . .</a:t>
                </a:r>
              </a:p>
            </p:txBody>
          </p:sp>
          <p:cxnSp>
            <p:nvCxnSpPr>
              <p:cNvPr id="72" name="Straight Connector 71"/>
              <p:cNvCxnSpPr/>
              <p:nvPr/>
            </p:nvCxnSpPr>
            <p:spPr>
              <a:xfrm rot="10800000">
                <a:off x="503424" y="4801500"/>
                <a:ext cx="628630" cy="11115"/>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cxnSp>
          <p:nvCxnSpPr>
            <p:cNvPr id="74" name="Straight Arrow Connector 73"/>
            <p:cNvCxnSpPr/>
            <p:nvPr/>
          </p:nvCxnSpPr>
          <p:spPr>
            <a:xfrm rot="5400000">
              <a:off x="1679976" y="4019302"/>
              <a:ext cx="558903" cy="0"/>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80"/>
          <p:cNvGrpSpPr>
            <a:grpSpLocks/>
          </p:cNvGrpSpPr>
          <p:nvPr/>
        </p:nvGrpSpPr>
        <p:grpSpPr bwMode="auto">
          <a:xfrm>
            <a:off x="7839076" y="3714750"/>
            <a:ext cx="2341563" cy="596900"/>
            <a:chOff x="6315678" y="3715000"/>
            <a:chExt cx="2341433" cy="596597"/>
          </a:xfrm>
        </p:grpSpPr>
        <p:grpSp>
          <p:nvGrpSpPr>
            <p:cNvPr id="28689" name="Group 53"/>
            <p:cNvGrpSpPr>
              <a:grpSpLocks/>
            </p:cNvGrpSpPr>
            <p:nvPr/>
          </p:nvGrpSpPr>
          <p:grpSpPr bwMode="auto">
            <a:xfrm>
              <a:off x="6472831" y="3726881"/>
              <a:ext cx="2184280" cy="584716"/>
              <a:chOff x="-210997" y="4393870"/>
              <a:chExt cx="2184280" cy="584716"/>
            </a:xfrm>
          </p:grpSpPr>
          <p:sp>
            <p:nvSpPr>
              <p:cNvPr id="28691" name="TextBox 54"/>
              <p:cNvSpPr txBox="1">
                <a:spLocks noChangeArrowheads="1"/>
              </p:cNvSpPr>
              <p:nvPr/>
            </p:nvSpPr>
            <p:spPr bwMode="auto">
              <a:xfrm>
                <a:off x="237506" y="4393870"/>
                <a:ext cx="1735777" cy="584716"/>
              </a:xfrm>
              <a:prstGeom prst="rect">
                <a:avLst/>
              </a:prstGeom>
              <a:solidFill>
                <a:srgbClr val="F8EDEC"/>
              </a:solidFill>
              <a:ln w="9525">
                <a:noFill/>
                <a:miter lim="800000"/>
                <a:headEnd/>
                <a:tailEnd/>
              </a:ln>
            </p:spPr>
            <p:txBody>
              <a:bodyPr>
                <a:spAutoFit/>
              </a:bodyPr>
              <a:lstStyle/>
              <a:p>
                <a:pPr defTabSz="912813"/>
                <a:r>
                  <a:rPr lang="en-US" sz="1600">
                    <a:solidFill>
                      <a:srgbClr val="800080"/>
                    </a:solidFill>
                  </a:rPr>
                  <a:t>3. . . . </a:t>
                </a:r>
                <a:r>
                  <a:rPr lang="cs-CZ" sz="1600">
                    <a:solidFill>
                      <a:srgbClr val="800080"/>
                    </a:solidFill>
                  </a:rPr>
                  <a:t>a zvyšuje cenovou hladinu</a:t>
                </a:r>
                <a:endParaRPr lang="en-US" sz="1600">
                  <a:solidFill>
                    <a:srgbClr val="800080"/>
                  </a:solidFill>
                </a:endParaRPr>
              </a:p>
            </p:txBody>
          </p:sp>
          <p:cxnSp>
            <p:nvCxnSpPr>
              <p:cNvPr id="56" name="Straight Connector 55"/>
              <p:cNvCxnSpPr/>
              <p:nvPr/>
            </p:nvCxnSpPr>
            <p:spPr>
              <a:xfrm rot="10800000">
                <a:off x="-210996" y="4667594"/>
                <a:ext cx="480985" cy="152323"/>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rot="5400000">
              <a:off x="6036420" y="3994258"/>
              <a:ext cx="558516" cy="0"/>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5245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1000"/>
                                        <p:tgtEl>
                                          <p:spTgt spid="47"/>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4500"/>
                            </p:stCondLst>
                            <p:childTnLst>
                              <p:par>
                                <p:cTn id="29" presetID="22" presetClass="entr" presetSubtype="1" fill="hold"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1000"/>
                                        <p:tgtEl>
                                          <p:spTgt spid="14"/>
                                        </p:tgtEl>
                                      </p:cBhvr>
                                    </p:animEffect>
                                  </p:childTnLst>
                                </p:cTn>
                              </p:par>
                            </p:childTnLst>
                          </p:cTn>
                        </p:par>
                        <p:par>
                          <p:cTn id="32" fill="hold">
                            <p:stCondLst>
                              <p:cond delay="6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par>
                          <p:cTn id="36" fill="hold">
                            <p:stCondLst>
                              <p:cond delay="7500"/>
                            </p:stCondLst>
                            <p:childTnLst>
                              <p:par>
                                <p:cTn id="37" presetID="22" presetClass="entr" presetSubtype="8"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1000"/>
                                        <p:tgtEl>
                                          <p:spTgt spid="62"/>
                                        </p:tgtEl>
                                      </p:cBhvr>
                                    </p:animEffect>
                                  </p:childTnLst>
                                </p:cTn>
                              </p:par>
                            </p:childTnLst>
                          </p:cTn>
                        </p:par>
                        <p:par>
                          <p:cTn id="40" fill="hold">
                            <p:stCondLst>
                              <p:cond delay="8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90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1000"/>
                                        <p:tgtEl>
                                          <p:spTgt spid="18"/>
                                        </p:tgtEl>
                                      </p:cBhvr>
                                    </p:animEffect>
                                  </p:childTnLst>
                                </p:cTn>
                              </p:par>
                            </p:childTnLst>
                          </p:cTn>
                        </p:par>
                        <p:par>
                          <p:cTn id="48" fill="hold">
                            <p:stCondLst>
                              <p:cond delay="10000"/>
                            </p:stCondLst>
                            <p:childTnLst>
                              <p:par>
                                <p:cTn id="49" presetID="22"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03671" y="713147"/>
            <a:ext cx="11079260" cy="1325563"/>
          </a:xfrm>
        </p:spPr>
        <p:txBody>
          <a:bodyPr/>
          <a:lstStyle/>
          <a:p>
            <a:r>
              <a:rPr lang="cs-CZ" dirty="0"/>
              <a:t>Vývoj cenové hladiny v ČR</a:t>
            </a:r>
          </a:p>
        </p:txBody>
      </p:sp>
      <p:sp>
        <p:nvSpPr>
          <p:cNvPr id="5" name="Zástupný symbol pro text 4"/>
          <p:cNvSpPr>
            <a:spLocks noGrp="1"/>
          </p:cNvSpPr>
          <p:nvPr>
            <p:ph type="body" sz="quarter" idx="13"/>
          </p:nvPr>
        </p:nvSpPr>
        <p:spPr>
          <a:xfrm>
            <a:off x="2905932" y="3014419"/>
            <a:ext cx="8986865" cy="2174703"/>
          </a:xfrm>
        </p:spPr>
        <p:txBody>
          <a:bodyPr/>
          <a:lstStyle/>
          <a:p>
            <a:r>
              <a:rPr lang="cs-CZ" sz="2400" dirty="0"/>
              <a:t>Bankovní rada po projednání Zprávy o měnové politice ponechala úrokové sazby na stávající úrovni. Základní scénář letní prognózy implikuje pokles tržních úrokových sazeb na celém výhledu. Inflace se bude dále snižovat, pouze na podzim se klesající trend dočasně přeruší vlivem statistického efektu úsporného energetického tarifu z loňského roku. Po jeho odeznění inflace na začátku příštího roku skokově klesne do blízkosti 2% inflačního cíle. Domácí ekonomická aktivita bude letos zhruba stagnovat a její zřetelný růst se obnoví v příštím roce.</a:t>
            </a:r>
          </a:p>
          <a:p>
            <a:endParaRPr lang="cs-CZ" sz="2400" dirty="0">
              <a:hlinkClick r:id="rId2"/>
            </a:endParaRPr>
          </a:p>
          <a:p>
            <a:r>
              <a:rPr lang="cs-CZ" sz="2400" dirty="0">
                <a:hlinkClick r:id="rId2"/>
              </a:rPr>
              <a:t>Zpráva o měnové politice – léto 2023 - Česká národní banka</a:t>
            </a:r>
            <a:endParaRPr lang="cs-CZ" sz="2400" dirty="0"/>
          </a:p>
          <a:p>
            <a:pPr marL="0" indent="0">
              <a:buNone/>
            </a:pPr>
            <a:endParaRPr lang="cs-CZ" dirty="0"/>
          </a:p>
        </p:txBody>
      </p:sp>
    </p:spTree>
    <p:extLst>
      <p:ext uri="{BB962C8B-B14F-4D97-AF65-F5344CB8AC3E}">
        <p14:creationId xmlns:p14="http://schemas.microsoft.com/office/powerpoint/2010/main" val="209747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5860" y="588936"/>
            <a:ext cx="11079260" cy="1090505"/>
          </a:xfrm>
        </p:spPr>
        <p:txBody>
          <a:bodyPr/>
          <a:lstStyle/>
          <a:p>
            <a:r>
              <a:rPr lang="cs-CZ" dirty="0"/>
              <a:t>Míra inflace</a:t>
            </a:r>
          </a:p>
        </p:txBody>
      </p:sp>
      <p:sp>
        <p:nvSpPr>
          <p:cNvPr id="3" name="Zástupný symbol pro obsah 2"/>
          <p:cNvSpPr>
            <a:spLocks noGrp="1"/>
          </p:cNvSpPr>
          <p:nvPr>
            <p:ph idx="1"/>
          </p:nvPr>
        </p:nvSpPr>
        <p:spPr>
          <a:xfrm>
            <a:off x="751840" y="1549083"/>
            <a:ext cx="11206480" cy="4800916"/>
          </a:xfrm>
        </p:spPr>
        <p:txBody>
          <a:bodyPr>
            <a:normAutofit fontScale="92500"/>
          </a:bodyPr>
          <a:lstStyle/>
          <a:p>
            <a:pPr>
              <a:lnSpc>
                <a:spcPct val="110000"/>
              </a:lnSpc>
            </a:pPr>
            <a:r>
              <a:rPr lang="cs-CZ" sz="2600" b="1" dirty="0"/>
              <a:t>Míra inflace vyjádřená přírůstkem průměrného ročního indexu spotřebitelských cen </a:t>
            </a:r>
            <a:r>
              <a:rPr lang="cs-CZ" sz="2600" dirty="0"/>
              <a:t>vyjadřuje % změnu průměrné cenové hladiny za 12 posledních měsíců proti průměru 12 předchozích měsíců </a:t>
            </a:r>
            <a:r>
              <a:rPr lang="cs-CZ" sz="2600" dirty="0">
                <a:solidFill>
                  <a:srgbClr val="FF0000"/>
                </a:solidFill>
              </a:rPr>
              <a:t>(září 2023: 12,7 %)</a:t>
            </a:r>
          </a:p>
          <a:p>
            <a:pPr>
              <a:lnSpc>
                <a:spcPct val="110000"/>
              </a:lnSpc>
            </a:pPr>
            <a:r>
              <a:rPr lang="cs-CZ" sz="2600" b="1" dirty="0"/>
              <a:t>Průměrná roční míra inflace </a:t>
            </a:r>
            <a:r>
              <a:rPr lang="cs-CZ" sz="2600" dirty="0"/>
              <a:t>vyjadřuje hodnotu téhož ukazatele v prosinci daného roku </a:t>
            </a:r>
            <a:r>
              <a:rPr lang="cs-CZ" sz="2600" dirty="0">
                <a:solidFill>
                  <a:srgbClr val="FF0000"/>
                </a:solidFill>
              </a:rPr>
              <a:t>(rok 2022: 15,1 %)</a:t>
            </a:r>
          </a:p>
          <a:p>
            <a:pPr>
              <a:lnSpc>
                <a:spcPct val="110000"/>
              </a:lnSpc>
            </a:pPr>
            <a:r>
              <a:rPr lang="cs-CZ" sz="2600" b="1" dirty="0"/>
              <a:t>Míra inflace vyjádřená přírůstkem indexu spotřebitelských cen ke stejnému měsíci předchozího roku </a:t>
            </a:r>
            <a:r>
              <a:rPr lang="cs-CZ" sz="2600" dirty="0"/>
              <a:t>vyjadřuje procentní změnu cenové hladiny ve vykazovaném měsíci daného roku proti stejnému měsíci předchozího roku </a:t>
            </a:r>
            <a:br>
              <a:rPr lang="cs-CZ" sz="2600" dirty="0"/>
            </a:br>
            <a:r>
              <a:rPr lang="cs-CZ" sz="2600" dirty="0">
                <a:solidFill>
                  <a:srgbClr val="FF0000"/>
                </a:solidFill>
              </a:rPr>
              <a:t>(září 2023: 6,9 %)</a:t>
            </a:r>
          </a:p>
          <a:p>
            <a:pPr>
              <a:lnSpc>
                <a:spcPct val="110000"/>
              </a:lnSpc>
            </a:pPr>
            <a:r>
              <a:rPr lang="cs-CZ" sz="2600" b="1" dirty="0"/>
              <a:t>Míra inflace vyjádřená přírůstkem indexu spotřebitelských cen k předchozímu měsíci </a:t>
            </a:r>
            <a:r>
              <a:rPr lang="cs-CZ" sz="2600" dirty="0"/>
              <a:t> vyjadřuje procentní změnu cenové hladiny sledovaného měsíce proti předchozímu měsíci </a:t>
            </a:r>
            <a:r>
              <a:rPr lang="cs-CZ" sz="2600" dirty="0">
                <a:solidFill>
                  <a:srgbClr val="FF0000"/>
                </a:solidFill>
              </a:rPr>
              <a:t>(září 2023: -0,7 %)</a:t>
            </a:r>
          </a:p>
        </p:txBody>
      </p:sp>
    </p:spTree>
    <p:extLst>
      <p:ext uri="{BB962C8B-B14F-4D97-AF65-F5344CB8AC3E}">
        <p14:creationId xmlns:p14="http://schemas.microsoft.com/office/powerpoint/2010/main" val="307235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DB015E-FEAF-4C69-BAFF-CFBC79881CE8}"/>
              </a:ext>
            </a:extLst>
          </p:cNvPr>
          <p:cNvSpPr>
            <a:spLocks noGrp="1"/>
          </p:cNvSpPr>
          <p:nvPr>
            <p:ph type="title"/>
          </p:nvPr>
        </p:nvSpPr>
        <p:spPr>
          <a:xfrm>
            <a:off x="778235" y="619932"/>
            <a:ext cx="11079260" cy="1152671"/>
          </a:xfrm>
        </p:spPr>
        <p:txBody>
          <a:bodyPr/>
          <a:lstStyle/>
          <a:p>
            <a:r>
              <a:rPr lang="cs-CZ" dirty="0"/>
              <a:t>ČNB </a:t>
            </a:r>
            <a:endParaRPr lang="en-GB" dirty="0"/>
          </a:p>
        </p:txBody>
      </p:sp>
      <p:sp>
        <p:nvSpPr>
          <p:cNvPr id="3" name="Zástupný text 2">
            <a:extLst>
              <a:ext uri="{FF2B5EF4-FFF2-40B4-BE49-F238E27FC236}">
                <a16:creationId xmlns:a16="http://schemas.microsoft.com/office/drawing/2014/main" id="{3012BB36-C6C3-4437-8DC0-FC19852F3956}"/>
              </a:ext>
            </a:extLst>
          </p:cNvPr>
          <p:cNvSpPr>
            <a:spLocks noGrp="1"/>
          </p:cNvSpPr>
          <p:nvPr>
            <p:ph type="body" sz="quarter" idx="13"/>
          </p:nvPr>
        </p:nvSpPr>
        <p:spPr>
          <a:xfrm>
            <a:off x="3239146" y="447040"/>
            <a:ext cx="8871574" cy="6410960"/>
          </a:xfrm>
        </p:spPr>
        <p:txBody>
          <a:bodyPr>
            <a:normAutofit/>
          </a:bodyPr>
          <a:lstStyle/>
          <a:p>
            <a:pPr marL="0" indent="0">
              <a:buNone/>
            </a:pPr>
            <a:r>
              <a:rPr lang="cs-CZ" b="1" dirty="0"/>
              <a:t>1. Inflace zjišťovaná ČSÚ</a:t>
            </a:r>
          </a:p>
          <a:p>
            <a:pPr lvl="1">
              <a:buFont typeface="Wingdings" panose="05000000000000000000" pitchFamily="2" charset="2"/>
              <a:buChar char="Ø"/>
            </a:pPr>
            <a:r>
              <a:rPr lang="cs-CZ" dirty="0"/>
              <a:t>Inflace je měřena a zveřejňována Českým statistickým úřadem, informace naleznete na adresách:</a:t>
            </a:r>
          </a:p>
          <a:p>
            <a:pPr lvl="1">
              <a:buFont typeface="Wingdings" panose="05000000000000000000" pitchFamily="2" charset="2"/>
              <a:buChar char="Ø"/>
            </a:pPr>
            <a:r>
              <a:rPr lang="cs-CZ" dirty="0">
                <a:hlinkClick r:id="rId2"/>
              </a:rPr>
              <a:t>Inflace</a:t>
            </a:r>
            <a:endParaRPr lang="cs-CZ" dirty="0"/>
          </a:p>
          <a:p>
            <a:pPr lvl="1">
              <a:buFont typeface="Wingdings" panose="05000000000000000000" pitchFamily="2" charset="2"/>
              <a:buChar char="Ø"/>
            </a:pPr>
            <a:r>
              <a:rPr lang="cs-CZ" dirty="0">
                <a:hlinkClick r:id="rId3"/>
              </a:rPr>
              <a:t>SDDS Plus</a:t>
            </a:r>
            <a:endParaRPr lang="cs-CZ" dirty="0"/>
          </a:p>
          <a:p>
            <a:pPr marL="457200" lvl="1" indent="0">
              <a:buNone/>
            </a:pPr>
            <a:endParaRPr lang="cs-CZ" dirty="0"/>
          </a:p>
          <a:p>
            <a:pPr marL="0" indent="0">
              <a:buNone/>
            </a:pPr>
            <a:r>
              <a:rPr lang="cs-CZ" b="1" dirty="0"/>
              <a:t>2. Inflační cíle a prognóza inflace publikovaná ČNB</a:t>
            </a:r>
          </a:p>
          <a:p>
            <a:pPr lvl="1">
              <a:buFont typeface="Wingdings" panose="05000000000000000000" pitchFamily="2" charset="2"/>
              <a:buChar char="Ø"/>
            </a:pPr>
            <a:r>
              <a:rPr lang="cs-CZ" dirty="0">
                <a:hlinkClick r:id="rId4"/>
              </a:rPr>
              <a:t>Inflační cíle</a:t>
            </a:r>
            <a:endParaRPr lang="cs-CZ" dirty="0"/>
          </a:p>
          <a:p>
            <a:pPr lvl="1">
              <a:buFont typeface="Wingdings" panose="05000000000000000000" pitchFamily="2" charset="2"/>
              <a:buChar char="Ø"/>
            </a:pPr>
            <a:r>
              <a:rPr lang="cs-CZ" dirty="0">
                <a:hlinkClick r:id="rId5"/>
              </a:rPr>
              <a:t>Prognóza inflace</a:t>
            </a:r>
            <a:r>
              <a:rPr lang="cs-CZ" dirty="0"/>
              <a:t> </a:t>
            </a:r>
          </a:p>
          <a:p>
            <a:pPr lvl="1">
              <a:buFont typeface="Wingdings" panose="05000000000000000000" pitchFamily="2" charset="2"/>
              <a:buChar char="Ø"/>
            </a:pPr>
            <a:r>
              <a:rPr lang="cs-CZ" dirty="0">
                <a:hlinkClick r:id="rId6"/>
              </a:rPr>
              <a:t>Zprávy o měnové politice</a:t>
            </a:r>
            <a:endParaRPr lang="cs-CZ" dirty="0"/>
          </a:p>
          <a:p>
            <a:pPr marL="457200" lvl="1" indent="0">
              <a:buNone/>
            </a:pPr>
            <a:endParaRPr lang="cs-CZ" dirty="0"/>
          </a:p>
          <a:p>
            <a:pPr marL="0" indent="0">
              <a:buNone/>
            </a:pPr>
            <a:r>
              <a:rPr lang="cs-CZ" b="1" dirty="0"/>
              <a:t>3. Inflační očekávání zjišťovaná ČNB</a:t>
            </a:r>
          </a:p>
          <a:p>
            <a:pPr lvl="1">
              <a:buFont typeface="Wingdings" panose="05000000000000000000" pitchFamily="2" charset="2"/>
              <a:buChar char="Ø"/>
            </a:pPr>
            <a:r>
              <a:rPr lang="cs-CZ" dirty="0">
                <a:hlinkClick r:id="rId7"/>
              </a:rPr>
              <a:t>Inflační očekávání domácností</a:t>
            </a:r>
            <a:endParaRPr lang="cs-CZ" dirty="0"/>
          </a:p>
          <a:p>
            <a:pPr lvl="1">
              <a:buFont typeface="Wingdings" panose="05000000000000000000" pitchFamily="2" charset="2"/>
              <a:buChar char="Ø"/>
            </a:pPr>
            <a:r>
              <a:rPr lang="cs-CZ" dirty="0">
                <a:hlinkClick r:id="rId8"/>
              </a:rPr>
              <a:t>Inflační očekávání nefinančních korporací a firem</a:t>
            </a:r>
            <a:endParaRPr lang="cs-CZ" dirty="0"/>
          </a:p>
          <a:p>
            <a:pPr lvl="1">
              <a:buFont typeface="Wingdings" panose="05000000000000000000" pitchFamily="2" charset="2"/>
              <a:buChar char="Ø"/>
            </a:pPr>
            <a:r>
              <a:rPr lang="cs-CZ" dirty="0">
                <a:hlinkClick r:id="rId9"/>
              </a:rPr>
              <a:t>Inflační očekávání finančních trhů</a:t>
            </a:r>
            <a:r>
              <a:rPr lang="cs-CZ" dirty="0"/>
              <a:t> </a:t>
            </a:r>
          </a:p>
          <a:p>
            <a:pPr marL="0" indent="0">
              <a:buNone/>
            </a:pPr>
            <a:endParaRPr lang="en-GB" dirty="0"/>
          </a:p>
        </p:txBody>
      </p:sp>
    </p:spTree>
    <p:extLst>
      <p:ext uri="{BB962C8B-B14F-4D97-AF65-F5344CB8AC3E}">
        <p14:creationId xmlns:p14="http://schemas.microsoft.com/office/powerpoint/2010/main" val="187372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Úkol z minulé přednášky</a:t>
            </a:r>
          </a:p>
        </p:txBody>
      </p:sp>
      <p:sp>
        <p:nvSpPr>
          <p:cNvPr id="5" name="Zástupný symbol pro obsah 4"/>
          <p:cNvSpPr>
            <a:spLocks noGrp="1"/>
          </p:cNvSpPr>
          <p:nvPr>
            <p:ph idx="1"/>
          </p:nvPr>
        </p:nvSpPr>
        <p:spPr>
          <a:xfrm>
            <a:off x="720000" y="1952624"/>
            <a:ext cx="10753200" cy="3879375"/>
          </a:xfrm>
        </p:spPr>
        <p:txBody>
          <a:bodyPr/>
          <a:lstStyle/>
          <a:p>
            <a:pPr marL="72000" indent="0" algn="ctr">
              <a:buNone/>
            </a:pPr>
            <a:r>
              <a:rPr lang="cs-CZ" dirty="0"/>
              <a:t>Co se dělo doma a ve světě za poslední týden? </a:t>
            </a:r>
            <a:br>
              <a:rPr lang="cs-CZ" dirty="0"/>
            </a:br>
            <a:r>
              <a:rPr lang="cs-CZ" dirty="0"/>
              <a:t>(mini-okénko: ekonomické zpravodajství)</a:t>
            </a:r>
          </a:p>
          <a:p>
            <a:pPr marL="72000" indent="0">
              <a:buNone/>
            </a:pPr>
            <a:endParaRPr lang="cs-CZ" dirty="0"/>
          </a:p>
        </p:txBody>
      </p:sp>
      <p:pic>
        <p:nvPicPr>
          <p:cNvPr id="6" name="Obrázek 5"/>
          <p:cNvPicPr>
            <a:picLocks noChangeAspect="1"/>
          </p:cNvPicPr>
          <p:nvPr/>
        </p:nvPicPr>
        <p:blipFill>
          <a:blip r:embed="rId2"/>
          <a:stretch>
            <a:fillRect/>
          </a:stretch>
        </p:blipFill>
        <p:spPr>
          <a:xfrm>
            <a:off x="4733625" y="3534824"/>
            <a:ext cx="2724750" cy="2688581"/>
          </a:xfrm>
          <a:prstGeom prst="rect">
            <a:avLst/>
          </a:prstGeom>
        </p:spPr>
      </p:pic>
    </p:spTree>
    <p:extLst>
      <p:ext uri="{BB962C8B-B14F-4D97-AF65-F5344CB8AC3E}">
        <p14:creationId xmlns:p14="http://schemas.microsoft.com/office/powerpoint/2010/main" val="268470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ED72BBD-6FEA-42F9-A5A4-BB5EA0495CC1}"/>
              </a:ext>
            </a:extLst>
          </p:cNvPr>
          <p:cNvSpPr>
            <a:spLocks noGrp="1"/>
          </p:cNvSpPr>
          <p:nvPr>
            <p:ph type="title"/>
          </p:nvPr>
        </p:nvSpPr>
        <p:spPr/>
        <p:txBody>
          <a:bodyPr/>
          <a:lstStyle/>
          <a:p>
            <a:r>
              <a:rPr lang="cs-CZ" dirty="0" err="1"/>
              <a:t>Phillipsova</a:t>
            </a:r>
            <a:r>
              <a:rPr lang="cs-CZ" dirty="0"/>
              <a:t> křivka</a:t>
            </a:r>
          </a:p>
        </p:txBody>
      </p:sp>
      <p:pic>
        <p:nvPicPr>
          <p:cNvPr id="1026" name="Picture 2">
            <a:extLst>
              <a:ext uri="{FF2B5EF4-FFF2-40B4-BE49-F238E27FC236}">
                <a16:creationId xmlns:a16="http://schemas.microsoft.com/office/drawing/2014/main" id="{7A6DDD79-577B-404A-9759-31C638C73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 t="-66" r="-55" b="-66"/>
          <a:stretch>
            <a:fillRect/>
          </a:stretch>
        </p:blipFill>
        <p:spPr bwMode="auto">
          <a:xfrm>
            <a:off x="720000" y="1575560"/>
            <a:ext cx="5292061" cy="4469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A2E9FB69-0BD3-4C21-A9C1-835DE3DE5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 t="-67" r="-53" b="-67"/>
          <a:stretch>
            <a:fillRect/>
          </a:stretch>
        </p:blipFill>
        <p:spPr bwMode="auto">
          <a:xfrm>
            <a:off x="5917311" y="1517070"/>
            <a:ext cx="5421249" cy="43254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8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Volní trh nebo státní zásahy?</a:t>
            </a:r>
          </a:p>
        </p:txBody>
      </p:sp>
      <p:sp>
        <p:nvSpPr>
          <p:cNvPr id="5" name="Zástupný symbol pro obsah 4"/>
          <p:cNvSpPr>
            <a:spLocks noGrp="1"/>
          </p:cNvSpPr>
          <p:nvPr>
            <p:ph idx="1"/>
          </p:nvPr>
        </p:nvSpPr>
        <p:spPr/>
        <p:txBody>
          <a:bodyPr/>
          <a:lstStyle/>
          <a:p>
            <a:pPr marL="72000" indent="0">
              <a:buNone/>
            </a:pPr>
            <a:endParaRPr lang="cs-CZ" dirty="0"/>
          </a:p>
          <a:p>
            <a:pPr marL="72000" indent="0">
              <a:buNone/>
            </a:pPr>
            <a:endParaRPr lang="cs-CZ" dirty="0"/>
          </a:p>
          <a:p>
            <a:pPr marL="72000" indent="0" algn="ctr">
              <a:buNone/>
            </a:pPr>
            <a:r>
              <a:rPr lang="cs-CZ" dirty="0" err="1">
                <a:hlinkClick r:id="rId2"/>
              </a:rPr>
              <a:t>Keynes</a:t>
            </a:r>
            <a:r>
              <a:rPr lang="cs-CZ" dirty="0">
                <a:hlinkClick r:id="rId2"/>
              </a:rPr>
              <a:t> vs. Hayek</a:t>
            </a:r>
            <a:r>
              <a:rPr lang="en-US" dirty="0">
                <a:hlinkClick r:id="rId2"/>
              </a:rPr>
              <a:t>- The Original Economics Rap Battle!</a:t>
            </a:r>
            <a:r>
              <a:rPr lang="cs-CZ" dirty="0">
                <a:hlinkClick r:id="rId2"/>
              </a:rPr>
              <a:t> </a:t>
            </a:r>
            <a:endParaRPr lang="cs-CZ" dirty="0"/>
          </a:p>
          <a:p>
            <a:pPr marL="72000" indent="0">
              <a:buNone/>
            </a:pPr>
            <a:endParaRPr lang="cs-CZ" dirty="0"/>
          </a:p>
        </p:txBody>
      </p:sp>
      <p:pic>
        <p:nvPicPr>
          <p:cNvPr id="6" name="Obrázek 5"/>
          <p:cNvPicPr>
            <a:picLocks noChangeAspect="1"/>
          </p:cNvPicPr>
          <p:nvPr/>
        </p:nvPicPr>
        <p:blipFill>
          <a:blip r:embed="rId3"/>
          <a:stretch>
            <a:fillRect/>
          </a:stretch>
        </p:blipFill>
        <p:spPr>
          <a:xfrm>
            <a:off x="4591749" y="3762001"/>
            <a:ext cx="2857500" cy="1600200"/>
          </a:xfrm>
          <a:prstGeom prst="rect">
            <a:avLst/>
          </a:prstGeom>
        </p:spPr>
      </p:pic>
    </p:spTree>
    <p:extLst>
      <p:ext uri="{BB962C8B-B14F-4D97-AF65-F5344CB8AC3E}">
        <p14:creationId xmlns:p14="http://schemas.microsoft.com/office/powerpoint/2010/main" val="308677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930763-A917-46CA-AE4D-41FE2E7BC55F}"/>
              </a:ext>
            </a:extLst>
          </p:cNvPr>
          <p:cNvSpPr>
            <a:spLocks noGrp="1"/>
          </p:cNvSpPr>
          <p:nvPr>
            <p:ph type="title"/>
          </p:nvPr>
        </p:nvSpPr>
        <p:spPr/>
        <p:txBody>
          <a:bodyPr/>
          <a:lstStyle/>
          <a:p>
            <a:r>
              <a:rPr lang="cs-CZ" dirty="0"/>
              <a:t>Fiskální politika (FP)</a:t>
            </a:r>
          </a:p>
        </p:txBody>
      </p:sp>
      <p:sp>
        <p:nvSpPr>
          <p:cNvPr id="5" name="Zástupný symbol pro obsah 4">
            <a:extLst>
              <a:ext uri="{FF2B5EF4-FFF2-40B4-BE49-F238E27FC236}">
                <a16:creationId xmlns:a16="http://schemas.microsoft.com/office/drawing/2014/main" id="{A8FB16B2-29AF-4F01-9DC4-B4310D1B4BDB}"/>
              </a:ext>
            </a:extLst>
          </p:cNvPr>
          <p:cNvSpPr>
            <a:spLocks noGrp="1"/>
          </p:cNvSpPr>
          <p:nvPr>
            <p:ph idx="1"/>
          </p:nvPr>
        </p:nvSpPr>
        <p:spPr/>
        <p:txBody>
          <a:bodyPr/>
          <a:lstStyle/>
          <a:p>
            <a:pPr marL="72000" indent="0">
              <a:buNone/>
            </a:pPr>
            <a:r>
              <a:rPr lang="cs-CZ" dirty="0"/>
              <a:t>Příjmy a výdaje VS jsou nástrojem FP, jejímž hlavním úkolem je:</a:t>
            </a:r>
          </a:p>
          <a:p>
            <a:pPr marL="72000" indent="0">
              <a:buNone/>
            </a:pPr>
            <a:endParaRPr lang="cs-CZ" dirty="0"/>
          </a:p>
          <a:p>
            <a:pPr>
              <a:buFont typeface="Wingdings" panose="05000000000000000000" pitchFamily="2" charset="2"/>
              <a:buChar char="ü"/>
            </a:pPr>
            <a:r>
              <a:rPr lang="cs-CZ" dirty="0"/>
              <a:t>stabilizace ekonomiky </a:t>
            </a:r>
          </a:p>
          <a:p>
            <a:pPr>
              <a:buFont typeface="Wingdings" panose="05000000000000000000" pitchFamily="2" charset="2"/>
              <a:buChar char="ü"/>
            </a:pPr>
            <a:r>
              <a:rPr lang="cs-CZ" dirty="0"/>
              <a:t>pomoc ekonomice při vyhlazovaní ekonomického cyklu.</a:t>
            </a:r>
          </a:p>
          <a:p>
            <a:endParaRPr lang="cs-CZ" dirty="0"/>
          </a:p>
          <a:p>
            <a:pPr>
              <a:buFont typeface="Wingdings" panose="05000000000000000000" pitchFamily="2" charset="2"/>
              <a:buChar char="Ø"/>
            </a:pPr>
            <a:r>
              <a:rPr lang="cs-CZ" b="1" dirty="0" err="1"/>
              <a:t>Diskréční</a:t>
            </a:r>
            <a:r>
              <a:rPr lang="cs-CZ" b="1" dirty="0"/>
              <a:t> opatření</a:t>
            </a:r>
          </a:p>
          <a:p>
            <a:pPr>
              <a:buFont typeface="Wingdings" panose="05000000000000000000" pitchFamily="2" charset="2"/>
              <a:buChar char="Ø"/>
            </a:pPr>
            <a:r>
              <a:rPr lang="cs-CZ" b="1" dirty="0"/>
              <a:t>Automatické stabilizátory</a:t>
            </a:r>
          </a:p>
          <a:p>
            <a:pPr marL="72000" indent="0">
              <a:buNone/>
            </a:pPr>
            <a:endParaRPr lang="cs-CZ" dirty="0"/>
          </a:p>
        </p:txBody>
      </p:sp>
    </p:spTree>
    <p:extLst>
      <p:ext uri="{BB962C8B-B14F-4D97-AF65-F5344CB8AC3E}">
        <p14:creationId xmlns:p14="http://schemas.microsoft.com/office/powerpoint/2010/main" val="356824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FFEAC34-E79D-4310-94A6-46623F876582}"/>
              </a:ext>
            </a:extLst>
          </p:cNvPr>
          <p:cNvSpPr>
            <a:spLocks noGrp="1"/>
          </p:cNvSpPr>
          <p:nvPr>
            <p:ph type="title"/>
          </p:nvPr>
        </p:nvSpPr>
        <p:spPr/>
        <p:txBody>
          <a:bodyPr/>
          <a:lstStyle/>
          <a:p>
            <a:r>
              <a:rPr lang="cs-CZ" dirty="0"/>
              <a:t>Monetární politika</a:t>
            </a:r>
          </a:p>
        </p:txBody>
      </p:sp>
      <p:sp>
        <p:nvSpPr>
          <p:cNvPr id="5" name="Zástupný symbol pro obsah 4">
            <a:extLst>
              <a:ext uri="{FF2B5EF4-FFF2-40B4-BE49-F238E27FC236}">
                <a16:creationId xmlns:a16="http://schemas.microsoft.com/office/drawing/2014/main" id="{67BFBD4B-EC45-4DB1-A29F-BCF976C50EA6}"/>
              </a:ext>
            </a:extLst>
          </p:cNvPr>
          <p:cNvSpPr>
            <a:spLocks noGrp="1"/>
          </p:cNvSpPr>
          <p:nvPr>
            <p:ph idx="1"/>
          </p:nvPr>
        </p:nvSpPr>
        <p:spPr/>
        <p:txBody>
          <a:bodyPr/>
          <a:lstStyle/>
          <a:p>
            <a:r>
              <a:rPr lang="cs-CZ" dirty="0"/>
              <a:t>Česká národní banka dohlíží na to, aby inflace byla nízká, stabilní, a tím i předvídatelná. </a:t>
            </a:r>
          </a:p>
          <a:p>
            <a:r>
              <a:rPr lang="cs-CZ" dirty="0"/>
              <a:t>Svého </a:t>
            </a:r>
            <a:r>
              <a:rPr lang="cs-CZ" b="1" dirty="0"/>
              <a:t>inflačního cíle ve výši 2 % </a:t>
            </a:r>
            <a:r>
              <a:rPr lang="cs-CZ" dirty="0"/>
              <a:t>ČNB dosahuje pomocí nastavení úrokových sazeb a dalších </a:t>
            </a:r>
            <a:r>
              <a:rPr lang="cs-CZ" dirty="0" err="1"/>
              <a:t>měnověpolitických</a:t>
            </a:r>
            <a:r>
              <a:rPr lang="cs-CZ" dirty="0"/>
              <a:t> nástrojů. </a:t>
            </a:r>
          </a:p>
          <a:p>
            <a:r>
              <a:rPr lang="cs-CZ" dirty="0"/>
              <a:t>Bankovní rada přitom rozhoduje na základě makroekonomické prognózy a vyhodnocení jejích rizik a nejistot.</a:t>
            </a:r>
          </a:p>
          <a:p>
            <a:pPr marL="0" indent="0">
              <a:buNone/>
            </a:pPr>
            <a:endParaRPr lang="cs-CZ" dirty="0"/>
          </a:p>
          <a:p>
            <a:pPr marL="0" indent="0" algn="ctr">
              <a:buNone/>
            </a:pPr>
            <a:r>
              <a:rPr lang="cs-CZ" dirty="0">
                <a:hlinkClick r:id="rId2"/>
              </a:rPr>
              <a:t>Aktuální ekonomický vývoj a měnová politika ČNB</a:t>
            </a:r>
            <a:endParaRPr lang="cs-CZ" dirty="0"/>
          </a:p>
          <a:p>
            <a:pPr marL="72000" indent="0">
              <a:buNone/>
            </a:pPr>
            <a:endParaRPr lang="cs-CZ" dirty="0"/>
          </a:p>
        </p:txBody>
      </p:sp>
    </p:spTree>
    <p:extLst>
      <p:ext uri="{BB962C8B-B14F-4D97-AF65-F5344CB8AC3E}">
        <p14:creationId xmlns:p14="http://schemas.microsoft.com/office/powerpoint/2010/main" val="375199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Model dokonalé konkurence</a:t>
            </a:r>
          </a:p>
        </p:txBody>
      </p:sp>
      <p:sp>
        <p:nvSpPr>
          <p:cNvPr id="5" name="Zástupný symbol pro obsah 4"/>
          <p:cNvSpPr>
            <a:spLocks noGrp="1"/>
          </p:cNvSpPr>
          <p:nvPr>
            <p:ph idx="1"/>
          </p:nvPr>
        </p:nvSpPr>
        <p:spPr>
          <a:xfrm>
            <a:off x="720000" y="1692002"/>
            <a:ext cx="10753200" cy="4764216"/>
          </a:xfrm>
        </p:spPr>
        <p:txBody>
          <a:bodyPr/>
          <a:lstStyle/>
          <a:p>
            <a:r>
              <a:rPr lang="cs-CZ" dirty="0"/>
              <a:t>Patří v rámci mikroekonomické teorie firmy k nejstarším a nejpropracovanějším modelům tržních struktur. </a:t>
            </a:r>
          </a:p>
          <a:p>
            <a:endParaRPr lang="cs-CZ" dirty="0"/>
          </a:p>
          <a:p>
            <a:pPr>
              <a:lnSpc>
                <a:spcPct val="150000"/>
              </a:lnSpc>
            </a:pPr>
            <a:r>
              <a:rPr lang="cs-CZ" dirty="0"/>
              <a:t>Dokonale konkurenční prostředí lze charakterizovat následovně:</a:t>
            </a:r>
          </a:p>
          <a:p>
            <a:pPr lvl="1">
              <a:lnSpc>
                <a:spcPct val="150000"/>
              </a:lnSpc>
              <a:buFont typeface="Wingdings" panose="05000000000000000000" pitchFamily="2" charset="2"/>
              <a:buChar char="Ø"/>
            </a:pPr>
            <a:r>
              <a:rPr lang="cs-CZ" i="1" dirty="0"/>
              <a:t>Na trzích finální produkce existuje velký počet prodávajících a kupujících</a:t>
            </a:r>
            <a:r>
              <a:rPr lang="cs-CZ" dirty="0"/>
              <a:t> </a:t>
            </a:r>
          </a:p>
          <a:p>
            <a:pPr lvl="1">
              <a:lnSpc>
                <a:spcPct val="150000"/>
              </a:lnSpc>
              <a:buFont typeface="Wingdings" panose="05000000000000000000" pitchFamily="2" charset="2"/>
              <a:buChar char="Ø"/>
            </a:pPr>
            <a:r>
              <a:rPr lang="cs-CZ" i="1" dirty="0"/>
              <a:t>Cena produkce je vůči firmě objektivní</a:t>
            </a:r>
          </a:p>
          <a:p>
            <a:pPr lvl="1">
              <a:lnSpc>
                <a:spcPct val="150000"/>
              </a:lnSpc>
              <a:buFont typeface="Wingdings" panose="05000000000000000000" pitchFamily="2" charset="2"/>
              <a:buChar char="Ø"/>
            </a:pPr>
            <a:r>
              <a:rPr lang="cs-CZ" i="1" dirty="0"/>
              <a:t>Produkce firem je homogenní</a:t>
            </a:r>
            <a:r>
              <a:rPr lang="cs-CZ" dirty="0"/>
              <a:t> </a:t>
            </a:r>
          </a:p>
          <a:p>
            <a:pPr lvl="1">
              <a:lnSpc>
                <a:spcPct val="150000"/>
              </a:lnSpc>
              <a:buFont typeface="Wingdings" panose="05000000000000000000" pitchFamily="2" charset="2"/>
              <a:buChar char="Ø"/>
            </a:pPr>
            <a:r>
              <a:rPr lang="cs-CZ" i="1" dirty="0"/>
              <a:t>Bariéry pro vstup do odvětví a pro výstup z odvětví neexistují</a:t>
            </a:r>
            <a:r>
              <a:rPr lang="cs-CZ" dirty="0"/>
              <a:t> </a:t>
            </a:r>
          </a:p>
          <a:p>
            <a:pPr lvl="1">
              <a:lnSpc>
                <a:spcPct val="150000"/>
              </a:lnSpc>
              <a:buFont typeface="Wingdings" panose="05000000000000000000" pitchFamily="2" charset="2"/>
              <a:buChar char="Ø"/>
            </a:pPr>
            <a:r>
              <a:rPr lang="cs-CZ" i="1" dirty="0"/>
              <a:t>Všichni výrobci i všichni spotřebitelé jsou dokonale informováni</a:t>
            </a:r>
            <a:r>
              <a:rPr lang="cs-CZ" dirty="0"/>
              <a:t> </a:t>
            </a:r>
          </a:p>
          <a:p>
            <a:pPr lvl="1">
              <a:lnSpc>
                <a:spcPct val="150000"/>
              </a:lnSpc>
              <a:buFont typeface="Wingdings" panose="05000000000000000000" pitchFamily="2" charset="2"/>
              <a:buChar char="Ø"/>
            </a:pPr>
            <a:r>
              <a:rPr lang="cs-CZ" i="1" dirty="0"/>
              <a:t>Firmy usilují o maximalizaci zisku a spotřebitelé o maximalizaci užitku.</a:t>
            </a:r>
            <a:endParaRPr lang="cs-CZ" dirty="0"/>
          </a:p>
        </p:txBody>
      </p:sp>
    </p:spTree>
    <p:extLst>
      <p:ext uri="{BB962C8B-B14F-4D97-AF65-F5344CB8AC3E}">
        <p14:creationId xmlns:p14="http://schemas.microsoft.com/office/powerpoint/2010/main" val="293585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Trh pšenice – příklad dokonalé konkurence</a:t>
            </a:r>
          </a:p>
        </p:txBody>
      </p:sp>
      <p:pic>
        <p:nvPicPr>
          <p:cNvPr id="6" name="Obrázek 5"/>
          <p:cNvPicPr>
            <a:picLocks noChangeAspect="1"/>
          </p:cNvPicPr>
          <p:nvPr/>
        </p:nvPicPr>
        <p:blipFill>
          <a:blip r:embed="rId2"/>
          <a:stretch>
            <a:fillRect/>
          </a:stretch>
        </p:blipFill>
        <p:spPr>
          <a:xfrm>
            <a:off x="1662357" y="1617137"/>
            <a:ext cx="7113576" cy="4879127"/>
          </a:xfrm>
          <a:prstGeom prst="rect">
            <a:avLst/>
          </a:prstGeom>
        </p:spPr>
      </p:pic>
    </p:spTree>
    <p:extLst>
      <p:ext uri="{BB962C8B-B14F-4D97-AF65-F5344CB8AC3E}">
        <p14:creationId xmlns:p14="http://schemas.microsoft.com/office/powerpoint/2010/main" val="19757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Tržní selhání</a:t>
            </a:r>
          </a:p>
        </p:txBody>
      </p:sp>
      <p:sp>
        <p:nvSpPr>
          <p:cNvPr id="5" name="Zástupný symbol pro obsah 4"/>
          <p:cNvSpPr>
            <a:spLocks noGrp="1"/>
          </p:cNvSpPr>
          <p:nvPr>
            <p:ph idx="1"/>
          </p:nvPr>
        </p:nvSpPr>
        <p:spPr>
          <a:xfrm>
            <a:off x="720000" y="1692002"/>
            <a:ext cx="10753200" cy="4616434"/>
          </a:xfrm>
        </p:spPr>
        <p:txBody>
          <a:bodyPr/>
          <a:lstStyle/>
          <a:p>
            <a:r>
              <a:rPr lang="cs-CZ" dirty="0"/>
              <a:t>Tržní selhání (</a:t>
            </a:r>
            <a:r>
              <a:rPr lang="cs-CZ" dirty="0" err="1"/>
              <a:t>ang</a:t>
            </a:r>
            <a:r>
              <a:rPr lang="cs-CZ" dirty="0"/>
              <a:t>. market </a:t>
            </a:r>
            <a:r>
              <a:rPr lang="cs-CZ" dirty="0" err="1"/>
              <a:t>failures</a:t>
            </a:r>
            <a:r>
              <a:rPr lang="cs-CZ" dirty="0"/>
              <a:t>) představují nedokonalosti v tržním mechanismu, které brání efektivní alokaci zdrojů.</a:t>
            </a:r>
          </a:p>
          <a:p>
            <a:endParaRPr lang="cs-CZ" dirty="0"/>
          </a:p>
          <a:p>
            <a:pPr>
              <a:lnSpc>
                <a:spcPct val="100000"/>
              </a:lnSpc>
            </a:pPr>
            <a:r>
              <a:rPr lang="cs-CZ" dirty="0"/>
              <a:t>Překážky k nastolení </a:t>
            </a:r>
            <a:r>
              <a:rPr lang="cs-CZ" dirty="0" err="1"/>
              <a:t>Paretovsky</a:t>
            </a:r>
            <a:r>
              <a:rPr lang="cs-CZ" dirty="0"/>
              <a:t> efektivních stavů:</a:t>
            </a:r>
          </a:p>
          <a:p>
            <a:pPr marL="72000" indent="0">
              <a:lnSpc>
                <a:spcPct val="100000"/>
              </a:lnSpc>
              <a:buNone/>
            </a:pPr>
            <a:endParaRPr lang="cs-CZ" dirty="0"/>
          </a:p>
          <a:p>
            <a:pPr lvl="1">
              <a:buFont typeface="Wingdings" panose="05000000000000000000" pitchFamily="2" charset="2"/>
              <a:buChar char="q"/>
            </a:pPr>
            <a:r>
              <a:rPr lang="cs-CZ" sz="2800" dirty="0"/>
              <a:t> Selhání konkurence</a:t>
            </a:r>
          </a:p>
          <a:p>
            <a:pPr lvl="1">
              <a:buFont typeface="Wingdings" panose="05000000000000000000" pitchFamily="2" charset="2"/>
              <a:buChar char="q"/>
            </a:pPr>
            <a:r>
              <a:rPr lang="cs-CZ" sz="2800" dirty="0"/>
              <a:t> Přirozené monopoly</a:t>
            </a:r>
          </a:p>
          <a:p>
            <a:pPr lvl="1">
              <a:buFont typeface="Wingdings" panose="05000000000000000000" pitchFamily="2" charset="2"/>
              <a:buChar char="q"/>
            </a:pPr>
            <a:r>
              <a:rPr lang="cs-CZ" sz="2800" dirty="0"/>
              <a:t> Nedostatečná informovanost</a:t>
            </a:r>
          </a:p>
          <a:p>
            <a:pPr lvl="1">
              <a:buFont typeface="Wingdings" panose="05000000000000000000" pitchFamily="2" charset="2"/>
              <a:buChar char="q"/>
            </a:pPr>
            <a:r>
              <a:rPr lang="cs-CZ" sz="2800" b="1" dirty="0"/>
              <a:t> </a:t>
            </a:r>
            <a:r>
              <a:rPr lang="cs-CZ" sz="2800" dirty="0"/>
              <a:t>Externality</a:t>
            </a:r>
          </a:p>
          <a:p>
            <a:pPr lvl="1">
              <a:buFont typeface="Wingdings" panose="05000000000000000000" pitchFamily="2" charset="2"/>
              <a:buChar char="q"/>
            </a:pPr>
            <a:r>
              <a:rPr lang="cs-CZ" sz="2800" dirty="0"/>
              <a:t> Veřejné statky</a:t>
            </a:r>
          </a:p>
        </p:txBody>
      </p:sp>
    </p:spTree>
    <p:extLst>
      <p:ext uri="{BB962C8B-B14F-4D97-AF65-F5344CB8AC3E}">
        <p14:creationId xmlns:p14="http://schemas.microsoft.com/office/powerpoint/2010/main" val="180459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86327" y="720000"/>
            <a:ext cx="11822545" cy="451576"/>
          </a:xfrm>
        </p:spPr>
        <p:txBody>
          <a:bodyPr/>
          <a:lstStyle/>
          <a:p>
            <a:r>
              <a:rPr lang="cs-CZ" dirty="0"/>
              <a:t>Trh s gulášem – příklad nedokonalé konkurence</a:t>
            </a:r>
          </a:p>
        </p:txBody>
      </p:sp>
      <p:pic>
        <p:nvPicPr>
          <p:cNvPr id="6" name="Obrázek 5"/>
          <p:cNvPicPr>
            <a:picLocks noChangeAspect="1"/>
          </p:cNvPicPr>
          <p:nvPr/>
        </p:nvPicPr>
        <p:blipFill>
          <a:blip r:embed="rId2"/>
          <a:stretch>
            <a:fillRect/>
          </a:stretch>
        </p:blipFill>
        <p:spPr>
          <a:xfrm>
            <a:off x="1884219" y="1437883"/>
            <a:ext cx="6800985" cy="5162194"/>
          </a:xfrm>
          <a:prstGeom prst="rect">
            <a:avLst/>
          </a:prstGeom>
        </p:spPr>
      </p:pic>
    </p:spTree>
    <p:extLst>
      <p:ext uri="{BB962C8B-B14F-4D97-AF65-F5344CB8AC3E}">
        <p14:creationId xmlns:p14="http://schemas.microsoft.com/office/powerpoint/2010/main" val="1420515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19999" y="627637"/>
            <a:ext cx="10753200" cy="451576"/>
          </a:xfrm>
        </p:spPr>
        <p:txBody>
          <a:bodyPr/>
          <a:lstStyle/>
          <a:p>
            <a:r>
              <a:rPr lang="cs-CZ" dirty="0"/>
              <a:t>Charakteristika nedokonalé konkurence </a:t>
            </a:r>
          </a:p>
        </p:txBody>
      </p:sp>
      <p:sp>
        <p:nvSpPr>
          <p:cNvPr id="5" name="Zástupný symbol pro obsah 4"/>
          <p:cNvSpPr>
            <a:spLocks noGrp="1"/>
          </p:cNvSpPr>
          <p:nvPr>
            <p:ph idx="1"/>
          </p:nvPr>
        </p:nvSpPr>
        <p:spPr>
          <a:xfrm>
            <a:off x="719999" y="1366982"/>
            <a:ext cx="11037891" cy="4372655"/>
          </a:xfrm>
        </p:spPr>
        <p:txBody>
          <a:bodyPr/>
          <a:lstStyle/>
          <a:p>
            <a:pPr marL="72000" indent="0">
              <a:buNone/>
            </a:pPr>
            <a:r>
              <a:rPr lang="cs-CZ" dirty="0"/>
              <a:t>Nedokonalá konkurence není uniformním typem. V zásadě se jedná o poměrně široký pojem, za kterým se skrývají tři základní druhy tržního uspořádání, a to:</a:t>
            </a:r>
          </a:p>
          <a:p>
            <a:pPr marL="72000" indent="0">
              <a:buNone/>
            </a:pPr>
            <a:endParaRPr lang="cs-CZ" dirty="0"/>
          </a:p>
          <a:p>
            <a:r>
              <a:rPr lang="cs-CZ" i="1" dirty="0"/>
              <a:t> </a:t>
            </a:r>
            <a:r>
              <a:rPr lang="cs-CZ" b="1" i="1" dirty="0"/>
              <a:t>Monopol</a:t>
            </a:r>
            <a:r>
              <a:rPr lang="cs-CZ" dirty="0"/>
              <a:t> (kdy se na straně nabídky vyskytuje pouze jediný subjekt, pouze jediná firma).</a:t>
            </a:r>
          </a:p>
          <a:p>
            <a:r>
              <a:rPr lang="cs-CZ" b="1" i="1" dirty="0"/>
              <a:t>Oligopol</a:t>
            </a:r>
            <a:r>
              <a:rPr lang="cs-CZ" dirty="0"/>
              <a:t> (kdy zde figuruje několik málo nabízejících, přičemž musí být alespoň dva).</a:t>
            </a:r>
          </a:p>
          <a:p>
            <a:r>
              <a:rPr lang="cs-CZ" b="1" i="1" dirty="0"/>
              <a:t>Monopolistická konkurence</a:t>
            </a:r>
            <a:r>
              <a:rPr lang="cs-CZ" b="1" dirty="0"/>
              <a:t> </a:t>
            </a:r>
            <a:r>
              <a:rPr lang="cs-CZ" dirty="0"/>
              <a:t>(na daném trhu funguje poměrně velké množství firem, jejichž tržní podíl ovšem není zanedbatelný </a:t>
            </a:r>
            <a:br>
              <a:rPr lang="cs-CZ" dirty="0"/>
            </a:br>
            <a:r>
              <a:rPr lang="cs-CZ" dirty="0"/>
              <a:t>a firmy jsou schopny alespoň částečně ovlivňovat cenu).</a:t>
            </a:r>
          </a:p>
          <a:p>
            <a:endParaRPr lang="cs-CZ" dirty="0"/>
          </a:p>
        </p:txBody>
      </p:sp>
    </p:spTree>
    <p:extLst>
      <p:ext uri="{BB962C8B-B14F-4D97-AF65-F5344CB8AC3E}">
        <p14:creationId xmlns:p14="http://schemas.microsoft.com/office/powerpoint/2010/main" val="263034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85091" y="267418"/>
            <a:ext cx="11490037" cy="451576"/>
          </a:xfrm>
        </p:spPr>
        <p:txBody>
          <a:bodyPr/>
          <a:lstStyle/>
          <a:p>
            <a:r>
              <a:rPr lang="cs-CZ" dirty="0"/>
              <a:t>Dlouhodobá rovnováha</a:t>
            </a:r>
            <a:br>
              <a:rPr lang="cs-CZ" dirty="0"/>
            </a:br>
            <a:r>
              <a:rPr lang="cs-CZ" dirty="0"/>
              <a:t> za dokonalé a nedokonalé konkurence</a:t>
            </a:r>
          </a:p>
        </p:txBody>
      </p:sp>
      <p:pic>
        <p:nvPicPr>
          <p:cNvPr id="6" name="Obrázek 5"/>
          <p:cNvPicPr>
            <a:picLocks noChangeAspect="1"/>
          </p:cNvPicPr>
          <p:nvPr/>
        </p:nvPicPr>
        <p:blipFill>
          <a:blip r:embed="rId2"/>
          <a:stretch>
            <a:fillRect/>
          </a:stretch>
        </p:blipFill>
        <p:spPr>
          <a:xfrm>
            <a:off x="5754255" y="1847201"/>
            <a:ext cx="4996872" cy="4395323"/>
          </a:xfrm>
          <a:prstGeom prst="rect">
            <a:avLst/>
          </a:prstGeom>
        </p:spPr>
      </p:pic>
      <p:pic>
        <p:nvPicPr>
          <p:cNvPr id="5" name="Obrázek 4"/>
          <p:cNvPicPr>
            <a:picLocks noChangeAspect="1"/>
          </p:cNvPicPr>
          <p:nvPr/>
        </p:nvPicPr>
        <p:blipFill>
          <a:blip r:embed="rId3"/>
          <a:stretch>
            <a:fillRect/>
          </a:stretch>
        </p:blipFill>
        <p:spPr>
          <a:xfrm>
            <a:off x="335923" y="1856509"/>
            <a:ext cx="5056284" cy="4386015"/>
          </a:xfrm>
          <a:prstGeom prst="rect">
            <a:avLst/>
          </a:prstGeom>
        </p:spPr>
      </p:pic>
    </p:spTree>
    <p:extLst>
      <p:ext uri="{BB962C8B-B14F-4D97-AF65-F5344CB8AC3E}">
        <p14:creationId xmlns:p14="http://schemas.microsoft.com/office/powerpoint/2010/main" val="235601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Trh práce</a:t>
            </a:r>
          </a:p>
        </p:txBody>
      </p:sp>
      <p:pic>
        <p:nvPicPr>
          <p:cNvPr id="13" name="Obrázek 12"/>
          <p:cNvPicPr>
            <a:picLocks noChangeAspect="1"/>
          </p:cNvPicPr>
          <p:nvPr/>
        </p:nvPicPr>
        <p:blipFill>
          <a:blip r:embed="rId2"/>
          <a:stretch>
            <a:fillRect/>
          </a:stretch>
        </p:blipFill>
        <p:spPr>
          <a:xfrm>
            <a:off x="720000" y="1462288"/>
            <a:ext cx="9400900" cy="5395712"/>
          </a:xfrm>
          <a:prstGeom prst="rect">
            <a:avLst/>
          </a:prstGeom>
        </p:spPr>
      </p:pic>
    </p:spTree>
    <p:extLst>
      <p:ext uri="{BB962C8B-B14F-4D97-AF65-F5344CB8AC3E}">
        <p14:creationId xmlns:p14="http://schemas.microsoft.com/office/powerpoint/2010/main" val="1397994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Externality</a:t>
            </a:r>
          </a:p>
        </p:txBody>
      </p:sp>
      <p:sp>
        <p:nvSpPr>
          <p:cNvPr id="3" name="Zástupný symbol pro obsah 2"/>
          <p:cNvSpPr>
            <a:spLocks noGrp="1"/>
          </p:cNvSpPr>
          <p:nvPr>
            <p:ph idx="1"/>
          </p:nvPr>
        </p:nvSpPr>
        <p:spPr>
          <a:xfrm>
            <a:off x="720000" y="1692002"/>
            <a:ext cx="10753200" cy="4856580"/>
          </a:xfrm>
        </p:spPr>
        <p:txBody>
          <a:bodyPr>
            <a:normAutofit/>
          </a:bodyPr>
          <a:lstStyle/>
          <a:p>
            <a:r>
              <a:rPr lang="cs-CZ" dirty="0"/>
              <a:t>„efekty přelévání“, „vnější efekty“, kladné a záporné úspory, či „efekty sousedství“. </a:t>
            </a:r>
          </a:p>
          <a:p>
            <a:endParaRPr lang="cs-CZ" dirty="0"/>
          </a:p>
          <a:p>
            <a:r>
              <a:rPr lang="cs-CZ" dirty="0"/>
              <a:t>Výroba nebo spotřeba jednoho subjektu způsobuje nezamýšlené náklady nebo přínosy jiným subjektům. </a:t>
            </a:r>
          </a:p>
          <a:p>
            <a:r>
              <a:rPr lang="cs-CZ" dirty="0"/>
              <a:t>Náklady nebo přínosy jsou přenášeny na jiné subjekty, aniž by ti, kteří náklady způsobili, či příjmy získali, za ně platili. </a:t>
            </a:r>
          </a:p>
          <a:p>
            <a:endParaRPr lang="cs-CZ" dirty="0"/>
          </a:p>
          <a:p>
            <a:pPr marL="72000" indent="0">
              <a:buNone/>
            </a:pPr>
            <a:endParaRPr lang="cs-CZ" dirty="0"/>
          </a:p>
          <a:p>
            <a:pPr marL="72000" indent="0" algn="ctr">
              <a:buNone/>
            </a:pPr>
            <a:r>
              <a:rPr lang="cs-CZ" dirty="0"/>
              <a:t>SELHÁVA TRH</a:t>
            </a:r>
          </a:p>
          <a:p>
            <a:pPr marL="72000" indent="0">
              <a:buNone/>
            </a:pPr>
            <a:endParaRPr lang="cs-CZ" dirty="0"/>
          </a:p>
        </p:txBody>
      </p:sp>
      <p:sp>
        <p:nvSpPr>
          <p:cNvPr id="4" name="Šipka dolů 3"/>
          <p:cNvSpPr/>
          <p:nvPr/>
        </p:nvSpPr>
        <p:spPr bwMode="auto">
          <a:xfrm>
            <a:off x="5865690" y="5116946"/>
            <a:ext cx="461819" cy="443345"/>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0135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Jedna z mikroekonomických příčin existence veřejného sektoru</a:t>
            </a:r>
          </a:p>
        </p:txBody>
      </p:sp>
      <p:sp>
        <p:nvSpPr>
          <p:cNvPr id="3" name="Zástupný symbol pro obsah 2"/>
          <p:cNvSpPr>
            <a:spLocks noGrp="1"/>
          </p:cNvSpPr>
          <p:nvPr>
            <p:ph idx="1"/>
          </p:nvPr>
        </p:nvSpPr>
        <p:spPr>
          <a:xfrm>
            <a:off x="720000" y="2231097"/>
            <a:ext cx="10753200" cy="4289775"/>
          </a:xfrm>
        </p:spPr>
        <p:txBody>
          <a:bodyPr>
            <a:normAutofit/>
          </a:bodyPr>
          <a:lstStyle/>
          <a:p>
            <a:r>
              <a:rPr lang="cs-CZ" dirty="0"/>
              <a:t>Souvisí s pokřivením tržních cen, trh „neumí“ externalitu (tj. externí užitek/náklad) ocenit. Chová se jakoby náklad/užitek neexistoval.</a:t>
            </a:r>
          </a:p>
          <a:p>
            <a:pPr marL="0" indent="0">
              <a:buNone/>
            </a:pPr>
            <a:endParaRPr lang="cs-CZ" dirty="0"/>
          </a:p>
          <a:p>
            <a:r>
              <a:rPr lang="cs-CZ" dirty="0"/>
              <a:t>Efektivnost ekonomického systému není dosažena: trh selhává v tzv. optimální alokaci zdrojů (</a:t>
            </a:r>
            <a:r>
              <a:rPr lang="cs-CZ" dirty="0" err="1"/>
              <a:t>Pareto</a:t>
            </a:r>
            <a:r>
              <a:rPr lang="cs-CZ" dirty="0"/>
              <a:t>)</a:t>
            </a:r>
          </a:p>
          <a:p>
            <a:pPr marL="72000" indent="0">
              <a:buNone/>
            </a:pPr>
            <a:endParaRPr lang="cs-CZ" dirty="0"/>
          </a:p>
          <a:p>
            <a:endParaRPr lang="cs-CZ" dirty="0"/>
          </a:p>
          <a:p>
            <a:pPr marL="0" indent="0" algn="ctr">
              <a:buNone/>
            </a:pPr>
            <a:endParaRPr lang="cs-CZ" dirty="0"/>
          </a:p>
          <a:p>
            <a:pPr marL="0" indent="0" algn="ctr">
              <a:buNone/>
            </a:pPr>
            <a:r>
              <a:rPr lang="cs-CZ" dirty="0"/>
              <a:t>nutnost jiných (kolektivních) alokačních mechanismů. </a:t>
            </a:r>
          </a:p>
          <a:p>
            <a:endParaRPr lang="cs-CZ" dirty="0"/>
          </a:p>
        </p:txBody>
      </p:sp>
      <p:sp>
        <p:nvSpPr>
          <p:cNvPr id="4" name="Šipka vpravo 3">
            <a:extLst>
              <a:ext uri="{FF2B5EF4-FFF2-40B4-BE49-F238E27FC236}">
                <a16:creationId xmlns:a16="http://schemas.microsoft.com/office/drawing/2014/main" id="{CFD43896-17F7-134D-8F54-FD9546148E84}"/>
              </a:ext>
            </a:extLst>
          </p:cNvPr>
          <p:cNvSpPr/>
          <p:nvPr/>
        </p:nvSpPr>
        <p:spPr>
          <a:xfrm rot="5400000">
            <a:off x="5711305" y="4984403"/>
            <a:ext cx="818342" cy="436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543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style.color</p:attrName>
                                        </p:attrNameLst>
                                      </p:cBhvr>
                                      <p:to>
                                        <p:clrVal>
                                          <a:schemeClr val="accent2"/>
                                        </p:clrVal>
                                      </p:to>
                                    </p:set>
                                    <p:set>
                                      <p:cBhvr>
                                        <p:cTn id="7" dur="500" fill="hold"/>
                                        <p:tgtEl>
                                          <p:spTgt spid="3">
                                            <p:txEl>
                                              <p:pRg st="6" end="6"/>
                                            </p:txEl>
                                          </p:spTgt>
                                        </p:tgtEl>
                                        <p:attrNameLst>
                                          <p:attrName>fillcolor</p:attrName>
                                        </p:attrNameLst>
                                      </p:cBhvr>
                                      <p:to>
                                        <p:clrVal>
                                          <a:schemeClr val="accent2"/>
                                        </p:clrVal>
                                      </p:to>
                                    </p:set>
                                    <p:set>
                                      <p:cBhvr>
                                        <p:cTn id="8"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dirty="0"/>
              <a:t>Externality - definice</a:t>
            </a:r>
          </a:p>
        </p:txBody>
      </p:sp>
      <p:sp>
        <p:nvSpPr>
          <p:cNvPr id="4099" name="Rectangle 3"/>
          <p:cNvSpPr>
            <a:spLocks noGrp="1" noChangeArrowheads="1"/>
          </p:cNvSpPr>
          <p:nvPr>
            <p:ph type="body" idx="1"/>
          </p:nvPr>
        </p:nvSpPr>
        <p:spPr>
          <a:xfrm>
            <a:off x="720000" y="1876729"/>
            <a:ext cx="10753200" cy="4394762"/>
          </a:xfrm>
        </p:spPr>
        <p:txBody>
          <a:bodyPr/>
          <a:lstStyle/>
          <a:p>
            <a:pPr>
              <a:lnSpc>
                <a:spcPct val="90000"/>
              </a:lnSpc>
            </a:pPr>
            <a:r>
              <a:rPr lang="cs-CZ" altLang="cs-CZ" b="1" dirty="0"/>
              <a:t>Spotřební externalita</a:t>
            </a:r>
            <a:r>
              <a:rPr lang="cs-CZ" altLang="cs-CZ" dirty="0"/>
              <a:t>: užitek ze spotřeby u jednoho spotřebitele přímo (bez toho, aby „prošel“ cenovým mechanismem) ovlivňuje užitek druhého spotřebitele</a:t>
            </a:r>
          </a:p>
          <a:p>
            <a:pPr>
              <a:lnSpc>
                <a:spcPct val="90000"/>
              </a:lnSpc>
            </a:pPr>
            <a:endParaRPr lang="cs-CZ" altLang="cs-CZ" dirty="0"/>
          </a:p>
          <a:p>
            <a:pPr>
              <a:lnSpc>
                <a:spcPct val="90000"/>
              </a:lnSpc>
            </a:pPr>
            <a:r>
              <a:rPr lang="cs-CZ" altLang="cs-CZ" b="1" dirty="0"/>
              <a:t>Produkční externalita</a:t>
            </a:r>
            <a:r>
              <a:rPr lang="cs-CZ" altLang="cs-CZ" dirty="0"/>
              <a:t>: produkce firmy přímo ovlivňována činností jiných ekonomických subjektů</a:t>
            </a:r>
          </a:p>
          <a:p>
            <a:pPr>
              <a:lnSpc>
                <a:spcPct val="90000"/>
              </a:lnSpc>
            </a:pPr>
            <a:endParaRPr lang="cs-CZ" altLang="cs-CZ" dirty="0"/>
          </a:p>
          <a:p>
            <a:pPr>
              <a:lnSpc>
                <a:spcPct val="90000"/>
              </a:lnSpc>
            </a:pPr>
            <a:r>
              <a:rPr lang="cs-CZ" altLang="cs-CZ" b="1" dirty="0"/>
              <a:t>Pozitivní / negativní externalita</a:t>
            </a:r>
            <a:r>
              <a:rPr lang="cs-CZ" altLang="cs-CZ" dirty="0"/>
              <a:t>: je transferován externí užitek nebo externí náklady, aniž by za ně jedinec dostal zaplaceno nebo musel cokoliv platit </a:t>
            </a:r>
          </a:p>
          <a:p>
            <a:pPr>
              <a:lnSpc>
                <a:spcPct val="90000"/>
              </a:lnSpc>
            </a:pPr>
            <a:endParaRPr lang="cs-CZ" altLang="cs-CZ" dirty="0"/>
          </a:p>
          <a:p>
            <a:pPr>
              <a:lnSpc>
                <a:spcPct val="90000"/>
              </a:lnSpc>
            </a:pPr>
            <a:endParaRPr lang="cs-CZ" altLang="cs-CZ" dirty="0"/>
          </a:p>
          <a:p>
            <a:pPr>
              <a:lnSpc>
                <a:spcPct val="90000"/>
              </a:lnSpc>
            </a:pPr>
            <a:endParaRPr lang="cs-CZ" altLang="cs-CZ" dirty="0"/>
          </a:p>
        </p:txBody>
      </p:sp>
    </p:spTree>
    <p:extLst>
      <p:ext uri="{BB962C8B-B14F-4D97-AF65-F5344CB8AC3E}">
        <p14:creationId xmlns:p14="http://schemas.microsoft.com/office/powerpoint/2010/main" val="58299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22F7A-086F-5445-9112-5058BBF225B4}"/>
              </a:ext>
            </a:extLst>
          </p:cNvPr>
          <p:cNvSpPr>
            <a:spLocks noGrp="1"/>
          </p:cNvSpPr>
          <p:nvPr>
            <p:ph type="title"/>
          </p:nvPr>
        </p:nvSpPr>
        <p:spPr/>
        <p:txBody>
          <a:bodyPr/>
          <a:lstStyle/>
          <a:p>
            <a:r>
              <a:rPr lang="cs-CZ" dirty="0"/>
              <a:t>Příklady externalit – doplňte tabulku </a:t>
            </a:r>
          </a:p>
        </p:txBody>
      </p:sp>
      <p:graphicFrame>
        <p:nvGraphicFramePr>
          <p:cNvPr id="4" name="Zástupný obsah 3">
            <a:extLst>
              <a:ext uri="{FF2B5EF4-FFF2-40B4-BE49-F238E27FC236}">
                <a16:creationId xmlns:a16="http://schemas.microsoft.com/office/drawing/2014/main" id="{501663C6-69A1-1747-9126-B319931671EA}"/>
              </a:ext>
            </a:extLst>
          </p:cNvPr>
          <p:cNvGraphicFramePr>
            <a:graphicFrameLocks noGrp="1"/>
          </p:cNvGraphicFramePr>
          <p:nvPr>
            <p:ph idx="1"/>
            <p:extLst>
              <p:ext uri="{D42A27DB-BD31-4B8C-83A1-F6EECF244321}">
                <p14:modId xmlns:p14="http://schemas.microsoft.com/office/powerpoint/2010/main" val="2102078717"/>
              </p:ext>
            </p:extLst>
          </p:nvPr>
        </p:nvGraphicFramePr>
        <p:xfrm>
          <a:off x="838200" y="2063750"/>
          <a:ext cx="10515600" cy="3571240"/>
        </p:xfrm>
        <a:graphic>
          <a:graphicData uri="http://schemas.openxmlformats.org/drawingml/2006/table">
            <a:tbl>
              <a:tblPr firstRow="1" bandRow="1">
                <a:tableStyleId>{3B4B98B0-60AC-42C2-AFA5-B58CD77FA1E5}</a:tableStyleId>
              </a:tblPr>
              <a:tblGrid>
                <a:gridCol w="3505200">
                  <a:extLst>
                    <a:ext uri="{9D8B030D-6E8A-4147-A177-3AD203B41FA5}">
                      <a16:colId xmlns:a16="http://schemas.microsoft.com/office/drawing/2014/main" val="1551463194"/>
                    </a:ext>
                  </a:extLst>
                </a:gridCol>
                <a:gridCol w="3505200">
                  <a:extLst>
                    <a:ext uri="{9D8B030D-6E8A-4147-A177-3AD203B41FA5}">
                      <a16:colId xmlns:a16="http://schemas.microsoft.com/office/drawing/2014/main" val="4050897227"/>
                    </a:ext>
                  </a:extLst>
                </a:gridCol>
                <a:gridCol w="3505200">
                  <a:extLst>
                    <a:ext uri="{9D8B030D-6E8A-4147-A177-3AD203B41FA5}">
                      <a16:colId xmlns:a16="http://schemas.microsoft.com/office/drawing/2014/main" val="458809398"/>
                    </a:ext>
                  </a:extLst>
                </a:gridCol>
              </a:tblGrid>
              <a:tr h="370840">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t>Spotřební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a:t>Výrobní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89469"/>
                  </a:ext>
                </a:extLst>
              </a:tr>
              <a:tr h="370840">
                <a:tc>
                  <a:txBody>
                    <a:bodyPr/>
                    <a:lstStyle/>
                    <a:p>
                      <a:r>
                        <a:rPr lang="cs-CZ" b="1" dirty="0"/>
                        <a:t>Pozitivní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cs-CZ" dirty="0"/>
                        <a:t>Očkování</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cs-CZ" dirty="0"/>
                        <a:t>Osvětlené skleníky s tulipány</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9599394"/>
                  </a:ext>
                </a:extLst>
              </a:tr>
              <a:tr h="370840">
                <a:tc>
                  <a:txBody>
                    <a:bodyPr/>
                    <a:lstStyle/>
                    <a:p>
                      <a:r>
                        <a:rPr lang="cs-CZ" b="1" dirty="0"/>
                        <a:t>Negativní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cs-CZ" dirty="0"/>
                        <a:t>Hlasitý poslech hudby v noci v panelovém domě</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cs-CZ" dirty="0"/>
                        <a:t>Znečišťování ovzduší továrnami</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p>
                      <a:pPr marL="285750" indent="-285750">
                        <a:buFont typeface="Arial" panose="020B0604020202020204" pitchFamily="34" charset="0"/>
                        <a:buChar char="•"/>
                      </a:pPr>
                      <a:r>
                        <a:rPr lang="cs-CZ"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89136"/>
                  </a:ext>
                </a:extLst>
              </a:tr>
            </a:tbl>
          </a:graphicData>
        </a:graphic>
      </p:graphicFrame>
    </p:spTree>
    <p:extLst>
      <p:ext uri="{BB962C8B-B14F-4D97-AF65-F5344CB8AC3E}">
        <p14:creationId xmlns:p14="http://schemas.microsoft.com/office/powerpoint/2010/main" val="3094177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932873" y="592138"/>
            <a:ext cx="11194472" cy="1143000"/>
          </a:xfrm>
        </p:spPr>
        <p:txBody>
          <a:bodyPr/>
          <a:lstStyle/>
          <a:p>
            <a:pPr eaLnBrk="1" hangingPunct="1"/>
            <a:r>
              <a:rPr lang="cs-CZ" altLang="cs-CZ" dirty="0"/>
              <a:t>Cíle optimálního stavu ekonomiky, </a:t>
            </a:r>
            <a:br>
              <a:rPr lang="cs-CZ" altLang="cs-CZ" dirty="0"/>
            </a:br>
            <a:r>
              <a:rPr lang="cs-CZ" altLang="cs-CZ" dirty="0"/>
              <a:t>selhání a fiskální funkce</a:t>
            </a:r>
          </a:p>
        </p:txBody>
      </p:sp>
      <p:graphicFrame>
        <p:nvGraphicFramePr>
          <p:cNvPr id="26653" name="Group 29"/>
          <p:cNvGraphicFramePr>
            <a:graphicFrameLocks noGrp="1"/>
          </p:cNvGraphicFramePr>
          <p:nvPr>
            <p:ph type="tbl" idx="1"/>
          </p:nvPr>
        </p:nvGraphicFramePr>
        <p:xfrm>
          <a:off x="932873" y="1976582"/>
          <a:ext cx="10658763" cy="4413106"/>
        </p:xfrm>
        <a:graphic>
          <a:graphicData uri="http://schemas.openxmlformats.org/drawingml/2006/table">
            <a:tbl>
              <a:tblPr/>
              <a:tblGrid>
                <a:gridCol w="2626200">
                  <a:extLst>
                    <a:ext uri="{9D8B030D-6E8A-4147-A177-3AD203B41FA5}">
                      <a16:colId xmlns:a16="http://schemas.microsoft.com/office/drawing/2014/main" val="20000"/>
                    </a:ext>
                  </a:extLst>
                </a:gridCol>
                <a:gridCol w="4480376">
                  <a:extLst>
                    <a:ext uri="{9D8B030D-6E8A-4147-A177-3AD203B41FA5}">
                      <a16:colId xmlns:a16="http://schemas.microsoft.com/office/drawing/2014/main" val="20001"/>
                    </a:ext>
                  </a:extLst>
                </a:gridCol>
                <a:gridCol w="3552187">
                  <a:extLst>
                    <a:ext uri="{9D8B030D-6E8A-4147-A177-3AD203B41FA5}">
                      <a16:colId xmlns:a16="http://schemas.microsoft.com/office/drawing/2014/main" val="20002"/>
                    </a:ext>
                  </a:extLst>
                </a:gridCol>
              </a:tblGrid>
              <a:tr h="516926">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dirty="0">
                          <a:ln>
                            <a:noFill/>
                          </a:ln>
                          <a:solidFill>
                            <a:schemeClr val="accent1"/>
                          </a:solidFill>
                          <a:effectLst/>
                          <a:latin typeface="Arial" charset="0"/>
                        </a:rPr>
                        <a:t>Cíle </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a:ln>
                            <a:noFill/>
                          </a:ln>
                          <a:solidFill>
                            <a:schemeClr val="accent1"/>
                          </a:solidFill>
                          <a:effectLst/>
                          <a:latin typeface="Arial" charset="0"/>
                        </a:rPr>
                        <a:t>Tržní selhání</a:t>
                      </a:r>
                    </a:p>
                  </a:txBody>
                  <a:tcPr marL="91439" marR="91439"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a:ln>
                            <a:noFill/>
                          </a:ln>
                          <a:solidFill>
                            <a:schemeClr val="accent1"/>
                          </a:solidFill>
                          <a:effectLst/>
                          <a:latin typeface="Arial" charset="0"/>
                        </a:rPr>
                        <a:t>Fiskální funkce</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4699">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Efektivnost</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EAF7"/>
                    </a:solid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800" b="0" i="0" u="none" strike="noStrike" cap="none" normalizeH="0" baseline="0" dirty="0">
                          <a:ln>
                            <a:noFill/>
                          </a:ln>
                          <a:solidFill>
                            <a:srgbClr val="FF0000"/>
                          </a:solidFill>
                          <a:effectLst/>
                          <a:latin typeface="Arial" charset="0"/>
                        </a:rPr>
                        <a:t>Mikroekonomická selhání při alokaci</a:t>
                      </a:r>
                      <a:r>
                        <a:rPr kumimoji="0" lang="cs-CZ" altLang="cs-CZ" sz="2000" b="0" i="0" u="none" strike="noStrike" cap="none" normalizeH="0" baseline="0" dirty="0">
                          <a:ln>
                            <a:noFill/>
                          </a:ln>
                          <a:solidFill>
                            <a:srgbClr val="FF0000"/>
                          </a:solidFill>
                          <a:effectLst/>
                          <a:latin typeface="Arial" charset="0"/>
                        </a:rPr>
                        <a:t> </a:t>
                      </a:r>
                      <a:r>
                        <a:rPr kumimoji="0" lang="cs-CZ" altLang="cs-CZ" sz="1400" b="0" i="0" u="none" strike="noStrike" cap="none" normalizeH="0" baseline="0" dirty="0">
                          <a:ln>
                            <a:noFill/>
                          </a:ln>
                          <a:solidFill>
                            <a:srgbClr val="FF0000"/>
                          </a:solidFill>
                          <a:effectLst/>
                          <a:latin typeface="Arial" charset="0"/>
                        </a:rPr>
                        <a:t>(veřejné statky, externality, nedokonalá konkurence, neúplná informovanost)</a:t>
                      </a:r>
                    </a:p>
                  </a:txBody>
                  <a:tcPr marL="91439" marR="91439"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Alokační</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9770">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a:ln>
                            <a:noFill/>
                          </a:ln>
                          <a:solidFill>
                            <a:schemeClr val="tx1"/>
                          </a:solidFill>
                          <a:effectLst/>
                          <a:latin typeface="Arial" charset="0"/>
                        </a:rPr>
                        <a:t>Stabilita</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800" b="0" i="0" u="none" strike="noStrike" cap="none" normalizeH="0" baseline="0">
                          <a:ln>
                            <a:noFill/>
                          </a:ln>
                          <a:solidFill>
                            <a:schemeClr val="tx1"/>
                          </a:solidFill>
                          <a:effectLst/>
                          <a:latin typeface="Arial" charset="0"/>
                        </a:rPr>
                        <a:t>Makroekonomická selhání při zabezpečení makroekonomických agregátů</a:t>
                      </a:r>
                      <a:r>
                        <a:rPr kumimoji="0" lang="cs-CZ" altLang="cs-CZ" sz="2000" b="0" i="0" u="none" strike="noStrike" cap="none" normalizeH="0" baseline="0">
                          <a:ln>
                            <a:noFill/>
                          </a:ln>
                          <a:solidFill>
                            <a:schemeClr val="tx1"/>
                          </a:solidFill>
                          <a:effectLst/>
                          <a:latin typeface="Arial" charset="0"/>
                        </a:rPr>
                        <a:t> </a:t>
                      </a:r>
                    </a:p>
                  </a:txBody>
                  <a:tcPr marL="91439" marR="91439"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a:ln>
                            <a:noFill/>
                          </a:ln>
                          <a:solidFill>
                            <a:schemeClr val="tx1"/>
                          </a:solidFill>
                          <a:effectLst/>
                          <a:latin typeface="Arial" charset="0"/>
                        </a:rPr>
                        <a:t>Stabilizační</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1711">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a:ln>
                            <a:noFill/>
                          </a:ln>
                          <a:solidFill>
                            <a:schemeClr val="tx1"/>
                          </a:solidFill>
                          <a:effectLst/>
                          <a:latin typeface="Arial" charset="0"/>
                        </a:rPr>
                        <a:t>Spravedlnost </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800" b="0" i="0" u="none" strike="noStrike" cap="none" normalizeH="0" baseline="0">
                          <a:ln>
                            <a:noFill/>
                          </a:ln>
                          <a:solidFill>
                            <a:schemeClr val="tx1"/>
                          </a:solidFill>
                          <a:effectLst/>
                          <a:latin typeface="Arial" charset="0"/>
                        </a:rPr>
                        <a:t>Mimoekonomická „selhání“ při zabezpečení spravedlnosti (plus statky pod ochranou)</a:t>
                      </a:r>
                    </a:p>
                  </a:txBody>
                  <a:tcPr marL="91439" marR="91439"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defRPr>
                      </a:lvl1pPr>
                      <a:lvl2pPr>
                        <a:spcBef>
                          <a:spcPct val="20000"/>
                        </a:spcBef>
                        <a:buClr>
                          <a:schemeClr val="tx1"/>
                        </a:buClr>
                        <a:buSzPct val="75000"/>
                        <a:defRPr sz="2000">
                          <a:solidFill>
                            <a:schemeClr val="tx1"/>
                          </a:solidFill>
                          <a:latin typeface="Arial" charset="0"/>
                        </a:defRPr>
                      </a:lvl2pPr>
                      <a:lvl3pPr>
                        <a:spcBef>
                          <a:spcPct val="20000"/>
                        </a:spcBef>
                        <a:buClr>
                          <a:schemeClr val="tx1"/>
                        </a:buClr>
                        <a:buSzPct val="75000"/>
                        <a:buFont typeface="Wingdings" pitchFamily="2" charset="2"/>
                        <a:defRPr>
                          <a:solidFill>
                            <a:schemeClr val="tx1"/>
                          </a:solidFill>
                          <a:latin typeface="Arial" charset="0"/>
                        </a:defRPr>
                      </a:lvl3pPr>
                      <a:lvl4pPr>
                        <a:spcBef>
                          <a:spcPct val="20000"/>
                        </a:spcBef>
                        <a:buClr>
                          <a:schemeClr val="tx1"/>
                        </a:buClr>
                        <a:buSzPct val="80000"/>
                        <a:defRPr sz="1600">
                          <a:solidFill>
                            <a:schemeClr val="tx1"/>
                          </a:solidFill>
                          <a:latin typeface="Arial" charset="0"/>
                        </a:defRPr>
                      </a:lvl4pPr>
                      <a:lvl5pPr>
                        <a:spcBef>
                          <a:spcPct val="20000"/>
                        </a:spcBef>
                        <a:buClr>
                          <a:schemeClr val="tx1"/>
                        </a:buClr>
                        <a:buSzPct val="65000"/>
                        <a:buFont typeface="Wingdings" pitchFamily="2" charset="2"/>
                        <a:defRPr sz="1600">
                          <a:solidFill>
                            <a:schemeClr val="tx1"/>
                          </a:solidFill>
                          <a:latin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Redistribuční</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7416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to znamená?</a:t>
            </a:r>
          </a:p>
        </p:txBody>
      </p:sp>
      <p:sp>
        <p:nvSpPr>
          <p:cNvPr id="3" name="Zástupný symbol pro obsah 2"/>
          <p:cNvSpPr>
            <a:spLocks noGrp="1"/>
          </p:cNvSpPr>
          <p:nvPr>
            <p:ph idx="1"/>
          </p:nvPr>
        </p:nvSpPr>
        <p:spPr/>
        <p:txBody>
          <a:bodyPr>
            <a:normAutofit/>
          </a:bodyPr>
          <a:lstStyle/>
          <a:p>
            <a:r>
              <a:rPr lang="cs-CZ" dirty="0"/>
              <a:t>Deformovaná cena vede k chybnému (neoptimálnímu) množství statku, chybě v alokaci zdrojů. </a:t>
            </a:r>
          </a:p>
          <a:p>
            <a:r>
              <a:rPr lang="cs-CZ" dirty="0"/>
              <a:t>Jednoduše řečeno:  výroba/spotřeba je vyšší resp. nižší než optimum definované podmínkami dokonalé konkurence.</a:t>
            </a:r>
          </a:p>
          <a:p>
            <a:r>
              <a:rPr lang="cs-CZ" dirty="0"/>
              <a:t>Přítomnost externalit jako jeden z hlavních důvodů pro přímé státní zásahy do ekonomiky</a:t>
            </a:r>
          </a:p>
          <a:p>
            <a:pPr marL="72000" indent="0">
              <a:buNone/>
            </a:pPr>
            <a:endParaRPr lang="cs-CZ" dirty="0"/>
          </a:p>
          <a:p>
            <a:pPr marL="324000" lvl="1" indent="0">
              <a:buNone/>
            </a:pPr>
            <a:r>
              <a:rPr lang="cs-CZ" dirty="0"/>
              <a:t>Pozn.: ekonomy bývá posuzována dosti rozdílně, např. podle </a:t>
            </a:r>
            <a:r>
              <a:rPr lang="cs-CZ" dirty="0" err="1"/>
              <a:t>Friedmana</a:t>
            </a:r>
            <a:r>
              <a:rPr lang="cs-CZ" dirty="0"/>
              <a:t> dochází k tomu, že zdůvodňování nejrůznějších vládních zásahů externalitami je mnohem častěji jen účelovou obhajobou nebo zbožným přáním než skutečně legitimní aplikací pojmu externalita</a:t>
            </a:r>
          </a:p>
          <a:p>
            <a:endParaRPr lang="cs-CZ" dirty="0"/>
          </a:p>
        </p:txBody>
      </p:sp>
    </p:spTree>
    <p:extLst>
      <p:ext uri="{BB962C8B-B14F-4D97-AF65-F5344CB8AC3E}">
        <p14:creationId xmlns:p14="http://schemas.microsoft.com/office/powerpoint/2010/main" val="350963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US" dirty="0" err="1"/>
              <a:t>Negat</a:t>
            </a:r>
            <a:r>
              <a:rPr lang="cs-CZ" dirty="0" err="1"/>
              <a:t>ívni</a:t>
            </a:r>
            <a:r>
              <a:rPr lang="cs-CZ" dirty="0"/>
              <a:t> externality</a:t>
            </a:r>
            <a:endParaRPr lang="cs-CZ" altLang="cs-CZ" dirty="0"/>
          </a:p>
        </p:txBody>
      </p:sp>
      <p:cxnSp>
        <p:nvCxnSpPr>
          <p:cNvPr id="8" name="Přímá spojnice se šipkou 7"/>
          <p:cNvCxnSpPr/>
          <p:nvPr/>
        </p:nvCxnSpPr>
        <p:spPr>
          <a:xfrm flipV="1">
            <a:off x="3000375" y="2205039"/>
            <a:ext cx="0" cy="3311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Přímá spojnice se šipkou 9"/>
          <p:cNvCxnSpPr/>
          <p:nvPr/>
        </p:nvCxnSpPr>
        <p:spPr>
          <a:xfrm>
            <a:off x="3000375" y="5516563"/>
            <a:ext cx="47513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Přímá spojnice 11"/>
          <p:cNvCxnSpPr/>
          <p:nvPr/>
        </p:nvCxnSpPr>
        <p:spPr>
          <a:xfrm>
            <a:off x="3935413" y="2636839"/>
            <a:ext cx="2952750" cy="2447925"/>
          </a:xfrm>
          <a:prstGeom prst="line">
            <a:avLst/>
          </a:prstGeom>
          <a:ln w="25400"/>
        </p:spPr>
        <p:style>
          <a:lnRef idx="1">
            <a:schemeClr val="dk1"/>
          </a:lnRef>
          <a:fillRef idx="0">
            <a:schemeClr val="dk1"/>
          </a:fillRef>
          <a:effectRef idx="0">
            <a:schemeClr val="dk1"/>
          </a:effectRef>
          <a:fontRef idx="minor">
            <a:schemeClr val="tx1"/>
          </a:fontRef>
        </p:style>
      </p:cxnSp>
      <p:cxnSp>
        <p:nvCxnSpPr>
          <p:cNvPr id="14" name="Přímá spojnice 13"/>
          <p:cNvCxnSpPr/>
          <p:nvPr/>
        </p:nvCxnSpPr>
        <p:spPr>
          <a:xfrm flipV="1">
            <a:off x="3432176" y="3141663"/>
            <a:ext cx="3311525" cy="1439862"/>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Přímá spojnice 15"/>
          <p:cNvCxnSpPr/>
          <p:nvPr/>
        </p:nvCxnSpPr>
        <p:spPr>
          <a:xfrm>
            <a:off x="5321300" y="3789363"/>
            <a:ext cx="19050" cy="1727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3756026" y="3968751"/>
            <a:ext cx="3311525" cy="1439863"/>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Přímá spojnice 24"/>
          <p:cNvCxnSpPr/>
          <p:nvPr/>
        </p:nvCxnSpPr>
        <p:spPr>
          <a:xfrm>
            <a:off x="6096001" y="4437063"/>
            <a:ext cx="17463" cy="10795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274" name="TextovéPole 26"/>
          <p:cNvSpPr txBox="1">
            <a:spLocks noChangeArrowheads="1"/>
          </p:cNvSpPr>
          <p:nvPr/>
        </p:nvSpPr>
        <p:spPr bwMode="auto">
          <a:xfrm>
            <a:off x="2136775" y="2033589"/>
            <a:ext cx="792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cs-CZ" altLang="cs-CZ" dirty="0">
                <a:latin typeface="Century Schoolbook" panose="02040604050505020304" pitchFamily="18" charset="0"/>
              </a:rPr>
              <a:t>P</a:t>
            </a:r>
          </a:p>
        </p:txBody>
      </p:sp>
      <p:sp>
        <p:nvSpPr>
          <p:cNvPr id="11275" name="TextovéPole 29"/>
          <p:cNvSpPr txBox="1">
            <a:spLocks noChangeArrowheads="1"/>
          </p:cNvSpPr>
          <p:nvPr/>
        </p:nvSpPr>
        <p:spPr bwMode="auto">
          <a:xfrm>
            <a:off x="7464425" y="5584826"/>
            <a:ext cx="1149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a:latin typeface="Century Schoolbook" panose="02040604050505020304" pitchFamily="18" charset="0"/>
              </a:rPr>
              <a:t>Q</a:t>
            </a:r>
          </a:p>
        </p:txBody>
      </p:sp>
      <p:sp>
        <p:nvSpPr>
          <p:cNvPr id="11276" name="TextovéPole 30"/>
          <p:cNvSpPr txBox="1">
            <a:spLocks noChangeArrowheads="1"/>
          </p:cNvSpPr>
          <p:nvPr/>
        </p:nvSpPr>
        <p:spPr bwMode="auto">
          <a:xfrm>
            <a:off x="7175500" y="3846514"/>
            <a:ext cx="349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marginal private cost</a:t>
            </a:r>
          </a:p>
        </p:txBody>
      </p:sp>
      <p:sp>
        <p:nvSpPr>
          <p:cNvPr id="1024" name="TextovéPole 1023"/>
          <p:cNvSpPr txBox="1">
            <a:spLocks noChangeArrowheads="1"/>
          </p:cNvSpPr>
          <p:nvPr/>
        </p:nvSpPr>
        <p:spPr bwMode="auto">
          <a:xfrm>
            <a:off x="7175501" y="2990851"/>
            <a:ext cx="3241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marginal social cost</a:t>
            </a:r>
          </a:p>
        </p:txBody>
      </p:sp>
      <p:cxnSp>
        <p:nvCxnSpPr>
          <p:cNvPr id="1027" name="Přímá spojnice se šipkou 1026"/>
          <p:cNvCxnSpPr/>
          <p:nvPr/>
        </p:nvCxnSpPr>
        <p:spPr>
          <a:xfrm>
            <a:off x="3935413" y="4437063"/>
            <a:ext cx="0" cy="792162"/>
          </a:xfrm>
          <a:prstGeom prst="straightConnector1">
            <a:avLst/>
          </a:prstGeom>
          <a:ln w="317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8" name="TextovéPole 1027"/>
          <p:cNvSpPr txBox="1">
            <a:spLocks noChangeArrowheads="1"/>
          </p:cNvSpPr>
          <p:nvPr/>
        </p:nvSpPr>
        <p:spPr bwMode="auto">
          <a:xfrm>
            <a:off x="2175671" y="4547057"/>
            <a:ext cx="1719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solidFill>
                  <a:srgbClr val="FF0000"/>
                </a:solidFill>
              </a:rPr>
              <a:t>Negative externality</a:t>
            </a:r>
            <a:endParaRPr lang="cs-CZ" altLang="cs-CZ" b="1" dirty="0">
              <a:solidFill>
                <a:srgbClr val="FF0000"/>
              </a:solidFill>
              <a:latin typeface="Century Schoolbook" panose="02040604050505020304" pitchFamily="18" charset="0"/>
            </a:endParaRPr>
          </a:p>
        </p:txBody>
      </p:sp>
      <p:sp>
        <p:nvSpPr>
          <p:cNvPr id="11280" name="TextovéPole 1028"/>
          <p:cNvSpPr txBox="1">
            <a:spLocks noChangeArrowheads="1"/>
          </p:cNvSpPr>
          <p:nvPr/>
        </p:nvSpPr>
        <p:spPr bwMode="auto">
          <a:xfrm>
            <a:off x="7065963" y="4962556"/>
            <a:ext cx="3277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latin typeface="+mj-lt"/>
              </a:rPr>
              <a:t>private</a:t>
            </a:r>
            <a:r>
              <a:rPr lang="cs-CZ" altLang="cs-CZ" dirty="0">
                <a:latin typeface="+mj-lt"/>
              </a:rPr>
              <a:t>/</a:t>
            </a:r>
            <a:r>
              <a:rPr lang="cs-CZ" altLang="cs-CZ" dirty="0" err="1">
                <a:latin typeface="+mj-lt"/>
              </a:rPr>
              <a:t>social</a:t>
            </a:r>
            <a:r>
              <a:rPr lang="cs-CZ" altLang="cs-CZ" dirty="0">
                <a:latin typeface="+mj-lt"/>
              </a:rPr>
              <a:t> </a:t>
            </a:r>
            <a:r>
              <a:rPr lang="cs-CZ" altLang="cs-CZ" dirty="0" err="1">
                <a:latin typeface="+mj-lt"/>
              </a:rPr>
              <a:t>demand</a:t>
            </a:r>
            <a:endParaRPr lang="cs-CZ" altLang="cs-CZ" dirty="0">
              <a:latin typeface="+mj-lt"/>
            </a:endParaRPr>
          </a:p>
        </p:txBody>
      </p:sp>
      <p:sp>
        <p:nvSpPr>
          <p:cNvPr id="1030" name="TextovéPole 1029"/>
          <p:cNvSpPr txBox="1">
            <a:spLocks noChangeArrowheads="1"/>
          </p:cNvSpPr>
          <p:nvPr/>
        </p:nvSpPr>
        <p:spPr bwMode="auto">
          <a:xfrm>
            <a:off x="5854701" y="5770564"/>
            <a:ext cx="74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latin typeface="Century Schoolbook" panose="02040604050505020304" pitchFamily="18" charset="0"/>
              </a:rPr>
              <a:t>Q</a:t>
            </a:r>
            <a:r>
              <a:rPr lang="cs-CZ" altLang="cs-CZ" sz="1600" dirty="0" err="1">
                <a:latin typeface="Century Schoolbook" panose="02040604050505020304" pitchFamily="18" charset="0"/>
              </a:rPr>
              <a:t>p</a:t>
            </a:r>
            <a:endParaRPr lang="cs-CZ" altLang="cs-CZ" sz="1600" dirty="0">
              <a:latin typeface="Century Schoolbook" panose="02040604050505020304" pitchFamily="18" charset="0"/>
            </a:endParaRPr>
          </a:p>
        </p:txBody>
      </p:sp>
      <p:sp>
        <p:nvSpPr>
          <p:cNvPr id="1032" name="TextovéPole 1031"/>
          <p:cNvSpPr txBox="1">
            <a:spLocks noChangeArrowheads="1"/>
          </p:cNvSpPr>
          <p:nvPr/>
        </p:nvSpPr>
        <p:spPr bwMode="auto">
          <a:xfrm>
            <a:off x="4868863" y="5770564"/>
            <a:ext cx="81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latin typeface="Century Schoolbook" panose="02040604050505020304" pitchFamily="18" charset="0"/>
              </a:rPr>
              <a:t>Q</a:t>
            </a:r>
            <a:r>
              <a:rPr lang="cs-CZ" altLang="cs-CZ" sz="1600" dirty="0" err="1">
                <a:latin typeface="Century Schoolbook" panose="02040604050505020304" pitchFamily="18" charset="0"/>
              </a:rPr>
              <a:t>s</a:t>
            </a:r>
            <a:endParaRPr lang="cs-CZ" altLang="cs-CZ" dirty="0">
              <a:latin typeface="Century Schoolbook" panose="02040604050505020304" pitchFamily="18" charset="0"/>
            </a:endParaRPr>
          </a:p>
        </p:txBody>
      </p:sp>
    </p:spTree>
    <p:extLst>
      <p:ext uri="{BB962C8B-B14F-4D97-AF65-F5344CB8AC3E}">
        <p14:creationId xmlns:p14="http://schemas.microsoft.com/office/powerpoint/2010/main" val="246881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dirty="0"/>
              <a:t>Důsledky negativní externality</a:t>
            </a:r>
          </a:p>
        </p:txBody>
      </p:sp>
      <p:sp>
        <p:nvSpPr>
          <p:cNvPr id="6147" name="Rectangle 3"/>
          <p:cNvSpPr>
            <a:spLocks noGrp="1" noChangeArrowheads="1"/>
          </p:cNvSpPr>
          <p:nvPr>
            <p:ph type="body" idx="1"/>
          </p:nvPr>
        </p:nvSpPr>
        <p:spPr>
          <a:xfrm>
            <a:off x="720000" y="1784364"/>
            <a:ext cx="11019418" cy="5165999"/>
          </a:xfrm>
        </p:spPr>
        <p:txBody>
          <a:bodyPr/>
          <a:lstStyle/>
          <a:p>
            <a:pPr marL="72000" indent="0">
              <a:lnSpc>
                <a:spcPct val="150000"/>
              </a:lnSpc>
              <a:buNone/>
            </a:pPr>
            <a:r>
              <a:rPr lang="cs-CZ" altLang="cs-CZ" sz="2400" dirty="0"/>
              <a:t>Externalita = selhání trhu. V čem trh selhává:</a:t>
            </a:r>
          </a:p>
          <a:p>
            <a:pPr lvl="1">
              <a:lnSpc>
                <a:spcPct val="150000"/>
              </a:lnSpc>
            </a:pPr>
            <a:r>
              <a:rPr lang="cs-CZ" altLang="cs-CZ" sz="2400" dirty="0"/>
              <a:t>Nedokáže ocenit externí náklady, nepostiženo cenovým mechanismem</a:t>
            </a:r>
          </a:p>
          <a:p>
            <a:pPr lvl="1">
              <a:lnSpc>
                <a:spcPct val="150000"/>
              </a:lnSpc>
            </a:pPr>
            <a:r>
              <a:rPr lang="cs-CZ" altLang="cs-CZ" sz="2400" dirty="0"/>
              <a:t>Trh nedokáže „přinutit“ producenta externality, aby při rozhodování o výstupu pracoval se „správnou“ nákladovou křivkou (místo MSC bere v potaz MPC)</a:t>
            </a:r>
          </a:p>
          <a:p>
            <a:pPr marL="324000" lvl="1" indent="0">
              <a:lnSpc>
                <a:spcPct val="150000"/>
              </a:lnSpc>
              <a:buNone/>
            </a:pPr>
            <a:endParaRPr lang="cs-CZ" altLang="cs-CZ" sz="2400" dirty="0"/>
          </a:p>
          <a:p>
            <a:pPr marL="72000" indent="0">
              <a:lnSpc>
                <a:spcPct val="150000"/>
              </a:lnSpc>
              <a:buNone/>
            </a:pPr>
            <a:r>
              <a:rPr lang="cs-CZ" altLang="cs-CZ" sz="2400" dirty="0"/>
              <a:t>Důsledky: Q</a:t>
            </a:r>
            <a:r>
              <a:rPr lang="cs-CZ" altLang="cs-CZ" sz="2400" baseline="-25000" dirty="0"/>
              <a:t>1</a:t>
            </a:r>
            <a:r>
              <a:rPr lang="en-US" altLang="cs-CZ" sz="2400" dirty="0"/>
              <a:t>&gt;</a:t>
            </a:r>
            <a:r>
              <a:rPr lang="cs-CZ" altLang="cs-CZ" sz="2400" dirty="0"/>
              <a:t> Q</a:t>
            </a:r>
            <a:r>
              <a:rPr lang="cs-CZ" altLang="cs-CZ" sz="2400" baseline="-25000" dirty="0"/>
              <a:t>2 </a:t>
            </a:r>
            <a:r>
              <a:rPr lang="cs-CZ" altLang="cs-CZ" sz="2400" dirty="0"/>
              <a:t>(nadprodukce)</a:t>
            </a:r>
          </a:p>
          <a:p>
            <a:pPr lvl="1">
              <a:lnSpc>
                <a:spcPct val="150000"/>
              </a:lnSpc>
            </a:pPr>
            <a:r>
              <a:rPr lang="cs-CZ" altLang="cs-CZ" sz="2400" dirty="0"/>
              <a:t>Snaha o řešení této mezery na trhu pomocí veřejných či soukromých řešení</a:t>
            </a:r>
          </a:p>
        </p:txBody>
      </p:sp>
    </p:spTree>
    <p:extLst>
      <p:ext uri="{BB962C8B-B14F-4D97-AF65-F5344CB8AC3E}">
        <p14:creationId xmlns:p14="http://schemas.microsoft.com/office/powerpoint/2010/main" val="1133511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dirty="0"/>
              <a:t>Pozitivní externality</a:t>
            </a:r>
          </a:p>
        </p:txBody>
      </p:sp>
      <p:cxnSp>
        <p:nvCxnSpPr>
          <p:cNvPr id="4" name="Přímá spojnice se šipkou 3"/>
          <p:cNvCxnSpPr/>
          <p:nvPr/>
        </p:nvCxnSpPr>
        <p:spPr>
          <a:xfrm flipV="1">
            <a:off x="3000375" y="2205039"/>
            <a:ext cx="0" cy="3311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Přímá spojnice se šipkou 4"/>
          <p:cNvCxnSpPr/>
          <p:nvPr/>
        </p:nvCxnSpPr>
        <p:spPr>
          <a:xfrm>
            <a:off x="3000375" y="5516563"/>
            <a:ext cx="475138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Přímá spojnice 5"/>
          <p:cNvCxnSpPr/>
          <p:nvPr/>
        </p:nvCxnSpPr>
        <p:spPr>
          <a:xfrm>
            <a:off x="3346450" y="2990851"/>
            <a:ext cx="2952750" cy="2449513"/>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Přímá spojnice 7"/>
          <p:cNvCxnSpPr/>
          <p:nvPr/>
        </p:nvCxnSpPr>
        <p:spPr>
          <a:xfrm>
            <a:off x="5097463" y="4437063"/>
            <a:ext cx="0" cy="10795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3432176" y="3409950"/>
            <a:ext cx="4160115" cy="1747838"/>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Přímá spojnice 9"/>
          <p:cNvCxnSpPr/>
          <p:nvPr/>
        </p:nvCxnSpPr>
        <p:spPr>
          <a:xfrm>
            <a:off x="5703888" y="4102101"/>
            <a:ext cx="19050" cy="13954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297" name="TextovéPole 10"/>
          <p:cNvSpPr txBox="1">
            <a:spLocks noChangeArrowheads="1"/>
          </p:cNvSpPr>
          <p:nvPr/>
        </p:nvSpPr>
        <p:spPr bwMode="auto">
          <a:xfrm>
            <a:off x="2208213" y="2033589"/>
            <a:ext cx="792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cs-CZ" altLang="cs-CZ" dirty="0">
                <a:latin typeface="Century Schoolbook" panose="02040604050505020304" pitchFamily="18" charset="0"/>
              </a:rPr>
              <a:t>P</a:t>
            </a:r>
          </a:p>
        </p:txBody>
      </p:sp>
      <p:sp>
        <p:nvSpPr>
          <p:cNvPr id="12298" name="TextovéPole 11"/>
          <p:cNvSpPr txBox="1">
            <a:spLocks noChangeArrowheads="1"/>
          </p:cNvSpPr>
          <p:nvPr/>
        </p:nvSpPr>
        <p:spPr bwMode="auto">
          <a:xfrm>
            <a:off x="7464425" y="5584826"/>
            <a:ext cx="1149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a:latin typeface="Century Schoolbook" panose="02040604050505020304" pitchFamily="18" charset="0"/>
              </a:rPr>
              <a:t>Q</a:t>
            </a:r>
          </a:p>
        </p:txBody>
      </p:sp>
      <p:sp>
        <p:nvSpPr>
          <p:cNvPr id="12299" name="TextovéPole 12"/>
          <p:cNvSpPr txBox="1">
            <a:spLocks noChangeArrowheads="1"/>
          </p:cNvSpPr>
          <p:nvPr/>
        </p:nvSpPr>
        <p:spPr bwMode="auto">
          <a:xfrm>
            <a:off x="6545262" y="2895898"/>
            <a:ext cx="3412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marginal private cost</a:t>
            </a:r>
            <a:r>
              <a:rPr lang="cs-CZ" dirty="0"/>
              <a:t>s</a:t>
            </a:r>
            <a:endParaRPr lang="en-US" dirty="0"/>
          </a:p>
        </p:txBody>
      </p:sp>
      <p:sp>
        <p:nvSpPr>
          <p:cNvPr id="14" name="TextovéPole 13"/>
          <p:cNvSpPr txBox="1">
            <a:spLocks noChangeArrowheads="1"/>
          </p:cNvSpPr>
          <p:nvPr/>
        </p:nvSpPr>
        <p:spPr bwMode="auto">
          <a:xfrm>
            <a:off x="6609917" y="4437063"/>
            <a:ext cx="2592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t>social</a:t>
            </a:r>
            <a:r>
              <a:rPr lang="cs-CZ" altLang="cs-CZ" dirty="0"/>
              <a:t> </a:t>
            </a:r>
            <a:r>
              <a:rPr lang="cs-CZ" altLang="cs-CZ" dirty="0" err="1"/>
              <a:t>demand</a:t>
            </a:r>
            <a:endParaRPr lang="cs-CZ" altLang="cs-CZ" dirty="0"/>
          </a:p>
        </p:txBody>
      </p:sp>
      <p:cxnSp>
        <p:nvCxnSpPr>
          <p:cNvPr id="15" name="Přímá spojnice se šipkou 14"/>
          <p:cNvCxnSpPr/>
          <p:nvPr/>
        </p:nvCxnSpPr>
        <p:spPr>
          <a:xfrm>
            <a:off x="4714875" y="3309938"/>
            <a:ext cx="0" cy="792162"/>
          </a:xfrm>
          <a:prstGeom prst="straightConnector1">
            <a:avLst/>
          </a:prstGeom>
          <a:ln w="317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a:spLocks noChangeArrowheads="1"/>
          </p:cNvSpPr>
          <p:nvPr/>
        </p:nvSpPr>
        <p:spPr bwMode="auto">
          <a:xfrm>
            <a:off x="2338388" y="3309939"/>
            <a:ext cx="23590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dirty="0">
                <a:solidFill>
                  <a:srgbClr val="00B050"/>
                </a:solidFill>
                <a:latin typeface="Century Schoolbook" panose="02040604050505020304" pitchFamily="18" charset="0"/>
              </a:rPr>
              <a:t>positive externality</a:t>
            </a:r>
          </a:p>
        </p:txBody>
      </p:sp>
      <p:sp>
        <p:nvSpPr>
          <p:cNvPr id="12303" name="TextovéPole 16"/>
          <p:cNvSpPr txBox="1">
            <a:spLocks noChangeArrowheads="1"/>
          </p:cNvSpPr>
          <p:nvPr/>
        </p:nvSpPr>
        <p:spPr bwMode="auto">
          <a:xfrm>
            <a:off x="6331816" y="4997450"/>
            <a:ext cx="237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t>private</a:t>
            </a:r>
            <a:r>
              <a:rPr lang="cs-CZ" altLang="cs-CZ" dirty="0"/>
              <a:t> </a:t>
            </a:r>
            <a:r>
              <a:rPr lang="cs-CZ" altLang="cs-CZ" dirty="0" err="1"/>
              <a:t>demand</a:t>
            </a:r>
            <a:endParaRPr lang="cs-CZ" altLang="cs-CZ" dirty="0"/>
          </a:p>
        </p:txBody>
      </p:sp>
      <p:sp>
        <p:nvSpPr>
          <p:cNvPr id="18" name="TextovéPole 17"/>
          <p:cNvSpPr txBox="1">
            <a:spLocks noChangeArrowheads="1"/>
          </p:cNvSpPr>
          <p:nvPr/>
        </p:nvSpPr>
        <p:spPr bwMode="auto">
          <a:xfrm>
            <a:off x="4714876" y="5770564"/>
            <a:ext cx="74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latin typeface="Century Schoolbook" panose="02040604050505020304" pitchFamily="18" charset="0"/>
              </a:rPr>
              <a:t>Q</a:t>
            </a:r>
            <a:r>
              <a:rPr lang="cs-CZ" altLang="cs-CZ" sz="1600" dirty="0" err="1">
                <a:latin typeface="Century Schoolbook" panose="02040604050505020304" pitchFamily="18" charset="0"/>
              </a:rPr>
              <a:t>p</a:t>
            </a:r>
            <a:endParaRPr lang="cs-CZ" altLang="cs-CZ" sz="1600" dirty="0">
              <a:latin typeface="Century Schoolbook" panose="02040604050505020304" pitchFamily="18" charset="0"/>
            </a:endParaRPr>
          </a:p>
        </p:txBody>
      </p:sp>
      <p:sp>
        <p:nvSpPr>
          <p:cNvPr id="19" name="TextovéPole 18"/>
          <p:cNvSpPr txBox="1">
            <a:spLocks noChangeArrowheads="1"/>
          </p:cNvSpPr>
          <p:nvPr/>
        </p:nvSpPr>
        <p:spPr bwMode="auto">
          <a:xfrm>
            <a:off x="5294313" y="5759451"/>
            <a:ext cx="81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dirty="0" err="1">
                <a:latin typeface="Century Schoolbook" panose="02040604050505020304" pitchFamily="18" charset="0"/>
              </a:rPr>
              <a:t>Q</a:t>
            </a:r>
            <a:r>
              <a:rPr lang="cs-CZ" altLang="cs-CZ" sz="1600" dirty="0" err="1">
                <a:latin typeface="Century Schoolbook" panose="02040604050505020304" pitchFamily="18" charset="0"/>
              </a:rPr>
              <a:t>s</a:t>
            </a:r>
            <a:endParaRPr lang="cs-CZ" altLang="cs-CZ" dirty="0">
              <a:latin typeface="Century Schoolbook" panose="02040604050505020304" pitchFamily="18" charset="0"/>
            </a:endParaRPr>
          </a:p>
        </p:txBody>
      </p:sp>
      <p:cxnSp>
        <p:nvCxnSpPr>
          <p:cNvPr id="28" name="Přímá spojnice 27"/>
          <p:cNvCxnSpPr/>
          <p:nvPr/>
        </p:nvCxnSpPr>
        <p:spPr>
          <a:xfrm>
            <a:off x="3984626" y="2708276"/>
            <a:ext cx="2543175" cy="2092325"/>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044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a:t>Důsledky pozitivní externality</a:t>
            </a:r>
          </a:p>
        </p:txBody>
      </p:sp>
      <p:sp>
        <p:nvSpPr>
          <p:cNvPr id="11267" name="Rectangle 3"/>
          <p:cNvSpPr>
            <a:spLocks noGrp="1" noChangeArrowheads="1"/>
          </p:cNvSpPr>
          <p:nvPr>
            <p:ph type="body" idx="1"/>
          </p:nvPr>
        </p:nvSpPr>
        <p:spPr>
          <a:xfrm>
            <a:off x="720000" y="1562693"/>
            <a:ext cx="11157964" cy="4139998"/>
          </a:xfrm>
        </p:spPr>
        <p:txBody>
          <a:bodyPr/>
          <a:lstStyle/>
          <a:p>
            <a:pPr marL="72000" indent="0">
              <a:lnSpc>
                <a:spcPct val="150000"/>
              </a:lnSpc>
              <a:buNone/>
            </a:pPr>
            <a:r>
              <a:rPr lang="cs-CZ" altLang="cs-CZ" sz="2400" dirty="0"/>
              <a:t>Externalita = selhání trhu. V čem trh selhává:</a:t>
            </a:r>
          </a:p>
          <a:p>
            <a:pPr lvl="1">
              <a:lnSpc>
                <a:spcPct val="150000"/>
              </a:lnSpc>
            </a:pPr>
            <a:r>
              <a:rPr lang="cs-CZ" altLang="cs-CZ" sz="2400" dirty="0"/>
              <a:t>Nedokáže ocenit externí užitky, nepostiženo cenovým mechanismem</a:t>
            </a:r>
          </a:p>
          <a:p>
            <a:pPr lvl="1">
              <a:lnSpc>
                <a:spcPct val="150000"/>
              </a:lnSpc>
            </a:pPr>
            <a:r>
              <a:rPr lang="cs-CZ" altLang="cs-CZ" sz="2400" dirty="0"/>
              <a:t>Trh nedokáže „přinutit“ producenta externality, aby při rozhodování o výstupu pracoval se „správnou“ užitkovou křivkou (místo MSU bere v potaz MPU)</a:t>
            </a:r>
          </a:p>
          <a:p>
            <a:pPr lvl="1">
              <a:lnSpc>
                <a:spcPct val="150000"/>
              </a:lnSpc>
            </a:pPr>
            <a:r>
              <a:rPr lang="cs-CZ" altLang="cs-CZ" sz="2400" dirty="0"/>
              <a:t>Oceňování externích užitků ještě obtížnější než oceňování externích nákladů</a:t>
            </a:r>
          </a:p>
          <a:p>
            <a:pPr>
              <a:lnSpc>
                <a:spcPct val="150000"/>
              </a:lnSpc>
            </a:pPr>
            <a:endParaRPr lang="cs-CZ" altLang="cs-CZ" sz="2400" dirty="0"/>
          </a:p>
          <a:p>
            <a:pPr>
              <a:lnSpc>
                <a:spcPct val="150000"/>
              </a:lnSpc>
            </a:pPr>
            <a:r>
              <a:rPr lang="cs-CZ" altLang="cs-CZ" sz="2400" dirty="0"/>
              <a:t>Důsledky: Q</a:t>
            </a:r>
            <a:r>
              <a:rPr lang="cs-CZ" altLang="cs-CZ" sz="2400" baseline="-25000" dirty="0"/>
              <a:t>1</a:t>
            </a:r>
            <a:r>
              <a:rPr lang="en-US" altLang="cs-CZ" sz="2400" dirty="0"/>
              <a:t>&lt;</a:t>
            </a:r>
            <a:r>
              <a:rPr lang="cs-CZ" altLang="cs-CZ" sz="2400" dirty="0"/>
              <a:t> Q</a:t>
            </a:r>
            <a:r>
              <a:rPr lang="cs-CZ" altLang="cs-CZ" sz="2400" baseline="-25000" dirty="0"/>
              <a:t>2 </a:t>
            </a:r>
            <a:r>
              <a:rPr lang="cs-CZ" altLang="cs-CZ" sz="2400" dirty="0"/>
              <a:t>(</a:t>
            </a:r>
            <a:r>
              <a:rPr lang="en-US" altLang="cs-CZ" sz="2400" dirty="0" err="1"/>
              <a:t>po</a:t>
            </a:r>
            <a:r>
              <a:rPr lang="cs-CZ" altLang="cs-CZ" sz="2400" dirty="0" err="1"/>
              <a:t>dprodukce</a:t>
            </a:r>
            <a:r>
              <a:rPr lang="cs-CZ" altLang="cs-CZ" sz="2400" dirty="0"/>
              <a:t>)</a:t>
            </a:r>
          </a:p>
          <a:p>
            <a:pPr lvl="1">
              <a:lnSpc>
                <a:spcPct val="150000"/>
              </a:lnSpc>
            </a:pPr>
            <a:r>
              <a:rPr lang="cs-CZ" altLang="cs-CZ" sz="2400" dirty="0"/>
              <a:t>Snaha o řešení této mezery na trhu pomocí veřejných či soukromých řešení</a:t>
            </a:r>
          </a:p>
          <a:p>
            <a:pPr>
              <a:lnSpc>
                <a:spcPct val="90000"/>
              </a:lnSpc>
            </a:pPr>
            <a:endParaRPr lang="cs-CZ" altLang="cs-CZ" sz="2400" dirty="0"/>
          </a:p>
        </p:txBody>
      </p:sp>
    </p:spTree>
    <p:extLst>
      <p:ext uri="{BB962C8B-B14F-4D97-AF65-F5344CB8AC3E}">
        <p14:creationId xmlns:p14="http://schemas.microsoft.com/office/powerpoint/2010/main" val="366951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37091" y="387491"/>
            <a:ext cx="10753200" cy="451576"/>
          </a:xfrm>
        </p:spPr>
        <p:txBody>
          <a:bodyPr/>
          <a:lstStyle/>
          <a:p>
            <a:r>
              <a:rPr lang="cs-CZ" dirty="0"/>
              <a:t>Nobelovka za </a:t>
            </a:r>
            <a:r>
              <a:rPr lang="pl-PL" dirty="0"/>
              <a:t>nový pohled na pracovní trh – minimální mzda</a:t>
            </a:r>
            <a:endParaRPr lang="cs-CZ" dirty="0"/>
          </a:p>
        </p:txBody>
      </p:sp>
      <p:sp>
        <p:nvSpPr>
          <p:cNvPr id="5" name="Zástupný symbol pro obsah 4"/>
          <p:cNvSpPr>
            <a:spLocks noGrp="1"/>
          </p:cNvSpPr>
          <p:nvPr>
            <p:ph idx="1"/>
          </p:nvPr>
        </p:nvSpPr>
        <p:spPr>
          <a:xfrm>
            <a:off x="535491" y="1782617"/>
            <a:ext cx="11287054" cy="4289527"/>
          </a:xfrm>
        </p:spPr>
        <p:txBody>
          <a:bodyPr/>
          <a:lstStyle/>
          <a:p>
            <a:pPr marL="72000" indent="0">
              <a:buNone/>
            </a:pPr>
            <a:r>
              <a:rPr lang="cs-CZ" sz="2400" dirty="0"/>
              <a:t>Laureát NC 2021 David Card s využitím přírodních experimentů analyzoval dopady minimální mzdy, imigrace a vzdělání na pracovní trh. Výsledky mimo jiné ukázaly, že </a:t>
            </a:r>
            <a:r>
              <a:rPr lang="cs-CZ" sz="2400" b="1" i="1" dirty="0"/>
              <a:t>zvýšení minimální mzdy nutně nevede ke snížení počtu pracovních míst</a:t>
            </a:r>
            <a:r>
              <a:rPr lang="cs-CZ" sz="2400" dirty="0"/>
              <a:t>. </a:t>
            </a:r>
          </a:p>
          <a:p>
            <a:endParaRPr lang="cs-CZ" sz="2400" dirty="0"/>
          </a:p>
          <a:p>
            <a:pPr marL="72000" indent="0" algn="ctr">
              <a:buNone/>
            </a:pPr>
            <a:r>
              <a:rPr lang="cs-CZ" sz="2400" i="1" dirty="0"/>
              <a:t>V roce 1992 provedli Card a </a:t>
            </a:r>
            <a:r>
              <a:rPr lang="cs-CZ" sz="2400" i="1" dirty="0" err="1"/>
              <a:t>Krueger</a:t>
            </a:r>
            <a:r>
              <a:rPr lang="cs-CZ" sz="2400" i="1" dirty="0"/>
              <a:t> rutinní </a:t>
            </a:r>
            <a:r>
              <a:rPr lang="cs-CZ" sz="2400" i="1" dirty="0">
                <a:hlinkClick r:id="rId2"/>
              </a:rPr>
              <a:t>studii o vlivu minimální mzdy</a:t>
            </a:r>
            <a:r>
              <a:rPr lang="cs-CZ" sz="2400" i="1" dirty="0"/>
              <a:t> - vybrali si restaurace rychlého občerstvení v New Jersey a Pensylvánii. Očekávali, že po tamním zvýšení minimální mzdy nízkopříjmové profese pocítí propouštění, jak jim velela teorie, která byla desítky let </a:t>
            </a:r>
            <a:r>
              <a:rPr lang="cs-CZ" sz="2400" i="1" dirty="0" err="1"/>
              <a:t>mainstreamem</a:t>
            </a:r>
            <a:r>
              <a:rPr lang="cs-CZ" sz="2400" i="1" dirty="0"/>
              <a:t>. Ale k jejich překvapení nic takového nezjistili. Došli k závěru, že mírné zvýšení minimální mzdy nemusí ničit pracovní místa.</a:t>
            </a:r>
          </a:p>
        </p:txBody>
      </p:sp>
    </p:spTree>
    <p:extLst>
      <p:ext uri="{BB962C8B-B14F-4D97-AF65-F5344CB8AC3E}">
        <p14:creationId xmlns:p14="http://schemas.microsoft.com/office/powerpoint/2010/main" val="4290743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E09913-20B5-2042-87D5-8E6C6DA4679B}"/>
              </a:ext>
            </a:extLst>
          </p:cNvPr>
          <p:cNvSpPr>
            <a:spLocks noGrp="1"/>
          </p:cNvSpPr>
          <p:nvPr>
            <p:ph type="title"/>
          </p:nvPr>
        </p:nvSpPr>
        <p:spPr/>
        <p:txBody>
          <a:bodyPr/>
          <a:lstStyle/>
          <a:p>
            <a:r>
              <a:rPr lang="cs-CZ" dirty="0"/>
              <a:t>Dva typy řešení</a:t>
            </a:r>
          </a:p>
        </p:txBody>
      </p:sp>
      <p:sp>
        <p:nvSpPr>
          <p:cNvPr id="3" name="Zástupný obsah 2">
            <a:extLst>
              <a:ext uri="{FF2B5EF4-FFF2-40B4-BE49-F238E27FC236}">
                <a16:creationId xmlns:a16="http://schemas.microsoft.com/office/drawing/2014/main" id="{2BBC4CF9-2493-4C49-BA8C-0AC21865F01C}"/>
              </a:ext>
            </a:extLst>
          </p:cNvPr>
          <p:cNvSpPr>
            <a:spLocks noGrp="1"/>
          </p:cNvSpPr>
          <p:nvPr>
            <p:ph idx="1"/>
          </p:nvPr>
        </p:nvSpPr>
        <p:spPr/>
        <p:txBody>
          <a:bodyPr/>
          <a:lstStyle/>
          <a:p>
            <a:pPr marL="72000" indent="0">
              <a:lnSpc>
                <a:spcPct val="150000"/>
              </a:lnSpc>
              <a:buNone/>
            </a:pPr>
            <a:r>
              <a:rPr lang="cs-CZ" b="1" dirty="0"/>
              <a:t>Veřejná: </a:t>
            </a:r>
          </a:p>
          <a:p>
            <a:pPr lvl="1">
              <a:lnSpc>
                <a:spcPct val="150000"/>
              </a:lnSpc>
            </a:pPr>
            <a:r>
              <a:rPr lang="cs-CZ" sz="2800" dirty="0"/>
              <a:t>Externalitu řeší někdo „třetí“</a:t>
            </a:r>
            <a:br>
              <a:rPr lang="cs-CZ" sz="2800" dirty="0"/>
            </a:br>
            <a:endParaRPr lang="cs-CZ" sz="2800" dirty="0"/>
          </a:p>
          <a:p>
            <a:pPr marL="72000" indent="0">
              <a:lnSpc>
                <a:spcPct val="150000"/>
              </a:lnSpc>
              <a:buNone/>
            </a:pPr>
            <a:r>
              <a:rPr lang="cs-CZ" b="1" dirty="0"/>
              <a:t>Soukromá:</a:t>
            </a:r>
          </a:p>
          <a:p>
            <a:pPr lvl="1">
              <a:lnSpc>
                <a:spcPct val="150000"/>
              </a:lnSpc>
            </a:pPr>
            <a:r>
              <a:rPr lang="cs-CZ" sz="2800" dirty="0"/>
              <a:t>Následky externalit řeší ti, kterých se problém dotýká</a:t>
            </a:r>
          </a:p>
          <a:p>
            <a:pPr lvl="1">
              <a:lnSpc>
                <a:spcPct val="150000"/>
              </a:lnSpc>
            </a:pPr>
            <a:r>
              <a:rPr lang="cs-CZ" sz="2800" dirty="0"/>
              <a:t>Stojí na principu, že ti, kterých se situace týká, se chtějí a mohou domluvit a vše vyřešit.</a:t>
            </a:r>
          </a:p>
        </p:txBody>
      </p:sp>
    </p:spTree>
    <p:extLst>
      <p:ext uri="{BB962C8B-B14F-4D97-AF65-F5344CB8AC3E}">
        <p14:creationId xmlns:p14="http://schemas.microsoft.com/office/powerpoint/2010/main" val="86545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cs-CZ" b="1" dirty="0"/>
              <a:t>Veřejná řešení </a:t>
            </a:r>
            <a:r>
              <a:rPr lang="cs-CZ" dirty="0"/>
              <a:t>(</a:t>
            </a:r>
            <a:r>
              <a:rPr lang="cs-CZ" dirty="0" err="1"/>
              <a:t>Pigou</a:t>
            </a:r>
            <a:r>
              <a:rPr lang="cs-CZ" dirty="0"/>
              <a:t>)</a:t>
            </a:r>
            <a:br>
              <a:rPr lang="cs-CZ" u="sng" dirty="0"/>
            </a:br>
            <a:endParaRPr lang="cs-CZ" dirty="0"/>
          </a:p>
        </p:txBody>
      </p:sp>
      <p:sp>
        <p:nvSpPr>
          <p:cNvPr id="30723" name="Rectangle 3"/>
          <p:cNvSpPr>
            <a:spLocks noGrp="1" noChangeArrowheads="1"/>
          </p:cNvSpPr>
          <p:nvPr>
            <p:ph idx="1"/>
          </p:nvPr>
        </p:nvSpPr>
        <p:spPr>
          <a:xfrm>
            <a:off x="720000" y="1692002"/>
            <a:ext cx="11213382" cy="5059780"/>
          </a:xfrm>
        </p:spPr>
        <p:txBody>
          <a:bodyPr>
            <a:normAutofit fontScale="92500" lnSpcReduction="10000"/>
          </a:bodyPr>
          <a:lstStyle/>
          <a:p>
            <a:pPr marL="72000" indent="0">
              <a:lnSpc>
                <a:spcPct val="150000"/>
              </a:lnSpc>
              <a:buNone/>
            </a:pPr>
            <a:r>
              <a:rPr lang="cs-CZ" dirty="0"/>
              <a:t>Korekční daně  a dotace: </a:t>
            </a:r>
          </a:p>
          <a:p>
            <a:pPr lvl="1">
              <a:lnSpc>
                <a:spcPct val="150000"/>
              </a:lnSpc>
            </a:pPr>
            <a:r>
              <a:rPr lang="cs-CZ" dirty="0"/>
              <a:t>tzv. </a:t>
            </a:r>
            <a:r>
              <a:rPr lang="cs-CZ" dirty="0" err="1"/>
              <a:t>Pigouvská</a:t>
            </a:r>
            <a:r>
              <a:rPr lang="cs-CZ" dirty="0"/>
              <a:t> daň: uvalit na výrobce daň ve stejné výši jako náklady na externalitu</a:t>
            </a:r>
          </a:p>
          <a:p>
            <a:pPr marL="72000" indent="0">
              <a:lnSpc>
                <a:spcPct val="150000"/>
              </a:lnSpc>
              <a:buNone/>
            </a:pPr>
            <a:r>
              <a:rPr lang="cs-CZ" dirty="0"/>
              <a:t>Zákazy: </a:t>
            </a:r>
          </a:p>
          <a:p>
            <a:pPr lvl="1">
              <a:lnSpc>
                <a:spcPct val="150000"/>
              </a:lnSpc>
            </a:pPr>
            <a:r>
              <a:rPr lang="cs-CZ" dirty="0"/>
              <a:t>nemožnost vyrábět v obydlených oblastech </a:t>
            </a:r>
          </a:p>
          <a:p>
            <a:pPr marL="72000" indent="0">
              <a:lnSpc>
                <a:spcPct val="150000"/>
              </a:lnSpc>
              <a:buNone/>
            </a:pPr>
            <a:r>
              <a:rPr lang="cs-CZ" dirty="0"/>
              <a:t>Příkazy</a:t>
            </a:r>
          </a:p>
          <a:p>
            <a:pPr lvl="1">
              <a:lnSpc>
                <a:spcPct val="150000"/>
              </a:lnSpc>
            </a:pPr>
            <a:r>
              <a:rPr lang="cs-CZ" dirty="0"/>
              <a:t>Každý výrobce musí mít předepsané vybavení snižující např. znečištění</a:t>
            </a:r>
          </a:p>
          <a:p>
            <a:pPr marL="72000" indent="0">
              <a:lnSpc>
                <a:spcPct val="150000"/>
              </a:lnSpc>
              <a:buNone/>
            </a:pPr>
            <a:r>
              <a:rPr lang="cs-CZ" dirty="0"/>
              <a:t>Regulace</a:t>
            </a:r>
          </a:p>
          <a:p>
            <a:pPr lvl="1">
              <a:lnSpc>
                <a:spcPct val="150000"/>
              </a:lnSpc>
            </a:pPr>
            <a:r>
              <a:rPr lang="cs-CZ" dirty="0"/>
              <a:t>povolenky (např. obchodovatelné) na množství znečištění</a:t>
            </a:r>
          </a:p>
          <a:p>
            <a:pPr marL="72000" indent="0">
              <a:lnSpc>
                <a:spcPct val="150000"/>
              </a:lnSpc>
              <a:buNone/>
            </a:pPr>
            <a:r>
              <a:rPr lang="cs-CZ" dirty="0"/>
              <a:t>Vlastní činnost vlády místo firem</a:t>
            </a:r>
          </a:p>
          <a:p>
            <a:pPr marL="72000" indent="0">
              <a:lnSpc>
                <a:spcPct val="150000"/>
              </a:lnSpc>
              <a:buNone/>
            </a:pPr>
            <a:r>
              <a:rPr lang="cs-CZ" dirty="0"/>
              <a:t>Pokuty</a:t>
            </a:r>
          </a:p>
          <a:p>
            <a:endParaRPr lang="cs-CZ" dirty="0"/>
          </a:p>
          <a:p>
            <a:pPr marL="0" indent="0">
              <a:buNone/>
            </a:pPr>
            <a:endParaRPr lang="cs-CZ" dirty="0"/>
          </a:p>
        </p:txBody>
      </p:sp>
    </p:spTree>
    <p:extLst>
      <p:ext uri="{BB962C8B-B14F-4D97-AF65-F5344CB8AC3E}">
        <p14:creationId xmlns:p14="http://schemas.microsoft.com/office/powerpoint/2010/main" val="397545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Pigouvská</a:t>
            </a:r>
            <a:r>
              <a:rPr lang="cs-CZ" dirty="0"/>
              <a:t> daň</a:t>
            </a:r>
          </a:p>
        </p:txBody>
      </p:sp>
      <p:pic>
        <p:nvPicPr>
          <p:cNvPr id="6" name="Zástupný obsah 5" descr="Social_cost_with_tax.svg.png">
            <a:extLst>
              <a:ext uri="{FF2B5EF4-FFF2-40B4-BE49-F238E27FC236}">
                <a16:creationId xmlns:a16="http://schemas.microsoft.com/office/drawing/2014/main" id="{31FBF6FA-0BDB-4740-9149-D0E34B4FAD4D}"/>
              </a:ext>
            </a:extLst>
          </p:cNvPr>
          <p:cNvPicPr>
            <a:picLocks noGrp="1" noChangeAspect="1"/>
          </p:cNvPicPr>
          <p:nvPr>
            <p:ph idx="1"/>
          </p:nvPr>
        </p:nvPicPr>
        <p:blipFill>
          <a:blip r:embed="rId2" cstate="print"/>
          <a:stretch>
            <a:fillRect/>
          </a:stretch>
        </p:blipFill>
        <p:spPr>
          <a:xfrm>
            <a:off x="1970793" y="1729405"/>
            <a:ext cx="7385644" cy="4726812"/>
          </a:xfrm>
          <a:prstGeom prst="rect">
            <a:avLst/>
          </a:prstGeom>
        </p:spPr>
      </p:pic>
    </p:spTree>
    <p:extLst>
      <p:ext uri="{BB962C8B-B14F-4D97-AF65-F5344CB8AC3E}">
        <p14:creationId xmlns:p14="http://schemas.microsoft.com/office/powerpoint/2010/main" val="2456433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cs-CZ" dirty="0"/>
              <a:t>Veřejná řešení pro a proti</a:t>
            </a:r>
          </a:p>
        </p:txBody>
      </p:sp>
      <p:sp>
        <p:nvSpPr>
          <p:cNvPr id="154627" name="Rectangle 3"/>
          <p:cNvSpPr>
            <a:spLocks noGrp="1" noChangeArrowheads="1"/>
          </p:cNvSpPr>
          <p:nvPr>
            <p:ph idx="1"/>
          </p:nvPr>
        </p:nvSpPr>
        <p:spPr>
          <a:xfrm>
            <a:off x="720000" y="2052220"/>
            <a:ext cx="10753200" cy="4139998"/>
          </a:xfrm>
        </p:spPr>
        <p:txBody>
          <a:bodyPr/>
          <a:lstStyle/>
          <a:p>
            <a:pPr marL="0" indent="0">
              <a:buNone/>
            </a:pPr>
            <a:r>
              <a:rPr lang="cs-CZ" dirty="0"/>
              <a:t>+ Důvodem mohou být nižší transakční náklady vlády na řešení externality.</a:t>
            </a:r>
          </a:p>
          <a:p>
            <a:pPr marL="0" indent="0">
              <a:buNone/>
            </a:pPr>
            <a:r>
              <a:rPr lang="cs-CZ" dirty="0"/>
              <a:t>+ Vláda je schopna uplatnit </a:t>
            </a:r>
            <a:r>
              <a:rPr lang="cs-CZ" b="1" dirty="0"/>
              <a:t>donucení</a:t>
            </a:r>
            <a:r>
              <a:rPr lang="cs-CZ" dirty="0"/>
              <a:t>.</a:t>
            </a:r>
          </a:p>
          <a:p>
            <a:pPr marL="0" indent="0">
              <a:buNone/>
            </a:pPr>
            <a:endParaRPr lang="cs-CZ" b="1" dirty="0"/>
          </a:p>
          <a:p>
            <a:pPr marL="0" indent="0">
              <a:buNone/>
            </a:pPr>
            <a:r>
              <a:rPr lang="cs-CZ" dirty="0"/>
              <a:t>- Problémem zůstává ohodnocení nákladů a přínosů zdanění, regulace či zákazu.</a:t>
            </a:r>
          </a:p>
        </p:txBody>
      </p:sp>
    </p:spTree>
    <p:extLst>
      <p:ext uri="{BB962C8B-B14F-4D97-AF65-F5344CB8AC3E}">
        <p14:creationId xmlns:p14="http://schemas.microsoft.com/office/powerpoint/2010/main" val="847781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b="1" dirty="0"/>
              <a:t>Soukromá řešení externalit</a:t>
            </a:r>
            <a:endParaRPr lang="cs-CZ" dirty="0"/>
          </a:p>
        </p:txBody>
      </p:sp>
      <p:sp>
        <p:nvSpPr>
          <p:cNvPr id="30724" name="Rectangle 4"/>
          <p:cNvSpPr>
            <a:spLocks noGrp="1" noChangeArrowheads="1"/>
          </p:cNvSpPr>
          <p:nvPr>
            <p:ph idx="1"/>
          </p:nvPr>
        </p:nvSpPr>
        <p:spPr>
          <a:xfrm>
            <a:off x="719999" y="1692002"/>
            <a:ext cx="10927055" cy="4810398"/>
          </a:xfrm>
        </p:spPr>
        <p:txBody>
          <a:bodyPr>
            <a:normAutofit fontScale="85000" lnSpcReduction="20000"/>
          </a:bodyPr>
          <a:lstStyle/>
          <a:p>
            <a:pPr marL="342900" lvl="1" indent="-342900"/>
            <a:r>
              <a:rPr lang="cs-CZ" sz="3600" b="1" dirty="0"/>
              <a:t>Internalizace externalit:</a:t>
            </a:r>
          </a:p>
          <a:p>
            <a:pPr marL="742950" lvl="2" indent="-342900"/>
            <a:r>
              <a:rPr lang="cs-CZ" altLang="cs-CZ" sz="3600" dirty="0"/>
              <a:t>vytvoření tak velké jednotky, aby se externí náklady (užitky) projevily uvnitř jednotky a nezasahovaly jiné subjekty mimo jednotku (za podmínky perfektně vymezených vlastnických práv)</a:t>
            </a:r>
          </a:p>
          <a:p>
            <a:pPr marL="400050" lvl="2" indent="0">
              <a:buNone/>
            </a:pPr>
            <a:endParaRPr lang="cs-CZ" altLang="cs-CZ" sz="3600" dirty="0"/>
          </a:p>
          <a:p>
            <a:pPr marL="742950" lvl="2" indent="-342900"/>
            <a:r>
              <a:rPr lang="cs-CZ" altLang="cs-CZ" sz="2600" dirty="0"/>
              <a:t>Příklad: včelař</a:t>
            </a:r>
            <a:r>
              <a:rPr lang="en-US" altLang="cs-CZ" sz="2600" dirty="0">
                <a:cs typeface="Arial" pitchFamily="34" charset="0"/>
              </a:rPr>
              <a:t>&amp;</a:t>
            </a:r>
            <a:r>
              <a:rPr lang="cs-CZ" altLang="cs-CZ" sz="2600" dirty="0">
                <a:cs typeface="Arial" pitchFamily="34" charset="0"/>
              </a:rPr>
              <a:t>sadař - </a:t>
            </a:r>
            <a:r>
              <a:rPr lang="cs-CZ" sz="2600" dirty="0"/>
              <a:t>včelařovy včely opylují květy sadařových stromů, úroda z jablek se zvyšuje a zároveň včelař má díky tomu med = oba mají užitek, jde o pozitivní externalitu. </a:t>
            </a:r>
          </a:p>
          <a:p>
            <a:pPr marL="742950" lvl="2" indent="-342900"/>
            <a:r>
              <a:rPr lang="cs-CZ" sz="2600" dirty="0"/>
              <a:t>Řešení pomoci internalizace:  pokud včelař a sadař vytvoří firmu „</a:t>
            </a:r>
            <a:r>
              <a:rPr lang="cs-CZ" sz="2600" dirty="0" err="1"/>
              <a:t>Včelař&amp;Sadař</a:t>
            </a:r>
            <a:r>
              <a:rPr lang="cs-CZ" sz="2600" dirty="0"/>
              <a:t> s.r.o.“ – externí užitky se projeví jen uvnitř této jednotky, nezasahují ven)</a:t>
            </a:r>
            <a:endParaRPr lang="cs-CZ" altLang="cs-CZ" sz="2600" dirty="0">
              <a:cs typeface="Arial" pitchFamily="34" charset="0"/>
            </a:endParaRPr>
          </a:p>
          <a:p>
            <a:pPr marL="342900" lvl="1" indent="-342900"/>
            <a:endParaRPr lang="cs-CZ" sz="3600" dirty="0"/>
          </a:p>
          <a:p>
            <a:pPr marL="342900" lvl="1" indent="-342900"/>
            <a:r>
              <a:rPr lang="cs-CZ" sz="3600" b="1" dirty="0" err="1"/>
              <a:t>Coaseův</a:t>
            </a:r>
            <a:r>
              <a:rPr lang="cs-CZ" sz="3600" b="1" dirty="0"/>
              <a:t> teorém</a:t>
            </a:r>
          </a:p>
          <a:p>
            <a:pPr>
              <a:buFont typeface="Wingdings" pitchFamily="2" charset="2"/>
              <a:buNone/>
            </a:pPr>
            <a:endParaRPr lang="cs-CZ" dirty="0"/>
          </a:p>
        </p:txBody>
      </p:sp>
    </p:spTree>
    <p:extLst>
      <p:ext uri="{BB962C8B-B14F-4D97-AF65-F5344CB8AC3E}">
        <p14:creationId xmlns:p14="http://schemas.microsoft.com/office/powerpoint/2010/main" val="3332298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cs-CZ" dirty="0" err="1"/>
              <a:t>Coaseův</a:t>
            </a:r>
            <a:r>
              <a:rPr lang="cs-CZ" dirty="0"/>
              <a:t> teorém</a:t>
            </a:r>
          </a:p>
        </p:txBody>
      </p:sp>
      <p:sp>
        <p:nvSpPr>
          <p:cNvPr id="26627" name="Rectangle 3"/>
          <p:cNvSpPr>
            <a:spLocks noGrp="1" noChangeArrowheads="1"/>
          </p:cNvSpPr>
          <p:nvPr>
            <p:ph idx="1"/>
          </p:nvPr>
        </p:nvSpPr>
        <p:spPr/>
        <p:txBody>
          <a:bodyPr/>
          <a:lstStyle/>
          <a:p>
            <a:pPr marL="72000" indent="0" algn="ctr">
              <a:lnSpc>
                <a:spcPct val="90000"/>
              </a:lnSpc>
              <a:buNone/>
            </a:pPr>
            <a:r>
              <a:rPr lang="cs-CZ" b="1" dirty="0"/>
              <a:t>Za splnění určitých podmínek, může vyjednávání vést </a:t>
            </a:r>
            <a:br>
              <a:rPr lang="cs-CZ" b="1" dirty="0"/>
            </a:br>
            <a:r>
              <a:rPr lang="cs-CZ" b="1" dirty="0"/>
              <a:t>k </a:t>
            </a:r>
            <a:r>
              <a:rPr lang="cs-CZ" b="1" dirty="0" err="1"/>
              <a:t>Pareto</a:t>
            </a:r>
            <a:r>
              <a:rPr lang="cs-CZ" b="1" dirty="0"/>
              <a:t> optimálnímu výstupu:</a:t>
            </a:r>
          </a:p>
          <a:p>
            <a:pPr marL="72000" indent="0" algn="ctr">
              <a:lnSpc>
                <a:spcPct val="90000"/>
              </a:lnSpc>
              <a:buNone/>
            </a:pPr>
            <a:endParaRPr lang="cs-CZ" b="1" dirty="0"/>
          </a:p>
          <a:p>
            <a:pPr marL="838350" lvl="1" indent="-514350" algn="ctr">
              <a:lnSpc>
                <a:spcPct val="90000"/>
              </a:lnSpc>
              <a:buFont typeface="+mj-lt"/>
              <a:buAutoNum type="arabicPeriod"/>
            </a:pPr>
            <a:r>
              <a:rPr lang="cs-CZ" altLang="cs-CZ" sz="2800" dirty="0"/>
              <a:t>Perfektně vymezená vlastnická práva</a:t>
            </a:r>
          </a:p>
          <a:p>
            <a:pPr marL="838350" lvl="1" indent="-514350" algn="ctr">
              <a:lnSpc>
                <a:spcPct val="90000"/>
              </a:lnSpc>
              <a:buFont typeface="+mj-lt"/>
              <a:buAutoNum type="arabicPeriod"/>
            </a:pPr>
            <a:r>
              <a:rPr lang="cs-CZ" altLang="cs-CZ" sz="2800" dirty="0"/>
              <a:t>Nulové, nebo zanedbatelné transakční náklady</a:t>
            </a:r>
          </a:p>
          <a:p>
            <a:pPr marL="72000" indent="0" algn="ctr">
              <a:lnSpc>
                <a:spcPct val="90000"/>
              </a:lnSpc>
              <a:buNone/>
            </a:pPr>
            <a:endParaRPr lang="cs-CZ" b="1" dirty="0"/>
          </a:p>
          <a:p>
            <a:pPr>
              <a:lnSpc>
                <a:spcPct val="90000"/>
              </a:lnSpc>
            </a:pPr>
            <a:r>
              <a:rPr lang="cs-CZ" altLang="cs-CZ" dirty="0"/>
              <a:t>„</a:t>
            </a:r>
            <a:r>
              <a:rPr lang="cs-CZ" altLang="cs-CZ" sz="2000" dirty="0"/>
              <a:t>Nutnost vědět, je-li či není za poškozování odpovědný znečišťovatel je důležitá proto, </a:t>
            </a:r>
            <a:br>
              <a:rPr lang="cs-CZ" altLang="cs-CZ" sz="2000" dirty="0"/>
            </a:br>
            <a:r>
              <a:rPr lang="cs-CZ" altLang="cs-CZ" sz="2000" dirty="0"/>
              <a:t>že bez určení výchozího rozdělení práv nemohou vzniknout tržní transakce, které by umožňovaly přesunovat a rekombinovat tato práva. Ale konečný výsledek (který maximalizuje hodnotu produkce) je nezávislý na právním uspořádání, pokud předpokládáme, že cenový systém pracuje bez nákladů.“</a:t>
            </a:r>
          </a:p>
          <a:p>
            <a:pPr>
              <a:lnSpc>
                <a:spcPct val="90000"/>
              </a:lnSpc>
            </a:pPr>
            <a:endParaRPr lang="cs-CZ" altLang="cs-CZ" sz="2000" dirty="0"/>
          </a:p>
          <a:p>
            <a:pPr eaLnBrk="1" hangingPunct="1">
              <a:lnSpc>
                <a:spcPct val="90000"/>
              </a:lnSpc>
            </a:pPr>
            <a:r>
              <a:rPr lang="cs-CZ" altLang="cs-CZ" sz="2000" dirty="0"/>
              <a:t>Výchozí alokace zákonných oprávnění nemá žádný dlouhodobý vliv na efektivnost, </a:t>
            </a:r>
            <a:br>
              <a:rPr lang="cs-CZ" altLang="cs-CZ" sz="2000" dirty="0"/>
            </a:br>
            <a:r>
              <a:rPr lang="cs-CZ" altLang="cs-CZ" sz="2000" dirty="0"/>
              <a:t>pokud jsou transakční náklady jejich směny nulové.</a:t>
            </a:r>
          </a:p>
          <a:p>
            <a:pPr lvl="1" eaLnBrk="1" hangingPunct="1">
              <a:lnSpc>
                <a:spcPct val="90000"/>
              </a:lnSpc>
            </a:pPr>
            <a:endParaRPr lang="cs-CZ" altLang="cs-CZ" dirty="0"/>
          </a:p>
        </p:txBody>
      </p:sp>
    </p:spTree>
    <p:extLst>
      <p:ext uri="{BB962C8B-B14F-4D97-AF65-F5344CB8AC3E}">
        <p14:creationId xmlns:p14="http://schemas.microsoft.com/office/powerpoint/2010/main" val="1157432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606426"/>
            <a:ext cx="10515600" cy="1325563"/>
          </a:xfrm>
        </p:spPr>
        <p:txBody>
          <a:bodyPr/>
          <a:lstStyle/>
          <a:p>
            <a:r>
              <a:rPr lang="cs-CZ" dirty="0"/>
              <a:t>Externality jako spor přístupů</a:t>
            </a:r>
          </a:p>
        </p:txBody>
      </p:sp>
      <p:sp>
        <p:nvSpPr>
          <p:cNvPr id="5" name="Zástupný symbol pro text 4"/>
          <p:cNvSpPr>
            <a:spLocks noGrp="1"/>
          </p:cNvSpPr>
          <p:nvPr>
            <p:ph type="body" idx="1"/>
          </p:nvPr>
        </p:nvSpPr>
        <p:spPr>
          <a:xfrm>
            <a:off x="839787" y="1681163"/>
            <a:ext cx="5157787" cy="823912"/>
          </a:xfrm>
        </p:spPr>
        <p:txBody>
          <a:bodyPr/>
          <a:lstStyle/>
          <a:p>
            <a:r>
              <a:rPr lang="cs-CZ" dirty="0"/>
              <a:t>Selhání trhu?</a:t>
            </a:r>
          </a:p>
        </p:txBody>
      </p:sp>
      <p:sp>
        <p:nvSpPr>
          <p:cNvPr id="6" name="Zástupný symbol pro obsah 5"/>
          <p:cNvSpPr>
            <a:spLocks noGrp="1"/>
          </p:cNvSpPr>
          <p:nvPr>
            <p:ph sz="half" idx="2"/>
          </p:nvPr>
        </p:nvSpPr>
        <p:spPr>
          <a:xfrm>
            <a:off x="839787" y="2874530"/>
            <a:ext cx="5157787" cy="3684588"/>
          </a:xfrm>
        </p:spPr>
        <p:txBody>
          <a:bodyPr/>
          <a:lstStyle/>
          <a:p>
            <a:r>
              <a:rPr lang="cs-CZ" dirty="0"/>
              <a:t>Trh selhává při alokaci zdrojů, není dosaženo </a:t>
            </a:r>
            <a:r>
              <a:rPr lang="cs-CZ" dirty="0" err="1"/>
              <a:t>Pareto</a:t>
            </a:r>
            <a:r>
              <a:rPr lang="cs-CZ" dirty="0"/>
              <a:t> optima</a:t>
            </a:r>
          </a:p>
          <a:p>
            <a:r>
              <a:rPr lang="cs-CZ" dirty="0"/>
              <a:t>Neoklasická ekonomie (NE)</a:t>
            </a:r>
          </a:p>
          <a:p>
            <a:endParaRPr lang="cs-CZ" dirty="0"/>
          </a:p>
          <a:p>
            <a:endParaRPr lang="cs-CZ" dirty="0"/>
          </a:p>
        </p:txBody>
      </p:sp>
      <p:sp>
        <p:nvSpPr>
          <p:cNvPr id="7" name="Zástupný symbol pro text 6"/>
          <p:cNvSpPr>
            <a:spLocks noGrp="1"/>
          </p:cNvSpPr>
          <p:nvPr>
            <p:ph type="body" sz="quarter" idx="3"/>
          </p:nvPr>
        </p:nvSpPr>
        <p:spPr/>
        <p:txBody>
          <a:bodyPr/>
          <a:lstStyle/>
          <a:p>
            <a:r>
              <a:rPr lang="cs-CZ" dirty="0"/>
              <a:t>Neexistence trhu?</a:t>
            </a:r>
          </a:p>
        </p:txBody>
      </p:sp>
      <p:sp>
        <p:nvSpPr>
          <p:cNvPr id="8" name="Zástupný symbol pro obsah 7"/>
          <p:cNvSpPr>
            <a:spLocks noGrp="1"/>
          </p:cNvSpPr>
          <p:nvPr>
            <p:ph sz="quarter" idx="4"/>
          </p:nvPr>
        </p:nvSpPr>
        <p:spPr>
          <a:xfrm>
            <a:off x="6172200" y="2782166"/>
            <a:ext cx="5183188" cy="3684588"/>
          </a:xfrm>
        </p:spPr>
        <p:txBody>
          <a:bodyPr>
            <a:normAutofit fontScale="92500"/>
          </a:bodyPr>
          <a:lstStyle/>
          <a:p>
            <a:r>
              <a:rPr lang="cs-CZ" dirty="0"/>
              <a:t>Trh (cenový mechanismus) </a:t>
            </a:r>
            <a:br>
              <a:rPr lang="cs-CZ" dirty="0"/>
            </a:br>
            <a:r>
              <a:rPr lang="cs-CZ" dirty="0"/>
              <a:t>v těchto případech neexistuje</a:t>
            </a:r>
          </a:p>
          <a:p>
            <a:r>
              <a:rPr lang="cs-CZ" dirty="0"/>
              <a:t>Liberalismus, </a:t>
            </a:r>
            <a:r>
              <a:rPr lang="cs-CZ" dirty="0" err="1"/>
              <a:t>ultraliberlismus</a:t>
            </a:r>
            <a:endParaRPr lang="cs-CZ" dirty="0"/>
          </a:p>
          <a:p>
            <a:pPr marL="0" indent="0">
              <a:buNone/>
            </a:pPr>
            <a:r>
              <a:rPr lang="cs-CZ" dirty="0"/>
              <a:t>vs.</a:t>
            </a:r>
          </a:p>
          <a:p>
            <a:r>
              <a:rPr lang="cs-CZ" dirty="0"/>
              <a:t>Hledání jiných vysvětlení fungování ekonomiky než pomocí dokonalé konkurence (teorie her, behaviorální ekonomie, apod.) </a:t>
            </a:r>
          </a:p>
        </p:txBody>
      </p:sp>
    </p:spTree>
    <p:extLst>
      <p:ext uri="{BB962C8B-B14F-4D97-AF65-F5344CB8AC3E}">
        <p14:creationId xmlns:p14="http://schemas.microsoft.com/office/powerpoint/2010/main" val="3150407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C95B87B-B36D-4E02-A3A6-F38532F65665}"/>
              </a:ext>
            </a:extLst>
          </p:cNvPr>
          <p:cNvSpPr>
            <a:spLocks noGrp="1"/>
          </p:cNvSpPr>
          <p:nvPr>
            <p:ph type="title"/>
          </p:nvPr>
        </p:nvSpPr>
        <p:spPr/>
        <p:txBody>
          <a:bodyPr/>
          <a:lstStyle/>
          <a:p>
            <a:r>
              <a:rPr lang="cs-CZ" dirty="0"/>
              <a:t>Asymetrie informaci</a:t>
            </a:r>
          </a:p>
        </p:txBody>
      </p:sp>
      <p:sp>
        <p:nvSpPr>
          <p:cNvPr id="5" name="Zástupný obsah 4">
            <a:extLst>
              <a:ext uri="{FF2B5EF4-FFF2-40B4-BE49-F238E27FC236}">
                <a16:creationId xmlns:a16="http://schemas.microsoft.com/office/drawing/2014/main" id="{A510C5D1-737E-4039-8BA0-77D5260B492E}"/>
              </a:ext>
            </a:extLst>
          </p:cNvPr>
          <p:cNvSpPr>
            <a:spLocks noGrp="1"/>
          </p:cNvSpPr>
          <p:nvPr>
            <p:ph idx="1"/>
          </p:nvPr>
        </p:nvSpPr>
        <p:spPr>
          <a:xfrm>
            <a:off x="720000" y="1692002"/>
            <a:ext cx="11281500" cy="4139998"/>
          </a:xfrm>
        </p:spPr>
        <p:txBody>
          <a:bodyPr/>
          <a:lstStyle/>
          <a:p>
            <a:r>
              <a:rPr lang="cs-CZ" sz="2400" b="1" i="1" dirty="0" err="1"/>
              <a:t>The</a:t>
            </a:r>
            <a:r>
              <a:rPr lang="cs-CZ" sz="2400" b="1" i="1" dirty="0"/>
              <a:t> market </a:t>
            </a:r>
            <a:r>
              <a:rPr lang="cs-CZ" sz="2400" b="1" i="1" dirty="0" err="1"/>
              <a:t>for</a:t>
            </a:r>
            <a:r>
              <a:rPr lang="cs-CZ" sz="2400" b="1" i="1" dirty="0"/>
              <a:t> </a:t>
            </a:r>
            <a:r>
              <a:rPr lang="cs-CZ" sz="2400" b="1" i="1" dirty="0" err="1"/>
              <a:t>lemons</a:t>
            </a:r>
            <a:r>
              <a:rPr lang="cs-CZ" sz="2400" b="1" i="1" dirty="0"/>
              <a:t> </a:t>
            </a:r>
            <a:r>
              <a:rPr lang="cs-CZ" sz="2400" dirty="0"/>
              <a:t>se také nazývá podřadný trh, nebo </a:t>
            </a:r>
            <a:r>
              <a:rPr lang="cs-CZ" sz="2400" b="1" dirty="0" err="1"/>
              <a:t>Akerlof</a:t>
            </a:r>
            <a:r>
              <a:rPr lang="cs-CZ" sz="2400" b="1" dirty="0"/>
              <a:t> model</a:t>
            </a:r>
            <a:r>
              <a:rPr lang="cs-CZ" sz="2400" dirty="0"/>
              <a:t>.</a:t>
            </a:r>
          </a:p>
          <a:p>
            <a:r>
              <a:rPr lang="cs-CZ" sz="2400" dirty="0"/>
              <a:t>Odkazuje na trh s asymetrickými informacemi, tj. na trhu má prodávající výrobku více informací o jakosti výrobku než kupující. V extrémních případech se trh přestane zmenšovat a neexistuje, což je nepříznivý výběr informační ekonomiky. </a:t>
            </a:r>
          </a:p>
          <a:p>
            <a:r>
              <a:rPr lang="cs-CZ" sz="2400" dirty="0"/>
              <a:t>"Citrón" v americkém slangu znamená "podřadný" nebo "nepoužitelný". Tržní účinek citronu spočívá v tom, že v případě asymetrických informací jsou dobré zboží často odstraněno a podřadné zboží bude postupně zabírat trh, čímž nahradí dobré zboží, což povede k podřadnému zboží na trhu.</a:t>
            </a:r>
          </a:p>
          <a:p>
            <a:r>
              <a:rPr lang="cs-CZ" sz="2400" dirty="0"/>
              <a:t>Nobelova cena v roku 2001.</a:t>
            </a:r>
          </a:p>
        </p:txBody>
      </p:sp>
    </p:spTree>
    <p:extLst>
      <p:ext uri="{BB962C8B-B14F-4D97-AF65-F5344CB8AC3E}">
        <p14:creationId xmlns:p14="http://schemas.microsoft.com/office/powerpoint/2010/main" val="103273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57E8939-01E8-447D-A1ED-732ECA35AC6B}"/>
              </a:ext>
            </a:extLst>
          </p:cNvPr>
          <p:cNvSpPr>
            <a:spLocks noGrp="1" noChangeArrowheads="1"/>
          </p:cNvSpPr>
          <p:nvPr>
            <p:ph type="title"/>
          </p:nvPr>
        </p:nvSpPr>
        <p:spPr/>
        <p:txBody>
          <a:bodyPr/>
          <a:lstStyle/>
          <a:p>
            <a:pPr eaLnBrk="1" hangingPunct="1"/>
            <a:r>
              <a:rPr lang="cs-CZ" altLang="en-US" dirty="0"/>
              <a:t>Veřejné statky</a:t>
            </a:r>
          </a:p>
        </p:txBody>
      </p:sp>
      <p:sp>
        <p:nvSpPr>
          <p:cNvPr id="14339" name="Rectangle 3">
            <a:extLst>
              <a:ext uri="{FF2B5EF4-FFF2-40B4-BE49-F238E27FC236}">
                <a16:creationId xmlns:a16="http://schemas.microsoft.com/office/drawing/2014/main" id="{6B27F8A6-7FC7-4965-A9A6-B28FC38A92BB}"/>
              </a:ext>
            </a:extLst>
          </p:cNvPr>
          <p:cNvSpPr>
            <a:spLocks noGrp="1" noChangeArrowheads="1"/>
          </p:cNvSpPr>
          <p:nvPr>
            <p:ph idx="1"/>
          </p:nvPr>
        </p:nvSpPr>
        <p:spPr>
          <a:xfrm>
            <a:off x="720000" y="1511085"/>
            <a:ext cx="10753200" cy="4320915"/>
          </a:xfrm>
        </p:spPr>
        <p:txBody>
          <a:bodyPr/>
          <a:lstStyle/>
          <a:p>
            <a:pPr eaLnBrk="1" hangingPunct="1">
              <a:lnSpc>
                <a:spcPct val="150000"/>
              </a:lnSpc>
            </a:pPr>
            <a:r>
              <a:rPr lang="cs-CZ" altLang="en-US" dirty="0"/>
              <a:t>veřejné vs. veřejně poskytované</a:t>
            </a:r>
          </a:p>
          <a:p>
            <a:pPr eaLnBrk="1" hangingPunct="1">
              <a:lnSpc>
                <a:spcPct val="150000"/>
              </a:lnSpc>
            </a:pPr>
            <a:r>
              <a:rPr lang="cs-CZ" altLang="en-US" dirty="0"/>
              <a:t>institucionální a ekonomické kritérium dělení statků</a:t>
            </a:r>
          </a:p>
          <a:p>
            <a:pPr eaLnBrk="1" hangingPunct="1">
              <a:lnSpc>
                <a:spcPct val="150000"/>
              </a:lnSpc>
            </a:pPr>
            <a:r>
              <a:rPr lang="cs-CZ" altLang="en-US" dirty="0"/>
              <a:t>poskytování (financování) vs. spotřeba</a:t>
            </a:r>
          </a:p>
          <a:p>
            <a:pPr eaLnBrk="1" hangingPunct="1">
              <a:lnSpc>
                <a:spcPct val="150000"/>
              </a:lnSpc>
            </a:pPr>
            <a:r>
              <a:rPr lang="cs-CZ" altLang="en-US" dirty="0"/>
              <a:t>vlastnosti veřejných statků</a:t>
            </a:r>
          </a:p>
          <a:p>
            <a:pPr eaLnBrk="1" hangingPunct="1">
              <a:lnSpc>
                <a:spcPct val="150000"/>
              </a:lnSpc>
            </a:pPr>
            <a:endParaRPr lang="cs-CZ" altLang="en-US" sz="1000" dirty="0"/>
          </a:p>
          <a:p>
            <a:pPr marL="72000" indent="0" algn="ctr">
              <a:lnSpc>
                <a:spcPct val="150000"/>
              </a:lnSpc>
              <a:buNone/>
            </a:pPr>
            <a:r>
              <a:rPr lang="cs-CZ" b="1" i="1" dirty="0"/>
              <a:t>Co je veřejný statek a čím se liší od konvenčního privativního statku? Proč je jeho existence pokládána za příčinu existence veřejného sektoru, resp. vládních intervencí?</a:t>
            </a:r>
            <a:endParaRPr lang="cs-CZ" altLang="en-US"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E0160D2-9D72-40CE-9B5A-5E6617F96FCC}"/>
              </a:ext>
            </a:extLst>
          </p:cNvPr>
          <p:cNvSpPr>
            <a:spLocks noGrp="1" noChangeArrowheads="1"/>
          </p:cNvSpPr>
          <p:nvPr>
            <p:ph type="title"/>
          </p:nvPr>
        </p:nvSpPr>
        <p:spPr/>
        <p:txBody>
          <a:bodyPr/>
          <a:lstStyle/>
          <a:p>
            <a:pPr eaLnBrk="1" hangingPunct="1"/>
            <a:r>
              <a:rPr lang="cs-CZ" altLang="en-US"/>
              <a:t>Je např. školství veřejným statkem?</a:t>
            </a:r>
          </a:p>
        </p:txBody>
      </p:sp>
      <p:sp>
        <p:nvSpPr>
          <p:cNvPr id="15363" name="Rectangle 3">
            <a:extLst>
              <a:ext uri="{FF2B5EF4-FFF2-40B4-BE49-F238E27FC236}">
                <a16:creationId xmlns:a16="http://schemas.microsoft.com/office/drawing/2014/main" id="{F0D6FB2B-268D-42B3-9625-68CE1F73DAA0}"/>
              </a:ext>
            </a:extLst>
          </p:cNvPr>
          <p:cNvSpPr>
            <a:spLocks noGrp="1" noChangeArrowheads="1"/>
          </p:cNvSpPr>
          <p:nvPr>
            <p:ph idx="1"/>
          </p:nvPr>
        </p:nvSpPr>
        <p:spPr/>
        <p:txBody>
          <a:bodyPr/>
          <a:lstStyle/>
          <a:p>
            <a:pPr eaLnBrk="1" hangingPunct="1">
              <a:lnSpc>
                <a:spcPct val="150000"/>
              </a:lnSpc>
            </a:pPr>
            <a:r>
              <a:rPr lang="cs-CZ" altLang="en-US" dirty="0"/>
              <a:t>Pokud ano, proč?</a:t>
            </a:r>
          </a:p>
          <a:p>
            <a:pPr eaLnBrk="1" hangingPunct="1">
              <a:lnSpc>
                <a:spcPct val="150000"/>
              </a:lnSpc>
            </a:pPr>
            <a:r>
              <a:rPr lang="cs-CZ" altLang="en-US" dirty="0"/>
              <a:t>Pokud ano, co tím říkám, resp. co z toho vyvozuji?</a:t>
            </a:r>
          </a:p>
          <a:p>
            <a:pPr eaLnBrk="1" hangingPunct="1">
              <a:lnSpc>
                <a:spcPct val="150000"/>
              </a:lnSpc>
            </a:pPr>
            <a:r>
              <a:rPr lang="cs-CZ" altLang="en-US" dirty="0"/>
              <a:t>Je veřejné poskytování efektivnější než soukromé?</a:t>
            </a:r>
          </a:p>
          <a:p>
            <a:pPr eaLnBrk="1" hangingPunct="1">
              <a:lnSpc>
                <a:spcPct val="150000"/>
              </a:lnSpc>
            </a:pPr>
            <a:r>
              <a:rPr lang="cs-CZ" altLang="en-US" dirty="0"/>
              <a:t>Kdy ano a kdy ne? </a:t>
            </a:r>
          </a:p>
          <a:p>
            <a:pPr marL="72000" indent="0" eaLnBrk="1" hangingPunct="1">
              <a:lnSpc>
                <a:spcPct val="150000"/>
              </a:lnSpc>
              <a:buNone/>
            </a:pPr>
            <a:endParaRPr lang="cs-CZ" altLang="en-US" dirty="0"/>
          </a:p>
          <a:p>
            <a:pPr marL="72000" indent="0">
              <a:lnSpc>
                <a:spcPct val="150000"/>
              </a:lnSpc>
              <a:buNone/>
            </a:pPr>
            <a:r>
              <a:rPr lang="cs-CZ" dirty="0">
                <a:hlinkClick r:id="rId3"/>
              </a:rPr>
              <a:t>Lipovská: Školné na veřejných vysokých školách</a:t>
            </a:r>
            <a:endParaRPr lang="cs-CZ" dirty="0"/>
          </a:p>
          <a:p>
            <a:pPr marL="72000" indent="0" eaLnBrk="1" hangingPunct="1">
              <a:lnSpc>
                <a:spcPct val="150000"/>
              </a:lnSpc>
              <a:buNone/>
            </a:pPr>
            <a:endParaRPr lang="cs-CZ" altLang="en-US" dirty="0"/>
          </a:p>
          <a:p>
            <a:pPr eaLnBrk="1" hangingPunct="1">
              <a:lnSpc>
                <a:spcPct val="150000"/>
              </a:lnSpc>
            </a:pPr>
            <a:endParaRPr lang="cs-CZ" altLang="en-US" dirty="0"/>
          </a:p>
          <a:p>
            <a:pPr marL="72000" indent="0" eaLnBrk="1" hangingPunct="1">
              <a:lnSpc>
                <a:spcPct val="150000"/>
              </a:lnSpc>
              <a:buNone/>
            </a:pPr>
            <a:endParaRPr lang="cs-CZ"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Nobelovka za </a:t>
            </a:r>
            <a:r>
              <a:rPr lang="pl-PL" dirty="0"/>
              <a:t>nový pohled na pracovní trh - imigrace</a:t>
            </a:r>
            <a:endParaRPr lang="cs-CZ" dirty="0"/>
          </a:p>
        </p:txBody>
      </p:sp>
      <p:sp>
        <p:nvSpPr>
          <p:cNvPr id="5" name="Zástupný symbol pro obsah 4"/>
          <p:cNvSpPr>
            <a:spLocks noGrp="1"/>
          </p:cNvSpPr>
          <p:nvPr>
            <p:ph idx="1"/>
          </p:nvPr>
        </p:nvSpPr>
        <p:spPr>
          <a:xfrm>
            <a:off x="720000" y="2264658"/>
            <a:ext cx="10753200" cy="4139998"/>
          </a:xfrm>
        </p:spPr>
        <p:txBody>
          <a:bodyPr/>
          <a:lstStyle/>
          <a:p>
            <a:r>
              <a:rPr lang="cs-CZ" dirty="0">
                <a:hlinkClick r:id="rId2"/>
              </a:rPr>
              <a:t>Na příkladu krátkodobého otevření kubánského přístavu Mariel v roce 1980</a:t>
            </a:r>
            <a:r>
              <a:rPr lang="cs-CZ" dirty="0"/>
              <a:t> se Cardovi podařilo dokázat, že ekonomická imigrace nemusí nutně vést ke zvýšení míry nezaměstnanosti.</a:t>
            </a:r>
          </a:p>
          <a:p>
            <a:r>
              <a:rPr lang="cs-CZ" dirty="0"/>
              <a:t>Ačkoliv se pracovní síla v americkém Miami zvýšila během pár dnů o asi sedm  procent, příliv imigrantů z Kuby do Miami měl na místní pracovní trh skoro nulový dopad. </a:t>
            </a:r>
          </a:p>
          <a:p>
            <a:pPr marL="72000" indent="0">
              <a:buNone/>
            </a:pPr>
            <a:endParaRPr lang="cs-CZ" dirty="0"/>
          </a:p>
          <a:p>
            <a:pPr marL="72000" indent="0" algn="ctr">
              <a:buNone/>
            </a:pPr>
            <a:r>
              <a:rPr lang="cs-CZ" b="1" dirty="0"/>
              <a:t>PROČ?</a:t>
            </a:r>
          </a:p>
        </p:txBody>
      </p:sp>
    </p:spTree>
    <p:extLst>
      <p:ext uri="{BB962C8B-B14F-4D97-AF65-F5344CB8AC3E}">
        <p14:creationId xmlns:p14="http://schemas.microsoft.com/office/powerpoint/2010/main" val="3901782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95E4F4B-07AA-45FD-813A-0ECCC2BFB86A}"/>
              </a:ext>
            </a:extLst>
          </p:cNvPr>
          <p:cNvSpPr>
            <a:spLocks noGrp="1" noChangeArrowheads="1"/>
          </p:cNvSpPr>
          <p:nvPr>
            <p:ph type="title"/>
          </p:nvPr>
        </p:nvSpPr>
        <p:spPr/>
        <p:txBody>
          <a:bodyPr/>
          <a:lstStyle/>
          <a:p>
            <a:pPr eaLnBrk="1" hangingPunct="1"/>
            <a:r>
              <a:rPr lang="cs-CZ" altLang="en-US"/>
              <a:t>„Není zlato, co se třpytí“ </a:t>
            </a:r>
          </a:p>
        </p:txBody>
      </p:sp>
      <p:sp>
        <p:nvSpPr>
          <p:cNvPr id="17411" name="Rectangle 3">
            <a:extLst>
              <a:ext uri="{FF2B5EF4-FFF2-40B4-BE49-F238E27FC236}">
                <a16:creationId xmlns:a16="http://schemas.microsoft.com/office/drawing/2014/main" id="{5A3BD08F-1E38-40FA-B370-72F49CC8B9E8}"/>
              </a:ext>
            </a:extLst>
          </p:cNvPr>
          <p:cNvSpPr>
            <a:spLocks noGrp="1" noChangeArrowheads="1"/>
          </p:cNvSpPr>
          <p:nvPr>
            <p:ph idx="1"/>
          </p:nvPr>
        </p:nvSpPr>
        <p:spPr>
          <a:xfrm>
            <a:off x="805912" y="1600201"/>
            <a:ext cx="9980908" cy="4525963"/>
          </a:xfrm>
        </p:spPr>
        <p:txBody>
          <a:bodyPr/>
          <a:lstStyle/>
          <a:p>
            <a:pPr eaLnBrk="1" hangingPunct="1">
              <a:lnSpc>
                <a:spcPct val="150000"/>
              </a:lnSpc>
            </a:pPr>
            <a:r>
              <a:rPr lang="cs-CZ" altLang="en-US" dirty="0"/>
              <a:t>způsob financování není definičním znakem „veřejnosti“ statku, alespoň pokud tuto kategorii používáme ve smyslu selhání trhu!</a:t>
            </a:r>
          </a:p>
          <a:p>
            <a:pPr eaLnBrk="1" hangingPunct="1">
              <a:lnSpc>
                <a:spcPct val="150000"/>
              </a:lnSpc>
            </a:pPr>
            <a:r>
              <a:rPr lang="cs-CZ" altLang="en-US" dirty="0"/>
              <a:t>vlastnosti spotřeby vedou </a:t>
            </a:r>
            <a:r>
              <a:rPr lang="cs-CZ" altLang="en-US" u="sng" dirty="0"/>
              <a:t>objektivně </a:t>
            </a:r>
            <a:r>
              <a:rPr lang="cs-CZ" altLang="en-US" dirty="0"/>
              <a:t>k určitým důsledkům pro schopnost trhu efektivně alokovat zdroje. Nezáleží na tom, co si o tom myslíme, nebo na čem se společnost dohodne!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8066BF4-1FCD-477D-BB3B-2F4DC6234C5D}"/>
              </a:ext>
            </a:extLst>
          </p:cNvPr>
          <p:cNvSpPr>
            <a:spLocks noGrp="1"/>
          </p:cNvSpPr>
          <p:nvPr>
            <p:ph type="title"/>
          </p:nvPr>
        </p:nvSpPr>
        <p:spPr/>
        <p:txBody>
          <a:bodyPr/>
          <a:lstStyle/>
          <a:p>
            <a:r>
              <a:rPr lang="cs-CZ" dirty="0"/>
              <a:t>Fikce „obědu zdarma“</a:t>
            </a:r>
          </a:p>
        </p:txBody>
      </p:sp>
      <p:pic>
        <p:nvPicPr>
          <p:cNvPr id="6" name="Zástupný symbol pro obsah 5">
            <a:extLst>
              <a:ext uri="{FF2B5EF4-FFF2-40B4-BE49-F238E27FC236}">
                <a16:creationId xmlns:a16="http://schemas.microsoft.com/office/drawing/2014/main" id="{E771FD63-A764-418B-BD37-1C5BEC6EC748}"/>
              </a:ext>
            </a:extLst>
          </p:cNvPr>
          <p:cNvPicPr>
            <a:picLocks noGrp="1" noChangeAspect="1"/>
          </p:cNvPicPr>
          <p:nvPr>
            <p:ph idx="1"/>
          </p:nvPr>
        </p:nvPicPr>
        <p:blipFill>
          <a:blip r:embed="rId2"/>
          <a:stretch>
            <a:fillRect/>
          </a:stretch>
        </p:blipFill>
        <p:spPr>
          <a:xfrm>
            <a:off x="3311874" y="2216257"/>
            <a:ext cx="5568252" cy="2927823"/>
          </a:xfrm>
          <a:prstGeom prst="rect">
            <a:avLst/>
          </a:prstGeom>
        </p:spPr>
      </p:pic>
    </p:spTree>
    <p:extLst>
      <p:ext uri="{BB962C8B-B14F-4D97-AF65-F5344CB8AC3E}">
        <p14:creationId xmlns:p14="http://schemas.microsoft.com/office/powerpoint/2010/main" val="2709126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B3DDEC8-8386-4BD1-AA8A-E4D79F0B5E8B}"/>
              </a:ext>
            </a:extLst>
          </p:cNvPr>
          <p:cNvSpPr>
            <a:spLocks noGrp="1" noChangeArrowheads="1"/>
          </p:cNvSpPr>
          <p:nvPr>
            <p:ph type="title"/>
          </p:nvPr>
        </p:nvSpPr>
        <p:spPr/>
        <p:txBody>
          <a:bodyPr/>
          <a:lstStyle/>
          <a:p>
            <a:pPr eaLnBrk="1" hangingPunct="1"/>
            <a:r>
              <a:rPr lang="cs-CZ" altLang="en-US"/>
              <a:t>„Selhání“ vlády</a:t>
            </a:r>
          </a:p>
        </p:txBody>
      </p:sp>
      <p:sp>
        <p:nvSpPr>
          <p:cNvPr id="35843" name="Rectangle 3">
            <a:extLst>
              <a:ext uri="{FF2B5EF4-FFF2-40B4-BE49-F238E27FC236}">
                <a16:creationId xmlns:a16="http://schemas.microsoft.com/office/drawing/2014/main" id="{00F39571-6DEA-4D45-813E-737B149364DA}"/>
              </a:ext>
            </a:extLst>
          </p:cNvPr>
          <p:cNvSpPr>
            <a:spLocks noGrp="1" noChangeArrowheads="1"/>
          </p:cNvSpPr>
          <p:nvPr>
            <p:ph idx="1"/>
          </p:nvPr>
        </p:nvSpPr>
        <p:spPr>
          <a:xfrm>
            <a:off x="720000" y="1511084"/>
            <a:ext cx="10753200" cy="4320915"/>
          </a:xfrm>
        </p:spPr>
        <p:txBody>
          <a:bodyPr/>
          <a:lstStyle/>
          <a:p>
            <a:pPr marL="72000" indent="0">
              <a:lnSpc>
                <a:spcPct val="100000"/>
              </a:lnSpc>
              <a:spcBef>
                <a:spcPts val="600"/>
              </a:spcBef>
              <a:buNone/>
            </a:pPr>
            <a:r>
              <a:rPr lang="cs-CZ" altLang="en-US" sz="2400" dirty="0"/>
              <a:t>To, že trh tzv. selhává, nemusí nutně znamenat, že každý vládní zásah vede k lepšímu, resp. efektivnějšímu řešení. Naopak, někteří ekonomové tvrdí pravý opak, totiž že vládní zásahy situaci většinou jen zhoršují. </a:t>
            </a:r>
          </a:p>
          <a:p>
            <a:pPr marL="72000" indent="0">
              <a:lnSpc>
                <a:spcPct val="100000"/>
              </a:lnSpc>
              <a:spcBef>
                <a:spcPts val="600"/>
              </a:spcBef>
              <a:buNone/>
            </a:pPr>
            <a:endParaRPr lang="cs-CZ" altLang="en-US" sz="2400" dirty="0">
              <a:solidFill>
                <a:srgbClr val="FF0000"/>
              </a:solidFill>
            </a:endParaRPr>
          </a:p>
          <a:p>
            <a:pPr marL="72000" indent="0">
              <a:lnSpc>
                <a:spcPct val="100000"/>
              </a:lnSpc>
              <a:spcBef>
                <a:spcPts val="600"/>
              </a:spcBef>
              <a:buNone/>
            </a:pPr>
            <a:r>
              <a:rPr lang="cs-CZ" altLang="en-US" sz="2400" dirty="0">
                <a:solidFill>
                  <a:srgbClr val="FF0000"/>
                </a:solidFill>
              </a:rPr>
              <a:t>Hlavní důvody:</a:t>
            </a:r>
          </a:p>
          <a:p>
            <a:pPr>
              <a:lnSpc>
                <a:spcPct val="100000"/>
              </a:lnSpc>
              <a:spcBef>
                <a:spcPts val="600"/>
              </a:spcBef>
            </a:pPr>
            <a:r>
              <a:rPr lang="cs-CZ" altLang="en-US" sz="2400" b="1" dirty="0"/>
              <a:t>Omezené informace</a:t>
            </a:r>
          </a:p>
          <a:p>
            <a:pPr>
              <a:lnSpc>
                <a:spcPct val="100000"/>
              </a:lnSpc>
              <a:spcBef>
                <a:spcPts val="600"/>
              </a:spcBef>
            </a:pPr>
            <a:r>
              <a:rPr lang="cs-CZ" altLang="en-US" sz="2400" dirty="0"/>
              <a:t>I kdyby vláda měla ... stejně má </a:t>
            </a:r>
            <a:r>
              <a:rPr lang="cs-CZ" altLang="en-US" sz="2400" b="1" dirty="0"/>
              <a:t>omezenou možnost kontrolovat,</a:t>
            </a:r>
            <a:br>
              <a:rPr lang="cs-CZ" altLang="en-US" sz="2400" b="1" dirty="0"/>
            </a:br>
            <a:r>
              <a:rPr lang="cs-CZ" altLang="en-US" sz="2400" b="1" dirty="0"/>
              <a:t> resp. řídit reakce soukromého sektoru</a:t>
            </a:r>
            <a:r>
              <a:rPr lang="cs-CZ" altLang="en-US" sz="2400" dirty="0"/>
              <a:t>.</a:t>
            </a:r>
          </a:p>
          <a:p>
            <a:pPr>
              <a:lnSpc>
                <a:spcPct val="100000"/>
              </a:lnSpc>
              <a:spcBef>
                <a:spcPts val="600"/>
              </a:spcBef>
            </a:pPr>
            <a:r>
              <a:rPr lang="cs-CZ" altLang="en-US" sz="2400" dirty="0"/>
              <a:t>I kdyby vláda měla ...má </a:t>
            </a:r>
            <a:r>
              <a:rPr lang="cs-CZ" altLang="en-US" sz="2400" b="1" dirty="0"/>
              <a:t>omezenou kontrolu nad byrokratickým aparátem</a:t>
            </a:r>
            <a:r>
              <a:rPr lang="cs-CZ" altLang="en-US" sz="2400" dirty="0"/>
              <a:t>, </a:t>
            </a:r>
          </a:p>
          <a:p>
            <a:pPr>
              <a:lnSpc>
                <a:spcPct val="100000"/>
              </a:lnSpc>
              <a:spcBef>
                <a:spcPts val="600"/>
              </a:spcBef>
            </a:pPr>
            <a:r>
              <a:rPr lang="cs-CZ" altLang="en-US" sz="2400" dirty="0"/>
              <a:t>I kdyby všechna předchozí neexistovala, jedno by zůstalo. </a:t>
            </a:r>
            <a:br>
              <a:rPr lang="cs-CZ" altLang="en-US" sz="2400" dirty="0"/>
            </a:br>
            <a:r>
              <a:rPr lang="cs-CZ" altLang="en-US" sz="2400" dirty="0"/>
              <a:t>Jde o </a:t>
            </a:r>
            <a:r>
              <a:rPr lang="cs-CZ" altLang="en-US" sz="2400" b="1" dirty="0"/>
              <a:t>omezení vyplývající z podstaty politického procesu</a:t>
            </a:r>
            <a:r>
              <a:rPr lang="cs-CZ" altLang="en-US" sz="2400" dirty="0"/>
              <a:t>. </a:t>
            </a:r>
          </a:p>
          <a:p>
            <a:pPr>
              <a:lnSpc>
                <a:spcPct val="100000"/>
              </a:lnSpc>
              <a:spcBef>
                <a:spcPts val="600"/>
              </a:spcBef>
            </a:pPr>
            <a:endParaRPr lang="cs-CZ" altLang="en-US" dirty="0"/>
          </a:p>
          <a:p>
            <a:pPr algn="just">
              <a:lnSpc>
                <a:spcPct val="100000"/>
              </a:lnSpc>
              <a:spcBef>
                <a:spcPts val="600"/>
              </a:spcBef>
            </a:pPr>
            <a:endParaRPr lang="cs-CZ"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5680D16-E01B-4C56-8F2A-C65D6B2C023D}"/>
              </a:ext>
            </a:extLst>
          </p:cNvPr>
          <p:cNvSpPr>
            <a:spLocks noGrp="1" noChangeArrowheads="1"/>
          </p:cNvSpPr>
          <p:nvPr>
            <p:ph type="title"/>
          </p:nvPr>
        </p:nvSpPr>
        <p:spPr/>
        <p:txBody>
          <a:bodyPr/>
          <a:lstStyle/>
          <a:p>
            <a:pPr eaLnBrk="1" hangingPunct="1"/>
            <a:r>
              <a:rPr lang="cs-CZ" altLang="en-US" dirty="0"/>
              <a:t>Statky: Institucionální kritérium</a:t>
            </a:r>
          </a:p>
        </p:txBody>
      </p:sp>
      <p:sp>
        <p:nvSpPr>
          <p:cNvPr id="34819" name="Text Box 3">
            <a:extLst>
              <a:ext uri="{FF2B5EF4-FFF2-40B4-BE49-F238E27FC236}">
                <a16:creationId xmlns:a16="http://schemas.microsoft.com/office/drawing/2014/main" id="{8E02A9FF-584C-45D3-82A7-4838896E9E8E}"/>
              </a:ext>
            </a:extLst>
          </p:cNvPr>
          <p:cNvSpPr txBox="1">
            <a:spLocks noChangeArrowheads="1"/>
          </p:cNvSpPr>
          <p:nvPr/>
        </p:nvSpPr>
        <p:spPr bwMode="auto">
          <a:xfrm>
            <a:off x="1654660" y="2407697"/>
            <a:ext cx="139172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defRPr/>
            </a:pPr>
            <a:r>
              <a:rPr lang="cs-CZ" altLang="en-US" sz="3200" b="1">
                <a:effectLst>
                  <a:outerShdw blurRad="38100" dist="38100" dir="2700000" algn="tl">
                    <a:srgbClr val="000000"/>
                  </a:outerShdw>
                </a:effectLst>
                <a:latin typeface="Arial CE" charset="-18"/>
              </a:rPr>
              <a:t>TRŽNÍ</a:t>
            </a:r>
            <a:endParaRPr lang="cs-CZ" altLang="en-US" sz="3200">
              <a:effectLst>
                <a:outerShdw blurRad="38100" dist="38100" dir="2700000" algn="tl">
                  <a:srgbClr val="000000"/>
                </a:outerShdw>
              </a:effectLst>
              <a:latin typeface="Arial CE" charset="-18"/>
            </a:endParaRPr>
          </a:p>
        </p:txBody>
      </p:sp>
      <p:sp>
        <p:nvSpPr>
          <p:cNvPr id="34821" name="Rectangle 5">
            <a:extLst>
              <a:ext uri="{FF2B5EF4-FFF2-40B4-BE49-F238E27FC236}">
                <a16:creationId xmlns:a16="http://schemas.microsoft.com/office/drawing/2014/main" id="{4C40C07D-B658-4AEC-A60C-555F4D6A82E6}"/>
              </a:ext>
            </a:extLst>
          </p:cNvPr>
          <p:cNvSpPr>
            <a:spLocks noChangeArrowheads="1"/>
          </p:cNvSpPr>
          <p:nvPr/>
        </p:nvSpPr>
        <p:spPr bwMode="auto">
          <a:xfrm>
            <a:off x="3948193" y="3383756"/>
            <a:ext cx="28194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defRPr/>
            </a:pPr>
            <a:r>
              <a:rPr lang="cs-CZ" altLang="en-US" sz="3200" b="1" dirty="0">
                <a:effectLst>
                  <a:outerShdw blurRad="38100" dist="38100" dir="2700000" algn="tl">
                    <a:srgbClr val="000000"/>
                  </a:outerShdw>
                </a:effectLst>
                <a:latin typeface="Arial CE" charset="-18"/>
              </a:rPr>
              <a:t>POLOTRŽNÍ</a:t>
            </a:r>
            <a:endParaRPr lang="cs-CZ" altLang="en-US" sz="3200" dirty="0">
              <a:effectLst>
                <a:outerShdw blurRad="38100" dist="38100" dir="2700000" algn="tl">
                  <a:srgbClr val="000000"/>
                </a:outerShdw>
              </a:effectLst>
              <a:latin typeface="Arial CE" charset="-18"/>
            </a:endParaRPr>
          </a:p>
        </p:txBody>
      </p:sp>
      <p:sp>
        <p:nvSpPr>
          <p:cNvPr id="34822" name="Rectangle 6">
            <a:extLst>
              <a:ext uri="{FF2B5EF4-FFF2-40B4-BE49-F238E27FC236}">
                <a16:creationId xmlns:a16="http://schemas.microsoft.com/office/drawing/2014/main" id="{C4D59E4B-1745-41AE-AFED-CF0B5117F75D}"/>
              </a:ext>
            </a:extLst>
          </p:cNvPr>
          <p:cNvSpPr>
            <a:spLocks noChangeArrowheads="1"/>
          </p:cNvSpPr>
          <p:nvPr/>
        </p:nvSpPr>
        <p:spPr bwMode="auto">
          <a:xfrm>
            <a:off x="7851641" y="4215916"/>
            <a:ext cx="20383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defRPr/>
            </a:pPr>
            <a:r>
              <a:rPr lang="cs-CZ" altLang="en-US" sz="3200" b="1">
                <a:effectLst>
                  <a:outerShdw blurRad="38100" dist="38100" dir="2700000" algn="tl">
                    <a:srgbClr val="000000"/>
                  </a:outerShdw>
                </a:effectLst>
                <a:latin typeface="Arial CE" charset="-18"/>
              </a:rPr>
              <a:t>NETRŽNÍ</a:t>
            </a:r>
            <a:endParaRPr lang="cs-CZ" altLang="en-US">
              <a:effectLst>
                <a:outerShdw blurRad="38100" dist="38100" dir="2700000" algn="tl">
                  <a:srgbClr val="000000"/>
                </a:outerShdw>
              </a:effectLst>
              <a:latin typeface="Arial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down)">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checkerboard(down)">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1" grpId="0" autoUpdateAnimBg="0"/>
      <p:bldP spid="3482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0BDA639-A4B5-429C-886B-1D793F50CD2A}"/>
              </a:ext>
            </a:extLst>
          </p:cNvPr>
          <p:cNvSpPr>
            <a:spLocks noGrp="1" noChangeArrowheads="1"/>
          </p:cNvSpPr>
          <p:nvPr>
            <p:ph type="title"/>
          </p:nvPr>
        </p:nvSpPr>
        <p:spPr/>
        <p:txBody>
          <a:bodyPr/>
          <a:lstStyle/>
          <a:p>
            <a:pPr eaLnBrk="1" hangingPunct="1"/>
            <a:r>
              <a:rPr lang="cs-CZ" altLang="en-US" dirty="0"/>
              <a:t>Statky: Ekonomické kritérium</a:t>
            </a:r>
          </a:p>
        </p:txBody>
      </p:sp>
      <p:sp>
        <p:nvSpPr>
          <p:cNvPr id="36867" name="Text Box 3">
            <a:extLst>
              <a:ext uri="{FF2B5EF4-FFF2-40B4-BE49-F238E27FC236}">
                <a16:creationId xmlns:a16="http://schemas.microsoft.com/office/drawing/2014/main" id="{6CC4F4BC-5CFE-4C91-A9B8-6CD9B2E9029B}"/>
              </a:ext>
            </a:extLst>
          </p:cNvPr>
          <p:cNvSpPr txBox="1">
            <a:spLocks noChangeArrowheads="1"/>
          </p:cNvSpPr>
          <p:nvPr/>
        </p:nvSpPr>
        <p:spPr bwMode="auto">
          <a:xfrm>
            <a:off x="720000" y="2105019"/>
            <a:ext cx="3520699" cy="1224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spcBef>
                <a:spcPct val="50000"/>
              </a:spcBef>
              <a:defRPr/>
            </a:pPr>
            <a:r>
              <a:rPr lang="cs-CZ" altLang="en-US" sz="3200" b="1" dirty="0">
                <a:effectLst>
                  <a:outerShdw blurRad="38100" dist="38100" dir="2700000" algn="tl">
                    <a:srgbClr val="000000"/>
                  </a:outerShdw>
                </a:effectLst>
                <a:latin typeface="Arial CE" charset="-18"/>
              </a:rPr>
              <a:t>čisté veřejné</a:t>
            </a:r>
          </a:p>
          <a:p>
            <a:pPr algn="ctr" eaLnBrk="0" hangingPunct="0">
              <a:lnSpc>
                <a:spcPct val="80000"/>
              </a:lnSpc>
              <a:spcBef>
                <a:spcPct val="50000"/>
              </a:spcBef>
              <a:defRPr/>
            </a:pPr>
            <a:r>
              <a:rPr lang="cs-CZ" altLang="en-US" sz="3200" b="1" dirty="0">
                <a:effectLst>
                  <a:outerShdw blurRad="38100" dist="38100" dir="2700000" algn="tl">
                    <a:srgbClr val="000000"/>
                  </a:outerShdw>
                </a:effectLst>
                <a:latin typeface="Arial CE" charset="-18"/>
              </a:rPr>
              <a:t>(čisté kolektivní)</a:t>
            </a:r>
            <a:endParaRPr lang="cs-CZ" altLang="en-US" sz="3200" dirty="0">
              <a:effectLst>
                <a:outerShdw blurRad="38100" dist="38100" dir="2700000" algn="tl">
                  <a:srgbClr val="000000"/>
                </a:outerShdw>
              </a:effectLst>
              <a:latin typeface="Arial CE" charset="-18"/>
            </a:endParaRPr>
          </a:p>
        </p:txBody>
      </p:sp>
      <p:sp>
        <p:nvSpPr>
          <p:cNvPr id="36868" name="Rectangle 4">
            <a:extLst>
              <a:ext uri="{FF2B5EF4-FFF2-40B4-BE49-F238E27FC236}">
                <a16:creationId xmlns:a16="http://schemas.microsoft.com/office/drawing/2014/main" id="{D3D677E3-5B09-4602-B749-BBE6FC95AF45}"/>
              </a:ext>
            </a:extLst>
          </p:cNvPr>
          <p:cNvSpPr>
            <a:spLocks noChangeArrowheads="1"/>
          </p:cNvSpPr>
          <p:nvPr/>
        </p:nvSpPr>
        <p:spPr bwMode="auto">
          <a:xfrm>
            <a:off x="3727343" y="3491452"/>
            <a:ext cx="4183251"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defRPr/>
            </a:pPr>
            <a:r>
              <a:rPr lang="cs-CZ" altLang="en-US" sz="3200" b="1" dirty="0">
                <a:effectLst>
                  <a:outerShdw blurRad="38100" dist="38100" dir="2700000" algn="tl">
                    <a:srgbClr val="000000"/>
                  </a:outerShdw>
                </a:effectLst>
                <a:latin typeface="Arial CE" charset="-18"/>
              </a:rPr>
              <a:t>smíšené</a:t>
            </a:r>
          </a:p>
          <a:p>
            <a:pPr algn="ctr" eaLnBrk="0" hangingPunct="0">
              <a:defRPr/>
            </a:pPr>
            <a:r>
              <a:rPr lang="cs-CZ" altLang="en-US" sz="3200" b="1" dirty="0">
                <a:effectLst>
                  <a:outerShdw blurRad="38100" dist="38100" dir="2700000" algn="tl">
                    <a:srgbClr val="000000"/>
                  </a:outerShdw>
                </a:effectLst>
                <a:latin typeface="Arial CE" charset="-18"/>
              </a:rPr>
              <a:t>(smíšené kolektivní)</a:t>
            </a:r>
            <a:endParaRPr lang="cs-CZ" altLang="en-US" sz="3200" dirty="0">
              <a:effectLst>
                <a:outerShdw blurRad="38100" dist="38100" dir="2700000" algn="tl">
                  <a:srgbClr val="000000"/>
                </a:outerShdw>
              </a:effectLst>
              <a:latin typeface="Arial CE" charset="-18"/>
            </a:endParaRPr>
          </a:p>
        </p:txBody>
      </p:sp>
      <p:sp>
        <p:nvSpPr>
          <p:cNvPr id="36869" name="Rectangle 5">
            <a:extLst>
              <a:ext uri="{FF2B5EF4-FFF2-40B4-BE49-F238E27FC236}">
                <a16:creationId xmlns:a16="http://schemas.microsoft.com/office/drawing/2014/main" id="{FA697CCC-94BF-437C-A5A4-11BA311F9A28}"/>
              </a:ext>
            </a:extLst>
          </p:cNvPr>
          <p:cNvSpPr>
            <a:spLocks noChangeArrowheads="1"/>
          </p:cNvSpPr>
          <p:nvPr/>
        </p:nvSpPr>
        <p:spPr bwMode="auto">
          <a:xfrm>
            <a:off x="8189292" y="4706275"/>
            <a:ext cx="2416046"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defRPr/>
            </a:pPr>
            <a:r>
              <a:rPr lang="cs-CZ" altLang="en-US" sz="3200" b="1" dirty="0">
                <a:effectLst>
                  <a:outerShdw blurRad="38100" dist="38100" dir="2700000" algn="tl">
                    <a:srgbClr val="000000"/>
                  </a:outerShdw>
                </a:effectLst>
                <a:latin typeface="Arial CE" charset="-18"/>
              </a:rPr>
              <a:t>privátní</a:t>
            </a:r>
          </a:p>
          <a:p>
            <a:pPr algn="ctr" eaLnBrk="0" hangingPunct="0">
              <a:defRPr/>
            </a:pPr>
            <a:r>
              <a:rPr lang="cs-CZ" altLang="en-US" sz="3200" b="1" dirty="0">
                <a:effectLst>
                  <a:outerShdw blurRad="38100" dist="38100" dir="2700000" algn="tl">
                    <a:srgbClr val="000000"/>
                  </a:outerShdw>
                </a:effectLst>
                <a:latin typeface="Arial CE" charset="-18"/>
              </a:rPr>
              <a:t>(soukromé)</a:t>
            </a:r>
            <a:endParaRPr lang="cs-CZ" altLang="en-US" dirty="0">
              <a:effectLst>
                <a:outerShdw blurRad="38100" dist="38100" dir="2700000" algn="tl">
                  <a:srgbClr val="000000"/>
                </a:outerShdw>
              </a:effectLst>
              <a:latin typeface="Arial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checkerboard(down)">
                                      <p:cBhvr>
                                        <p:cTn id="12" dur="500"/>
                                        <p:tgtEl>
                                          <p:spTgt spid="36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checkerboard(down)">
                                      <p:cBhvr>
                                        <p:cTn id="1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P spid="3686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42B222-BC85-4F29-82AC-45A98487ABEA}"/>
              </a:ext>
            </a:extLst>
          </p:cNvPr>
          <p:cNvSpPr>
            <a:spLocks noGrp="1" noChangeArrowheads="1"/>
          </p:cNvSpPr>
          <p:nvPr>
            <p:ph type="title"/>
          </p:nvPr>
        </p:nvSpPr>
        <p:spPr/>
        <p:txBody>
          <a:bodyPr/>
          <a:lstStyle/>
          <a:p>
            <a:pPr eaLnBrk="1" hangingPunct="1"/>
            <a:r>
              <a:rPr lang="cs-CZ" altLang="en-US"/>
              <a:t>Vlastnosti (čistých) veřejných statků</a:t>
            </a:r>
          </a:p>
        </p:txBody>
      </p:sp>
      <p:sp>
        <p:nvSpPr>
          <p:cNvPr id="20483" name="Rectangle 3">
            <a:extLst>
              <a:ext uri="{FF2B5EF4-FFF2-40B4-BE49-F238E27FC236}">
                <a16:creationId xmlns:a16="http://schemas.microsoft.com/office/drawing/2014/main" id="{D0623C53-56D0-4CDC-88BC-ED3F10EA4FC4}"/>
              </a:ext>
            </a:extLst>
          </p:cNvPr>
          <p:cNvSpPr>
            <a:spLocks noGrp="1" noChangeArrowheads="1"/>
          </p:cNvSpPr>
          <p:nvPr>
            <p:ph sz="half" idx="1"/>
          </p:nvPr>
        </p:nvSpPr>
        <p:spPr>
          <a:xfrm>
            <a:off x="1241157" y="2111644"/>
            <a:ext cx="4268490" cy="4495800"/>
          </a:xfrm>
        </p:spPr>
        <p:txBody>
          <a:bodyPr/>
          <a:lstStyle/>
          <a:p>
            <a:pPr eaLnBrk="1" hangingPunct="1">
              <a:buFont typeface="Monotype Sorts" pitchFamily="2" charset="2"/>
              <a:buNone/>
            </a:pPr>
            <a:r>
              <a:rPr lang="cs-CZ" altLang="en-US" u="sng" dirty="0" err="1"/>
              <a:t>nerivalita</a:t>
            </a:r>
            <a:r>
              <a:rPr lang="cs-CZ" altLang="en-US" u="sng" dirty="0"/>
              <a:t> spotřeby</a:t>
            </a:r>
          </a:p>
          <a:p>
            <a:pPr eaLnBrk="1" hangingPunct="1">
              <a:buFont typeface="Monotype Sorts" pitchFamily="2" charset="2"/>
              <a:buNone/>
            </a:pPr>
            <a:r>
              <a:rPr lang="cs-CZ" altLang="en-US" b="1" dirty="0"/>
              <a:t>(je vyloučení žádoucí?)</a:t>
            </a:r>
          </a:p>
          <a:p>
            <a:pPr eaLnBrk="1" hangingPunct="1">
              <a:buFont typeface="Monotype Sorts" pitchFamily="2" charset="2"/>
              <a:buNone/>
            </a:pPr>
            <a:endParaRPr lang="cs-CZ" altLang="en-US" b="1" dirty="0"/>
          </a:p>
          <a:p>
            <a:pPr eaLnBrk="1" hangingPunct="1"/>
            <a:r>
              <a:rPr lang="cs-CZ" altLang="en-US" dirty="0"/>
              <a:t>nulové mezní náklady na spotřebu</a:t>
            </a:r>
          </a:p>
          <a:p>
            <a:pPr eaLnBrk="1" hangingPunct="1"/>
            <a:endParaRPr lang="cs-CZ" altLang="en-US" dirty="0"/>
          </a:p>
        </p:txBody>
      </p:sp>
      <p:sp>
        <p:nvSpPr>
          <p:cNvPr id="20484" name="Rectangle 4">
            <a:extLst>
              <a:ext uri="{FF2B5EF4-FFF2-40B4-BE49-F238E27FC236}">
                <a16:creationId xmlns:a16="http://schemas.microsoft.com/office/drawing/2014/main" id="{6F55CE2D-BB25-4487-A267-CDC96FE42889}"/>
              </a:ext>
            </a:extLst>
          </p:cNvPr>
          <p:cNvSpPr>
            <a:spLocks noGrp="1" noChangeArrowheads="1"/>
          </p:cNvSpPr>
          <p:nvPr>
            <p:ph sz="half" idx="2"/>
          </p:nvPr>
        </p:nvSpPr>
        <p:spPr>
          <a:xfrm>
            <a:off x="6228031" y="2111644"/>
            <a:ext cx="5085732" cy="4495800"/>
          </a:xfrm>
        </p:spPr>
        <p:txBody>
          <a:bodyPr/>
          <a:lstStyle/>
          <a:p>
            <a:pPr eaLnBrk="1" hangingPunct="1">
              <a:buFont typeface="Monotype Sorts" pitchFamily="2" charset="2"/>
              <a:buNone/>
            </a:pPr>
            <a:r>
              <a:rPr lang="cs-CZ" altLang="en-US" u="sng" dirty="0" err="1"/>
              <a:t>nevyloučitelnost</a:t>
            </a:r>
            <a:r>
              <a:rPr lang="cs-CZ" altLang="en-US" u="sng" dirty="0"/>
              <a:t> ze spotřeby</a:t>
            </a:r>
          </a:p>
          <a:p>
            <a:pPr eaLnBrk="1" hangingPunct="1">
              <a:buFont typeface="Monotype Sorts" pitchFamily="2" charset="2"/>
              <a:buNone/>
            </a:pPr>
            <a:r>
              <a:rPr lang="cs-CZ" altLang="en-US" b="1" dirty="0"/>
              <a:t>(je vyloučení možné?)</a:t>
            </a:r>
          </a:p>
          <a:p>
            <a:pPr eaLnBrk="1" hangingPunct="1">
              <a:buFont typeface="Monotype Sorts" pitchFamily="2" charset="2"/>
              <a:buNone/>
            </a:pPr>
            <a:endParaRPr lang="cs-CZ" altLang="en-US" u="sng" dirty="0"/>
          </a:p>
          <a:p>
            <a:pPr eaLnBrk="1" hangingPunct="1"/>
            <a:r>
              <a:rPr lang="cs-CZ" altLang="en-US" dirty="0"/>
              <a:t>technická vlastnost, plyne z ní problém černého pasažéra (</a:t>
            </a:r>
            <a:r>
              <a:rPr lang="cs-CZ" altLang="en-US" i="1" dirty="0"/>
              <a:t>free-</a:t>
            </a:r>
            <a:r>
              <a:rPr lang="cs-CZ" altLang="en-US" i="1" dirty="0" err="1"/>
              <a:t>rider</a:t>
            </a:r>
            <a:r>
              <a:rPr lang="cs-CZ" altLang="en-US" i="1" dirty="0"/>
              <a:t>-</a:t>
            </a:r>
            <a:r>
              <a:rPr lang="cs-CZ" altLang="en-US" i="1" dirty="0" err="1"/>
              <a:t>problem</a:t>
            </a:r>
            <a:r>
              <a:rPr lang="cs-CZ" altLang="en-US" i="1"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257B5D3-335F-48E6-A342-5F70BC625434}"/>
              </a:ext>
            </a:extLst>
          </p:cNvPr>
          <p:cNvSpPr>
            <a:spLocks noGrp="1" noChangeArrowheads="1"/>
          </p:cNvSpPr>
          <p:nvPr>
            <p:ph type="title"/>
          </p:nvPr>
        </p:nvSpPr>
        <p:spPr/>
        <p:txBody>
          <a:bodyPr/>
          <a:lstStyle/>
          <a:p>
            <a:pPr eaLnBrk="1" hangingPunct="1"/>
            <a:r>
              <a:rPr lang="cs-CZ" altLang="en-US"/>
              <a:t>Samuelson:</a:t>
            </a:r>
          </a:p>
        </p:txBody>
      </p:sp>
      <p:sp>
        <p:nvSpPr>
          <p:cNvPr id="21507" name="Rectangle 3">
            <a:extLst>
              <a:ext uri="{FF2B5EF4-FFF2-40B4-BE49-F238E27FC236}">
                <a16:creationId xmlns:a16="http://schemas.microsoft.com/office/drawing/2014/main" id="{350933A4-F557-4193-841B-8DB4AF6C902F}"/>
              </a:ext>
            </a:extLst>
          </p:cNvPr>
          <p:cNvSpPr>
            <a:spLocks noGrp="1" noChangeArrowheads="1"/>
          </p:cNvSpPr>
          <p:nvPr>
            <p:ph idx="1"/>
          </p:nvPr>
        </p:nvSpPr>
        <p:spPr/>
        <p:txBody>
          <a:bodyPr/>
          <a:lstStyle/>
          <a:p>
            <a:pPr algn="just">
              <a:lnSpc>
                <a:spcPct val="150000"/>
              </a:lnSpc>
              <a:spcBef>
                <a:spcPts val="1200"/>
              </a:spcBef>
              <a:buNone/>
            </a:pPr>
            <a:r>
              <a:rPr lang="cs-CZ" altLang="en-US" dirty="0"/>
              <a:t>“Jde o komoditu, jejíž užitky mohou být poskytovány všem lidem .... aniž by to přinášelo vyšší náklady, než jsou spojeny s jejím poskytováním jedné osobě. Užitky těchto statků jsou nedělitelné a lidé nemohou být vyloučeni z toho, aby jich využívali...” </a:t>
            </a:r>
          </a:p>
          <a:p>
            <a:pPr marL="72000" indent="0" eaLnBrk="1" hangingPunct="1">
              <a:buNone/>
            </a:pPr>
            <a:endParaRPr lang="cs-CZ"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873FF41-3B8B-4520-A4AE-DF43E6890381}"/>
              </a:ext>
            </a:extLst>
          </p:cNvPr>
          <p:cNvSpPr>
            <a:spLocks noGrp="1" noChangeArrowheads="1"/>
          </p:cNvSpPr>
          <p:nvPr>
            <p:ph type="title"/>
          </p:nvPr>
        </p:nvSpPr>
        <p:spPr/>
        <p:txBody>
          <a:bodyPr/>
          <a:lstStyle/>
          <a:p>
            <a:pPr eaLnBrk="1" hangingPunct="1"/>
            <a:r>
              <a:rPr lang="cs-CZ" altLang="en-US" dirty="0" err="1"/>
              <a:t>Macmillanův</a:t>
            </a:r>
            <a:r>
              <a:rPr lang="cs-CZ" altLang="en-US" dirty="0"/>
              <a:t> slovník:</a:t>
            </a:r>
          </a:p>
        </p:txBody>
      </p:sp>
      <p:sp>
        <p:nvSpPr>
          <p:cNvPr id="22531" name="Rectangle 3">
            <a:extLst>
              <a:ext uri="{FF2B5EF4-FFF2-40B4-BE49-F238E27FC236}">
                <a16:creationId xmlns:a16="http://schemas.microsoft.com/office/drawing/2014/main" id="{3CE914ED-2278-491A-AFB7-DBFE80F2B260}"/>
              </a:ext>
            </a:extLst>
          </p:cNvPr>
          <p:cNvSpPr>
            <a:spLocks noGrp="1" noChangeArrowheads="1"/>
          </p:cNvSpPr>
          <p:nvPr>
            <p:ph idx="1"/>
          </p:nvPr>
        </p:nvSpPr>
        <p:spPr>
          <a:xfrm>
            <a:off x="720000" y="1600201"/>
            <a:ext cx="10361288" cy="4525963"/>
          </a:xfrm>
        </p:spPr>
        <p:txBody>
          <a:bodyPr/>
          <a:lstStyle/>
          <a:p>
            <a:pPr eaLnBrk="1" hangingPunct="1">
              <a:lnSpc>
                <a:spcPct val="150000"/>
              </a:lnSpc>
              <a:buFont typeface="Monotype Sorts" pitchFamily="2" charset="2"/>
              <a:buNone/>
            </a:pPr>
            <a:r>
              <a:rPr lang="cs-CZ" altLang="en-US" dirty="0"/>
              <a:t>:  „... pokud je (komodita nebo služba) nabízena jedné osobě, stává se dostupnou všem ostatním jednotlivcům bez vynaložení dodatečných nákladů. O veřejném statku proto říkáme, že má NERIVALITNÍ SPOTŘEBU; spotřeba jednou osobou nesnižuje dostupnost statku nebo služby komukoliv jinému.”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641AFE4-6D1D-4E89-8542-898D086C6A22}"/>
              </a:ext>
            </a:extLst>
          </p:cNvPr>
          <p:cNvSpPr>
            <a:spLocks noGrp="1" noChangeArrowheads="1"/>
          </p:cNvSpPr>
          <p:nvPr>
            <p:ph type="title"/>
          </p:nvPr>
        </p:nvSpPr>
        <p:spPr/>
        <p:txBody>
          <a:bodyPr/>
          <a:lstStyle/>
          <a:p>
            <a:pPr eaLnBrk="1" hangingPunct="1"/>
            <a:r>
              <a:rPr lang="cs-CZ" altLang="en-US"/>
              <a:t>Problém „černého pasažéra“</a:t>
            </a:r>
          </a:p>
        </p:txBody>
      </p:sp>
      <p:sp>
        <p:nvSpPr>
          <p:cNvPr id="23555" name="Rectangle 3">
            <a:extLst>
              <a:ext uri="{FF2B5EF4-FFF2-40B4-BE49-F238E27FC236}">
                <a16:creationId xmlns:a16="http://schemas.microsoft.com/office/drawing/2014/main" id="{9D7BF3E6-448C-496D-A499-6049B7D3670C}"/>
              </a:ext>
            </a:extLst>
          </p:cNvPr>
          <p:cNvSpPr>
            <a:spLocks noGrp="1" noChangeArrowheads="1"/>
          </p:cNvSpPr>
          <p:nvPr>
            <p:ph idx="1"/>
          </p:nvPr>
        </p:nvSpPr>
        <p:spPr/>
        <p:txBody>
          <a:bodyPr/>
          <a:lstStyle/>
          <a:p>
            <a:pPr eaLnBrk="1" hangingPunct="1">
              <a:lnSpc>
                <a:spcPct val="150000"/>
              </a:lnSpc>
            </a:pPr>
            <a:r>
              <a:rPr lang="cs-CZ" altLang="en-US" dirty="0"/>
              <a:t>Neexistuje důvod, proč by měl jednotlivec pravdivě odkrývat svou ochotu platit. Může spoléhat na to, že bude mít užitek ze spotřeby těch osob, které ochotu zaplatit projeví.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349FC12-1390-4E8D-92CE-12F00901B31F}"/>
              </a:ext>
            </a:extLst>
          </p:cNvPr>
          <p:cNvSpPr>
            <a:spLocks noGrp="1" noChangeArrowheads="1"/>
          </p:cNvSpPr>
          <p:nvPr>
            <p:ph type="title"/>
          </p:nvPr>
        </p:nvSpPr>
        <p:spPr/>
        <p:txBody>
          <a:bodyPr/>
          <a:lstStyle/>
          <a:p>
            <a:pPr eaLnBrk="1" hangingPunct="1"/>
            <a:r>
              <a:rPr lang="cs-CZ" altLang="en-US" dirty="0"/>
              <a:t>Princip</a:t>
            </a:r>
          </a:p>
        </p:txBody>
      </p:sp>
      <p:sp>
        <p:nvSpPr>
          <p:cNvPr id="24579" name="Rectangle 3">
            <a:extLst>
              <a:ext uri="{FF2B5EF4-FFF2-40B4-BE49-F238E27FC236}">
                <a16:creationId xmlns:a16="http://schemas.microsoft.com/office/drawing/2014/main" id="{69514C9C-0037-4B7E-A334-83D24406776B}"/>
              </a:ext>
            </a:extLst>
          </p:cNvPr>
          <p:cNvSpPr>
            <a:spLocks noGrp="1" noChangeArrowheads="1"/>
          </p:cNvSpPr>
          <p:nvPr>
            <p:ph idx="1"/>
          </p:nvPr>
        </p:nvSpPr>
        <p:spPr>
          <a:xfrm>
            <a:off x="720000" y="1573078"/>
            <a:ext cx="10671254" cy="4382605"/>
          </a:xfrm>
        </p:spPr>
        <p:txBody>
          <a:bodyPr/>
          <a:lstStyle/>
          <a:p>
            <a:pPr eaLnBrk="1" hangingPunct="1"/>
            <a:r>
              <a:rPr lang="cs-CZ" altLang="en-US" sz="2400" dirty="0">
                <a:solidFill>
                  <a:srgbClr val="FF0000"/>
                </a:solidFill>
              </a:rPr>
              <a:t>Obvykle platí</a:t>
            </a:r>
            <a:r>
              <a:rPr lang="cs-CZ" altLang="en-US" sz="2400" dirty="0"/>
              <a:t>:</a:t>
            </a:r>
            <a:r>
              <a:rPr lang="cs-CZ" altLang="en-US" sz="2400" dirty="0">
                <a:solidFill>
                  <a:srgbClr val="FF0000"/>
                </a:solidFill>
              </a:rPr>
              <a:t>  </a:t>
            </a:r>
            <a:r>
              <a:rPr lang="cs-CZ" altLang="en-US" sz="2400" dirty="0"/>
              <a:t>čím více tenduje spotřeba statku k </a:t>
            </a:r>
            <a:r>
              <a:rPr lang="cs-CZ" altLang="en-US" sz="2400" dirty="0" err="1"/>
              <a:t>nerivalitě</a:t>
            </a:r>
            <a:r>
              <a:rPr lang="cs-CZ" altLang="en-US" sz="2400" dirty="0"/>
              <a:t>, nedělitelnosti a </a:t>
            </a:r>
            <a:r>
              <a:rPr lang="cs-CZ" altLang="en-US" sz="2400" dirty="0" err="1"/>
              <a:t>nevyloučitelnosti</a:t>
            </a:r>
            <a:r>
              <a:rPr lang="cs-CZ" altLang="en-US" sz="2400" dirty="0"/>
              <a:t> spotřeby, tím více prostoru se nabízí pro to, aby státní zásahy pomohly nastolit </a:t>
            </a:r>
            <a:r>
              <a:rPr lang="cs-CZ" altLang="en-US" sz="2400" b="1" dirty="0"/>
              <a:t>vyšší míru efektivnosti </a:t>
            </a:r>
            <a:r>
              <a:rPr lang="cs-CZ" altLang="en-US" sz="2400" dirty="0"/>
              <a:t>procesu alokace zdrojů (alespoň teoreticky). Mohlo by tedy jít o skutečnou nápravu tržního selhání. </a:t>
            </a:r>
          </a:p>
          <a:p>
            <a:pPr marL="72000" indent="0" eaLnBrk="1" hangingPunct="1">
              <a:buNone/>
            </a:pPr>
            <a:endParaRPr lang="cs-CZ" altLang="en-US" sz="2400" dirty="0"/>
          </a:p>
          <a:p>
            <a:r>
              <a:rPr lang="cs-CZ" altLang="en-US" sz="2400" dirty="0">
                <a:solidFill>
                  <a:srgbClr val="FF0000"/>
                </a:solidFill>
              </a:rPr>
              <a:t>V opačném případě</a:t>
            </a:r>
            <a:r>
              <a:rPr lang="cs-CZ" altLang="en-US" sz="2400" dirty="0"/>
              <a:t>, blíží-li se statek svými vlastnostmi čistému soukromému (privátnímu) statku a stát se u něho přesto pokouší nahradit nebo “napravit” tržní mechanismus - tedy </a:t>
            </a:r>
            <a:r>
              <a:rPr lang="cs-CZ" altLang="en-US" sz="2400" b="1" dirty="0"/>
              <a:t>veřejně ho poskytuje</a:t>
            </a:r>
            <a:r>
              <a:rPr lang="cs-CZ" altLang="en-US" sz="2400" dirty="0"/>
              <a:t>, pak se většinou jedná o snahu řešit potenciální dopady v nerovnosti příjmů. Redistribuční efekt je přitom nutně zaplacen </a:t>
            </a:r>
            <a:r>
              <a:rPr lang="cs-CZ" altLang="en-US" sz="2400" b="1" dirty="0"/>
              <a:t>ztrátami</a:t>
            </a:r>
            <a:r>
              <a:rPr lang="cs-CZ" altLang="en-US" sz="2400" dirty="0"/>
              <a:t> </a:t>
            </a:r>
            <a:r>
              <a:rPr lang="cs-CZ" altLang="en-US" sz="2400" b="1" dirty="0"/>
              <a:t>efektivnosti.</a:t>
            </a:r>
            <a:r>
              <a:rPr lang="cs-CZ" altLang="en-US" sz="2400" dirty="0"/>
              <a:t> </a:t>
            </a:r>
          </a:p>
          <a:p>
            <a:pPr eaLnBrk="1" hangingPunct="1"/>
            <a:endParaRPr lang="cs-CZ"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Mzdy a produktivita práce</a:t>
            </a:r>
          </a:p>
        </p:txBody>
      </p:sp>
      <p:sp>
        <p:nvSpPr>
          <p:cNvPr id="5" name="Zástupný symbol pro obsah 4"/>
          <p:cNvSpPr>
            <a:spLocks noGrp="1"/>
          </p:cNvSpPr>
          <p:nvPr>
            <p:ph idx="1"/>
          </p:nvPr>
        </p:nvSpPr>
        <p:spPr>
          <a:xfrm>
            <a:off x="720000" y="1692002"/>
            <a:ext cx="10753200" cy="4653380"/>
          </a:xfrm>
        </p:spPr>
        <p:txBody>
          <a:bodyPr/>
          <a:lstStyle/>
          <a:p>
            <a:r>
              <a:rPr lang="cs-CZ" dirty="0"/>
              <a:t>Proč máme tak nízké mzdy? Jak vysoká má být mzda?</a:t>
            </a:r>
          </a:p>
          <a:p>
            <a:r>
              <a:rPr lang="cs-CZ" dirty="0"/>
              <a:t>Kdo vydělává průměrnou mzdu? </a:t>
            </a:r>
          </a:p>
          <a:p>
            <a:r>
              <a:rPr lang="cs-CZ" dirty="0"/>
              <a:t>Co je to produktivita práce?</a:t>
            </a:r>
          </a:p>
          <a:p>
            <a:r>
              <a:rPr lang="cs-CZ" dirty="0"/>
              <a:t>Jaká je spravedlivá mzda?</a:t>
            </a:r>
          </a:p>
          <a:p>
            <a:pPr marL="72000" indent="0">
              <a:buNone/>
            </a:pPr>
            <a:endParaRPr lang="cs-CZ" dirty="0"/>
          </a:p>
          <a:p>
            <a:pPr marL="72000" indent="0" algn="ctr">
              <a:buNone/>
            </a:pPr>
            <a:r>
              <a:rPr lang="cs-CZ" dirty="0"/>
              <a:t>„</a:t>
            </a:r>
            <a:r>
              <a:rPr lang="cs-CZ" i="1" dirty="0"/>
              <a:t>Má mzda? </a:t>
            </a:r>
          </a:p>
          <a:p>
            <a:pPr marL="72000" indent="0" algn="ctr">
              <a:buNone/>
            </a:pPr>
            <a:r>
              <a:rPr lang="cs-CZ" i="1" dirty="0"/>
              <a:t>Příliš mnoho na to, co dělám, </a:t>
            </a:r>
          </a:p>
          <a:p>
            <a:pPr marL="72000" indent="0" algn="ctr">
              <a:buNone/>
            </a:pPr>
            <a:r>
              <a:rPr lang="cs-CZ" i="1" dirty="0"/>
              <a:t>ale příliš málo na to, co bych dělat mohl</a:t>
            </a:r>
            <a:r>
              <a:rPr lang="cs-CZ" dirty="0"/>
              <a:t>“ </a:t>
            </a:r>
          </a:p>
          <a:p>
            <a:pPr marL="72000" indent="0" algn="ctr">
              <a:buNone/>
            </a:pPr>
            <a:r>
              <a:rPr lang="cs-CZ" dirty="0"/>
              <a:t>(W. A. Mozart)</a:t>
            </a:r>
          </a:p>
          <a:p>
            <a:pPr marL="72000" indent="0">
              <a:buNone/>
            </a:pPr>
            <a:endParaRPr lang="cs-CZ" dirty="0"/>
          </a:p>
          <a:p>
            <a:pPr marL="72000" indent="0">
              <a:buNone/>
            </a:pPr>
            <a:r>
              <a:rPr lang="cs-CZ" sz="1200" dirty="0"/>
              <a:t>									Zdroj: Lipovská, 2017</a:t>
            </a:r>
          </a:p>
        </p:txBody>
      </p:sp>
    </p:spTree>
    <p:extLst>
      <p:ext uri="{BB962C8B-B14F-4D97-AF65-F5344CB8AC3E}">
        <p14:creationId xmlns:p14="http://schemas.microsoft.com/office/powerpoint/2010/main" val="1081827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ADE1F7-4287-4E3B-B0D0-F7774CB81754}"/>
              </a:ext>
            </a:extLst>
          </p:cNvPr>
          <p:cNvSpPr>
            <a:spLocks noGrp="1" noChangeArrowheads="1"/>
          </p:cNvSpPr>
          <p:nvPr>
            <p:ph type="title"/>
          </p:nvPr>
        </p:nvSpPr>
        <p:spPr>
          <a:xfrm>
            <a:off x="573437" y="692150"/>
            <a:ext cx="10965051" cy="838200"/>
          </a:xfrm>
        </p:spPr>
        <p:txBody>
          <a:bodyPr/>
          <a:lstStyle/>
          <a:p>
            <a:pPr eaLnBrk="1" hangingPunct="1"/>
            <a:r>
              <a:rPr lang="cs-CZ" altLang="en-US" dirty="0"/>
              <a:t>Veřejné statky a veřejně poskytované statky</a:t>
            </a:r>
          </a:p>
        </p:txBody>
      </p:sp>
      <p:sp>
        <p:nvSpPr>
          <p:cNvPr id="26627" name="Rectangle 3">
            <a:extLst>
              <a:ext uri="{FF2B5EF4-FFF2-40B4-BE49-F238E27FC236}">
                <a16:creationId xmlns:a16="http://schemas.microsoft.com/office/drawing/2014/main" id="{29FCD7FC-F497-4B03-9959-6DC99DBFE2C8}"/>
              </a:ext>
            </a:extLst>
          </p:cNvPr>
          <p:cNvSpPr>
            <a:spLocks noGrp="1" noChangeArrowheads="1"/>
          </p:cNvSpPr>
          <p:nvPr>
            <p:ph sz="half" idx="1"/>
          </p:nvPr>
        </p:nvSpPr>
        <p:spPr>
          <a:xfrm>
            <a:off x="767166" y="2057508"/>
            <a:ext cx="5075695" cy="4495800"/>
          </a:xfrm>
        </p:spPr>
        <p:txBody>
          <a:bodyPr/>
          <a:lstStyle/>
          <a:p>
            <a:pPr eaLnBrk="1" hangingPunct="1"/>
            <a:r>
              <a:rPr lang="cs-CZ" altLang="en-US" dirty="0"/>
              <a:t>objektivnost vlastností spotřeby</a:t>
            </a:r>
          </a:p>
          <a:p>
            <a:pPr eaLnBrk="1" hangingPunct="1"/>
            <a:r>
              <a:rPr lang="cs-CZ" altLang="en-US" b="1" dirty="0" err="1"/>
              <a:t>nerivalita</a:t>
            </a:r>
            <a:endParaRPr lang="cs-CZ" altLang="en-US" b="1" dirty="0"/>
          </a:p>
          <a:p>
            <a:pPr eaLnBrk="1" hangingPunct="1"/>
            <a:r>
              <a:rPr lang="cs-CZ" altLang="en-US" b="1" dirty="0" err="1"/>
              <a:t>nevyloučitelnost</a:t>
            </a:r>
            <a:endParaRPr lang="cs-CZ" altLang="en-US" b="1" dirty="0"/>
          </a:p>
          <a:p>
            <a:pPr eaLnBrk="1" hangingPunct="1"/>
            <a:r>
              <a:rPr lang="cs-CZ" altLang="en-US" dirty="0"/>
              <a:t>(nedělitelnost)</a:t>
            </a:r>
          </a:p>
          <a:p>
            <a:pPr eaLnBrk="1" hangingPunct="1"/>
            <a:r>
              <a:rPr lang="cs-CZ" altLang="en-US" dirty="0" err="1"/>
              <a:t>MCs</a:t>
            </a:r>
            <a:r>
              <a:rPr lang="cs-CZ" altLang="en-US" dirty="0"/>
              <a:t> = 0	</a:t>
            </a:r>
          </a:p>
        </p:txBody>
      </p:sp>
      <p:sp>
        <p:nvSpPr>
          <p:cNvPr id="26628" name="Rectangle 4">
            <a:extLst>
              <a:ext uri="{FF2B5EF4-FFF2-40B4-BE49-F238E27FC236}">
                <a16:creationId xmlns:a16="http://schemas.microsoft.com/office/drawing/2014/main" id="{0E395966-EB76-4C77-BE8E-B751624A4AAD}"/>
              </a:ext>
            </a:extLst>
          </p:cNvPr>
          <p:cNvSpPr>
            <a:spLocks noGrp="1" noChangeArrowheads="1"/>
          </p:cNvSpPr>
          <p:nvPr>
            <p:ph sz="half" idx="2"/>
          </p:nvPr>
        </p:nvSpPr>
        <p:spPr>
          <a:xfrm>
            <a:off x="6096000" y="2057508"/>
            <a:ext cx="5328834" cy="4783138"/>
          </a:xfrm>
        </p:spPr>
        <p:txBody>
          <a:bodyPr/>
          <a:lstStyle/>
          <a:p>
            <a:pPr eaLnBrk="1" hangingPunct="1"/>
            <a:r>
              <a:rPr lang="cs-CZ" altLang="en-US" dirty="0"/>
              <a:t>politický konsensus</a:t>
            </a:r>
          </a:p>
          <a:p>
            <a:pPr eaLnBrk="1" hangingPunct="1"/>
            <a:r>
              <a:rPr lang="cs-CZ" altLang="en-US" dirty="0"/>
              <a:t>důvody různé</a:t>
            </a:r>
          </a:p>
          <a:p>
            <a:pPr eaLnBrk="1" hangingPunct="1"/>
            <a:r>
              <a:rPr lang="cs-CZ" altLang="en-US" dirty="0"/>
              <a:t>vysoké náklady na dodatečné jednotky spotřeby vyváženy „sociálními“ důvody</a:t>
            </a:r>
          </a:p>
          <a:p>
            <a:pPr eaLnBrk="1" hangingPunct="1"/>
            <a:r>
              <a:rPr lang="cs-CZ" altLang="en-US" dirty="0"/>
              <a:t>ztráty z „nadměrné“ spotřeby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6756" y="851259"/>
            <a:ext cx="9189169" cy="647700"/>
          </a:xfrm>
        </p:spPr>
        <p:txBody>
          <a:bodyPr anchor="t">
            <a:noAutofit/>
          </a:bodyPr>
          <a:lstStyle/>
          <a:p>
            <a:r>
              <a:rPr lang="cs-CZ" sz="3200" dirty="0"/>
              <a:t>Vzdělávání jako veřejně poskytovaný statek</a:t>
            </a:r>
          </a:p>
        </p:txBody>
      </p:sp>
      <p:sp>
        <p:nvSpPr>
          <p:cNvPr id="3" name="Zástupný symbol pro obsah 2"/>
          <p:cNvSpPr>
            <a:spLocks noGrp="1"/>
          </p:cNvSpPr>
          <p:nvPr>
            <p:ph idx="1"/>
          </p:nvPr>
        </p:nvSpPr>
        <p:spPr>
          <a:xfrm>
            <a:off x="636755" y="1697064"/>
            <a:ext cx="11149705" cy="4951709"/>
          </a:xfrm>
        </p:spPr>
        <p:txBody>
          <a:bodyPr>
            <a:normAutofit fontScale="62500" lnSpcReduction="20000"/>
          </a:bodyPr>
          <a:lstStyle/>
          <a:p>
            <a:r>
              <a:rPr lang="cs-CZ" sz="4500" dirty="0"/>
              <a:t>Veřejné vs. veřejně poskytované statky – způsob alokace vs. objektivní vlastnosti statku</a:t>
            </a:r>
          </a:p>
          <a:p>
            <a:r>
              <a:rPr lang="cs-CZ" sz="4500" b="1" dirty="0"/>
              <a:t>veřejně poskytované statky </a:t>
            </a:r>
            <a:r>
              <a:rPr lang="cs-CZ" sz="4500" dirty="0"/>
              <a:t>– nenulové MC spojené se zvýšeným počtem spotřebitelů</a:t>
            </a:r>
          </a:p>
          <a:p>
            <a:r>
              <a:rPr lang="cs-CZ" sz="4500" dirty="0"/>
              <a:t>vzdělávání nemá podstatu PPG (snadnost vyloučení + MC poskytování ≠ 0)</a:t>
            </a:r>
          </a:p>
          <a:p>
            <a:r>
              <a:rPr lang="cs-CZ" sz="4500" dirty="0"/>
              <a:t>základní vzdělávání = „statek pod ochranou“ (= PPG?)</a:t>
            </a:r>
          </a:p>
          <a:p>
            <a:r>
              <a:rPr lang="cs-CZ" sz="4500" dirty="0"/>
              <a:t>VŠ vzdělávání – vyloučení možné (na základě úrovně znalostí, …)</a:t>
            </a:r>
          </a:p>
          <a:p>
            <a:pPr>
              <a:buNone/>
            </a:pPr>
            <a:endParaRPr lang="cs-CZ" i="1" dirty="0"/>
          </a:p>
          <a:p>
            <a:pPr algn="ctr">
              <a:buNone/>
            </a:pPr>
            <a:r>
              <a:rPr lang="cs-CZ" sz="3200" i="1" dirty="0">
                <a:sym typeface="Wingdings" pitchFamily="2" charset="2"/>
              </a:rPr>
              <a:t> </a:t>
            </a:r>
            <a:r>
              <a:rPr lang="cs-CZ" sz="3200" i="1" dirty="0">
                <a:solidFill>
                  <a:srgbClr val="FF0000"/>
                </a:solidFill>
              </a:rPr>
              <a:t>Proč by vzdělávání mělo být financováno a poskytováno veřejně?</a:t>
            </a:r>
          </a:p>
        </p:txBody>
      </p:sp>
    </p:spTree>
    <p:extLst>
      <p:ext uri="{BB962C8B-B14F-4D97-AF65-F5344CB8AC3E}">
        <p14:creationId xmlns:p14="http://schemas.microsoft.com/office/powerpoint/2010/main" val="1369238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fontScale="90000"/>
          </a:bodyPr>
          <a:lstStyle/>
          <a:p>
            <a:r>
              <a:rPr lang="cs-CZ" sz="3200" dirty="0"/>
              <a:t>Jak vzdělávání ovlivňuje?</a:t>
            </a:r>
          </a:p>
        </p:txBody>
      </p:sp>
      <p:sp>
        <p:nvSpPr>
          <p:cNvPr id="3" name="Zástupný symbol pro obsah 2"/>
          <p:cNvSpPr>
            <a:spLocks noGrp="1"/>
          </p:cNvSpPr>
          <p:nvPr>
            <p:ph idx="1"/>
          </p:nvPr>
        </p:nvSpPr>
        <p:spPr>
          <a:xfrm>
            <a:off x="720000" y="1870479"/>
            <a:ext cx="10392285" cy="4579639"/>
          </a:xfrm>
        </p:spPr>
        <p:txBody>
          <a:bodyPr>
            <a:normAutofit/>
          </a:bodyPr>
          <a:lstStyle/>
          <a:p>
            <a:r>
              <a:rPr lang="cs-CZ" dirty="0"/>
              <a:t>faktory ovlivnitelné vzděláváním a mající potenciál ovlivnit jednotlivé domény našeho života: </a:t>
            </a:r>
          </a:p>
          <a:p>
            <a:pPr lvl="1"/>
            <a:r>
              <a:rPr lang="cs-CZ" dirty="0"/>
              <a:t>vlastní sebehodnocení, orientaci na budoucnost, schopnost vypořádávat se s problémy, postoje a hodnoty, komunikační schopnosti, pracovní trh, příjem a bohatství </a:t>
            </a:r>
            <a:br>
              <a:rPr lang="cs-CZ" dirty="0"/>
            </a:br>
            <a:r>
              <a:rPr lang="cs-CZ" dirty="0"/>
              <a:t>(</a:t>
            </a:r>
            <a:r>
              <a:rPr lang="cs-CZ" dirty="0" err="1"/>
              <a:t>Schuller</a:t>
            </a:r>
            <a:r>
              <a:rPr lang="cs-CZ" dirty="0"/>
              <a:t> et al., 2000)</a:t>
            </a:r>
          </a:p>
          <a:p>
            <a:endParaRPr lang="cs-CZ" dirty="0"/>
          </a:p>
          <a:p>
            <a:r>
              <a:rPr lang="cs-CZ" dirty="0"/>
              <a:t>lidský kapitál a </a:t>
            </a:r>
            <a:r>
              <a:rPr lang="cs-CZ" b="1" dirty="0"/>
              <a:t>sociální kapitál</a:t>
            </a:r>
          </a:p>
          <a:p>
            <a:pPr marL="393192" lvl="1" indent="0">
              <a:buNone/>
            </a:pPr>
            <a:r>
              <a:rPr lang="cs-CZ" dirty="0"/>
              <a:t>= síť vazeb s druhými lidmi</a:t>
            </a:r>
            <a:r>
              <a:rPr lang="cs-CZ"/>
              <a:t>, hodnoty </a:t>
            </a:r>
            <a:r>
              <a:rPr lang="cs-CZ" dirty="0"/>
              <a:t>a normy</a:t>
            </a:r>
          </a:p>
          <a:p>
            <a:pPr marL="0" indent="0">
              <a:buNone/>
            </a:pPr>
            <a:endParaRPr lang="cs-CZ" dirty="0"/>
          </a:p>
        </p:txBody>
      </p:sp>
      <p:pic>
        <p:nvPicPr>
          <p:cNvPr id="4" name="Obrázek 3"/>
          <p:cNvPicPr>
            <a:picLocks noChangeAspect="1"/>
          </p:cNvPicPr>
          <p:nvPr/>
        </p:nvPicPr>
        <p:blipFill>
          <a:blip r:embed="rId2"/>
          <a:stretch>
            <a:fillRect/>
          </a:stretch>
        </p:blipFill>
        <p:spPr>
          <a:xfrm>
            <a:off x="6986819" y="3989928"/>
            <a:ext cx="3042530" cy="2088231"/>
          </a:xfrm>
          <a:prstGeom prst="rect">
            <a:avLst/>
          </a:prstGeom>
        </p:spPr>
      </p:pic>
    </p:spTree>
    <p:extLst>
      <p:ext uri="{BB962C8B-B14F-4D97-AF65-F5344CB8AC3E}">
        <p14:creationId xmlns:p14="http://schemas.microsoft.com/office/powerpoint/2010/main" val="1523776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fontScale="90000"/>
          </a:bodyPr>
          <a:lstStyle/>
          <a:p>
            <a:r>
              <a:rPr lang="cs-CZ" sz="3200" dirty="0"/>
              <a:t>Společenská angažovanost</a:t>
            </a:r>
          </a:p>
        </p:txBody>
      </p:sp>
      <p:sp>
        <p:nvSpPr>
          <p:cNvPr id="3" name="Zástupný symbol pro obsah 2"/>
          <p:cNvSpPr>
            <a:spLocks noGrp="1"/>
          </p:cNvSpPr>
          <p:nvPr>
            <p:ph idx="1"/>
          </p:nvPr>
        </p:nvSpPr>
        <p:spPr>
          <a:xfrm>
            <a:off x="720000" y="1704815"/>
            <a:ext cx="10872732" cy="5036554"/>
          </a:xfrm>
        </p:spPr>
        <p:txBody>
          <a:bodyPr>
            <a:normAutofit/>
          </a:bodyPr>
          <a:lstStyle/>
          <a:p>
            <a:r>
              <a:rPr lang="cs-CZ" dirty="0"/>
              <a:t>politická participace</a:t>
            </a:r>
          </a:p>
          <a:p>
            <a:r>
              <a:rPr lang="cs-CZ" dirty="0"/>
              <a:t>volební účast</a:t>
            </a:r>
          </a:p>
          <a:p>
            <a:r>
              <a:rPr lang="cs-CZ" dirty="0"/>
              <a:t>občanská participace </a:t>
            </a:r>
            <a:br>
              <a:rPr lang="en-GB" dirty="0"/>
            </a:br>
            <a:r>
              <a:rPr lang="cs-CZ" dirty="0"/>
              <a:t>(neusiluje o změnu ve veřejné politice; např. dobrovolnické aktivity)</a:t>
            </a:r>
          </a:p>
          <a:p>
            <a:r>
              <a:rPr lang="cs-CZ" dirty="0"/>
              <a:t>sociální soudržnost a důvěra ve společnost</a:t>
            </a:r>
          </a:p>
          <a:p>
            <a:endParaRPr lang="cs-CZ" dirty="0"/>
          </a:p>
          <a:p>
            <a:r>
              <a:rPr lang="cs-CZ" dirty="0"/>
              <a:t>význam obsahu vzdělávání (kurikula) – např. silný vztah občanských znalostí žáků a plánované účasti ve volbách</a:t>
            </a:r>
          </a:p>
          <a:p>
            <a:r>
              <a:rPr lang="cs-CZ" dirty="0"/>
              <a:t>význam pedagogických metod – důležitost otevřenosti diskuzí </a:t>
            </a:r>
            <a:br>
              <a:rPr lang="cs-CZ" dirty="0"/>
            </a:br>
            <a:r>
              <a:rPr lang="cs-CZ" dirty="0"/>
              <a:t>o politických tématech</a:t>
            </a:r>
          </a:p>
        </p:txBody>
      </p:sp>
      <p:pic>
        <p:nvPicPr>
          <p:cNvPr id="4" name="Obrázek 3"/>
          <p:cNvPicPr>
            <a:picLocks noChangeAspect="1"/>
          </p:cNvPicPr>
          <p:nvPr/>
        </p:nvPicPr>
        <p:blipFill>
          <a:blip r:embed="rId2"/>
          <a:stretch>
            <a:fillRect/>
          </a:stretch>
        </p:blipFill>
        <p:spPr>
          <a:xfrm>
            <a:off x="7480436" y="1312399"/>
            <a:ext cx="3762375" cy="1209675"/>
          </a:xfrm>
          <a:prstGeom prst="rect">
            <a:avLst/>
          </a:prstGeom>
        </p:spPr>
      </p:pic>
    </p:spTree>
    <p:extLst>
      <p:ext uri="{BB962C8B-B14F-4D97-AF65-F5344CB8AC3E}">
        <p14:creationId xmlns:p14="http://schemas.microsoft.com/office/powerpoint/2010/main" val="2385298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0136" y="725486"/>
            <a:ext cx="7827963" cy="647700"/>
          </a:xfrm>
        </p:spPr>
        <p:txBody>
          <a:bodyPr anchor="t">
            <a:normAutofit/>
          </a:bodyPr>
          <a:lstStyle/>
          <a:p>
            <a:r>
              <a:rPr lang="cs-CZ" sz="3200" dirty="0"/>
              <a:t>Zdraví jako přínos vzdělávání</a:t>
            </a:r>
          </a:p>
        </p:txBody>
      </p:sp>
      <p:sp>
        <p:nvSpPr>
          <p:cNvPr id="3" name="Zástupný symbol pro obsah 2"/>
          <p:cNvSpPr>
            <a:spLocks noGrp="1"/>
          </p:cNvSpPr>
          <p:nvPr>
            <p:ph idx="1"/>
          </p:nvPr>
        </p:nvSpPr>
        <p:spPr>
          <a:xfrm>
            <a:off x="780136" y="1549831"/>
            <a:ext cx="10882339" cy="4582683"/>
          </a:xfrm>
        </p:spPr>
        <p:txBody>
          <a:bodyPr/>
          <a:lstStyle/>
          <a:p>
            <a:r>
              <a:rPr lang="cs-CZ" sz="2000" dirty="0"/>
              <a:t>zdraví = „stav úplné tělesné, psychické a sociální pohody a nikoli pouze nepřítomnost nemoci či slabosti“ (WHO, 1946)</a:t>
            </a:r>
          </a:p>
          <a:p>
            <a:pPr marL="0" indent="0" algn="ctr">
              <a:spcBef>
                <a:spcPts val="600"/>
              </a:spcBef>
              <a:buNone/>
            </a:pPr>
            <a:r>
              <a:rPr lang="cs-CZ" sz="1600" b="1" dirty="0"/>
              <a:t>Obr. Základní prvky, které spojují učení se zdravím</a:t>
            </a:r>
          </a:p>
          <a:p>
            <a:pPr marL="0" indent="0">
              <a:buNone/>
            </a:pPr>
            <a:endParaRPr lang="cs-CZ" dirty="0"/>
          </a:p>
        </p:txBody>
      </p:sp>
      <p:pic>
        <p:nvPicPr>
          <p:cNvPr id="4" name="Obrázek 3"/>
          <p:cNvPicPr/>
          <p:nvPr/>
        </p:nvPicPr>
        <p:blipFill rotWithShape="1">
          <a:blip r:embed="rId2">
            <a:extLst>
              <a:ext uri="{28A0092B-C50C-407E-A947-70E740481C1C}">
                <a14:useLocalDpi xmlns:a14="http://schemas.microsoft.com/office/drawing/2010/main" val="0"/>
              </a:ext>
            </a:extLst>
          </a:blip>
          <a:srcRect t="27866" b="24515"/>
          <a:stretch/>
        </p:blipFill>
        <p:spPr bwMode="auto">
          <a:xfrm>
            <a:off x="1453148" y="3162607"/>
            <a:ext cx="8352928" cy="3456384"/>
          </a:xfrm>
          <a:prstGeom prst="rect">
            <a:avLst/>
          </a:prstGeom>
          <a:ln>
            <a:noFill/>
          </a:ln>
          <a:extLst>
            <a:ext uri="{53640926-AAD7-44D8-BBD7-CCE9431645EC}">
              <a14:shadowObscured xmlns:a14="http://schemas.microsoft.com/office/drawing/2010/main"/>
            </a:ext>
          </a:extLst>
        </p:spPr>
      </p:pic>
      <p:sp>
        <p:nvSpPr>
          <p:cNvPr id="5" name="TextovéPole 4"/>
          <p:cNvSpPr txBox="1"/>
          <p:nvPr/>
        </p:nvSpPr>
        <p:spPr>
          <a:xfrm>
            <a:off x="7991761" y="6515472"/>
            <a:ext cx="1931746" cy="307777"/>
          </a:xfrm>
          <a:prstGeom prst="rect">
            <a:avLst/>
          </a:prstGeom>
          <a:noFill/>
        </p:spPr>
        <p:txBody>
          <a:bodyPr wrap="none" rtlCol="0">
            <a:spAutoFit/>
          </a:bodyPr>
          <a:lstStyle/>
          <a:p>
            <a:pPr algn="ctr"/>
            <a:r>
              <a:rPr lang="cs-CZ" sz="1400" i="1" dirty="0"/>
              <a:t>Zdroj: </a:t>
            </a:r>
            <a:r>
              <a:rPr lang="cs-CZ" sz="1200" i="1" dirty="0"/>
              <a:t>Řezáčová </a:t>
            </a:r>
            <a:r>
              <a:rPr lang="cs-CZ" sz="1400" i="1" dirty="0"/>
              <a:t>(2013)</a:t>
            </a:r>
          </a:p>
        </p:txBody>
      </p:sp>
    </p:spTree>
    <p:extLst>
      <p:ext uri="{BB962C8B-B14F-4D97-AF65-F5344CB8AC3E}">
        <p14:creationId xmlns:p14="http://schemas.microsoft.com/office/powerpoint/2010/main" val="880206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183" y="612184"/>
            <a:ext cx="11228522" cy="790414"/>
          </a:xfrm>
        </p:spPr>
        <p:txBody>
          <a:bodyPr anchor="t">
            <a:noAutofit/>
          </a:bodyPr>
          <a:lstStyle/>
          <a:p>
            <a:r>
              <a:rPr lang="cs-CZ" sz="3200" dirty="0"/>
              <a:t>Oblasti zdraví, na které má vzdělávání vliv</a:t>
            </a:r>
          </a:p>
        </p:txBody>
      </p:sp>
      <p:sp>
        <p:nvSpPr>
          <p:cNvPr id="3" name="Zástupný symbol pro obsah 2"/>
          <p:cNvSpPr>
            <a:spLocks noGrp="1"/>
          </p:cNvSpPr>
          <p:nvPr>
            <p:ph idx="1"/>
          </p:nvPr>
        </p:nvSpPr>
        <p:spPr>
          <a:xfrm>
            <a:off x="612183" y="1743559"/>
            <a:ext cx="9901757" cy="4720121"/>
          </a:xfrm>
        </p:spPr>
        <p:txBody>
          <a:bodyPr>
            <a:normAutofit/>
          </a:bodyPr>
          <a:lstStyle/>
          <a:p>
            <a:r>
              <a:rPr lang="cs-CZ" b="1" dirty="0"/>
              <a:t>přímé efekty</a:t>
            </a:r>
          </a:p>
          <a:p>
            <a:pPr lvl="1"/>
            <a:r>
              <a:rPr lang="cs-CZ" dirty="0"/>
              <a:t>úmrtnost, tělesné zdraví, psychické zdraví a subjektivní pocit životní pohody (</a:t>
            </a:r>
            <a:r>
              <a:rPr lang="cs-CZ" dirty="0" err="1"/>
              <a:t>well-being</a:t>
            </a:r>
            <a:r>
              <a:rPr lang="cs-CZ" dirty="0"/>
              <a:t>), vlastní hodnocení zdraví a mezigenerační efekty vzdělání</a:t>
            </a:r>
          </a:p>
          <a:p>
            <a:pPr lvl="1"/>
            <a:endParaRPr lang="cs-CZ" dirty="0"/>
          </a:p>
          <a:p>
            <a:r>
              <a:rPr lang="cs-CZ" b="1" dirty="0"/>
              <a:t>chování související se zdravím</a:t>
            </a:r>
          </a:p>
          <a:p>
            <a:pPr lvl="1"/>
            <a:r>
              <a:rPr lang="cs-CZ" dirty="0"/>
              <a:t>kouření, konzumace alkoholu, obezita, fyzická aktivita, </a:t>
            </a:r>
            <a:br>
              <a:rPr lang="en-GB" dirty="0"/>
            </a:br>
            <a:r>
              <a:rPr lang="cs-CZ" dirty="0"/>
              <a:t>konzumace ovoce a zeleniny, </a:t>
            </a:r>
            <a:br>
              <a:rPr lang="cs-CZ" dirty="0"/>
            </a:br>
            <a:r>
              <a:rPr lang="cs-CZ" dirty="0"/>
              <a:t>využívání zdravotnických služeb..</a:t>
            </a:r>
          </a:p>
          <a:p>
            <a:pPr lvl="1"/>
            <a:endParaRPr lang="cs-CZ" dirty="0"/>
          </a:p>
          <a:p>
            <a:r>
              <a:rPr lang="cs-CZ" b="1" dirty="0"/>
              <a:t>nepřímé efekty (role okolí)</a:t>
            </a:r>
          </a:p>
          <a:p>
            <a:pPr lvl="1"/>
            <a:r>
              <a:rPr lang="cs-CZ" dirty="0"/>
              <a:t>rodinné prostředí, životní prostředí, pracovní…</a:t>
            </a:r>
          </a:p>
        </p:txBody>
      </p:sp>
      <p:pic>
        <p:nvPicPr>
          <p:cNvPr id="4" name="Obrázek 3"/>
          <p:cNvPicPr>
            <a:picLocks noChangeAspect="1"/>
          </p:cNvPicPr>
          <p:nvPr/>
        </p:nvPicPr>
        <p:blipFill>
          <a:blip r:embed="rId2"/>
          <a:stretch>
            <a:fillRect/>
          </a:stretch>
        </p:blipFill>
        <p:spPr>
          <a:xfrm>
            <a:off x="8249082" y="3602108"/>
            <a:ext cx="2819400" cy="1619250"/>
          </a:xfrm>
          <a:prstGeom prst="rect">
            <a:avLst/>
          </a:prstGeom>
        </p:spPr>
      </p:pic>
    </p:spTree>
    <p:extLst>
      <p:ext uri="{BB962C8B-B14F-4D97-AF65-F5344CB8AC3E}">
        <p14:creationId xmlns:p14="http://schemas.microsoft.com/office/powerpoint/2010/main" val="3044658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949" y="715353"/>
            <a:ext cx="11027043" cy="647700"/>
          </a:xfrm>
        </p:spPr>
        <p:txBody>
          <a:bodyPr>
            <a:noAutofit/>
          </a:bodyPr>
          <a:lstStyle/>
          <a:p>
            <a:r>
              <a:rPr lang="cs-CZ" sz="3200" dirty="0"/>
              <a:t>Efektivnost poskytování vzdělávání vs. rovnost při jeho poskytování</a:t>
            </a:r>
          </a:p>
        </p:txBody>
      </p:sp>
      <p:sp>
        <p:nvSpPr>
          <p:cNvPr id="3" name="Zástupný symbol pro obsah 2"/>
          <p:cNvSpPr>
            <a:spLocks noGrp="1"/>
          </p:cNvSpPr>
          <p:nvPr>
            <p:ph idx="1"/>
          </p:nvPr>
        </p:nvSpPr>
        <p:spPr>
          <a:xfrm>
            <a:off x="464949" y="1921790"/>
            <a:ext cx="10810068" cy="4469882"/>
          </a:xfrm>
        </p:spPr>
        <p:txBody>
          <a:bodyPr>
            <a:normAutofit lnSpcReduction="10000"/>
          </a:bodyPr>
          <a:lstStyle/>
          <a:p>
            <a:r>
              <a:rPr lang="cs-CZ" b="1" dirty="0"/>
              <a:t>efektivnost</a:t>
            </a:r>
            <a:r>
              <a:rPr lang="cs-CZ" dirty="0"/>
              <a:t>  - snaha určit optimální množství vzdělávání -&gt; maximalizace </a:t>
            </a:r>
            <a:r>
              <a:rPr lang="cs-CZ" dirty="0" err="1"/>
              <a:t>společ</a:t>
            </a:r>
            <a:r>
              <a:rPr lang="cs-CZ" dirty="0"/>
              <a:t>. užitku</a:t>
            </a:r>
          </a:p>
          <a:p>
            <a:pPr lvl="1"/>
            <a:r>
              <a:rPr lang="cs-CZ" dirty="0"/>
              <a:t>potřeba specifikovat C&amp;B vzdělávání</a:t>
            </a:r>
          </a:p>
          <a:p>
            <a:r>
              <a:rPr lang="cs-CZ" b="1" dirty="0"/>
              <a:t>rovnost</a:t>
            </a:r>
            <a:r>
              <a:rPr lang="cs-CZ" dirty="0"/>
              <a:t> (spravedlivost) – LZPS, čl. 33: </a:t>
            </a:r>
          </a:p>
          <a:p>
            <a:pPr marL="850392" lvl="1" indent="-457200">
              <a:buFont typeface="+mj-lt"/>
              <a:buAutoNum type="arabicPeriod"/>
            </a:pPr>
            <a:r>
              <a:rPr lang="cs-CZ" i="1" dirty="0"/>
              <a:t>Každý má právo na vzdělání. Školní docházka je povinná po dobu, kterou stanoví zákon.</a:t>
            </a:r>
          </a:p>
          <a:p>
            <a:pPr marL="850392" lvl="1" indent="-457200">
              <a:buFont typeface="+mj-lt"/>
              <a:buAutoNum type="arabicPeriod"/>
            </a:pPr>
            <a:r>
              <a:rPr lang="cs-CZ" i="1" dirty="0"/>
              <a:t>Občané mají právo na bezplatné vzdělání v základních a středních školách, podle schopností občana a možností společnosti též na vysokých školách.</a:t>
            </a:r>
          </a:p>
          <a:p>
            <a:pPr marL="850392" lvl="1" indent="-457200">
              <a:buFont typeface="+mj-lt"/>
              <a:buAutoNum type="arabicPeriod"/>
            </a:pPr>
            <a:r>
              <a:rPr lang="cs-CZ" i="1" dirty="0"/>
              <a:t>Zřizovat jiné školy než státní a vyučovat na nich lze jen za podmínek stanovených zákonem; na takových školách se může vzdělání poskytovat za úplatu.</a:t>
            </a:r>
          </a:p>
          <a:p>
            <a:pPr marL="850392" lvl="1" indent="-457200">
              <a:buFont typeface="+mj-lt"/>
              <a:buAutoNum type="arabicPeriod"/>
            </a:pPr>
            <a:r>
              <a:rPr lang="cs-CZ" i="1" dirty="0"/>
              <a:t>Zákon stanoví, za jakých podmínek mají občané při studiu právo na pomoc státu.</a:t>
            </a:r>
            <a:r>
              <a:rPr lang="cs-CZ" dirty="0"/>
              <a:t>“</a:t>
            </a:r>
          </a:p>
          <a:p>
            <a:pPr>
              <a:buNone/>
            </a:pPr>
            <a:r>
              <a:rPr lang="cs-CZ" dirty="0"/>
              <a:t>…LZPS definuje vzdělávání jako PG – nutnost zpřístupnit všem občanům bez ohledu na </a:t>
            </a:r>
            <a:r>
              <a:rPr lang="cs-CZ" dirty="0" err="1"/>
              <a:t>soc</a:t>
            </a:r>
            <a:r>
              <a:rPr lang="cs-CZ" dirty="0"/>
              <a:t>. problémy</a:t>
            </a:r>
          </a:p>
        </p:txBody>
      </p:sp>
    </p:spTree>
    <p:extLst>
      <p:ext uri="{BB962C8B-B14F-4D97-AF65-F5344CB8AC3E}">
        <p14:creationId xmlns:p14="http://schemas.microsoft.com/office/powerpoint/2010/main" val="978863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720000"/>
            <a:ext cx="11128454" cy="451576"/>
          </a:xfrm>
        </p:spPr>
        <p:txBody>
          <a:bodyPr anchor="t">
            <a:noAutofit/>
          </a:bodyPr>
          <a:lstStyle/>
          <a:p>
            <a:r>
              <a:rPr lang="cs-CZ" sz="3200" dirty="0"/>
              <a:t>Individuální a společenské náklady a výnosy ze vzdělání</a:t>
            </a:r>
          </a:p>
        </p:txBody>
      </p:sp>
      <p:graphicFrame>
        <p:nvGraphicFramePr>
          <p:cNvPr id="4" name="Zástupný symbol pro obsah 3"/>
          <p:cNvGraphicFramePr>
            <a:graphicFrameLocks noGrp="1"/>
          </p:cNvGraphicFramePr>
          <p:nvPr>
            <p:ph idx="1"/>
          </p:nvPr>
        </p:nvGraphicFramePr>
        <p:xfrm>
          <a:off x="1588577" y="1557581"/>
          <a:ext cx="8650125" cy="4627215"/>
        </p:xfrm>
        <a:graphic>
          <a:graphicData uri="http://schemas.openxmlformats.org/drawingml/2006/table">
            <a:tbl>
              <a:tblPr firstRow="1" firstCol="1" bandRow="1">
                <a:tableStyleId>{5C22544A-7EE6-4342-B048-85BDC9FD1C3A}</a:tableStyleId>
              </a:tblPr>
              <a:tblGrid>
                <a:gridCol w="1847427">
                  <a:extLst>
                    <a:ext uri="{9D8B030D-6E8A-4147-A177-3AD203B41FA5}">
                      <a16:colId xmlns:a16="http://schemas.microsoft.com/office/drawing/2014/main" val="20000"/>
                    </a:ext>
                  </a:extLst>
                </a:gridCol>
                <a:gridCol w="3401349">
                  <a:extLst>
                    <a:ext uri="{9D8B030D-6E8A-4147-A177-3AD203B41FA5}">
                      <a16:colId xmlns:a16="http://schemas.microsoft.com/office/drawing/2014/main" val="20001"/>
                    </a:ext>
                  </a:extLst>
                </a:gridCol>
                <a:gridCol w="3401349">
                  <a:extLst>
                    <a:ext uri="{9D8B030D-6E8A-4147-A177-3AD203B41FA5}">
                      <a16:colId xmlns:a16="http://schemas.microsoft.com/office/drawing/2014/main" val="20002"/>
                    </a:ext>
                  </a:extLst>
                </a:gridCol>
              </a:tblGrid>
              <a:tr h="313267">
                <a:tc>
                  <a:txBody>
                    <a:bodyPr/>
                    <a:lstStyle/>
                    <a:p>
                      <a:pPr algn="ctr">
                        <a:lnSpc>
                          <a:spcPct val="150000"/>
                        </a:lnSpc>
                        <a:spcAft>
                          <a:spcPts val="600"/>
                        </a:spcAft>
                      </a:pPr>
                      <a:r>
                        <a:rPr lang="cs-CZ" sz="1200" dirty="0">
                          <a:effectLst/>
                        </a:rPr>
                        <a:t> </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dirty="0">
                          <a:effectLst/>
                        </a:rPr>
                        <a:t>Individuální</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a:effectLst/>
                        </a:rPr>
                        <a:t>Společenské</a:t>
                      </a:r>
                      <a:endParaRPr lang="cs-CZ" sz="18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377187">
                <a:tc>
                  <a:txBody>
                    <a:bodyPr/>
                    <a:lstStyle/>
                    <a:p>
                      <a:pPr algn="ctr">
                        <a:lnSpc>
                          <a:spcPct val="150000"/>
                        </a:lnSpc>
                        <a:spcAft>
                          <a:spcPts val="600"/>
                        </a:spcAft>
                      </a:pPr>
                      <a:r>
                        <a:rPr lang="cs-CZ" sz="1200" dirty="0">
                          <a:effectLst/>
                        </a:rPr>
                        <a:t>Náklady</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Přímé</a:t>
                      </a:r>
                      <a:endParaRPr lang="cs-CZ" sz="1800" b="1" dirty="0">
                        <a:effectLst/>
                      </a:endParaRPr>
                    </a:p>
                    <a:p>
                      <a:pPr algn="ctr">
                        <a:lnSpc>
                          <a:spcPct val="150000"/>
                        </a:lnSpc>
                        <a:spcAft>
                          <a:spcPts val="600"/>
                        </a:spcAft>
                      </a:pPr>
                      <a:r>
                        <a:rPr lang="cs-CZ" sz="1200" dirty="0">
                          <a:effectLst/>
                        </a:rPr>
                        <a:t>Výdaje do vzdělávání přímé (výdaje za učebnice, studijní materiály, apod.)</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Přímé</a:t>
                      </a:r>
                      <a:endParaRPr lang="cs-CZ" sz="1800" b="1" dirty="0">
                        <a:effectLst/>
                      </a:endParaRPr>
                    </a:p>
                    <a:p>
                      <a:pPr algn="ctr">
                        <a:lnSpc>
                          <a:spcPct val="150000"/>
                        </a:lnSpc>
                        <a:spcAft>
                          <a:spcPts val="600"/>
                        </a:spcAft>
                      </a:pPr>
                      <a:r>
                        <a:rPr lang="cs-CZ" sz="1200" dirty="0">
                          <a:effectLst/>
                        </a:rPr>
                        <a:t>Výdaje do vzdělávacího systému</a:t>
                      </a:r>
                      <a:endParaRPr lang="cs-CZ" sz="18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725478">
                <a:tc>
                  <a:txBody>
                    <a:bodyPr/>
                    <a:lstStyle/>
                    <a:p>
                      <a:pPr algn="ctr">
                        <a:lnSpc>
                          <a:spcPct val="150000"/>
                        </a:lnSpc>
                        <a:spcAft>
                          <a:spcPts val="600"/>
                        </a:spcAft>
                      </a:pPr>
                      <a:r>
                        <a:rPr lang="cs-CZ" sz="1200">
                          <a:effectLst/>
                        </a:rPr>
                        <a:t> </a:t>
                      </a:r>
                      <a:endParaRPr lang="cs-CZ" sz="180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Nepřímé</a:t>
                      </a:r>
                      <a:endParaRPr lang="cs-CZ" sz="1800" b="1" dirty="0">
                        <a:effectLst/>
                      </a:endParaRPr>
                    </a:p>
                    <a:p>
                      <a:pPr algn="ctr">
                        <a:lnSpc>
                          <a:spcPct val="150000"/>
                        </a:lnSpc>
                        <a:spcAft>
                          <a:spcPts val="600"/>
                        </a:spcAft>
                      </a:pPr>
                      <a:r>
                        <a:rPr lang="cs-CZ" sz="1200" dirty="0">
                          <a:effectLst/>
                        </a:rPr>
                        <a:t>Ušlá mzda, čas strávený výukou</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Nepřímé</a:t>
                      </a:r>
                      <a:endParaRPr lang="cs-CZ" sz="1800" b="1" dirty="0">
                        <a:effectLst/>
                      </a:endParaRPr>
                    </a:p>
                    <a:p>
                      <a:pPr algn="ctr">
                        <a:lnSpc>
                          <a:spcPct val="150000"/>
                        </a:lnSpc>
                        <a:spcAft>
                          <a:spcPts val="600"/>
                        </a:spcAft>
                      </a:pPr>
                      <a:r>
                        <a:rPr lang="cs-CZ" sz="1200" dirty="0">
                          <a:effectLst/>
                        </a:rPr>
                        <a:t>Ušlé příjmy na daních</a:t>
                      </a:r>
                      <a:endParaRPr lang="cs-CZ" sz="18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725478">
                <a:tc>
                  <a:txBody>
                    <a:bodyPr/>
                    <a:lstStyle/>
                    <a:p>
                      <a:pPr algn="ctr">
                        <a:lnSpc>
                          <a:spcPct val="150000"/>
                        </a:lnSpc>
                        <a:spcAft>
                          <a:spcPts val="600"/>
                        </a:spcAft>
                      </a:pPr>
                      <a:r>
                        <a:rPr lang="cs-CZ" sz="1200" dirty="0">
                          <a:effectLst/>
                        </a:rPr>
                        <a:t>Výnosy</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Přímé</a:t>
                      </a:r>
                      <a:endParaRPr lang="cs-CZ" sz="1800" b="1" dirty="0">
                        <a:effectLst/>
                      </a:endParaRPr>
                    </a:p>
                    <a:p>
                      <a:pPr algn="ctr">
                        <a:lnSpc>
                          <a:spcPct val="150000"/>
                        </a:lnSpc>
                        <a:spcAft>
                          <a:spcPts val="600"/>
                        </a:spcAft>
                      </a:pPr>
                      <a:r>
                        <a:rPr lang="cs-CZ" sz="1200" dirty="0">
                          <a:effectLst/>
                        </a:rPr>
                        <a:t>Vyšší příjem</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Přímé</a:t>
                      </a:r>
                      <a:endParaRPr lang="cs-CZ" sz="1800" b="1" dirty="0">
                        <a:effectLst/>
                      </a:endParaRPr>
                    </a:p>
                    <a:p>
                      <a:pPr algn="ctr">
                        <a:lnSpc>
                          <a:spcPct val="150000"/>
                        </a:lnSpc>
                        <a:spcAft>
                          <a:spcPts val="600"/>
                        </a:spcAft>
                      </a:pPr>
                      <a:r>
                        <a:rPr lang="cs-CZ" sz="1200" dirty="0">
                          <a:effectLst/>
                        </a:rPr>
                        <a:t>Vyšší daňové příjmy</a:t>
                      </a:r>
                      <a:endParaRPr lang="cs-CZ" sz="18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485805">
                <a:tc>
                  <a:txBody>
                    <a:bodyPr/>
                    <a:lstStyle/>
                    <a:p>
                      <a:pPr algn="ctr">
                        <a:lnSpc>
                          <a:spcPct val="150000"/>
                        </a:lnSpc>
                        <a:spcAft>
                          <a:spcPts val="600"/>
                        </a:spcAft>
                      </a:pPr>
                      <a:r>
                        <a:rPr lang="cs-CZ" sz="1200">
                          <a:effectLst/>
                        </a:rPr>
                        <a:t> </a:t>
                      </a:r>
                      <a:endParaRPr lang="cs-CZ" sz="180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Nepřímé</a:t>
                      </a:r>
                      <a:endParaRPr lang="cs-CZ" sz="1800" b="1" dirty="0">
                        <a:effectLst/>
                      </a:endParaRPr>
                    </a:p>
                    <a:p>
                      <a:pPr algn="ctr">
                        <a:lnSpc>
                          <a:spcPct val="150000"/>
                        </a:lnSpc>
                        <a:spcAft>
                          <a:spcPts val="600"/>
                        </a:spcAft>
                      </a:pPr>
                      <a:r>
                        <a:rPr lang="cs-CZ" sz="1200" dirty="0">
                          <a:effectLst/>
                        </a:rPr>
                        <a:t>Vyšší statut, nižší riziko nezaměstnanosti</a:t>
                      </a:r>
                      <a:endParaRPr lang="cs-CZ" sz="1800" dirty="0">
                        <a:effectLst/>
                        <a:latin typeface="Times New Roman"/>
                        <a:ea typeface="Times New Roman"/>
                      </a:endParaRPr>
                    </a:p>
                  </a:txBody>
                  <a:tcPr marL="68580" marR="68580" marT="0" marB="0"/>
                </a:tc>
                <a:tc>
                  <a:txBody>
                    <a:bodyPr/>
                    <a:lstStyle/>
                    <a:p>
                      <a:pPr algn="ctr">
                        <a:lnSpc>
                          <a:spcPct val="150000"/>
                        </a:lnSpc>
                        <a:spcAft>
                          <a:spcPts val="600"/>
                        </a:spcAft>
                      </a:pPr>
                      <a:r>
                        <a:rPr lang="cs-CZ" sz="1200" b="1" dirty="0">
                          <a:effectLst/>
                        </a:rPr>
                        <a:t>Nepřímé</a:t>
                      </a:r>
                      <a:endParaRPr lang="cs-CZ" sz="1800" b="1" dirty="0">
                        <a:effectLst/>
                      </a:endParaRPr>
                    </a:p>
                    <a:p>
                      <a:pPr algn="ctr">
                        <a:lnSpc>
                          <a:spcPct val="150000"/>
                        </a:lnSpc>
                        <a:spcAft>
                          <a:spcPts val="600"/>
                        </a:spcAft>
                      </a:pPr>
                      <a:r>
                        <a:rPr lang="cs-CZ" sz="1200" dirty="0">
                          <a:effectLst/>
                        </a:rPr>
                        <a:t>Nižší výdaje na sociální dávky</a:t>
                      </a:r>
                      <a:endParaRPr lang="cs-CZ" sz="1800" dirty="0">
                        <a:effectLst/>
                      </a:endParaRPr>
                    </a:p>
                    <a:p>
                      <a:pPr algn="ctr">
                        <a:lnSpc>
                          <a:spcPct val="150000"/>
                        </a:lnSpc>
                        <a:spcAft>
                          <a:spcPts val="600"/>
                        </a:spcAft>
                      </a:pPr>
                      <a:r>
                        <a:rPr lang="cs-CZ" sz="1200" dirty="0">
                          <a:effectLst/>
                        </a:rPr>
                        <a:t>Lepší zdravotní stav, nižší kriminalita, ekonomický růst</a:t>
                      </a:r>
                      <a:endParaRPr lang="cs-CZ" sz="18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TextovéPole 4"/>
          <p:cNvSpPr txBox="1"/>
          <p:nvPr/>
        </p:nvSpPr>
        <p:spPr>
          <a:xfrm>
            <a:off x="8112225" y="6336577"/>
            <a:ext cx="1625766" cy="246221"/>
          </a:xfrm>
          <a:prstGeom prst="rect">
            <a:avLst/>
          </a:prstGeom>
          <a:noFill/>
        </p:spPr>
        <p:txBody>
          <a:bodyPr wrap="none" rtlCol="0">
            <a:spAutoFit/>
          </a:bodyPr>
          <a:lstStyle/>
          <a:p>
            <a:r>
              <a:rPr lang="cs-CZ" sz="1000" i="1" dirty="0"/>
              <a:t>Zdroj: Páleníková (2013) </a:t>
            </a:r>
          </a:p>
        </p:txBody>
      </p:sp>
    </p:spTree>
    <p:extLst>
      <p:ext uri="{BB962C8B-B14F-4D97-AF65-F5344CB8AC3E}">
        <p14:creationId xmlns:p14="http://schemas.microsoft.com/office/powerpoint/2010/main" val="1364578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05700" y="310425"/>
            <a:ext cx="11472000" cy="451576"/>
          </a:xfrm>
        </p:spPr>
        <p:txBody>
          <a:bodyPr>
            <a:normAutofit fontScale="90000"/>
          </a:bodyPr>
          <a:lstStyle/>
          <a:p>
            <a:r>
              <a:rPr lang="cs-CZ" dirty="0"/>
              <a:t>Strategie VPL ČR do roku 2030+</a:t>
            </a:r>
            <a:br>
              <a:rPr lang="cs-CZ" dirty="0"/>
            </a:br>
            <a:endParaRPr lang="cs-CZ" dirty="0"/>
          </a:p>
        </p:txBody>
      </p:sp>
      <p:pic>
        <p:nvPicPr>
          <p:cNvPr id="1026" name="Picture 2" descr="C:\Users\119061\AppData\Local\Temp\74238121_505603056657754_8256686056573763584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36" y="947320"/>
            <a:ext cx="7342909" cy="580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185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8917" y="656496"/>
            <a:ext cx="7827963" cy="647700"/>
          </a:xfrm>
        </p:spPr>
        <p:txBody>
          <a:bodyPr anchor="t">
            <a:normAutofit/>
          </a:bodyPr>
          <a:lstStyle/>
          <a:p>
            <a:r>
              <a:rPr lang="cs-CZ" dirty="0"/>
              <a:t>Lidský kapitál (LK</a:t>
            </a:r>
            <a:r>
              <a:rPr lang="en-GB" dirty="0"/>
              <a:t>)</a:t>
            </a:r>
            <a:endParaRPr lang="cs-CZ" dirty="0"/>
          </a:p>
        </p:txBody>
      </p:sp>
      <p:sp>
        <p:nvSpPr>
          <p:cNvPr id="3" name="Zástupný symbol pro obsah 2"/>
          <p:cNvSpPr>
            <a:spLocks noGrp="1"/>
          </p:cNvSpPr>
          <p:nvPr>
            <p:ph idx="1"/>
          </p:nvPr>
        </p:nvSpPr>
        <p:spPr>
          <a:xfrm>
            <a:off x="808916" y="1506117"/>
            <a:ext cx="10712523" cy="5252823"/>
          </a:xfrm>
        </p:spPr>
        <p:txBody>
          <a:bodyPr>
            <a:normAutofit/>
          </a:bodyPr>
          <a:lstStyle/>
          <a:p>
            <a:pPr>
              <a:lnSpc>
                <a:spcPct val="100000"/>
              </a:lnSpc>
            </a:pPr>
            <a:r>
              <a:rPr lang="cs-CZ" sz="2400" dirty="0"/>
              <a:t>řada definic</a:t>
            </a:r>
          </a:p>
          <a:p>
            <a:pPr lvl="1">
              <a:lnSpc>
                <a:spcPct val="100000"/>
              </a:lnSpc>
            </a:pPr>
            <a:r>
              <a:rPr lang="cs-CZ" sz="2400" i="1" dirty="0"/>
              <a:t>„</a:t>
            </a:r>
            <a:r>
              <a:rPr lang="cs-CZ" sz="2400" b="1" i="1" dirty="0"/>
              <a:t>znalosti, schopnosti, dovednosti (včetně zdravotních a fyzických schopností) získané prostřednictvím školního a dalšího vzdělávání, sportovních a podobných aktivit, rodinnou výchovou apod., kterými disponují jednotliví členové společnosti</a:t>
            </a:r>
            <a:r>
              <a:rPr lang="cs-CZ" sz="2400" i="1" dirty="0"/>
              <a:t>.“ </a:t>
            </a:r>
            <a:r>
              <a:rPr lang="cs-CZ" sz="2400" dirty="0"/>
              <a:t>(G. </a:t>
            </a:r>
            <a:r>
              <a:rPr lang="cs-CZ" sz="2400" dirty="0" err="1"/>
              <a:t>Becker</a:t>
            </a:r>
            <a:r>
              <a:rPr lang="cs-CZ" sz="2400" dirty="0"/>
              <a:t>)</a:t>
            </a:r>
          </a:p>
          <a:p>
            <a:pPr>
              <a:lnSpc>
                <a:spcPct val="100000"/>
              </a:lnSpc>
            </a:pPr>
            <a:r>
              <a:rPr lang="cs-CZ" sz="2400" dirty="0"/>
              <a:t>význam LK – již v 18. stol. (A. Smith)</a:t>
            </a:r>
          </a:p>
          <a:p>
            <a:pPr>
              <a:lnSpc>
                <a:spcPct val="100000"/>
              </a:lnSpc>
            </a:pPr>
            <a:r>
              <a:rPr lang="cs-CZ" sz="2400" b="1" u="sng" dirty="0"/>
              <a:t>Teorie LK rozpracována </a:t>
            </a:r>
            <a:br>
              <a:rPr lang="en-GB" sz="2400" dirty="0"/>
            </a:br>
            <a:r>
              <a:rPr lang="cs-CZ" sz="2400" dirty="0"/>
              <a:t>ve 2. pol. 20. stol</a:t>
            </a:r>
          </a:p>
          <a:p>
            <a:pPr lvl="1">
              <a:lnSpc>
                <a:spcPct val="100000"/>
              </a:lnSpc>
            </a:pPr>
            <a:r>
              <a:rPr lang="cs-CZ" sz="2400" dirty="0"/>
              <a:t>investice do vzdělávání </a:t>
            </a:r>
            <a:r>
              <a:rPr lang="cs-CZ" sz="2400" dirty="0">
                <a:sym typeface="Wingdings" panose="05000000000000000000" pitchFamily="2" charset="2"/>
              </a:rPr>
              <a:t> </a:t>
            </a:r>
            <a:br>
              <a:rPr lang="en-GB" sz="2400" dirty="0">
                <a:sym typeface="Wingdings" panose="05000000000000000000" pitchFamily="2" charset="2"/>
              </a:rPr>
            </a:br>
            <a:r>
              <a:rPr lang="cs-CZ" sz="2400" dirty="0">
                <a:sym typeface="Wingdings" panose="05000000000000000000" pitchFamily="2" charset="2"/>
              </a:rPr>
              <a:t>vyšší budoucí příjem &amp; produktivita</a:t>
            </a:r>
          </a:p>
          <a:p>
            <a:pPr lvl="1">
              <a:lnSpc>
                <a:spcPct val="100000"/>
              </a:lnSpc>
            </a:pPr>
            <a:r>
              <a:rPr lang="cs-CZ" sz="2400" dirty="0">
                <a:sym typeface="Wingdings" panose="05000000000000000000" pitchFamily="2" charset="2"/>
              </a:rPr>
              <a:t>odložení spotřeby (příjmu) </a:t>
            </a:r>
            <a:br>
              <a:rPr lang="en-GB" sz="2400" dirty="0">
                <a:sym typeface="Wingdings" panose="05000000000000000000" pitchFamily="2" charset="2"/>
              </a:rPr>
            </a:br>
            <a:r>
              <a:rPr lang="cs-CZ" sz="2400" dirty="0">
                <a:sym typeface="Wingdings" panose="05000000000000000000" pitchFamily="2" charset="2"/>
              </a:rPr>
              <a:t>ve prospěch studia </a:t>
            </a:r>
            <a:br>
              <a:rPr lang="en-GB" sz="2400" dirty="0">
                <a:sym typeface="Wingdings" panose="05000000000000000000" pitchFamily="2" charset="2"/>
              </a:rPr>
            </a:br>
            <a:r>
              <a:rPr lang="cs-CZ" sz="2400" dirty="0">
                <a:sym typeface="Wingdings" panose="05000000000000000000" pitchFamily="2" charset="2"/>
              </a:rPr>
              <a:t> zvýšení celoživotního příjmu</a:t>
            </a:r>
            <a:endParaRPr lang="cs-CZ" sz="24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640" y="3819525"/>
            <a:ext cx="4424133" cy="2491974"/>
          </a:xfrm>
          <a:prstGeom prst="rect">
            <a:avLst/>
          </a:prstGeom>
        </p:spPr>
      </p:pic>
    </p:spTree>
    <p:extLst>
      <p:ext uri="{BB962C8B-B14F-4D97-AF65-F5344CB8AC3E}">
        <p14:creationId xmlns:p14="http://schemas.microsoft.com/office/powerpoint/2010/main" val="226347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CE115CB-BF99-4955-8F17-6D2B8D669283}"/>
              </a:ext>
            </a:extLst>
          </p:cNvPr>
          <p:cNvSpPr>
            <a:spLocks noGrp="1"/>
          </p:cNvSpPr>
          <p:nvPr>
            <p:ph type="title"/>
          </p:nvPr>
        </p:nvSpPr>
        <p:spPr>
          <a:xfrm>
            <a:off x="285750" y="720000"/>
            <a:ext cx="11811000" cy="451576"/>
          </a:xfrm>
        </p:spPr>
        <p:txBody>
          <a:bodyPr/>
          <a:lstStyle/>
          <a:p>
            <a:r>
              <a:rPr lang="cs-CZ" dirty="0"/>
              <a:t>Rovnováha trhu práce v mezinárodním srovnání</a:t>
            </a:r>
          </a:p>
        </p:txBody>
      </p:sp>
      <p:pic>
        <p:nvPicPr>
          <p:cNvPr id="7" name="Obrázek 6">
            <a:extLst>
              <a:ext uri="{FF2B5EF4-FFF2-40B4-BE49-F238E27FC236}">
                <a16:creationId xmlns:a16="http://schemas.microsoft.com/office/drawing/2014/main" id="{D5C837DB-10BC-42A8-A911-F33E891C1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449" y="1543050"/>
            <a:ext cx="7925526" cy="5105400"/>
          </a:xfrm>
          <a:prstGeom prst="rect">
            <a:avLst/>
          </a:prstGeom>
        </p:spPr>
      </p:pic>
    </p:spTree>
    <p:extLst>
      <p:ext uri="{BB962C8B-B14F-4D97-AF65-F5344CB8AC3E}">
        <p14:creationId xmlns:p14="http://schemas.microsoft.com/office/powerpoint/2010/main" val="1428045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lstStyle/>
          <a:p>
            <a:r>
              <a:rPr lang="cs-CZ" dirty="0"/>
              <a:t>Efektivní využití LK</a:t>
            </a:r>
          </a:p>
        </p:txBody>
      </p:sp>
      <p:sp>
        <p:nvSpPr>
          <p:cNvPr id="3" name="Zástupný symbol pro obsah 2"/>
          <p:cNvSpPr>
            <a:spLocks noGrp="1"/>
          </p:cNvSpPr>
          <p:nvPr>
            <p:ph idx="1"/>
          </p:nvPr>
        </p:nvSpPr>
        <p:spPr>
          <a:xfrm>
            <a:off x="720000" y="1661160"/>
            <a:ext cx="11195775" cy="5080208"/>
          </a:xfrm>
        </p:spPr>
        <p:txBody>
          <a:bodyPr/>
          <a:lstStyle/>
          <a:p>
            <a:r>
              <a:rPr lang="cs-CZ" dirty="0"/>
              <a:t>nestačí jen vysoký podíl VŠ </a:t>
            </a:r>
            <a:br>
              <a:rPr lang="cs-CZ" dirty="0"/>
            </a:br>
            <a:r>
              <a:rPr lang="cs-CZ" dirty="0"/>
              <a:t>- třeba nastavit podmínky pro </a:t>
            </a:r>
            <a:r>
              <a:rPr lang="cs-CZ" dirty="0" err="1"/>
              <a:t>ef</a:t>
            </a:r>
            <a:r>
              <a:rPr lang="cs-CZ" dirty="0"/>
              <a:t>. využití LK:</a:t>
            </a:r>
            <a:endParaRPr lang="en-GB" dirty="0"/>
          </a:p>
          <a:p>
            <a:pPr marL="0" indent="0">
              <a:buNone/>
            </a:pPr>
            <a:endParaRPr lang="cs-CZ" sz="1000" dirty="0"/>
          </a:p>
          <a:p>
            <a:pPr marL="850392" lvl="1" indent="-457200">
              <a:lnSpc>
                <a:spcPct val="100000"/>
              </a:lnSpc>
              <a:buFont typeface="+mj-lt"/>
              <a:buAutoNum type="alphaLcParenR"/>
            </a:pPr>
            <a:r>
              <a:rPr lang="cs-CZ" sz="2800" b="1" dirty="0"/>
              <a:t>flexibilní fungování trhu práce </a:t>
            </a:r>
            <a:br>
              <a:rPr lang="en-GB" sz="2800" dirty="0"/>
            </a:br>
            <a:r>
              <a:rPr lang="cs-CZ" sz="2800" dirty="0"/>
              <a:t>(rychlá adaptace </a:t>
            </a:r>
            <a:r>
              <a:rPr lang="cs-CZ" sz="2800" dirty="0" err="1"/>
              <a:t>prac</a:t>
            </a:r>
            <a:r>
              <a:rPr lang="cs-CZ" sz="2800" dirty="0"/>
              <a:t>. síly)</a:t>
            </a:r>
            <a:endParaRPr lang="en-GB" sz="2800" dirty="0"/>
          </a:p>
          <a:p>
            <a:pPr marL="850392" lvl="1" indent="-457200">
              <a:lnSpc>
                <a:spcPct val="100000"/>
              </a:lnSpc>
              <a:buFont typeface="+mj-lt"/>
              <a:buAutoNum type="alphaLcParenR" startAt="2"/>
            </a:pPr>
            <a:r>
              <a:rPr lang="cs-CZ" sz="2800" b="1" dirty="0"/>
              <a:t>flexibilní školství </a:t>
            </a:r>
            <a:br>
              <a:rPr lang="en-GB" sz="2800" b="1" dirty="0"/>
            </a:br>
            <a:r>
              <a:rPr lang="cs-CZ" sz="2800" dirty="0"/>
              <a:t>(</a:t>
            </a:r>
            <a:r>
              <a:rPr lang="cs-CZ" sz="2800" dirty="0" err="1"/>
              <a:t>vzděl</a:t>
            </a:r>
            <a:r>
              <a:rPr lang="cs-CZ" sz="2800" dirty="0"/>
              <a:t>. soustava reagující na potřeby </a:t>
            </a:r>
            <a:r>
              <a:rPr lang="en-GB" sz="2800" dirty="0" err="1"/>
              <a:t>trhu</a:t>
            </a:r>
            <a:r>
              <a:rPr lang="en-GB" sz="2800" dirty="0"/>
              <a:t> </a:t>
            </a:r>
            <a:r>
              <a:rPr lang="en-GB" sz="2800" dirty="0" err="1"/>
              <a:t>práce</a:t>
            </a:r>
            <a:r>
              <a:rPr lang="cs-CZ" sz="2800" dirty="0"/>
              <a:t>)</a:t>
            </a:r>
          </a:p>
          <a:p>
            <a:pPr lvl="2">
              <a:lnSpc>
                <a:spcPct val="100000"/>
              </a:lnSpc>
            </a:pPr>
            <a:r>
              <a:rPr lang="cs-CZ" sz="2800" dirty="0"/>
              <a:t>např. specifická míra nezaměstnanosti absolventů / mladistvých (zjednodušený ukazatel) 15 – 24 let</a:t>
            </a:r>
          </a:p>
          <a:p>
            <a:pPr marL="850392" lvl="1" indent="-457200">
              <a:lnSpc>
                <a:spcPct val="100000"/>
              </a:lnSpc>
              <a:buFont typeface="+mj-lt"/>
              <a:buAutoNum type="alphaLcParenR" startAt="2"/>
            </a:pPr>
            <a:r>
              <a:rPr lang="cs-CZ" sz="2800" b="1" dirty="0"/>
              <a:t>rozvoj celoživotního </a:t>
            </a:r>
            <a:r>
              <a:rPr lang="en-GB" sz="2800" b="1" dirty="0" err="1"/>
              <a:t>uče</a:t>
            </a:r>
            <a:r>
              <a:rPr lang="cs-CZ" sz="2800" b="1" dirty="0"/>
              <a:t>ní</a:t>
            </a:r>
          </a:p>
          <a:p>
            <a:pPr marL="393192" lvl="1"/>
            <a:endParaRPr lang="en-GB" dirty="0"/>
          </a:p>
        </p:txBody>
      </p:sp>
    </p:spTree>
    <p:extLst>
      <p:ext uri="{BB962C8B-B14F-4D97-AF65-F5344CB8AC3E}">
        <p14:creationId xmlns:p14="http://schemas.microsoft.com/office/powerpoint/2010/main" val="1893737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Autofit/>
          </a:bodyPr>
          <a:lstStyle/>
          <a:p>
            <a:r>
              <a:rPr lang="cs-CZ" dirty="0"/>
              <a:t>Vzdělávání a trh práce</a:t>
            </a:r>
          </a:p>
        </p:txBody>
      </p:sp>
      <p:sp>
        <p:nvSpPr>
          <p:cNvPr id="3" name="Zástupný symbol pro obsah 2"/>
          <p:cNvSpPr>
            <a:spLocks noGrp="1"/>
          </p:cNvSpPr>
          <p:nvPr>
            <p:ph idx="1"/>
          </p:nvPr>
        </p:nvSpPr>
        <p:spPr>
          <a:xfrm>
            <a:off x="720000" y="1691641"/>
            <a:ext cx="9759089" cy="5049728"/>
          </a:xfrm>
        </p:spPr>
        <p:txBody>
          <a:bodyPr>
            <a:normAutofit/>
          </a:bodyPr>
          <a:lstStyle/>
          <a:p>
            <a:r>
              <a:rPr lang="cs-CZ" dirty="0"/>
              <a:t>ekonomické přínosy jednotlivce ze vzdělávání: vyšší očekávané příjmy, nižší riziko ztráty zaměstnání a lepší </a:t>
            </a:r>
            <a:r>
              <a:rPr lang="cs-CZ" dirty="0" err="1"/>
              <a:t>prac</a:t>
            </a:r>
            <a:r>
              <a:rPr lang="cs-CZ" dirty="0"/>
              <a:t>. místo</a:t>
            </a:r>
          </a:p>
          <a:p>
            <a:r>
              <a:rPr lang="cs-CZ" dirty="0"/>
              <a:t>primární a sekundární trh práce</a:t>
            </a:r>
          </a:p>
          <a:p>
            <a:r>
              <a:rPr lang="cs-CZ" dirty="0"/>
              <a:t>lidé s nižší kvalifikací více ohroženi dlouhodobou nezaměstnaností</a:t>
            </a:r>
          </a:p>
          <a:p>
            <a:pPr lvl="1"/>
            <a:r>
              <a:rPr lang="cs-CZ" dirty="0" err="1"/>
              <a:t>společ</a:t>
            </a:r>
            <a:r>
              <a:rPr lang="cs-CZ" dirty="0"/>
              <a:t>. důsledky: nevyužití LK, nižší výnos na daních, vyšší sociální dávky, zhoršení zdraví, kriminality…</a:t>
            </a:r>
          </a:p>
          <a:p>
            <a:pPr lvl="1"/>
            <a:r>
              <a:rPr lang="cs-CZ" dirty="0" err="1"/>
              <a:t>indiv</a:t>
            </a:r>
            <a:r>
              <a:rPr lang="cs-CZ" dirty="0"/>
              <a:t>. důsledky: snížení životní úrovně, změn</a:t>
            </a:r>
            <a:r>
              <a:rPr lang="en-GB" dirty="0"/>
              <a:t>a</a:t>
            </a:r>
            <a:r>
              <a:rPr lang="cs-CZ" dirty="0"/>
              <a:t> vnímání času, ztrát</a:t>
            </a:r>
            <a:r>
              <a:rPr lang="en-GB" dirty="0"/>
              <a:t>a</a:t>
            </a:r>
            <a:r>
              <a:rPr lang="cs-CZ" dirty="0"/>
              <a:t> statusu, zhoršení rodinných vztahů, zdraví...</a:t>
            </a:r>
          </a:p>
          <a:p>
            <a:r>
              <a:rPr lang="cs-CZ" dirty="0"/>
              <a:t>specifická míra nezaměstnanosti – jeden z hl. ukazatelů TP</a:t>
            </a:r>
          </a:p>
        </p:txBody>
      </p:sp>
    </p:spTree>
    <p:extLst>
      <p:ext uri="{BB962C8B-B14F-4D97-AF65-F5344CB8AC3E}">
        <p14:creationId xmlns:p14="http://schemas.microsoft.com/office/powerpoint/2010/main" val="311148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540" y="572270"/>
            <a:ext cx="10866119" cy="738370"/>
          </a:xfrm>
        </p:spPr>
        <p:txBody>
          <a:bodyPr>
            <a:noAutofit/>
          </a:bodyPr>
          <a:lstStyle/>
          <a:p>
            <a:r>
              <a:rPr lang="cs-CZ" sz="3600" dirty="0"/>
              <a:t>Vzdělávací politika</a:t>
            </a:r>
            <a:r>
              <a:rPr lang="en-GB" sz="3600" dirty="0"/>
              <a:t> </a:t>
            </a:r>
            <a:r>
              <a:rPr lang="cs-CZ" sz="3600" dirty="0"/>
              <a:t>a politika zaměstnanosti</a:t>
            </a:r>
          </a:p>
        </p:txBody>
      </p:sp>
      <p:sp>
        <p:nvSpPr>
          <p:cNvPr id="3" name="Zástupný symbol pro obsah 2"/>
          <p:cNvSpPr>
            <a:spLocks noGrp="1"/>
          </p:cNvSpPr>
          <p:nvPr>
            <p:ph idx="1"/>
          </p:nvPr>
        </p:nvSpPr>
        <p:spPr>
          <a:xfrm>
            <a:off x="639612" y="1613932"/>
            <a:ext cx="9975048" cy="4671798"/>
          </a:xfrm>
        </p:spPr>
        <p:txBody>
          <a:bodyPr>
            <a:normAutofit/>
          </a:bodyPr>
          <a:lstStyle/>
          <a:p>
            <a:pPr>
              <a:lnSpc>
                <a:spcPct val="100000"/>
              </a:lnSpc>
            </a:pPr>
            <a:r>
              <a:rPr lang="cs-CZ" i="1" dirty="0"/>
              <a:t>Podmínky efektivního využití LK (opak.):</a:t>
            </a:r>
          </a:p>
          <a:p>
            <a:pPr lvl="1">
              <a:lnSpc>
                <a:spcPct val="100000"/>
              </a:lnSpc>
            </a:pPr>
            <a:r>
              <a:rPr lang="cs-CZ" sz="2400" dirty="0"/>
              <a:t>- flexibilní trh práce</a:t>
            </a:r>
          </a:p>
          <a:p>
            <a:pPr lvl="1">
              <a:lnSpc>
                <a:spcPct val="100000"/>
              </a:lnSpc>
            </a:pPr>
            <a:r>
              <a:rPr lang="cs-CZ" sz="2400" dirty="0"/>
              <a:t>- flexibilní školství</a:t>
            </a:r>
          </a:p>
          <a:p>
            <a:pPr lvl="1">
              <a:lnSpc>
                <a:spcPct val="100000"/>
              </a:lnSpc>
            </a:pPr>
            <a:r>
              <a:rPr lang="cs-CZ" sz="2400" dirty="0"/>
              <a:t>- celoživotní vzdělávání</a:t>
            </a:r>
          </a:p>
          <a:p>
            <a:pPr lvl="1">
              <a:lnSpc>
                <a:spcPct val="100000"/>
              </a:lnSpc>
            </a:pPr>
            <a:endParaRPr lang="cs-CZ" sz="2400" dirty="0"/>
          </a:p>
          <a:p>
            <a:pPr>
              <a:lnSpc>
                <a:spcPct val="100000"/>
              </a:lnSpc>
            </a:pPr>
            <a:r>
              <a:rPr lang="cs-CZ" dirty="0"/>
              <a:t>úzká propojenost obou politik</a:t>
            </a:r>
          </a:p>
          <a:p>
            <a:pPr>
              <a:lnSpc>
                <a:spcPct val="100000"/>
              </a:lnSpc>
            </a:pPr>
            <a:r>
              <a:rPr lang="cs-CZ" dirty="0"/>
              <a:t>(ne)flexibilita školství</a:t>
            </a:r>
          </a:p>
          <a:p>
            <a:pPr>
              <a:lnSpc>
                <a:spcPct val="100000"/>
              </a:lnSpc>
            </a:pPr>
            <a:endParaRPr lang="cs-CZ" dirty="0"/>
          </a:p>
          <a:p>
            <a:pPr lvl="1">
              <a:lnSpc>
                <a:spcPct val="100000"/>
              </a:lnSpc>
            </a:pPr>
            <a:r>
              <a:rPr lang="cs-CZ" sz="2400" dirty="0"/>
              <a:t>míra nezaměstnanosti absolventů škol</a:t>
            </a:r>
          </a:p>
          <a:p>
            <a:pPr lvl="1">
              <a:lnSpc>
                <a:spcPct val="100000"/>
              </a:lnSpc>
            </a:pPr>
            <a:r>
              <a:rPr lang="cs-CZ" sz="2400" dirty="0"/>
              <a:t>délka hledání prvního zaměstnání</a:t>
            </a:r>
          </a:p>
          <a:p>
            <a:pPr lvl="1">
              <a:lnSpc>
                <a:spcPct val="100000"/>
              </a:lnSpc>
            </a:pPr>
            <a:r>
              <a:rPr lang="cs-CZ" sz="2400" dirty="0"/>
              <a:t>podíl absolventů na </a:t>
            </a:r>
            <a:r>
              <a:rPr lang="cs-CZ" sz="2400" dirty="0" err="1"/>
              <a:t>rekvalif</a:t>
            </a:r>
            <a:r>
              <a:rPr lang="cs-CZ" sz="2400" dirty="0"/>
              <a:t>. kurzech</a:t>
            </a:r>
          </a:p>
          <a:p>
            <a:pPr lvl="1">
              <a:lnSpc>
                <a:spcPct val="100000"/>
              </a:lnSpc>
            </a:pPr>
            <a:r>
              <a:rPr lang="cs-CZ" sz="2400" dirty="0"/>
              <a:t>profese absolventa neodpovídající jeho vzdělání</a:t>
            </a:r>
          </a:p>
          <a:p>
            <a:pPr>
              <a:buNone/>
            </a:pPr>
            <a:endParaRPr lang="cs-CZ" dirty="0"/>
          </a:p>
        </p:txBody>
      </p:sp>
      <p:pic>
        <p:nvPicPr>
          <p:cNvPr id="4" name="Obrázek 3"/>
          <p:cNvPicPr>
            <a:picLocks noChangeAspect="1"/>
          </p:cNvPicPr>
          <p:nvPr/>
        </p:nvPicPr>
        <p:blipFill>
          <a:blip r:embed="rId2"/>
          <a:stretch>
            <a:fillRect/>
          </a:stretch>
        </p:blipFill>
        <p:spPr>
          <a:xfrm>
            <a:off x="7907647" y="2797166"/>
            <a:ext cx="3286133" cy="2226867"/>
          </a:xfrm>
          <a:prstGeom prst="rect">
            <a:avLst/>
          </a:prstGeom>
        </p:spPr>
      </p:pic>
    </p:spTree>
    <p:extLst>
      <p:ext uri="{BB962C8B-B14F-4D97-AF65-F5344CB8AC3E}">
        <p14:creationId xmlns:p14="http://schemas.microsoft.com/office/powerpoint/2010/main" val="11488218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40512"/>
            <a:ext cx="11003280" cy="624408"/>
          </a:xfrm>
        </p:spPr>
        <p:txBody>
          <a:bodyPr anchor="t">
            <a:noAutofit/>
          </a:bodyPr>
          <a:lstStyle/>
          <a:p>
            <a:r>
              <a:rPr lang="cs-CZ" sz="3600" dirty="0"/>
              <a:t>Vzdělávání jako veřejně</a:t>
            </a:r>
            <a:r>
              <a:rPr lang="en-GB" sz="3600" dirty="0"/>
              <a:t> </a:t>
            </a:r>
            <a:r>
              <a:rPr lang="cs-CZ" sz="3600" dirty="0"/>
              <a:t>poskytovaný statek</a:t>
            </a:r>
          </a:p>
        </p:txBody>
      </p:sp>
      <p:sp>
        <p:nvSpPr>
          <p:cNvPr id="3" name="Zástupný symbol pro obsah 2"/>
          <p:cNvSpPr>
            <a:spLocks noGrp="1"/>
          </p:cNvSpPr>
          <p:nvPr>
            <p:ph idx="1"/>
          </p:nvPr>
        </p:nvSpPr>
        <p:spPr>
          <a:xfrm>
            <a:off x="619126" y="1606651"/>
            <a:ext cx="10736579" cy="4802890"/>
          </a:xfrm>
        </p:spPr>
        <p:txBody>
          <a:bodyPr>
            <a:normAutofit/>
          </a:bodyPr>
          <a:lstStyle/>
          <a:p>
            <a:pPr>
              <a:lnSpc>
                <a:spcPct val="100000"/>
              </a:lnSpc>
            </a:pPr>
            <a:r>
              <a:rPr lang="cs-CZ" b="1" dirty="0"/>
              <a:t>Veřejné statky </a:t>
            </a:r>
            <a:r>
              <a:rPr lang="en-GB" b="1" dirty="0"/>
              <a:t>(PGs)</a:t>
            </a:r>
            <a:endParaRPr lang="cs-CZ" b="1" dirty="0"/>
          </a:p>
          <a:p>
            <a:pPr>
              <a:lnSpc>
                <a:spcPct val="100000"/>
              </a:lnSpc>
            </a:pPr>
            <a:r>
              <a:rPr lang="cs-CZ" dirty="0" err="1">
                <a:sym typeface="Wingdings" pitchFamily="2" charset="2"/>
              </a:rPr>
              <a:t>PGs</a:t>
            </a:r>
            <a:r>
              <a:rPr lang="cs-CZ" dirty="0">
                <a:sym typeface="Wingdings" pitchFamily="2" charset="2"/>
              </a:rPr>
              <a:t> jako jeden z případů </a:t>
            </a:r>
            <a:r>
              <a:rPr lang="cs-CZ" b="1" dirty="0">
                <a:sym typeface="Wingdings" pitchFamily="2" charset="2"/>
              </a:rPr>
              <a:t>selhávání trhu </a:t>
            </a:r>
            <a:r>
              <a:rPr lang="cs-CZ" dirty="0">
                <a:sym typeface="Wingdings" pitchFamily="2" charset="2"/>
              </a:rPr>
              <a:t>…-&gt; vláda by měla vytvořit optimální podmínky pro produkci a zabezpečování </a:t>
            </a:r>
            <a:r>
              <a:rPr lang="cs-CZ" dirty="0" err="1">
                <a:sym typeface="Wingdings" pitchFamily="2" charset="2"/>
              </a:rPr>
              <a:t>PGs</a:t>
            </a:r>
            <a:r>
              <a:rPr lang="cs-CZ" dirty="0">
                <a:sym typeface="Wingdings" pitchFamily="2" charset="2"/>
              </a:rPr>
              <a:t> </a:t>
            </a:r>
          </a:p>
          <a:p>
            <a:pPr>
              <a:lnSpc>
                <a:spcPct val="100000"/>
              </a:lnSpc>
            </a:pPr>
            <a:r>
              <a:rPr lang="cs-CZ" u="sng" dirty="0">
                <a:sym typeface="Wingdings" pitchFamily="2" charset="2"/>
              </a:rPr>
              <a:t>institucionální kritérium</a:t>
            </a:r>
            <a:r>
              <a:rPr lang="cs-CZ" dirty="0">
                <a:sym typeface="Wingdings" pitchFamily="2" charset="2"/>
              </a:rPr>
              <a:t> dělení statků </a:t>
            </a:r>
            <a:endParaRPr lang="en-GB" dirty="0">
              <a:sym typeface="Wingdings" pitchFamily="2" charset="2"/>
            </a:endParaRPr>
          </a:p>
          <a:p>
            <a:pPr lvl="1">
              <a:lnSpc>
                <a:spcPct val="100000"/>
              </a:lnSpc>
            </a:pPr>
            <a:r>
              <a:rPr lang="cs-CZ" sz="2800" i="1" dirty="0">
                <a:sym typeface="Wingdings" pitchFamily="2" charset="2"/>
              </a:rPr>
              <a:t>Jak jsou produkovány a financovány?</a:t>
            </a:r>
          </a:p>
          <a:p>
            <a:pPr lvl="1">
              <a:lnSpc>
                <a:spcPct val="100000"/>
              </a:lnSpc>
            </a:pPr>
            <a:r>
              <a:rPr lang="cs-CZ" sz="2800" dirty="0">
                <a:sym typeface="Wingdings" pitchFamily="2" charset="2"/>
              </a:rPr>
              <a:t>statky tržní a netržní / </a:t>
            </a:r>
            <a:r>
              <a:rPr lang="cs-CZ" sz="2800" dirty="0" err="1">
                <a:sym typeface="Wingdings" pitchFamily="2" charset="2"/>
              </a:rPr>
              <a:t>polotržní</a:t>
            </a:r>
            <a:endParaRPr lang="cs-CZ" sz="2800" dirty="0">
              <a:sym typeface="Wingdings" pitchFamily="2" charset="2"/>
            </a:endParaRPr>
          </a:p>
          <a:p>
            <a:pPr>
              <a:lnSpc>
                <a:spcPct val="100000"/>
              </a:lnSpc>
            </a:pPr>
            <a:r>
              <a:rPr lang="cs-CZ" u="sng" dirty="0">
                <a:sym typeface="Wingdings" pitchFamily="2" charset="2"/>
              </a:rPr>
              <a:t>ekonomické kritérium</a:t>
            </a:r>
            <a:r>
              <a:rPr lang="cs-CZ" dirty="0">
                <a:sym typeface="Wingdings" pitchFamily="2" charset="2"/>
              </a:rPr>
              <a:t> – podle charakteru spotřeby</a:t>
            </a:r>
          </a:p>
          <a:p>
            <a:pPr lvl="1">
              <a:lnSpc>
                <a:spcPct val="100000"/>
              </a:lnSpc>
            </a:pPr>
            <a:r>
              <a:rPr lang="cs-CZ" sz="2800" dirty="0">
                <a:sym typeface="Wingdings" pitchFamily="2" charset="2"/>
              </a:rPr>
              <a:t>statky veřejné – smíšené – soukromé</a:t>
            </a:r>
          </a:p>
          <a:p>
            <a:pPr>
              <a:lnSpc>
                <a:spcPct val="100000"/>
              </a:lnSpc>
            </a:pPr>
            <a:r>
              <a:rPr lang="cs-CZ" b="1" dirty="0">
                <a:sym typeface="Wingdings" pitchFamily="2" charset="2"/>
              </a:rPr>
              <a:t>Čisté veřejné statky </a:t>
            </a:r>
            <a:r>
              <a:rPr lang="cs-CZ" dirty="0">
                <a:sym typeface="Wingdings" pitchFamily="2" charset="2"/>
              </a:rPr>
              <a:t>(</a:t>
            </a:r>
            <a:r>
              <a:rPr lang="cs-CZ" dirty="0" err="1">
                <a:sym typeface="Wingdings" pitchFamily="2" charset="2"/>
              </a:rPr>
              <a:t>PPGs</a:t>
            </a:r>
            <a:r>
              <a:rPr lang="cs-CZ" dirty="0">
                <a:sym typeface="Wingdings" pitchFamily="2" charset="2"/>
              </a:rPr>
              <a:t>)</a:t>
            </a:r>
          </a:p>
          <a:p>
            <a:pPr lvl="1">
              <a:lnSpc>
                <a:spcPct val="100000"/>
              </a:lnSpc>
            </a:pPr>
            <a:r>
              <a:rPr lang="cs-CZ" sz="2800" dirty="0" err="1">
                <a:sym typeface="Wingdings" pitchFamily="2" charset="2"/>
              </a:rPr>
              <a:t>nerivalita</a:t>
            </a:r>
            <a:r>
              <a:rPr lang="cs-CZ" sz="2800" dirty="0">
                <a:sym typeface="Wingdings" pitchFamily="2" charset="2"/>
              </a:rPr>
              <a:t> &amp; </a:t>
            </a:r>
            <a:r>
              <a:rPr lang="cs-CZ" sz="2800" dirty="0" err="1">
                <a:sym typeface="Wingdings" pitchFamily="2" charset="2"/>
              </a:rPr>
              <a:t>nevylučitelnost</a:t>
            </a:r>
            <a:endParaRPr lang="cs-CZ" sz="2800" dirty="0">
              <a:sym typeface="Wingdings" pitchFamily="2" charset="2"/>
            </a:endParaRPr>
          </a:p>
          <a:p>
            <a:pPr lvl="1">
              <a:lnSpc>
                <a:spcPct val="100000"/>
              </a:lnSpc>
              <a:buNone/>
            </a:pPr>
            <a:r>
              <a:rPr lang="cs-CZ" sz="2800" dirty="0">
                <a:sym typeface="Wingdings" pitchFamily="2" charset="2"/>
              </a:rPr>
              <a:t>+ nedělitelnost</a:t>
            </a:r>
          </a:p>
        </p:txBody>
      </p:sp>
    </p:spTree>
    <p:extLst>
      <p:ext uri="{BB962C8B-B14F-4D97-AF65-F5344CB8AC3E}">
        <p14:creationId xmlns:p14="http://schemas.microsoft.com/office/powerpoint/2010/main" val="2692288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685800"/>
            <a:ext cx="11087100" cy="942628"/>
          </a:xfrm>
        </p:spPr>
        <p:txBody>
          <a:bodyPr anchor="t">
            <a:noAutofit/>
          </a:bodyPr>
          <a:lstStyle/>
          <a:p>
            <a:r>
              <a:rPr lang="cs-CZ" dirty="0"/>
              <a:t>Vzdělávání jako veřejně poskytovaný statek</a:t>
            </a:r>
          </a:p>
        </p:txBody>
      </p:sp>
      <p:sp>
        <p:nvSpPr>
          <p:cNvPr id="3" name="Zástupný symbol pro obsah 2"/>
          <p:cNvSpPr>
            <a:spLocks noGrp="1"/>
          </p:cNvSpPr>
          <p:nvPr>
            <p:ph idx="1"/>
          </p:nvPr>
        </p:nvSpPr>
        <p:spPr>
          <a:xfrm>
            <a:off x="609600" y="1628428"/>
            <a:ext cx="10172699" cy="4907260"/>
          </a:xfrm>
        </p:spPr>
        <p:txBody>
          <a:bodyPr>
            <a:normAutofit lnSpcReduction="10000"/>
          </a:bodyPr>
          <a:lstStyle/>
          <a:p>
            <a:r>
              <a:rPr lang="cs-CZ" dirty="0"/>
              <a:t>Veřejné vs. veřejně poskytované statky </a:t>
            </a:r>
            <a:br>
              <a:rPr lang="cs-CZ" dirty="0"/>
            </a:br>
            <a:r>
              <a:rPr lang="cs-CZ" dirty="0"/>
              <a:t>– způsob alokace vs. objektivní vlastnosti statku</a:t>
            </a:r>
          </a:p>
          <a:p>
            <a:r>
              <a:rPr lang="cs-CZ" b="1" dirty="0"/>
              <a:t>veřejně poskytované statky </a:t>
            </a:r>
            <a:br>
              <a:rPr lang="cs-CZ" b="1" dirty="0"/>
            </a:br>
            <a:r>
              <a:rPr lang="cs-CZ" dirty="0"/>
              <a:t>– nenulové MC spojené se zvýšeným počtem spotřebitelů</a:t>
            </a:r>
          </a:p>
          <a:p>
            <a:r>
              <a:rPr lang="cs-CZ" dirty="0"/>
              <a:t>vzdělávání nemá podstatu PPG </a:t>
            </a:r>
            <a:br>
              <a:rPr lang="cs-CZ" dirty="0"/>
            </a:br>
            <a:r>
              <a:rPr lang="cs-CZ" dirty="0"/>
              <a:t>(snadnost vyloučení + MC poskytování ≠ 0)</a:t>
            </a:r>
          </a:p>
          <a:p>
            <a:r>
              <a:rPr lang="cs-CZ" dirty="0"/>
              <a:t>základní vzdělávání = „statek pod ochranou“ (=PPG)</a:t>
            </a:r>
          </a:p>
          <a:p>
            <a:r>
              <a:rPr lang="cs-CZ" dirty="0"/>
              <a:t>VŠ vzdělávání – vyloučení možné (na základě úrovně znalostí)</a:t>
            </a:r>
          </a:p>
          <a:p>
            <a:pPr>
              <a:buNone/>
            </a:pPr>
            <a:endParaRPr lang="cs-CZ" i="1" dirty="0"/>
          </a:p>
          <a:p>
            <a:pPr algn="ctr">
              <a:buNone/>
            </a:pPr>
            <a:r>
              <a:rPr lang="cs-CZ" i="1" dirty="0">
                <a:solidFill>
                  <a:srgbClr val="FF0000"/>
                </a:solidFill>
                <a:sym typeface="Wingdings" pitchFamily="2" charset="2"/>
              </a:rPr>
              <a:t> </a:t>
            </a:r>
            <a:r>
              <a:rPr lang="cs-CZ" i="1" dirty="0">
                <a:solidFill>
                  <a:srgbClr val="FF0000"/>
                </a:solidFill>
              </a:rPr>
              <a:t>Proč by vzdělávání (ne-)/mělo být financováno a poskytováno veřejně?</a:t>
            </a:r>
          </a:p>
        </p:txBody>
      </p:sp>
    </p:spTree>
    <p:extLst>
      <p:ext uri="{BB962C8B-B14F-4D97-AF65-F5344CB8AC3E}">
        <p14:creationId xmlns:p14="http://schemas.microsoft.com/office/powerpoint/2010/main" val="3947655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Ekonomika školství </a:t>
            </a:r>
          </a:p>
        </p:txBody>
      </p:sp>
      <p:sp>
        <p:nvSpPr>
          <p:cNvPr id="3" name="Zástupný symbol pro obsah 2"/>
          <p:cNvSpPr>
            <a:spLocks noGrp="1"/>
          </p:cNvSpPr>
          <p:nvPr>
            <p:ph idx="1"/>
          </p:nvPr>
        </p:nvSpPr>
        <p:spPr>
          <a:xfrm>
            <a:off x="720000" y="1607820"/>
            <a:ext cx="10984320" cy="4773509"/>
          </a:xfrm>
        </p:spPr>
        <p:txBody>
          <a:bodyPr>
            <a:normAutofit/>
          </a:bodyPr>
          <a:lstStyle/>
          <a:p>
            <a:r>
              <a:rPr lang="cs-CZ" dirty="0"/>
              <a:t>MŠMT z rozpočtu kapitoly 333 zabezpečuje financování jednotlivých školských úseků. </a:t>
            </a:r>
          </a:p>
          <a:p>
            <a:r>
              <a:rPr lang="cs-CZ" dirty="0"/>
              <a:t>Největší objem finančních prostředků směřuje do oblasti </a:t>
            </a:r>
            <a:r>
              <a:rPr lang="cs-CZ" b="1" dirty="0"/>
              <a:t>regionálního školství</a:t>
            </a:r>
            <a:r>
              <a:rPr lang="cs-CZ" dirty="0"/>
              <a:t>. </a:t>
            </a:r>
          </a:p>
          <a:p>
            <a:r>
              <a:rPr lang="cs-CZ" dirty="0"/>
              <a:t>Druhou nejvýznamnější položkou rozpočtu kapitoly 333 jsou výdaje na dotace pro vysoké školství.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925" y="4595222"/>
            <a:ext cx="3021362" cy="16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987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501" y="706408"/>
            <a:ext cx="9143999" cy="647700"/>
          </a:xfrm>
        </p:spPr>
        <p:txBody>
          <a:bodyPr anchor="t">
            <a:normAutofit/>
          </a:bodyPr>
          <a:lstStyle/>
          <a:p>
            <a:r>
              <a:rPr lang="cs-CZ" dirty="0"/>
              <a:t>Financování </a:t>
            </a:r>
            <a:r>
              <a:rPr lang="cs-CZ" dirty="0" err="1"/>
              <a:t>reg</a:t>
            </a:r>
            <a:r>
              <a:rPr lang="en-GB" dirty="0"/>
              <a:t>.</a:t>
            </a:r>
            <a:r>
              <a:rPr lang="cs-CZ" dirty="0"/>
              <a:t> školství v ČR</a:t>
            </a:r>
          </a:p>
        </p:txBody>
      </p:sp>
      <p:sp>
        <p:nvSpPr>
          <p:cNvPr id="3" name="Zástupný symbol pro obsah 2"/>
          <p:cNvSpPr>
            <a:spLocks noGrp="1"/>
          </p:cNvSpPr>
          <p:nvPr>
            <p:ph idx="1"/>
          </p:nvPr>
        </p:nvSpPr>
        <p:spPr>
          <a:xfrm>
            <a:off x="632460" y="1813560"/>
            <a:ext cx="11168276" cy="5224988"/>
          </a:xfrm>
        </p:spPr>
        <p:txBody>
          <a:bodyPr>
            <a:normAutofit/>
          </a:bodyPr>
          <a:lstStyle/>
          <a:p>
            <a:pPr>
              <a:lnSpc>
                <a:spcPct val="150000"/>
              </a:lnSpc>
            </a:pPr>
            <a:r>
              <a:rPr lang="cs-CZ" dirty="0"/>
              <a:t>vzdělávání bezplatné s výjimkou MŠ a VOŠ</a:t>
            </a:r>
          </a:p>
          <a:p>
            <a:pPr>
              <a:lnSpc>
                <a:spcPct val="150000"/>
              </a:lnSpc>
            </a:pPr>
            <a:r>
              <a:rPr lang="cs-CZ" dirty="0"/>
              <a:t>školství v ČR financováno v rozhodující míře z veřejných rozpočtů</a:t>
            </a:r>
          </a:p>
          <a:p>
            <a:pPr>
              <a:lnSpc>
                <a:spcPct val="150000"/>
              </a:lnSpc>
            </a:pPr>
            <a:r>
              <a:rPr lang="cs-CZ" dirty="0"/>
              <a:t>výdaje na školství cca 10 % státního rozpočtu ČR </a:t>
            </a:r>
            <a:br>
              <a:rPr lang="en-GB" dirty="0"/>
            </a:br>
            <a:r>
              <a:rPr lang="cs-CZ" dirty="0"/>
              <a:t>(65 % kapitoly MŠMT tvoří výdaje na regionální školství)</a:t>
            </a:r>
            <a:endParaRPr lang="en-GB" dirty="0"/>
          </a:p>
          <a:p>
            <a:pPr>
              <a:lnSpc>
                <a:spcPct val="150000"/>
              </a:lnSpc>
            </a:pPr>
            <a:r>
              <a:rPr lang="cs-CZ" dirty="0" err="1"/>
              <a:t>normatívní</a:t>
            </a:r>
            <a:r>
              <a:rPr lang="cs-CZ" dirty="0"/>
              <a:t> financování</a:t>
            </a:r>
          </a:p>
        </p:txBody>
      </p:sp>
    </p:spTree>
    <p:extLst>
      <p:ext uri="{BB962C8B-B14F-4D97-AF65-F5344CB8AC3E}">
        <p14:creationId xmlns:p14="http://schemas.microsoft.com/office/powerpoint/2010/main" val="3981555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2940" y="561628"/>
            <a:ext cx="7827963" cy="647700"/>
          </a:xfrm>
        </p:spPr>
        <p:txBody>
          <a:bodyPr anchor="t">
            <a:normAutofit/>
          </a:bodyPr>
          <a:lstStyle/>
          <a:p>
            <a:r>
              <a:rPr lang="cs-CZ" dirty="0"/>
              <a:t>Klasifikace ISCED</a:t>
            </a:r>
          </a:p>
        </p:txBody>
      </p:sp>
      <p:graphicFrame>
        <p:nvGraphicFramePr>
          <p:cNvPr id="9" name="Zástupný symbol pro obsah 8"/>
          <p:cNvGraphicFramePr>
            <a:graphicFrameLocks noGrp="1"/>
          </p:cNvGraphicFramePr>
          <p:nvPr>
            <p:ph idx="1"/>
          </p:nvPr>
        </p:nvGraphicFramePr>
        <p:xfrm>
          <a:off x="662940" y="1562101"/>
          <a:ext cx="9825549" cy="5179269"/>
        </p:xfrm>
        <a:graphic>
          <a:graphicData uri="http://schemas.openxmlformats.org/drawingml/2006/table">
            <a:tbl>
              <a:tblPr firstRow="1" firstCol="1" bandRow="1"/>
              <a:tblGrid>
                <a:gridCol w="1127522">
                  <a:extLst>
                    <a:ext uri="{9D8B030D-6E8A-4147-A177-3AD203B41FA5}">
                      <a16:colId xmlns:a16="http://schemas.microsoft.com/office/drawing/2014/main" val="20000"/>
                    </a:ext>
                  </a:extLst>
                </a:gridCol>
                <a:gridCol w="2818805">
                  <a:extLst>
                    <a:ext uri="{9D8B030D-6E8A-4147-A177-3AD203B41FA5}">
                      <a16:colId xmlns:a16="http://schemas.microsoft.com/office/drawing/2014/main" val="20001"/>
                    </a:ext>
                  </a:extLst>
                </a:gridCol>
                <a:gridCol w="4832237">
                  <a:extLst>
                    <a:ext uri="{9D8B030D-6E8A-4147-A177-3AD203B41FA5}">
                      <a16:colId xmlns:a16="http://schemas.microsoft.com/office/drawing/2014/main" val="20002"/>
                    </a:ext>
                  </a:extLst>
                </a:gridCol>
                <a:gridCol w="1046985">
                  <a:extLst>
                    <a:ext uri="{9D8B030D-6E8A-4147-A177-3AD203B41FA5}">
                      <a16:colId xmlns:a16="http://schemas.microsoft.com/office/drawing/2014/main" val="20003"/>
                    </a:ext>
                  </a:extLst>
                </a:gridCol>
              </a:tblGrid>
              <a:tr h="646122">
                <a:tc>
                  <a:txBody>
                    <a:bodyPr/>
                    <a:lstStyle/>
                    <a:p>
                      <a:pPr algn="ctr">
                        <a:lnSpc>
                          <a:spcPct val="115000"/>
                        </a:lnSpc>
                        <a:spcBef>
                          <a:spcPts val="600"/>
                        </a:spcBef>
                        <a:spcAft>
                          <a:spcPts val="0"/>
                        </a:spcAft>
                      </a:pPr>
                      <a:r>
                        <a:rPr lang="cs-CZ" sz="1600" b="1" dirty="0">
                          <a:effectLst/>
                          <a:latin typeface="Times New Roman"/>
                          <a:ea typeface="Times New Roman"/>
                        </a:rPr>
                        <a:t>ISCED 2011</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Bef>
                          <a:spcPts val="600"/>
                        </a:spcBef>
                        <a:spcAft>
                          <a:spcPts val="0"/>
                        </a:spcAft>
                      </a:pPr>
                      <a:r>
                        <a:rPr lang="cs-CZ" sz="1600" b="1" dirty="0">
                          <a:effectLst/>
                          <a:latin typeface="Times New Roman"/>
                          <a:ea typeface="Times New Roman"/>
                        </a:rPr>
                        <a:t>Typ vzdělávání</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Bef>
                          <a:spcPts val="600"/>
                        </a:spcBef>
                        <a:spcAft>
                          <a:spcPts val="0"/>
                        </a:spcAft>
                      </a:pPr>
                      <a:r>
                        <a:rPr lang="cs-CZ" sz="1600" b="1" dirty="0">
                          <a:effectLst/>
                          <a:latin typeface="Times New Roman"/>
                          <a:ea typeface="Times New Roman"/>
                        </a:rPr>
                        <a:t>V ČR se realizuje</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Bef>
                          <a:spcPts val="600"/>
                        </a:spcBef>
                        <a:spcAft>
                          <a:spcPts val="0"/>
                        </a:spcAft>
                      </a:pPr>
                      <a:r>
                        <a:rPr lang="cs-CZ" sz="1600" b="1" dirty="0">
                          <a:effectLst/>
                          <a:latin typeface="Times New Roman"/>
                          <a:ea typeface="Times New Roman"/>
                        </a:rPr>
                        <a:t>ISCED 97</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614797">
                <a:tc>
                  <a:txBody>
                    <a:bodyPr/>
                    <a:lstStyle/>
                    <a:p>
                      <a:pPr algn="ctr">
                        <a:lnSpc>
                          <a:spcPct val="115000"/>
                        </a:lnSpc>
                        <a:spcBef>
                          <a:spcPts val="600"/>
                        </a:spcBef>
                        <a:spcAft>
                          <a:spcPts val="0"/>
                        </a:spcAft>
                      </a:pPr>
                      <a:r>
                        <a:rPr lang="cs-CZ" sz="1600" b="1" dirty="0">
                          <a:effectLst/>
                          <a:latin typeface="Times New Roman"/>
                          <a:ea typeface="Times New Roman"/>
                        </a:rPr>
                        <a:t>0</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Vzdělávání v raném dětství</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Mateřské školy – úroveň 02 </a:t>
                      </a:r>
                      <a:br>
                        <a:rPr lang="en-GB" sz="1600" dirty="0">
                          <a:effectLst/>
                          <a:latin typeface="Times New Roman"/>
                          <a:ea typeface="Times New Roman"/>
                        </a:rPr>
                      </a:br>
                      <a:r>
                        <a:rPr lang="cs-CZ" sz="1600" dirty="0">
                          <a:effectLst/>
                          <a:latin typeface="Times New Roman"/>
                          <a:ea typeface="Times New Roman"/>
                        </a:rPr>
                        <a:t>(</a:t>
                      </a:r>
                      <a:r>
                        <a:rPr lang="cs-CZ" sz="1600" dirty="0" err="1">
                          <a:effectLst/>
                          <a:latin typeface="Times New Roman"/>
                          <a:ea typeface="Times New Roman"/>
                        </a:rPr>
                        <a:t>preprimární</a:t>
                      </a:r>
                      <a:r>
                        <a:rPr lang="cs-CZ" sz="1600" dirty="0">
                          <a:effectLst/>
                          <a:latin typeface="Times New Roman"/>
                          <a:ea typeface="Times New Roman"/>
                        </a:rPr>
                        <a:t> vzdělávání)</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Bef>
                          <a:spcPts val="600"/>
                        </a:spcBef>
                        <a:spcAft>
                          <a:spcPts val="0"/>
                        </a:spcAft>
                      </a:pPr>
                      <a:r>
                        <a:rPr lang="cs-CZ" sz="1600">
                          <a:effectLst/>
                          <a:latin typeface="Times New Roman"/>
                          <a:ea typeface="Times New Roman"/>
                        </a:rPr>
                        <a:t>0</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307400">
                <a:tc>
                  <a:txBody>
                    <a:bodyPr/>
                    <a:lstStyle/>
                    <a:p>
                      <a:pPr algn="ctr">
                        <a:lnSpc>
                          <a:spcPct val="115000"/>
                        </a:lnSpc>
                        <a:spcBef>
                          <a:spcPts val="600"/>
                        </a:spcBef>
                        <a:spcAft>
                          <a:spcPts val="0"/>
                        </a:spcAft>
                      </a:pPr>
                      <a:r>
                        <a:rPr lang="cs-CZ" sz="1600" b="1" dirty="0">
                          <a:effectLst/>
                          <a:latin typeface="Times New Roman"/>
                          <a:ea typeface="Times New Roman"/>
                        </a:rPr>
                        <a:t>1</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Primární </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První stupeň základní školy</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Bef>
                          <a:spcPts val="600"/>
                        </a:spcBef>
                        <a:spcAft>
                          <a:spcPts val="0"/>
                        </a:spcAft>
                      </a:pPr>
                      <a:r>
                        <a:rPr lang="en-US" sz="1600">
                          <a:effectLst/>
                          <a:latin typeface="Times New Roman"/>
                          <a:ea typeface="Times New Roman"/>
                        </a:rPr>
                        <a:t>1</a:t>
                      </a:r>
                      <a:endParaRPr lang="cs-CZ" sz="160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307400">
                <a:tc>
                  <a:txBody>
                    <a:bodyPr/>
                    <a:lstStyle/>
                    <a:p>
                      <a:pPr algn="ctr">
                        <a:lnSpc>
                          <a:spcPct val="115000"/>
                        </a:lnSpc>
                        <a:spcBef>
                          <a:spcPts val="600"/>
                        </a:spcBef>
                        <a:spcAft>
                          <a:spcPts val="0"/>
                        </a:spcAft>
                      </a:pPr>
                      <a:r>
                        <a:rPr lang="cs-CZ" sz="1600" b="1" dirty="0">
                          <a:effectLst/>
                          <a:latin typeface="Times New Roman"/>
                          <a:ea typeface="Times New Roman"/>
                        </a:rPr>
                        <a:t>2</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Nižší sekundární </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Druhý stupeň základní školy</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Bef>
                          <a:spcPts val="600"/>
                        </a:spcBef>
                        <a:spcAft>
                          <a:spcPts val="0"/>
                        </a:spcAft>
                      </a:pPr>
                      <a:r>
                        <a:rPr lang="cs-CZ" sz="1600">
                          <a:effectLst/>
                          <a:latin typeface="Times New Roman"/>
                          <a:ea typeface="Times New Roman"/>
                        </a:rPr>
                        <a:t>2</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07400">
                <a:tc>
                  <a:txBody>
                    <a:bodyPr/>
                    <a:lstStyle/>
                    <a:p>
                      <a:pPr algn="ctr">
                        <a:lnSpc>
                          <a:spcPct val="115000"/>
                        </a:lnSpc>
                        <a:spcBef>
                          <a:spcPts val="600"/>
                        </a:spcBef>
                        <a:spcAft>
                          <a:spcPts val="0"/>
                        </a:spcAft>
                      </a:pPr>
                      <a:r>
                        <a:rPr lang="cs-CZ" sz="1600" b="1" dirty="0">
                          <a:effectLst/>
                          <a:latin typeface="Times New Roman"/>
                          <a:ea typeface="Times New Roman"/>
                        </a:rPr>
                        <a:t>3</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Vyšší sekundární </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Střední školy, konzervatoře</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Bef>
                          <a:spcPts val="600"/>
                        </a:spcBef>
                        <a:spcAft>
                          <a:spcPts val="0"/>
                        </a:spcAft>
                      </a:pPr>
                      <a:r>
                        <a:rPr lang="cs-CZ" sz="1600">
                          <a:effectLst/>
                          <a:latin typeface="Times New Roman"/>
                          <a:ea typeface="Times New Roman"/>
                        </a:rPr>
                        <a:t> 3</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889477">
                <a:tc>
                  <a:txBody>
                    <a:bodyPr/>
                    <a:lstStyle/>
                    <a:p>
                      <a:pPr algn="ctr">
                        <a:lnSpc>
                          <a:spcPct val="115000"/>
                        </a:lnSpc>
                        <a:spcBef>
                          <a:spcPts val="600"/>
                        </a:spcBef>
                        <a:spcAft>
                          <a:spcPts val="0"/>
                        </a:spcAft>
                      </a:pPr>
                      <a:r>
                        <a:rPr lang="cs-CZ" sz="1600" b="1">
                          <a:effectLst/>
                          <a:latin typeface="Times New Roman"/>
                          <a:ea typeface="Times New Roman"/>
                        </a:rPr>
                        <a:t>4</a:t>
                      </a:r>
                      <a:endParaRPr lang="cs-CZ" sz="160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Postsekundární nezahrnuté do terciárního</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Nástavbové studium, zkrácené studium pro získání středního vzdělání s výučním listem nebo maturitní zkouškou</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Bef>
                          <a:spcPts val="600"/>
                        </a:spcBef>
                        <a:spcAft>
                          <a:spcPts val="0"/>
                        </a:spcAft>
                      </a:pPr>
                      <a:r>
                        <a:rPr lang="cs-CZ" sz="1600">
                          <a:effectLst/>
                          <a:latin typeface="Times New Roman"/>
                          <a:ea typeface="Times New Roman"/>
                        </a:rPr>
                        <a:t> 4</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384025">
                <a:tc>
                  <a:txBody>
                    <a:bodyPr/>
                    <a:lstStyle/>
                    <a:p>
                      <a:pPr algn="ctr">
                        <a:lnSpc>
                          <a:spcPct val="115000"/>
                        </a:lnSpc>
                        <a:spcBef>
                          <a:spcPts val="600"/>
                        </a:spcBef>
                        <a:spcAft>
                          <a:spcPts val="0"/>
                        </a:spcAft>
                      </a:pPr>
                      <a:r>
                        <a:rPr lang="cs-CZ" sz="1600" b="1">
                          <a:effectLst/>
                          <a:latin typeface="Times New Roman"/>
                          <a:ea typeface="Times New Roman"/>
                        </a:rPr>
                        <a:t>5</a:t>
                      </a:r>
                      <a:endParaRPr lang="cs-CZ" sz="160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Terciární - krátký cyklus</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Vyšší odborné vzdělávání na </a:t>
                      </a:r>
                      <a:r>
                        <a:rPr lang="en-GB" sz="1600" dirty="0">
                          <a:effectLst/>
                          <a:latin typeface="Times New Roman"/>
                          <a:ea typeface="Times New Roman"/>
                        </a:rPr>
                        <a:t>VOŠ</a:t>
                      </a:r>
                      <a:endParaRPr lang="cs-CZ" sz="1600" dirty="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3">
                  <a:txBody>
                    <a:bodyPr/>
                    <a:lstStyle/>
                    <a:p>
                      <a:pPr algn="ctr">
                        <a:lnSpc>
                          <a:spcPct val="115000"/>
                        </a:lnSpc>
                        <a:spcBef>
                          <a:spcPts val="600"/>
                        </a:spcBef>
                        <a:spcAft>
                          <a:spcPts val="0"/>
                        </a:spcAft>
                      </a:pPr>
                      <a:r>
                        <a:rPr lang="cs-CZ" sz="1600" dirty="0">
                          <a:effectLst/>
                          <a:latin typeface="Times New Roman"/>
                          <a:ea typeface="Times New Roman"/>
                        </a:rPr>
                        <a:t>5</a:t>
                      </a:r>
                    </a:p>
                    <a:p>
                      <a:pPr algn="ctr">
                        <a:lnSpc>
                          <a:spcPct val="115000"/>
                        </a:lnSpc>
                        <a:spcBef>
                          <a:spcPts val="600"/>
                        </a:spcBef>
                        <a:spcAft>
                          <a:spcPts val="0"/>
                        </a:spcAft>
                      </a:pPr>
                      <a:r>
                        <a:rPr lang="cs-CZ" sz="1600" dirty="0">
                          <a:effectLst/>
                          <a:latin typeface="Times New Roman"/>
                          <a:ea typeface="Times New Roman"/>
                        </a:rPr>
                        <a:t> </a:t>
                      </a:r>
                    </a:p>
                  </a:txBody>
                  <a:tcPr marL="63615" marR="63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6"/>
                  </a:ext>
                </a:extLst>
              </a:tr>
              <a:tr h="574216">
                <a:tc>
                  <a:txBody>
                    <a:bodyPr/>
                    <a:lstStyle/>
                    <a:p>
                      <a:pPr algn="ctr">
                        <a:lnSpc>
                          <a:spcPct val="115000"/>
                        </a:lnSpc>
                        <a:spcBef>
                          <a:spcPts val="600"/>
                        </a:spcBef>
                        <a:spcAft>
                          <a:spcPts val="0"/>
                        </a:spcAft>
                      </a:pPr>
                      <a:r>
                        <a:rPr lang="cs-CZ" sz="1600" b="1">
                          <a:effectLst/>
                          <a:latin typeface="Times New Roman"/>
                          <a:ea typeface="Times New Roman"/>
                        </a:rPr>
                        <a:t>6</a:t>
                      </a:r>
                      <a:endParaRPr lang="cs-CZ" sz="160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Bakalářský nebo ekvivalentní stupeň</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Bakalářské studium na vysoké škole</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endParaRPr lang="cs-CZ"/>
                    </a:p>
                  </a:txBody>
                  <a:tcPr/>
                </a:tc>
                <a:extLst>
                  <a:ext uri="{0D108BD9-81ED-4DB2-BD59-A6C34878D82A}">
                    <a16:rowId xmlns:a16="http://schemas.microsoft.com/office/drawing/2014/main" val="10007"/>
                  </a:ext>
                </a:extLst>
              </a:tr>
              <a:tr h="574216">
                <a:tc>
                  <a:txBody>
                    <a:bodyPr/>
                    <a:lstStyle/>
                    <a:p>
                      <a:pPr algn="ctr">
                        <a:lnSpc>
                          <a:spcPct val="115000"/>
                        </a:lnSpc>
                        <a:spcBef>
                          <a:spcPts val="600"/>
                        </a:spcBef>
                        <a:spcAft>
                          <a:spcPts val="0"/>
                        </a:spcAft>
                      </a:pPr>
                      <a:r>
                        <a:rPr lang="cs-CZ" sz="1600" b="1">
                          <a:effectLst/>
                          <a:latin typeface="Times New Roman"/>
                          <a:ea typeface="Times New Roman"/>
                        </a:rPr>
                        <a:t>7</a:t>
                      </a:r>
                      <a:endParaRPr lang="cs-CZ" sz="160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a:effectLst/>
                          <a:latin typeface="Times New Roman"/>
                          <a:ea typeface="Times New Roman"/>
                        </a:rPr>
                        <a:t>Magisterský nebo ekvivalentní stupeň</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Magisterské studium na vysoké škole</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vMerge="1">
                  <a:txBody>
                    <a:bodyPr/>
                    <a:lstStyle/>
                    <a:p>
                      <a:endParaRPr lang="cs-CZ"/>
                    </a:p>
                  </a:txBody>
                  <a:tcPr/>
                </a:tc>
                <a:extLst>
                  <a:ext uri="{0D108BD9-81ED-4DB2-BD59-A6C34878D82A}">
                    <a16:rowId xmlns:a16="http://schemas.microsoft.com/office/drawing/2014/main" val="10008"/>
                  </a:ext>
                </a:extLst>
              </a:tr>
              <a:tr h="574216">
                <a:tc>
                  <a:txBody>
                    <a:bodyPr/>
                    <a:lstStyle/>
                    <a:p>
                      <a:pPr algn="ctr">
                        <a:lnSpc>
                          <a:spcPct val="115000"/>
                        </a:lnSpc>
                        <a:spcBef>
                          <a:spcPts val="600"/>
                        </a:spcBef>
                        <a:spcAft>
                          <a:spcPts val="0"/>
                        </a:spcAft>
                      </a:pPr>
                      <a:r>
                        <a:rPr lang="cs-CZ" sz="1600" b="1">
                          <a:effectLst/>
                          <a:latin typeface="Times New Roman"/>
                          <a:ea typeface="Times New Roman"/>
                        </a:rPr>
                        <a:t>8</a:t>
                      </a:r>
                      <a:endParaRPr lang="cs-CZ" sz="1600">
                        <a:effectLst/>
                        <a:latin typeface="Times New Roman"/>
                        <a:ea typeface="Times New Roman"/>
                      </a:endParaRP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a:effectLst/>
                          <a:latin typeface="Times New Roman"/>
                          <a:ea typeface="Times New Roman"/>
                        </a:rPr>
                        <a:t>Doktorský nebo ekvivalentní stupeň</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Bef>
                          <a:spcPts val="600"/>
                        </a:spcBef>
                        <a:spcAft>
                          <a:spcPts val="0"/>
                        </a:spcAft>
                      </a:pPr>
                      <a:r>
                        <a:rPr lang="cs-CZ" sz="1600" dirty="0">
                          <a:effectLst/>
                          <a:latin typeface="Times New Roman"/>
                          <a:ea typeface="Times New Roman"/>
                        </a:rPr>
                        <a:t>Doktorské studium na vysoké škole</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Bef>
                          <a:spcPts val="600"/>
                        </a:spcBef>
                        <a:spcAft>
                          <a:spcPts val="0"/>
                        </a:spcAft>
                      </a:pPr>
                      <a:r>
                        <a:rPr lang="cs-CZ" sz="1600" dirty="0">
                          <a:effectLst/>
                          <a:latin typeface="Times New Roman"/>
                          <a:ea typeface="Times New Roman"/>
                        </a:rPr>
                        <a:t>6</a:t>
                      </a:r>
                    </a:p>
                  </a:txBody>
                  <a:tcPr marL="63615" marR="6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449957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7947" y="684797"/>
            <a:ext cx="7827963" cy="647700"/>
          </a:xfrm>
        </p:spPr>
        <p:txBody>
          <a:bodyPr anchor="t">
            <a:normAutofit/>
          </a:bodyPr>
          <a:lstStyle/>
          <a:p>
            <a:r>
              <a:rPr lang="cs-CZ" dirty="0"/>
              <a:t>Neformální vzdělávání</a:t>
            </a:r>
          </a:p>
        </p:txBody>
      </p:sp>
      <p:sp>
        <p:nvSpPr>
          <p:cNvPr id="3" name="Zástupný symbol pro obsah 2"/>
          <p:cNvSpPr>
            <a:spLocks noGrp="1"/>
          </p:cNvSpPr>
          <p:nvPr>
            <p:ph idx="1"/>
          </p:nvPr>
        </p:nvSpPr>
        <p:spPr>
          <a:xfrm>
            <a:off x="715992" y="1518249"/>
            <a:ext cx="9763097" cy="5079104"/>
          </a:xfrm>
        </p:spPr>
        <p:txBody>
          <a:bodyPr>
            <a:normAutofit fontScale="70000" lnSpcReduction="20000"/>
          </a:bodyPr>
          <a:lstStyle/>
          <a:p>
            <a:pPr>
              <a:lnSpc>
                <a:spcPct val="170000"/>
              </a:lnSpc>
            </a:pPr>
            <a:r>
              <a:rPr lang="cs-CZ" sz="2900" i="1" dirty="0"/>
              <a:t>„Neformální vzdělávání se uskutečňuje </a:t>
            </a:r>
            <a:r>
              <a:rPr lang="cs-CZ" sz="2900" b="1" i="1" dirty="0"/>
              <a:t>mimo formální vzdělávací systém</a:t>
            </a:r>
            <a:r>
              <a:rPr lang="cs-CZ" sz="2900" i="1" dirty="0"/>
              <a:t> (formální vzdělávání vede k dosažení určitého stupně vzdělání doloženého certifikátem, např. vysvědčením, diplomem) a </a:t>
            </a:r>
            <a:r>
              <a:rPr lang="cs-CZ" sz="2900" b="1" i="1" dirty="0"/>
              <a:t>nevede k ucelenému školskému vzdělání</a:t>
            </a:r>
            <a:r>
              <a:rPr lang="cs-CZ" sz="2900" i="1" dirty="0"/>
              <a:t>. </a:t>
            </a:r>
          </a:p>
          <a:p>
            <a:pPr>
              <a:lnSpc>
                <a:spcPct val="170000"/>
              </a:lnSpc>
            </a:pPr>
            <a:r>
              <a:rPr lang="cs-CZ" sz="2900" i="1" dirty="0"/>
              <a:t>Jedná se o </a:t>
            </a:r>
            <a:r>
              <a:rPr lang="cs-CZ" sz="2900" b="1" i="1" dirty="0"/>
              <a:t>organizované výchovně vzdělávací aktivity</a:t>
            </a:r>
            <a:r>
              <a:rPr lang="cs-CZ" sz="2900" i="1" dirty="0"/>
              <a:t> mimo rámec zavedeného oficiálního školského systému , které zájemcům nabízí záměrný rozvoj životních zkušeností, dovedností a postojů, založených na uceleném systému hodnot. </a:t>
            </a:r>
          </a:p>
          <a:p>
            <a:pPr>
              <a:lnSpc>
                <a:spcPct val="170000"/>
              </a:lnSpc>
            </a:pPr>
            <a:r>
              <a:rPr lang="cs-CZ" sz="2900" i="1" dirty="0"/>
              <a:t>Tyto aktivity bývají </a:t>
            </a:r>
            <a:r>
              <a:rPr lang="cs-CZ" sz="2900" b="1" i="1" dirty="0"/>
              <a:t>zpravidla dobrovolné</a:t>
            </a:r>
            <a:r>
              <a:rPr lang="cs-CZ" sz="2900" i="1" dirty="0"/>
              <a:t>. </a:t>
            </a:r>
          </a:p>
          <a:p>
            <a:pPr>
              <a:lnSpc>
                <a:spcPct val="170000"/>
              </a:lnSpc>
            </a:pPr>
            <a:r>
              <a:rPr lang="cs-CZ" sz="2900" b="1" i="1" dirty="0"/>
              <a:t>Organizátory</a:t>
            </a:r>
            <a:r>
              <a:rPr lang="cs-CZ" sz="2900" i="1" dirty="0"/>
              <a:t> jsou sdružení dětí a mládeže a další nestátní neziskové organizace (NNO), školská zařízení pro zájmové vzdělávání – především střediska volného času, vzdělávací agentury, kluby, kulturní zařízení a další.“</a:t>
            </a:r>
            <a:r>
              <a:rPr lang="cs-CZ" sz="2900" dirty="0"/>
              <a:t>  (MŠMT, 2018)</a:t>
            </a:r>
          </a:p>
          <a:p>
            <a:pPr marL="0" indent="0">
              <a:buNone/>
            </a:pPr>
            <a:endParaRPr lang="cs-CZ" sz="1700" dirty="0"/>
          </a:p>
        </p:txBody>
      </p:sp>
    </p:spTree>
    <p:extLst>
      <p:ext uri="{BB962C8B-B14F-4D97-AF65-F5344CB8AC3E}">
        <p14:creationId xmlns:p14="http://schemas.microsoft.com/office/powerpoint/2010/main" val="1105521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D763A105-F132-478E-9404-66A4FE93F77C}"/>
              </a:ext>
            </a:extLst>
          </p:cNvPr>
          <p:cNvSpPr>
            <a:spLocks noGrp="1"/>
          </p:cNvSpPr>
          <p:nvPr>
            <p:ph type="title"/>
          </p:nvPr>
        </p:nvSpPr>
        <p:spPr/>
        <p:txBody>
          <a:bodyPr/>
          <a:lstStyle/>
          <a:p>
            <a:r>
              <a:rPr lang="cs-CZ" dirty="0"/>
              <a:t>Veřejná volba</a:t>
            </a:r>
          </a:p>
        </p:txBody>
      </p:sp>
      <p:sp>
        <p:nvSpPr>
          <p:cNvPr id="8" name="Zástupný obsah 7">
            <a:extLst>
              <a:ext uri="{FF2B5EF4-FFF2-40B4-BE49-F238E27FC236}">
                <a16:creationId xmlns:a16="http://schemas.microsoft.com/office/drawing/2014/main" id="{2F545EEA-1BAD-40DD-B070-D958FA40FC44}"/>
              </a:ext>
            </a:extLst>
          </p:cNvPr>
          <p:cNvSpPr>
            <a:spLocks noGrp="1"/>
          </p:cNvSpPr>
          <p:nvPr>
            <p:ph idx="1"/>
          </p:nvPr>
        </p:nvSpPr>
        <p:spPr>
          <a:xfrm>
            <a:off x="720000" y="1692001"/>
            <a:ext cx="10753200" cy="4832623"/>
          </a:xfrm>
        </p:spPr>
        <p:txBody>
          <a:bodyPr/>
          <a:lstStyle/>
          <a:p>
            <a:r>
              <a:rPr lang="cs-CZ" dirty="0"/>
              <a:t>Politické kolektivní rozhodování z pohledu ekonomie</a:t>
            </a:r>
          </a:p>
          <a:p>
            <a:r>
              <a:rPr lang="cs-CZ" dirty="0"/>
              <a:t>Voličské chování – racionální volič</a:t>
            </a:r>
          </a:p>
          <a:p>
            <a:r>
              <a:rPr lang="cs-CZ" dirty="0"/>
              <a:t>Informace ceny je nahrazena hlasováním </a:t>
            </a:r>
          </a:p>
          <a:p>
            <a:pPr lvl="1">
              <a:buFont typeface="Wingdings" panose="05000000000000000000" pitchFamily="2" charset="2"/>
              <a:buChar char="Ø"/>
            </a:pPr>
            <a:r>
              <a:rPr lang="cs-CZ" dirty="0"/>
              <a:t>Co to znamená pro optimální alokaci zdrojů</a:t>
            </a:r>
          </a:p>
          <a:p>
            <a:pPr lvl="1">
              <a:buFont typeface="Wingdings" panose="05000000000000000000" pitchFamily="2" charset="2"/>
              <a:buChar char="Ø"/>
            </a:pPr>
            <a:r>
              <a:rPr lang="cs-CZ" dirty="0"/>
              <a:t>Jak volí typicky daňový poplatník</a:t>
            </a:r>
          </a:p>
          <a:p>
            <a:pPr lvl="1">
              <a:buFont typeface="Wingdings" panose="05000000000000000000" pitchFamily="2" charset="2"/>
              <a:buChar char="Ø"/>
            </a:pPr>
            <a:r>
              <a:rPr lang="cs-CZ" dirty="0"/>
              <a:t>Co ovlivňuje postoj voliče k veřejným výdajům</a:t>
            </a:r>
          </a:p>
          <a:p>
            <a:r>
              <a:rPr lang="cs-CZ" dirty="0"/>
              <a:t>Volič medián</a:t>
            </a:r>
          </a:p>
          <a:p>
            <a:r>
              <a:rPr lang="cs-CZ" dirty="0"/>
              <a:t>Hlasovací paradox: </a:t>
            </a:r>
            <a:r>
              <a:rPr lang="cs-CZ" dirty="0" err="1"/>
              <a:t>Condorcet</a:t>
            </a:r>
            <a:endParaRPr lang="cs-CZ" dirty="0"/>
          </a:p>
          <a:p>
            <a:r>
              <a:rPr lang="cs-CZ" dirty="0" err="1"/>
              <a:t>Arrowův</a:t>
            </a:r>
            <a:r>
              <a:rPr lang="cs-CZ" dirty="0"/>
              <a:t> teorém nemožnosti</a:t>
            </a:r>
          </a:p>
          <a:p>
            <a:r>
              <a:rPr lang="cs-CZ" dirty="0"/>
              <a:t>Byrokracie</a:t>
            </a:r>
          </a:p>
          <a:p>
            <a:r>
              <a:rPr lang="cs-CZ" dirty="0"/>
              <a:t>Zájmové skupiny </a:t>
            </a:r>
          </a:p>
          <a:p>
            <a:endParaRPr lang="cs-CZ" dirty="0"/>
          </a:p>
          <a:p>
            <a:endParaRPr lang="cs-CZ" dirty="0"/>
          </a:p>
        </p:txBody>
      </p:sp>
    </p:spTree>
    <p:extLst>
      <p:ext uri="{BB962C8B-B14F-4D97-AF65-F5344CB8AC3E}">
        <p14:creationId xmlns:p14="http://schemas.microsoft.com/office/powerpoint/2010/main" val="341439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DBB55B1-6BFC-42B3-9ED5-C74159C5F7C7}"/>
              </a:ext>
            </a:extLst>
          </p:cNvPr>
          <p:cNvSpPr>
            <a:spLocks noGrp="1"/>
          </p:cNvSpPr>
          <p:nvPr>
            <p:ph type="title"/>
          </p:nvPr>
        </p:nvSpPr>
        <p:spPr/>
        <p:txBody>
          <a:bodyPr/>
          <a:lstStyle/>
          <a:p>
            <a:r>
              <a:rPr lang="cs-CZ" dirty="0"/>
              <a:t>Zadání úkolu k řešení</a:t>
            </a:r>
          </a:p>
        </p:txBody>
      </p:sp>
      <p:sp>
        <p:nvSpPr>
          <p:cNvPr id="5" name="Zástupný obsah 4">
            <a:extLst>
              <a:ext uri="{FF2B5EF4-FFF2-40B4-BE49-F238E27FC236}">
                <a16:creationId xmlns:a16="http://schemas.microsoft.com/office/drawing/2014/main" id="{AA52B7B6-4776-485D-820D-3EF9555A502B}"/>
              </a:ext>
            </a:extLst>
          </p:cNvPr>
          <p:cNvSpPr>
            <a:spLocks noGrp="1"/>
          </p:cNvSpPr>
          <p:nvPr>
            <p:ph idx="1"/>
          </p:nvPr>
        </p:nvSpPr>
        <p:spPr>
          <a:xfrm>
            <a:off x="719400" y="2082527"/>
            <a:ext cx="10753200" cy="4139998"/>
          </a:xfrm>
        </p:spPr>
        <p:txBody>
          <a:bodyPr/>
          <a:lstStyle/>
          <a:p>
            <a:pPr marL="72000" indent="0" algn="ctr">
              <a:buNone/>
            </a:pPr>
            <a:r>
              <a:rPr lang="cs-CZ" dirty="0"/>
              <a:t>Představme si, </a:t>
            </a:r>
          </a:p>
          <a:p>
            <a:pPr marL="72000" indent="0" algn="ctr">
              <a:buNone/>
            </a:pPr>
            <a:r>
              <a:rPr lang="cs-CZ" dirty="0"/>
              <a:t>že by se vláda rozhodla prodloužit dobu, </a:t>
            </a:r>
          </a:p>
          <a:p>
            <a:pPr marL="72000" indent="0" algn="ctr">
              <a:buNone/>
            </a:pPr>
            <a:r>
              <a:rPr lang="cs-CZ" dirty="0"/>
              <a:t>po kterou jsou nezaměstnaným vypláceny podpory v nezaměstnanosti, z šesti měsíců na jeden rok.</a:t>
            </a:r>
          </a:p>
          <a:p>
            <a:pPr marL="72000" indent="0" algn="ctr">
              <a:buNone/>
            </a:pPr>
            <a:r>
              <a:rPr lang="cs-CZ" dirty="0"/>
              <a:t> </a:t>
            </a:r>
          </a:p>
          <a:p>
            <a:pPr marL="72000" indent="0" algn="ctr">
              <a:buNone/>
            </a:pPr>
            <a:r>
              <a:rPr lang="cs-CZ" dirty="0"/>
              <a:t>Jak by to ovlivnilo trh práce?</a:t>
            </a:r>
          </a:p>
          <a:p>
            <a:pPr marL="72000" indent="0" algn="ctr">
              <a:buNone/>
            </a:pPr>
            <a:r>
              <a:rPr lang="cs-CZ" dirty="0"/>
              <a:t>(příp. i graficky znázorněte)</a:t>
            </a:r>
          </a:p>
        </p:txBody>
      </p:sp>
    </p:spTree>
    <p:extLst>
      <p:ext uri="{BB962C8B-B14F-4D97-AF65-F5344CB8AC3E}">
        <p14:creationId xmlns:p14="http://schemas.microsoft.com/office/powerpoint/2010/main" val="1530760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1839002" y="1676401"/>
            <a:ext cx="851399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 name="Nadpis 2"/>
          <p:cNvSpPr>
            <a:spLocks noGrp="1"/>
          </p:cNvSpPr>
          <p:nvPr>
            <p:ph type="title"/>
          </p:nvPr>
        </p:nvSpPr>
        <p:spPr bwMode="auto">
          <a:xfrm>
            <a:off x="276226" y="512764"/>
            <a:ext cx="11734800" cy="92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defTabSz="912813"/>
            <a:r>
              <a:rPr lang="cs-CZ" altLang="cs-CZ" sz="4000" dirty="0">
                <a:solidFill>
                  <a:schemeClr val="tx2"/>
                </a:solidFill>
              </a:rPr>
              <a:t>Sociální výdaje a růst světového HDP na osobu</a:t>
            </a:r>
          </a:p>
        </p:txBody>
      </p:sp>
      <p:sp>
        <p:nvSpPr>
          <p:cNvPr id="20482" name="Zástupný symbol pro číslo snímku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5047FF-0253-4FF5-A5A7-BA171FAD6626}" type="slidenum">
              <a:rPr lang="en-US" altLang="cs-CZ">
                <a:latin typeface="Calibri" panose="020F0502020204030204" pitchFamily="34" charset="0"/>
              </a:rPr>
              <a:pPr/>
              <a:t>80</a:t>
            </a:fld>
            <a:endParaRPr lang="en-US" altLang="cs-CZ">
              <a:latin typeface="Calibri" panose="020F0502020204030204" pitchFamily="34" charset="0"/>
            </a:endParaRPr>
          </a:p>
        </p:txBody>
      </p:sp>
    </p:spTree>
    <p:extLst>
      <p:ext uri="{BB962C8B-B14F-4D97-AF65-F5344CB8AC3E}">
        <p14:creationId xmlns:p14="http://schemas.microsoft.com/office/powerpoint/2010/main" val="794648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2"/>
          <p:cNvSpPr>
            <a:spLocks noGrp="1"/>
          </p:cNvSpPr>
          <p:nvPr>
            <p:ph type="title"/>
          </p:nvPr>
        </p:nvSpPr>
        <p:spPr bwMode="auto">
          <a:xfrm>
            <a:off x="431751" y="468154"/>
            <a:ext cx="11079260" cy="8923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cs-CZ" altLang="cs-CZ" dirty="0"/>
              <a:t>Dlouhodobý trend vs. krátkodobé oscilace</a:t>
            </a:r>
          </a:p>
        </p:txBody>
      </p:sp>
      <p:pic>
        <p:nvPicPr>
          <p:cNvPr id="22534" name="Content Placeholder 3" descr="5.pdf"/>
          <p:cNvPicPr>
            <a:picLocks noGrp="1" noChangeAspect="1"/>
          </p:cNvPicPr>
          <p:nvPr>
            <p:ph idx="1"/>
          </p:nvPr>
        </p:nvPicPr>
        <p:blipFill>
          <a:blip r:embed="rId3">
            <a:extLst>
              <a:ext uri="{28A0092B-C50C-407E-A947-70E740481C1C}">
                <a14:useLocalDpi xmlns:a14="http://schemas.microsoft.com/office/drawing/2010/main" val="0"/>
              </a:ext>
            </a:extLst>
          </a:blip>
          <a:srcRect l="-15504" r="-15504"/>
          <a:stretch>
            <a:fillRect/>
          </a:stretch>
        </p:blipFill>
        <p:spPr bwMode="auto">
          <a:xfrm>
            <a:off x="431751" y="1455737"/>
            <a:ext cx="6029326" cy="4101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ontent Placeholder 2"/>
          <p:cNvSpPr txBox="1">
            <a:spLocks/>
          </p:cNvSpPr>
          <p:nvPr/>
        </p:nvSpPr>
        <p:spPr bwMode="auto">
          <a:xfrm>
            <a:off x="5709920" y="1557337"/>
            <a:ext cx="592327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Font typeface="Arial" panose="020B0604020202020204" pitchFamily="34" charset="0"/>
              <a:buChar char="•"/>
            </a:pPr>
            <a:r>
              <a:rPr lang="cs-CZ" altLang="cs-CZ" sz="2000" dirty="0">
                <a:latin typeface="Calibri" panose="020F0502020204030204" pitchFamily="34" charset="0"/>
              </a:rPr>
              <a:t>ekonomická aktivita kolísá z roku na rok</a:t>
            </a:r>
            <a:endParaRPr lang="en-US" altLang="cs-CZ" sz="2000" dirty="0">
              <a:latin typeface="Calibri" panose="020F0502020204030204" pitchFamily="34" charset="0"/>
            </a:endParaRPr>
          </a:p>
          <a:p>
            <a:pPr>
              <a:spcBef>
                <a:spcPct val="20000"/>
              </a:spcBef>
              <a:buFont typeface="Arial" panose="020B0604020202020204" pitchFamily="34" charset="0"/>
              <a:buChar char="•"/>
            </a:pPr>
            <a:r>
              <a:rPr lang="cs-CZ" altLang="cs-CZ" sz="2000" dirty="0">
                <a:latin typeface="Calibri" panose="020F0502020204030204" pitchFamily="34" charset="0"/>
              </a:rPr>
              <a:t>kolísání výkonu ekonomiky kolem dlouhodobého trendu = </a:t>
            </a:r>
            <a:r>
              <a:rPr lang="cs-CZ" altLang="cs-CZ" sz="2000" b="1" dirty="0">
                <a:latin typeface="Calibri" panose="020F0502020204030204" pitchFamily="34" charset="0"/>
              </a:rPr>
              <a:t>hospodářský cyklus </a:t>
            </a:r>
            <a:r>
              <a:rPr lang="cs-CZ" altLang="cs-CZ" sz="2000" i="1" dirty="0">
                <a:latin typeface="Calibri" panose="020F0502020204030204" pitchFamily="34" charset="0"/>
              </a:rPr>
              <a:t>(business-</a:t>
            </a:r>
            <a:r>
              <a:rPr lang="cs-CZ" altLang="cs-CZ" sz="2000" i="1" dirty="0" err="1">
                <a:latin typeface="Calibri" panose="020F0502020204030204" pitchFamily="34" charset="0"/>
              </a:rPr>
              <a:t>cycle</a:t>
            </a:r>
            <a:r>
              <a:rPr lang="cs-CZ" altLang="cs-CZ" sz="2000" i="1" dirty="0">
                <a:latin typeface="Calibri" panose="020F0502020204030204" pitchFamily="34" charset="0"/>
              </a:rPr>
              <a:t>)</a:t>
            </a:r>
            <a:endParaRPr lang="en-US" altLang="cs-CZ" sz="2000" i="1" dirty="0">
              <a:latin typeface="Calibri" panose="020F0502020204030204" pitchFamily="34" charset="0"/>
            </a:endParaRPr>
          </a:p>
          <a:p>
            <a:pPr>
              <a:spcBef>
                <a:spcPct val="20000"/>
              </a:spcBef>
              <a:buFont typeface="Arial" panose="020B0604020202020204" pitchFamily="34" charset="0"/>
              <a:buChar char="•"/>
            </a:pPr>
            <a:r>
              <a:rPr lang="cs-CZ" altLang="cs-CZ" sz="2000" dirty="0">
                <a:latin typeface="Calibri" panose="020F0502020204030204" pitchFamily="34" charset="0"/>
              </a:rPr>
              <a:t>recese/krize</a:t>
            </a:r>
            <a:endParaRPr lang="en-US" altLang="cs-CZ" sz="2000" dirty="0">
              <a:latin typeface="Calibri" panose="020F0502020204030204" pitchFamily="34" charset="0"/>
            </a:endParaRPr>
          </a:p>
          <a:p>
            <a:pPr lvl="1">
              <a:spcBef>
                <a:spcPct val="20000"/>
              </a:spcBef>
              <a:buFont typeface="Arial" panose="020B0604020202020204" pitchFamily="34" charset="0"/>
              <a:buChar char="–"/>
            </a:pPr>
            <a:r>
              <a:rPr lang="cs-CZ" altLang="cs-CZ" sz="2000" dirty="0">
                <a:latin typeface="Calibri" panose="020F0502020204030204" pitchFamily="34" charset="0"/>
              </a:rPr>
              <a:t>pokles ekonomické aktivity (tj. záporný růst HDP)</a:t>
            </a:r>
            <a:endParaRPr lang="en-US" altLang="cs-CZ" sz="2000" dirty="0">
              <a:latin typeface="Calibri" panose="020F0502020204030204" pitchFamily="34" charset="0"/>
            </a:endParaRPr>
          </a:p>
          <a:p>
            <a:pPr lvl="1">
              <a:spcBef>
                <a:spcPct val="20000"/>
              </a:spcBef>
              <a:buFont typeface="Arial" panose="020B0604020202020204" pitchFamily="34" charset="0"/>
              <a:buChar char="–"/>
            </a:pPr>
            <a:r>
              <a:rPr lang="cs-CZ" altLang="cs-CZ" sz="2000" dirty="0">
                <a:latin typeface="Calibri" panose="020F0502020204030204" pitchFamily="34" charset="0"/>
              </a:rPr>
              <a:t>období poklesu reálných příjmů a růstu nezaměstnanosti</a:t>
            </a:r>
            <a:endParaRPr lang="en-US" altLang="cs-CZ" sz="2000" dirty="0">
              <a:latin typeface="Calibri" panose="020F0502020204030204" pitchFamily="34" charset="0"/>
            </a:endParaRPr>
          </a:p>
          <a:p>
            <a:pPr>
              <a:spcBef>
                <a:spcPct val="20000"/>
              </a:spcBef>
              <a:buFont typeface="Arial" panose="020B0604020202020204" pitchFamily="34" charset="0"/>
              <a:buChar char="•"/>
            </a:pPr>
            <a:r>
              <a:rPr lang="cs-CZ" altLang="cs-CZ" sz="2000" dirty="0">
                <a:latin typeface="Calibri" panose="020F0502020204030204" pitchFamily="34" charset="0"/>
              </a:rPr>
              <a:t>deprese</a:t>
            </a:r>
            <a:endParaRPr lang="en-US" altLang="cs-CZ" sz="2000" dirty="0">
              <a:latin typeface="Calibri" panose="020F0502020204030204" pitchFamily="34" charset="0"/>
            </a:endParaRPr>
          </a:p>
          <a:p>
            <a:pPr lvl="1">
              <a:spcBef>
                <a:spcPct val="20000"/>
              </a:spcBef>
              <a:buFont typeface="Arial" panose="020B0604020202020204" pitchFamily="34" charset="0"/>
              <a:buChar char="–"/>
            </a:pPr>
            <a:r>
              <a:rPr lang="cs-CZ" altLang="cs-CZ" sz="2000" dirty="0">
                <a:latin typeface="Calibri" panose="020F0502020204030204" pitchFamily="34" charset="0"/>
              </a:rPr>
              <a:t>zvlášť silná recese</a:t>
            </a:r>
          </a:p>
          <a:p>
            <a:pPr lvl="1">
              <a:spcBef>
                <a:spcPct val="20000"/>
              </a:spcBef>
              <a:buFont typeface="Arial" panose="020B0604020202020204" pitchFamily="34" charset="0"/>
              <a:buChar char="–"/>
            </a:pPr>
            <a:r>
              <a:rPr lang="cs-CZ" altLang="cs-CZ" sz="2000" i="1" dirty="0">
                <a:latin typeface="Calibri" panose="020F0502020204030204" pitchFamily="34" charset="0"/>
              </a:rPr>
              <a:t>„Great </a:t>
            </a:r>
            <a:r>
              <a:rPr lang="cs-CZ" altLang="cs-CZ" sz="2000" i="1" dirty="0" err="1">
                <a:latin typeface="Calibri" panose="020F0502020204030204" pitchFamily="34" charset="0"/>
              </a:rPr>
              <a:t>Depression</a:t>
            </a:r>
            <a:r>
              <a:rPr lang="cs-CZ" altLang="en-US" sz="2000" i="1" dirty="0">
                <a:latin typeface="Calibri" panose="020F0502020204030204" pitchFamily="34" charset="0"/>
              </a:rPr>
              <a:t>“</a:t>
            </a:r>
            <a:r>
              <a:rPr lang="cs-CZ" altLang="cs-CZ" sz="2000" i="1" dirty="0">
                <a:latin typeface="Calibri" panose="020F0502020204030204" pitchFamily="34" charset="0"/>
              </a:rPr>
              <a:t> </a:t>
            </a:r>
            <a:r>
              <a:rPr lang="cs-CZ" altLang="cs-CZ" sz="2000" dirty="0" err="1">
                <a:latin typeface="Calibri" panose="020F0502020204030204" pitchFamily="34" charset="0"/>
              </a:rPr>
              <a:t>vs</a:t>
            </a:r>
            <a:r>
              <a:rPr lang="cs-CZ" altLang="cs-CZ" sz="2000" dirty="0">
                <a:latin typeface="Calibri" panose="020F0502020204030204" pitchFamily="34" charset="0"/>
              </a:rPr>
              <a:t> „</a:t>
            </a:r>
            <a:r>
              <a:rPr lang="cs-CZ" altLang="cs-CZ" sz="2000" i="1" dirty="0">
                <a:latin typeface="Calibri" panose="020F0502020204030204" pitchFamily="34" charset="0"/>
              </a:rPr>
              <a:t>Velká hospodářská krize</a:t>
            </a:r>
            <a:r>
              <a:rPr lang="cs-CZ" altLang="en-US" sz="2000" i="1" dirty="0">
                <a:latin typeface="Calibri" panose="020F0502020204030204" pitchFamily="34" charset="0"/>
              </a:rPr>
              <a:t>“</a:t>
            </a:r>
            <a:endParaRPr lang="cs-CZ" altLang="cs-CZ" sz="2000" i="1" dirty="0">
              <a:latin typeface="Calibri" panose="020F0502020204030204" pitchFamily="34" charset="0"/>
            </a:endParaRPr>
          </a:p>
        </p:txBody>
      </p:sp>
      <p:sp>
        <p:nvSpPr>
          <p:cNvPr id="9" name="TextovéPole 8"/>
          <p:cNvSpPr txBox="1">
            <a:spLocks noChangeArrowheads="1"/>
          </p:cNvSpPr>
          <p:nvPr/>
        </p:nvSpPr>
        <p:spPr bwMode="auto">
          <a:xfrm>
            <a:off x="1336895" y="5781516"/>
            <a:ext cx="967114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cs-CZ" altLang="cs-CZ" dirty="0"/>
              <a:t>Krátkodobé oscilace jsou problémem krátkého období. </a:t>
            </a:r>
          </a:p>
          <a:p>
            <a:pPr algn="ctr" eaLnBrk="1" hangingPunct="1"/>
            <a:r>
              <a:rPr lang="cs-CZ" altLang="cs-CZ" dirty="0"/>
              <a:t>Co platilo v dlouhém </a:t>
            </a:r>
            <a:r>
              <a:rPr lang="cs-CZ" altLang="cs-CZ" dirty="0">
                <a:solidFill>
                  <a:srgbClr val="C00000"/>
                </a:solidFill>
              </a:rPr>
              <a:t>nemusí </a:t>
            </a:r>
            <a:r>
              <a:rPr lang="cs-CZ" altLang="cs-CZ" dirty="0"/>
              <a:t>platit v krátkém období!</a:t>
            </a:r>
          </a:p>
        </p:txBody>
      </p:sp>
    </p:spTree>
    <p:extLst>
      <p:ext uri="{BB962C8B-B14F-4D97-AF65-F5344CB8AC3E}">
        <p14:creationId xmlns:p14="http://schemas.microsoft.com/office/powerpoint/2010/main" val="2230514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Ekonomický růst</a:t>
            </a:r>
          </a:p>
        </p:txBody>
      </p:sp>
      <p:sp>
        <p:nvSpPr>
          <p:cNvPr id="3" name="Zástupný symbol pro obsah 2"/>
          <p:cNvSpPr>
            <a:spLocks noGrp="1"/>
          </p:cNvSpPr>
          <p:nvPr>
            <p:ph idx="1"/>
          </p:nvPr>
        </p:nvSpPr>
        <p:spPr/>
        <p:txBody>
          <a:bodyPr/>
          <a:lstStyle/>
          <a:p>
            <a:pPr marL="0" indent="0">
              <a:buNone/>
            </a:pPr>
            <a:r>
              <a:rPr lang="cs-CZ" dirty="0"/>
              <a:t>= meziroční změna HDP v %</a:t>
            </a:r>
          </a:p>
          <a:p>
            <a:pPr marL="0" indent="0">
              <a:buNone/>
            </a:pPr>
            <a:endParaRPr lang="cs-CZ" dirty="0"/>
          </a:p>
          <a:p>
            <a:r>
              <a:rPr lang="cs-CZ" b="1" dirty="0"/>
              <a:t>Hrubý domácí produkt ČR - …</a:t>
            </a:r>
          </a:p>
          <a:p>
            <a:endParaRPr lang="cs-CZ" b="1" dirty="0"/>
          </a:p>
          <a:p>
            <a:r>
              <a:rPr lang="cs-CZ" dirty="0"/>
              <a:t>Irský ekonomický zázrak? </a:t>
            </a:r>
            <a:br>
              <a:rPr lang="cs-CZ" dirty="0"/>
            </a:br>
            <a:r>
              <a:rPr lang="cs-CZ" dirty="0"/>
              <a:t>Aneb skryté kouzlo makroekonomických agregátů</a:t>
            </a:r>
          </a:p>
          <a:p>
            <a:endParaRPr lang="cs-CZ" dirty="0"/>
          </a:p>
          <a:p>
            <a:r>
              <a:rPr lang="cs-CZ" dirty="0"/>
              <a:t>Ekonomie štěstí a </a:t>
            </a:r>
            <a:r>
              <a:rPr lang="cs-CZ" dirty="0" err="1"/>
              <a:t>Easterlinův</a:t>
            </a:r>
            <a:r>
              <a:rPr lang="cs-CZ" dirty="0"/>
              <a:t> paradox</a:t>
            </a:r>
          </a:p>
          <a:p>
            <a:endParaRPr lang="cs-CZ" dirty="0"/>
          </a:p>
          <a:p>
            <a:pPr marL="0" indent="0">
              <a:buNone/>
            </a:pPr>
            <a:endParaRPr lang="cs-CZ" dirty="0"/>
          </a:p>
        </p:txBody>
      </p:sp>
    </p:spTree>
    <p:extLst>
      <p:ext uri="{BB962C8B-B14F-4D97-AF65-F5344CB8AC3E}">
        <p14:creationId xmlns:p14="http://schemas.microsoft.com/office/powerpoint/2010/main" val="8017466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sah 6"/>
          <p:cNvSpPr>
            <a:spLocks noGrp="1"/>
          </p:cNvSpPr>
          <p:nvPr>
            <p:ph sz="quarter" idx="10"/>
          </p:nvPr>
        </p:nvSpPr>
        <p:spPr bwMode="auto">
          <a:xfrm>
            <a:off x="406400" y="1066800"/>
            <a:ext cx="11379200" cy="5699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sz="2400" dirty="0"/>
          </a:p>
          <a:p>
            <a:pPr defTabSz="912813"/>
            <a:endParaRPr lang="cs-CZ" altLang="cs-CZ" sz="2400" dirty="0"/>
          </a:p>
          <a:p>
            <a:pPr defTabSz="912813"/>
            <a:endParaRPr lang="cs-CZ" altLang="cs-CZ" sz="2400" dirty="0"/>
          </a:p>
          <a:p>
            <a:pPr marL="0" indent="0" defTabSz="912813">
              <a:buNone/>
            </a:pPr>
            <a:endParaRPr lang="cs-CZ" altLang="cs-CZ" sz="2400" dirty="0"/>
          </a:p>
          <a:p>
            <a:pPr marL="0" indent="0" defTabSz="912813">
              <a:buNone/>
            </a:pPr>
            <a:endParaRPr lang="cs-CZ" altLang="cs-CZ" sz="2400" dirty="0"/>
          </a:p>
          <a:p>
            <a:pPr marL="0" indent="0" defTabSz="912813">
              <a:buNone/>
            </a:pPr>
            <a:endParaRPr lang="cs-CZ" altLang="cs-CZ" sz="2400" dirty="0"/>
          </a:p>
          <a:p>
            <a:pPr marL="0" indent="0" defTabSz="912813">
              <a:buNone/>
            </a:pPr>
            <a:r>
              <a:rPr lang="cs-CZ" altLang="cs-CZ" sz="2400" dirty="0"/>
              <a:t>HDP na osobu 35 600 $; Očekávaná délka života 79  let; Gramotnost 99% (Židek, 2017)</a:t>
            </a:r>
          </a:p>
        </p:txBody>
      </p:sp>
      <p:sp>
        <p:nvSpPr>
          <p:cNvPr id="26626" name="Nadpis 2"/>
          <p:cNvSpPr>
            <a:spLocks noGrp="1"/>
          </p:cNvSpPr>
          <p:nvPr>
            <p:ph type="title"/>
          </p:nvPr>
        </p:nvSpPr>
        <p:spPr bwMode="auto">
          <a:xfrm>
            <a:off x="406400" y="376238"/>
            <a:ext cx="9956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defTabSz="912813"/>
            <a:r>
              <a:rPr lang="cs-CZ" altLang="cs-CZ" sz="4000" dirty="0">
                <a:solidFill>
                  <a:schemeClr val="tx2"/>
                </a:solidFill>
              </a:rPr>
              <a:t>Typická rodina v Británii s majetkem</a:t>
            </a:r>
          </a:p>
        </p:txBody>
      </p:sp>
      <p:sp>
        <p:nvSpPr>
          <p:cNvPr id="26627" name="Zástupný symbol pro číslo snímk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DA34C5-DD32-49F2-A2AF-CAF554E07C6D}" type="slidenum">
              <a:rPr lang="en-US" altLang="cs-CZ">
                <a:latin typeface="Calibri" panose="020F0502020204030204" pitchFamily="34" charset="0"/>
              </a:rPr>
              <a:pPr/>
              <a:t>83</a:t>
            </a:fld>
            <a:endParaRPr lang="en-US" altLang="cs-CZ">
              <a:latin typeface="Calibri" panose="020F0502020204030204" pitchFamily="34" charset="0"/>
            </a:endParaRPr>
          </a:p>
        </p:txBody>
      </p:sp>
      <p:pic>
        <p:nvPicPr>
          <p:cNvPr id="26628" name="Picture 5"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150" y="1075930"/>
            <a:ext cx="6515700" cy="47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0759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ástupný symbol pro obsah 6"/>
          <p:cNvSpPr>
            <a:spLocks noGrp="1"/>
          </p:cNvSpPr>
          <p:nvPr>
            <p:ph sz="quarter" idx="10"/>
          </p:nvPr>
        </p:nvSpPr>
        <p:spPr bwMode="auto">
          <a:xfrm>
            <a:off x="599440" y="1066800"/>
            <a:ext cx="11247120" cy="5699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sz="2400" dirty="0"/>
          </a:p>
          <a:p>
            <a:pPr defTabSz="912813"/>
            <a:endParaRPr lang="cs-CZ" altLang="cs-CZ" sz="2400" dirty="0"/>
          </a:p>
          <a:p>
            <a:pPr defTabSz="912813"/>
            <a:endParaRPr lang="cs-CZ" altLang="cs-CZ" sz="2400" dirty="0"/>
          </a:p>
          <a:p>
            <a:pPr marL="0" indent="0" defTabSz="912813">
              <a:buNone/>
            </a:pPr>
            <a:endParaRPr lang="cs-CZ" altLang="cs-CZ" sz="2400" dirty="0"/>
          </a:p>
          <a:p>
            <a:pPr marL="0" indent="0" defTabSz="912813">
              <a:buNone/>
            </a:pPr>
            <a:endParaRPr lang="cs-CZ" altLang="cs-CZ" sz="2200" dirty="0"/>
          </a:p>
          <a:p>
            <a:pPr marL="0" indent="0" defTabSz="912813">
              <a:buNone/>
            </a:pPr>
            <a:r>
              <a:rPr lang="cs-CZ" altLang="cs-CZ" sz="2200" dirty="0"/>
              <a:t>HDP na osobu 11 410 $; Očekávaná délka života 76  let; Gramotnost 92% (Židek, 2017)</a:t>
            </a:r>
          </a:p>
        </p:txBody>
      </p:sp>
      <p:sp>
        <p:nvSpPr>
          <p:cNvPr id="27650" name="Nadpis 2"/>
          <p:cNvSpPr>
            <a:spLocks noGrp="1"/>
          </p:cNvSpPr>
          <p:nvPr>
            <p:ph type="title"/>
          </p:nvPr>
        </p:nvSpPr>
        <p:spPr bwMode="auto">
          <a:xfrm>
            <a:off x="599440" y="533400"/>
            <a:ext cx="1018032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defTabSz="912813"/>
            <a:r>
              <a:rPr lang="cs-CZ" altLang="cs-CZ" sz="4000" dirty="0">
                <a:solidFill>
                  <a:schemeClr val="tx2"/>
                </a:solidFill>
              </a:rPr>
              <a:t>Typická rodina v Mexiku s majetkem</a:t>
            </a:r>
          </a:p>
        </p:txBody>
      </p:sp>
      <p:sp>
        <p:nvSpPr>
          <p:cNvPr id="27651" name="Zástupný symbol pro číslo snímk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1CD024-44A5-42AB-9480-5754434634E3}" type="slidenum">
              <a:rPr lang="en-US" altLang="cs-CZ">
                <a:latin typeface="Calibri" panose="020F0502020204030204" pitchFamily="34" charset="0"/>
              </a:rPr>
              <a:pPr/>
              <a:t>84</a:t>
            </a:fld>
            <a:endParaRPr lang="en-US" altLang="cs-CZ">
              <a:latin typeface="Calibri" panose="020F0502020204030204" pitchFamily="34" charset="0"/>
            </a:endParaRPr>
          </a:p>
        </p:txBody>
      </p:sp>
      <p:pic>
        <p:nvPicPr>
          <p:cNvPr id="27652" name="Picture 5" descr="25"/>
          <p:cNvPicPr>
            <a:picLocks noChangeAspect="1" noChangeArrowheads="1"/>
          </p:cNvPicPr>
          <p:nvPr/>
        </p:nvPicPr>
        <p:blipFill>
          <a:blip r:embed="rId2">
            <a:extLst>
              <a:ext uri="{28A0092B-C50C-407E-A947-70E740481C1C}">
                <a14:useLocalDpi xmlns:a14="http://schemas.microsoft.com/office/drawing/2010/main" val="0"/>
              </a:ext>
            </a:extLst>
          </a:blip>
          <a:srcRect l="5051" r="7576" b="6818"/>
          <a:stretch>
            <a:fillRect/>
          </a:stretch>
        </p:blipFill>
        <p:spPr bwMode="auto">
          <a:xfrm>
            <a:off x="3093613" y="1585594"/>
            <a:ext cx="5897987" cy="400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0855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sah 6"/>
          <p:cNvSpPr>
            <a:spLocks noGrp="1"/>
          </p:cNvSpPr>
          <p:nvPr>
            <p:ph sz="quarter" idx="10"/>
          </p:nvPr>
        </p:nvSpPr>
        <p:spPr bwMode="auto">
          <a:xfrm>
            <a:off x="406400" y="1066800"/>
            <a:ext cx="11379200" cy="5699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dirty="0"/>
          </a:p>
          <a:p>
            <a:pPr defTabSz="912813"/>
            <a:endParaRPr lang="cs-CZ" altLang="cs-CZ" sz="2400" dirty="0"/>
          </a:p>
          <a:p>
            <a:pPr defTabSz="912813"/>
            <a:endParaRPr lang="cs-CZ" altLang="cs-CZ" sz="2400" dirty="0"/>
          </a:p>
          <a:p>
            <a:pPr defTabSz="912813"/>
            <a:endParaRPr lang="cs-CZ" altLang="cs-CZ" sz="2400" dirty="0"/>
          </a:p>
          <a:p>
            <a:pPr marL="0" indent="0" defTabSz="912813">
              <a:buNone/>
            </a:pPr>
            <a:endParaRPr lang="cs-CZ" altLang="cs-CZ" sz="2400" dirty="0"/>
          </a:p>
          <a:p>
            <a:pPr marL="0" indent="0" defTabSz="912813">
              <a:buNone/>
            </a:pPr>
            <a:endParaRPr lang="cs-CZ" altLang="cs-CZ" sz="2400" dirty="0"/>
          </a:p>
          <a:p>
            <a:pPr marL="0" indent="0" defTabSz="912813">
              <a:buNone/>
            </a:pPr>
            <a:r>
              <a:rPr lang="cs-CZ" altLang="cs-CZ" sz="2200" dirty="0"/>
              <a:t>HDP na osobu 1 130$; Očekávaná délka života 50  let; Gramotnost 46% (Židek, 2017)</a:t>
            </a:r>
          </a:p>
          <a:p>
            <a:pPr marL="0" indent="0" defTabSz="912813">
              <a:buNone/>
            </a:pPr>
            <a:endParaRPr lang="cs-CZ" altLang="cs-CZ" sz="2400" dirty="0"/>
          </a:p>
          <a:p>
            <a:pPr defTabSz="912813">
              <a:buNone/>
            </a:pPr>
            <a:endParaRPr lang="cs-CZ" altLang="cs-CZ" dirty="0"/>
          </a:p>
        </p:txBody>
      </p:sp>
      <p:sp>
        <p:nvSpPr>
          <p:cNvPr id="28674" name="Nadpis 2"/>
          <p:cNvSpPr>
            <a:spLocks noGrp="1"/>
          </p:cNvSpPr>
          <p:nvPr>
            <p:ph type="title"/>
          </p:nvPr>
        </p:nvSpPr>
        <p:spPr bwMode="auto">
          <a:xfrm>
            <a:off x="406400" y="366394"/>
            <a:ext cx="8636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912813"/>
            <a:r>
              <a:rPr lang="cs-CZ" altLang="cs-CZ" sz="4000" dirty="0">
                <a:solidFill>
                  <a:schemeClr val="tx2"/>
                </a:solidFill>
              </a:rPr>
              <a:t>Typická rodina v Mali s majetkem</a:t>
            </a:r>
          </a:p>
        </p:txBody>
      </p:sp>
      <p:sp>
        <p:nvSpPr>
          <p:cNvPr id="28675" name="Zástupný symbol pro číslo snímk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75CAB-EC81-4FE8-A226-5D2BA8DCECD6}" type="slidenum">
              <a:rPr lang="en-US" altLang="cs-CZ">
                <a:latin typeface="Calibri" panose="020F0502020204030204" pitchFamily="34" charset="0"/>
              </a:rPr>
              <a:pPr/>
              <a:t>85</a:t>
            </a:fld>
            <a:endParaRPr lang="en-US" altLang="cs-CZ">
              <a:latin typeface="Calibri" panose="020F0502020204030204" pitchFamily="34" charset="0"/>
            </a:endParaRPr>
          </a:p>
        </p:txBody>
      </p:sp>
      <p:pic>
        <p:nvPicPr>
          <p:cNvPr id="28676" name="Picture 5" descr="25"/>
          <p:cNvPicPr>
            <a:picLocks noChangeAspect="1" noChangeArrowheads="1"/>
          </p:cNvPicPr>
          <p:nvPr/>
        </p:nvPicPr>
        <p:blipFill>
          <a:blip r:embed="rId2">
            <a:extLst>
              <a:ext uri="{28A0092B-C50C-407E-A947-70E740481C1C}">
                <a14:useLocalDpi xmlns:a14="http://schemas.microsoft.com/office/drawing/2010/main" val="0"/>
              </a:ext>
            </a:extLst>
          </a:blip>
          <a:srcRect l="6737" t="1237" r="4210" b="2475"/>
          <a:stretch>
            <a:fillRect/>
          </a:stretch>
        </p:blipFill>
        <p:spPr bwMode="auto">
          <a:xfrm>
            <a:off x="2586037" y="1268096"/>
            <a:ext cx="7019925" cy="43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6763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symbol pro obsah 1"/>
          <p:cNvSpPr>
            <a:spLocks noGrp="1"/>
          </p:cNvSpPr>
          <p:nvPr>
            <p:ph sz="quarter" idx="10"/>
          </p:nvPr>
        </p:nvSpPr>
        <p:spPr bwMode="auto">
          <a:xfrm>
            <a:off x="558800" y="1594643"/>
            <a:ext cx="8534400" cy="213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912813"/>
            <a:r>
              <a:rPr lang="cs-CZ" altLang="cs-CZ" dirty="0"/>
              <a:t>HDP/os cca 39 477 $</a:t>
            </a:r>
          </a:p>
          <a:p>
            <a:pPr defTabSz="912813"/>
            <a:r>
              <a:rPr lang="cs-CZ" altLang="cs-CZ" dirty="0"/>
              <a:t>Očekávaná délka života 79,03 let </a:t>
            </a:r>
          </a:p>
          <a:p>
            <a:pPr defTabSz="912813"/>
            <a:r>
              <a:rPr lang="cs-CZ" altLang="cs-CZ" dirty="0"/>
              <a:t>Gramotnost 99%</a:t>
            </a:r>
          </a:p>
        </p:txBody>
      </p:sp>
      <p:sp>
        <p:nvSpPr>
          <p:cNvPr id="29698" name="Nadpis 2"/>
          <p:cNvSpPr>
            <a:spLocks noGrp="1"/>
          </p:cNvSpPr>
          <p:nvPr>
            <p:ph type="title"/>
          </p:nvPr>
        </p:nvSpPr>
        <p:spPr bwMode="auto">
          <a:xfrm>
            <a:off x="558800" y="527843"/>
            <a:ext cx="8636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912813"/>
            <a:r>
              <a:rPr lang="cs-CZ" altLang="cs-CZ" sz="4000" dirty="0">
                <a:solidFill>
                  <a:schemeClr val="tx2"/>
                </a:solidFill>
              </a:rPr>
              <a:t>Česká republika</a:t>
            </a:r>
          </a:p>
        </p:txBody>
      </p:sp>
      <p:sp>
        <p:nvSpPr>
          <p:cNvPr id="29699" name="Zástupný symbol pro číslo snímk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97FD02-0897-4408-87E6-2F8F8591504A}" type="slidenum">
              <a:rPr lang="en-US" altLang="cs-CZ">
                <a:latin typeface="Calibri" panose="020F0502020204030204" pitchFamily="34" charset="0"/>
              </a:rPr>
              <a:pPr/>
              <a:t>86</a:t>
            </a:fld>
            <a:endParaRPr lang="en-US" altLang="cs-CZ">
              <a:latin typeface="Calibri" panose="020F0502020204030204" pitchFamily="34" charset="0"/>
            </a:endParaRP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039" y="3391692"/>
            <a:ext cx="7177405" cy="28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778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D763A105-F132-478E-9404-66A4FE93F77C}"/>
              </a:ext>
            </a:extLst>
          </p:cNvPr>
          <p:cNvSpPr>
            <a:spLocks noGrp="1"/>
          </p:cNvSpPr>
          <p:nvPr>
            <p:ph type="title"/>
          </p:nvPr>
        </p:nvSpPr>
        <p:spPr/>
        <p:txBody>
          <a:bodyPr/>
          <a:lstStyle/>
          <a:p>
            <a:r>
              <a:rPr lang="cs-CZ" dirty="0"/>
              <a:t>Příjmové nerovnosti a chudoba</a:t>
            </a:r>
          </a:p>
        </p:txBody>
      </p:sp>
      <p:sp>
        <p:nvSpPr>
          <p:cNvPr id="8" name="Zástupný obsah 7">
            <a:extLst>
              <a:ext uri="{FF2B5EF4-FFF2-40B4-BE49-F238E27FC236}">
                <a16:creationId xmlns:a16="http://schemas.microsoft.com/office/drawing/2014/main" id="{2F545EEA-1BAD-40DD-B070-D958FA40FC44}"/>
              </a:ext>
            </a:extLst>
          </p:cNvPr>
          <p:cNvSpPr>
            <a:spLocks noGrp="1"/>
          </p:cNvSpPr>
          <p:nvPr>
            <p:ph idx="1"/>
          </p:nvPr>
        </p:nvSpPr>
        <p:spPr>
          <a:xfrm>
            <a:off x="720000" y="1692001"/>
            <a:ext cx="10753200" cy="4832623"/>
          </a:xfrm>
        </p:spPr>
        <p:txBody>
          <a:bodyPr/>
          <a:lstStyle/>
          <a:p>
            <a:pPr eaLnBrk="1" hangingPunct="1"/>
            <a:r>
              <a:rPr lang="cs-CZ" altLang="cs-CZ" b="1" dirty="0"/>
              <a:t>Měření</a:t>
            </a:r>
          </a:p>
          <a:p>
            <a:pPr eaLnBrk="1" hangingPunct="1"/>
            <a:r>
              <a:rPr lang="cs-CZ" altLang="cs-CZ" dirty="0"/>
              <a:t>Absolutní x relativní</a:t>
            </a:r>
          </a:p>
          <a:p>
            <a:pPr eaLnBrk="1" hangingPunct="1"/>
            <a:r>
              <a:rPr lang="cs-CZ" altLang="cs-CZ" dirty="0"/>
              <a:t>Food ratio (Engelovy zákony, </a:t>
            </a:r>
            <a:r>
              <a:rPr lang="cs-CZ" altLang="cs-CZ" dirty="0" err="1"/>
              <a:t>Orshanski</a:t>
            </a:r>
            <a:r>
              <a:rPr lang="cs-CZ" altLang="cs-CZ" dirty="0"/>
              <a:t>)</a:t>
            </a:r>
          </a:p>
          <a:p>
            <a:pPr eaLnBrk="1" hangingPunct="1"/>
            <a:r>
              <a:rPr lang="cs-CZ" altLang="cs-CZ" dirty="0"/>
              <a:t>Normativní hranice (expertní, statistické metody), legislativa</a:t>
            </a:r>
          </a:p>
          <a:p>
            <a:pPr eaLnBrk="1" hangingPunct="1"/>
            <a:r>
              <a:rPr lang="cs-CZ" altLang="cs-CZ" dirty="0"/>
              <a:t>EU </a:t>
            </a:r>
            <a:r>
              <a:rPr lang="cs-CZ" altLang="cs-CZ" dirty="0" err="1"/>
              <a:t>poverty</a:t>
            </a:r>
            <a:r>
              <a:rPr lang="cs-CZ" altLang="cs-CZ" dirty="0"/>
              <a:t> line (‚uzlový bod‘?), ekvivalenční škála (</a:t>
            </a:r>
            <a:r>
              <a:rPr lang="cs-CZ" altLang="cs-CZ" dirty="0" err="1"/>
              <a:t>poverty</a:t>
            </a:r>
            <a:r>
              <a:rPr lang="cs-CZ" altLang="cs-CZ" dirty="0"/>
              <a:t> </a:t>
            </a:r>
            <a:r>
              <a:rPr lang="cs-CZ" altLang="cs-CZ" dirty="0" err="1"/>
              <a:t>headcount</a:t>
            </a:r>
            <a:r>
              <a:rPr lang="cs-CZ" altLang="cs-CZ" dirty="0"/>
              <a:t>, </a:t>
            </a:r>
            <a:r>
              <a:rPr lang="cs-CZ" altLang="cs-CZ" dirty="0" err="1"/>
              <a:t>poverty</a:t>
            </a:r>
            <a:r>
              <a:rPr lang="cs-CZ" altLang="cs-CZ" dirty="0"/>
              <a:t> gap)</a:t>
            </a:r>
          </a:p>
          <a:p>
            <a:pPr eaLnBrk="1" hangingPunct="1"/>
            <a:r>
              <a:rPr lang="cs-CZ" altLang="cs-CZ" dirty="0"/>
              <a:t>Senův index (</a:t>
            </a:r>
            <a:r>
              <a:rPr lang="cs-CZ" altLang="cs-CZ" dirty="0" err="1"/>
              <a:t>ph</a:t>
            </a:r>
            <a:r>
              <a:rPr lang="cs-CZ" altLang="cs-CZ" dirty="0"/>
              <a:t> x </a:t>
            </a:r>
            <a:r>
              <a:rPr lang="cs-CZ" altLang="cs-CZ" dirty="0" err="1"/>
              <a:t>pg</a:t>
            </a:r>
            <a:r>
              <a:rPr lang="cs-CZ" altLang="cs-CZ" dirty="0"/>
              <a:t> x </a:t>
            </a:r>
            <a:r>
              <a:rPr lang="cs-CZ" altLang="cs-CZ" dirty="0" err="1"/>
              <a:t>GiniPoor</a:t>
            </a:r>
            <a:r>
              <a:rPr lang="cs-CZ" altLang="cs-CZ" dirty="0"/>
              <a:t>)</a:t>
            </a:r>
          </a:p>
          <a:p>
            <a:endParaRPr lang="cs-CZ" dirty="0"/>
          </a:p>
          <a:p>
            <a:r>
              <a:rPr lang="cs-CZ" dirty="0"/>
              <a:t>Základní nepodmíněný příjem?</a:t>
            </a:r>
          </a:p>
          <a:p>
            <a:endParaRPr lang="cs-CZ" dirty="0"/>
          </a:p>
          <a:p>
            <a:endParaRPr lang="cs-CZ" dirty="0"/>
          </a:p>
        </p:txBody>
      </p:sp>
    </p:spTree>
    <p:extLst>
      <p:ext uri="{BB962C8B-B14F-4D97-AF65-F5344CB8AC3E}">
        <p14:creationId xmlns:p14="http://schemas.microsoft.com/office/powerpoint/2010/main" val="799172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739F4-F0CF-4E20-A702-EBA9C7F9A397}"/>
              </a:ext>
            </a:extLst>
          </p:cNvPr>
          <p:cNvSpPr>
            <a:spLocks noGrp="1"/>
          </p:cNvSpPr>
          <p:nvPr>
            <p:ph type="title"/>
          </p:nvPr>
        </p:nvSpPr>
        <p:spPr/>
        <p:txBody>
          <a:bodyPr/>
          <a:lstStyle/>
          <a:p>
            <a:r>
              <a:rPr lang="cs-CZ" dirty="0"/>
              <a:t>Důchodový systém</a:t>
            </a:r>
          </a:p>
        </p:txBody>
      </p:sp>
      <p:sp>
        <p:nvSpPr>
          <p:cNvPr id="3" name="Zástupný obsah 2">
            <a:extLst>
              <a:ext uri="{FF2B5EF4-FFF2-40B4-BE49-F238E27FC236}">
                <a16:creationId xmlns:a16="http://schemas.microsoft.com/office/drawing/2014/main" id="{1D098466-FE1F-4873-8CFC-2B0C33665F56}"/>
              </a:ext>
            </a:extLst>
          </p:cNvPr>
          <p:cNvSpPr>
            <a:spLocks noGrp="1"/>
          </p:cNvSpPr>
          <p:nvPr>
            <p:ph idx="1"/>
          </p:nvPr>
        </p:nvSpPr>
        <p:spPr/>
        <p:txBody>
          <a:bodyPr>
            <a:normAutofit/>
          </a:bodyPr>
          <a:lstStyle/>
          <a:p>
            <a:pPr marL="72000" indent="0">
              <a:buNone/>
            </a:pPr>
            <a:r>
              <a:rPr lang="cs-CZ" sz="2400" dirty="0"/>
              <a:t>… co je cílem?</a:t>
            </a:r>
          </a:p>
          <a:p>
            <a:pPr marL="72000" indent="0">
              <a:buNone/>
            </a:pPr>
            <a:endParaRPr lang="cs-CZ" sz="2400" dirty="0"/>
          </a:p>
          <a:p>
            <a:r>
              <a:rPr lang="cs-CZ" sz="2400" dirty="0"/>
              <a:t>Zabezpečit příjem postproduktivní části populace?</a:t>
            </a:r>
          </a:p>
          <a:p>
            <a:r>
              <a:rPr lang="cs-CZ" sz="2400" dirty="0"/>
              <a:t>Existuje nějaká vazba mezi důchodovým systémem a mandatorními výdaje, kterou musíme z hlediska veřejných financí brát v potaz?</a:t>
            </a:r>
          </a:p>
          <a:p>
            <a:r>
              <a:rPr lang="cs-CZ" sz="2400" dirty="0"/>
              <a:t>Jak na důchodový systém budeme pohlížet z hlediska funkcí veřejných financí?</a:t>
            </a:r>
          </a:p>
          <a:p>
            <a:endParaRPr lang="cs-CZ" sz="2400" dirty="0"/>
          </a:p>
        </p:txBody>
      </p:sp>
    </p:spTree>
    <p:extLst>
      <p:ext uri="{BB962C8B-B14F-4D97-AF65-F5344CB8AC3E}">
        <p14:creationId xmlns:p14="http://schemas.microsoft.com/office/powerpoint/2010/main" val="272221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9AB9D911-050B-4D68-9235-E5A181C48931}"/>
              </a:ext>
            </a:extLst>
          </p:cNvPr>
          <p:cNvSpPr>
            <a:spLocks noGrp="1"/>
          </p:cNvSpPr>
          <p:nvPr>
            <p:ph type="title"/>
          </p:nvPr>
        </p:nvSpPr>
        <p:spPr/>
        <p:txBody>
          <a:bodyPr/>
          <a:lstStyle/>
          <a:p>
            <a:r>
              <a:rPr lang="cs-CZ" dirty="0"/>
              <a:t>Důležité aspekty důchodových systémů</a:t>
            </a:r>
          </a:p>
        </p:txBody>
      </p:sp>
      <p:sp>
        <p:nvSpPr>
          <p:cNvPr id="8" name="Zástupný obsah 7">
            <a:extLst>
              <a:ext uri="{FF2B5EF4-FFF2-40B4-BE49-F238E27FC236}">
                <a16:creationId xmlns:a16="http://schemas.microsoft.com/office/drawing/2014/main" id="{C9678CFB-D77F-456D-8709-F3C1B6D2CFCA}"/>
              </a:ext>
            </a:extLst>
          </p:cNvPr>
          <p:cNvSpPr>
            <a:spLocks noGrp="1"/>
          </p:cNvSpPr>
          <p:nvPr>
            <p:ph idx="1"/>
          </p:nvPr>
        </p:nvSpPr>
        <p:spPr>
          <a:xfrm>
            <a:off x="720000" y="1863452"/>
            <a:ext cx="10753200" cy="4139998"/>
          </a:xfrm>
        </p:spPr>
        <p:txBody>
          <a:bodyPr>
            <a:normAutofit/>
          </a:bodyPr>
          <a:lstStyle/>
          <a:p>
            <a:r>
              <a:rPr lang="cs-CZ" dirty="0"/>
              <a:t>rozdílný náhled na důchodové systémy: </a:t>
            </a:r>
            <a:r>
              <a:rPr lang="cs-CZ" sz="1800" dirty="0"/>
              <a:t>Bismarck, </a:t>
            </a:r>
            <a:r>
              <a:rPr lang="cs-CZ" sz="1800" dirty="0" err="1"/>
              <a:t>Beveridge</a:t>
            </a:r>
            <a:endParaRPr lang="cs-CZ" sz="1800" dirty="0"/>
          </a:p>
          <a:p>
            <a:r>
              <a:rPr lang="cs-CZ" altLang="cs-CZ" sz="1800" dirty="0"/>
              <a:t>osobní rozsah (všichni, výdělečně činní, trvalý pobyt, určité skupiny)</a:t>
            </a:r>
          </a:p>
          <a:p>
            <a:r>
              <a:rPr lang="cs-CZ" altLang="cs-CZ" sz="1800" dirty="0"/>
              <a:t>účast osob (dobrovolná, povinná)</a:t>
            </a:r>
          </a:p>
          <a:p>
            <a:r>
              <a:rPr lang="cs-CZ" altLang="cs-CZ" sz="1800" dirty="0"/>
              <a:t>rozsah státní garance</a:t>
            </a:r>
          </a:p>
          <a:p>
            <a:r>
              <a:rPr lang="cs-CZ" altLang="cs-CZ" sz="1800" dirty="0"/>
              <a:t>podoba a rozsah solidarity </a:t>
            </a:r>
          </a:p>
          <a:p>
            <a:r>
              <a:rPr lang="cs-CZ" altLang="cs-CZ" sz="1800" dirty="0"/>
              <a:t>daňové zvýhodnění (je/není, zvýhodnění příspěvků nebo dávek – jedná se o odložený příjem)</a:t>
            </a:r>
          </a:p>
          <a:p>
            <a:r>
              <a:rPr lang="cs-CZ" altLang="cs-CZ" sz="1800" dirty="0"/>
              <a:t>správa (státní, veřejná, soukromá)</a:t>
            </a:r>
          </a:p>
          <a:p>
            <a:r>
              <a:rPr lang="cs-CZ" altLang="cs-CZ" dirty="0">
                <a:solidFill>
                  <a:srgbClr val="FF0000"/>
                </a:solidFill>
              </a:rPr>
              <a:t>Vztah mezi příspěvkem a dávkou</a:t>
            </a:r>
          </a:p>
          <a:p>
            <a:r>
              <a:rPr lang="cs-CZ" altLang="cs-CZ" sz="1800" dirty="0">
                <a:solidFill>
                  <a:srgbClr val="FF0000"/>
                </a:solidFill>
              </a:rPr>
              <a:t>Způsob financování</a:t>
            </a:r>
            <a:endParaRPr lang="en-GB" altLang="cs-CZ" sz="1800" dirty="0">
              <a:solidFill>
                <a:srgbClr val="FF0000"/>
              </a:solidFill>
            </a:endParaRPr>
          </a:p>
          <a:p>
            <a:endParaRPr lang="cs-CZ" dirty="0"/>
          </a:p>
        </p:txBody>
      </p:sp>
    </p:spTree>
    <p:extLst>
      <p:ext uri="{BB962C8B-B14F-4D97-AF65-F5344CB8AC3E}">
        <p14:creationId xmlns:p14="http://schemas.microsoft.com/office/powerpoint/2010/main" val="377801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0F26366-45CB-404B-A2CB-B26B4C5F7C0F}"/>
              </a:ext>
            </a:extLst>
          </p:cNvPr>
          <p:cNvSpPr>
            <a:spLocks noGrp="1"/>
          </p:cNvSpPr>
          <p:nvPr>
            <p:ph type="title"/>
          </p:nvPr>
        </p:nvSpPr>
        <p:spPr/>
        <p:txBody>
          <a:bodyPr/>
          <a:lstStyle/>
          <a:p>
            <a:r>
              <a:rPr lang="cs-CZ"/>
              <a:t>Typy nezaměstnanosti</a:t>
            </a:r>
            <a:endParaRPr lang="cs-CZ" dirty="0"/>
          </a:p>
        </p:txBody>
      </p:sp>
      <p:sp>
        <p:nvSpPr>
          <p:cNvPr id="5" name="Zástupný obsah 4">
            <a:extLst>
              <a:ext uri="{FF2B5EF4-FFF2-40B4-BE49-F238E27FC236}">
                <a16:creationId xmlns:a16="http://schemas.microsoft.com/office/drawing/2014/main" id="{DB7042E8-92B8-4C7E-931F-34B543DCED72}"/>
              </a:ext>
            </a:extLst>
          </p:cNvPr>
          <p:cNvSpPr>
            <a:spLocks noGrp="1"/>
          </p:cNvSpPr>
          <p:nvPr>
            <p:ph idx="1"/>
          </p:nvPr>
        </p:nvSpPr>
        <p:spPr>
          <a:xfrm>
            <a:off x="649658" y="1835729"/>
            <a:ext cx="10753200" cy="4139998"/>
          </a:xfrm>
        </p:spPr>
        <p:txBody>
          <a:bodyPr/>
          <a:lstStyle/>
          <a:p>
            <a:r>
              <a:rPr lang="cs-CZ" dirty="0"/>
              <a:t>Registrovaná nezaměstnanost</a:t>
            </a:r>
          </a:p>
          <a:p>
            <a:r>
              <a:rPr lang="cs-CZ" dirty="0"/>
              <a:t>Obecná míra nezaměstnanosti</a:t>
            </a:r>
          </a:p>
          <a:p>
            <a:endParaRPr lang="cs-CZ" dirty="0"/>
          </a:p>
          <a:p>
            <a:pPr marL="72000" indent="0">
              <a:buNone/>
            </a:pPr>
            <a:endParaRPr lang="cs-CZ" dirty="0"/>
          </a:p>
          <a:p>
            <a:r>
              <a:rPr lang="cs-CZ" dirty="0"/>
              <a:t>Frikční nezaměstnanost</a:t>
            </a:r>
          </a:p>
          <a:p>
            <a:r>
              <a:rPr lang="cs-CZ" dirty="0"/>
              <a:t>Sezónní nezaměstnanost</a:t>
            </a:r>
          </a:p>
          <a:p>
            <a:r>
              <a:rPr lang="cs-CZ" dirty="0"/>
              <a:t>Strukturální nezaměstnanost</a:t>
            </a:r>
          </a:p>
          <a:p>
            <a:r>
              <a:rPr lang="cs-CZ" dirty="0"/>
              <a:t>Cyklická nezaměstnanost</a:t>
            </a:r>
          </a:p>
          <a:p>
            <a:pPr marL="72000" indent="0">
              <a:buNone/>
            </a:pPr>
            <a:endParaRPr lang="cs-CZ" dirty="0"/>
          </a:p>
          <a:p>
            <a:pPr marL="72000" indent="0" algn="ctr">
              <a:buNone/>
            </a:pPr>
            <a:endParaRPr lang="cs-CZ" dirty="0"/>
          </a:p>
        </p:txBody>
      </p:sp>
      <p:sp>
        <p:nvSpPr>
          <p:cNvPr id="12" name="Zástupný symbol pro obsah 6">
            <a:extLst>
              <a:ext uri="{FF2B5EF4-FFF2-40B4-BE49-F238E27FC236}">
                <a16:creationId xmlns:a16="http://schemas.microsoft.com/office/drawing/2014/main" id="{0291D0EB-6562-45FE-931A-9A07F04782AF}"/>
              </a:ext>
            </a:extLst>
          </p:cNvPr>
          <p:cNvSpPr txBox="1">
            <a:spLocks/>
          </p:cNvSpPr>
          <p:nvPr/>
        </p:nvSpPr>
        <p:spPr>
          <a:xfrm>
            <a:off x="7258463" y="5630287"/>
            <a:ext cx="3781404" cy="345440"/>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buFont typeface="Arial" panose="020B0604020202020204" pitchFamily="34" charset="0"/>
              <a:buNone/>
            </a:pPr>
            <a:r>
              <a:rPr lang="cs-CZ" sz="1400" kern="0" dirty="0"/>
              <a:t>Zdroj: Grossmann – </a:t>
            </a:r>
            <a:r>
              <a:rPr lang="cs-CZ" sz="1400" kern="0" dirty="0" err="1"/>
              <a:t>Münich</a:t>
            </a:r>
            <a:r>
              <a:rPr lang="cs-CZ" sz="1400" kern="0" dirty="0"/>
              <a:t>, 2023</a:t>
            </a:r>
          </a:p>
        </p:txBody>
      </p:sp>
      <p:pic>
        <p:nvPicPr>
          <p:cNvPr id="2" name="Obrázek 1">
            <a:extLst>
              <a:ext uri="{FF2B5EF4-FFF2-40B4-BE49-F238E27FC236}">
                <a16:creationId xmlns:a16="http://schemas.microsoft.com/office/drawing/2014/main" id="{79AB6E14-B35D-4331-9BD2-90BA5686D597}"/>
              </a:ext>
            </a:extLst>
          </p:cNvPr>
          <p:cNvPicPr>
            <a:picLocks noChangeAspect="1"/>
          </p:cNvPicPr>
          <p:nvPr/>
        </p:nvPicPr>
        <p:blipFill>
          <a:blip r:embed="rId3"/>
          <a:stretch>
            <a:fillRect/>
          </a:stretch>
        </p:blipFill>
        <p:spPr>
          <a:xfrm>
            <a:off x="6652636" y="1618771"/>
            <a:ext cx="4993057" cy="4011516"/>
          </a:xfrm>
          <a:prstGeom prst="rect">
            <a:avLst/>
          </a:prstGeom>
        </p:spPr>
      </p:pic>
    </p:spTree>
    <p:extLst>
      <p:ext uri="{BB962C8B-B14F-4D97-AF65-F5344CB8AC3E}">
        <p14:creationId xmlns:p14="http://schemas.microsoft.com/office/powerpoint/2010/main" val="32030015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a:extLst>
              <a:ext uri="{FF2B5EF4-FFF2-40B4-BE49-F238E27FC236}">
                <a16:creationId xmlns:a16="http://schemas.microsoft.com/office/drawing/2014/main" id="{9685778D-563C-4A5C-81D1-340A393CAB5A}"/>
              </a:ext>
            </a:extLst>
          </p:cNvPr>
          <p:cNvGraphicFramePr>
            <a:graphicFrameLocks noGrp="1"/>
          </p:cNvGraphicFramePr>
          <p:nvPr/>
        </p:nvGraphicFramePr>
        <p:xfrm>
          <a:off x="1299017" y="2373852"/>
          <a:ext cx="9311833" cy="3136491"/>
        </p:xfrm>
        <a:graphic>
          <a:graphicData uri="http://schemas.openxmlformats.org/drawingml/2006/table">
            <a:tbl>
              <a:tblPr/>
              <a:tblGrid>
                <a:gridCol w="2116326">
                  <a:extLst>
                    <a:ext uri="{9D8B030D-6E8A-4147-A177-3AD203B41FA5}">
                      <a16:colId xmlns:a16="http://schemas.microsoft.com/office/drawing/2014/main" val="20000"/>
                    </a:ext>
                  </a:extLst>
                </a:gridCol>
                <a:gridCol w="1693061">
                  <a:extLst>
                    <a:ext uri="{9D8B030D-6E8A-4147-A177-3AD203B41FA5}">
                      <a16:colId xmlns:a16="http://schemas.microsoft.com/office/drawing/2014/main" val="20001"/>
                    </a:ext>
                  </a:extLst>
                </a:gridCol>
                <a:gridCol w="2857039">
                  <a:extLst>
                    <a:ext uri="{9D8B030D-6E8A-4147-A177-3AD203B41FA5}">
                      <a16:colId xmlns:a16="http://schemas.microsoft.com/office/drawing/2014/main" val="20002"/>
                    </a:ext>
                  </a:extLst>
                </a:gridCol>
                <a:gridCol w="2645407">
                  <a:extLst>
                    <a:ext uri="{9D8B030D-6E8A-4147-A177-3AD203B41FA5}">
                      <a16:colId xmlns:a16="http://schemas.microsoft.com/office/drawing/2014/main" val="20003"/>
                    </a:ext>
                  </a:extLst>
                </a:gridCol>
              </a:tblGrid>
              <a:tr h="713788">
                <a:tc rowSpan="2"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a:ln>
                          <a:noFill/>
                        </a:ln>
                        <a:solidFill>
                          <a:schemeClr val="tx1"/>
                        </a:solidFill>
                        <a:effectLst/>
                        <a:latin typeface="Arial"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vztah mezi příspěvkem (DC) a dávkou (DB)</a:t>
                      </a:r>
                      <a:endParaRPr kumimoji="0" lang="en-GB" altLang="cs-CZ" sz="2000" b="0" i="0" u="none" strike="noStrike" cap="none" normalizeH="0" baseline="0" dirty="0">
                        <a:ln>
                          <a:noFill/>
                        </a:ln>
                        <a:solidFill>
                          <a:srgbClr val="FF0000"/>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85287">
                <a:tc gridSpan="2" vMerge="1">
                  <a:txBody>
                    <a:bodyPr/>
                    <a:lstStyle/>
                    <a:p>
                      <a:endParaRPr lang="cs-CZ"/>
                    </a:p>
                  </a:txBody>
                  <a:tcPr/>
                </a:tc>
                <a:tc hMerge="1"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DB</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a:t>
                      </a:r>
                      <a:r>
                        <a:rPr kumimoji="0" lang="cs-CZ" altLang="cs-CZ" sz="2000" b="0" i="0" u="none" strike="noStrike" cap="none" normalizeH="0" baseline="0" dirty="0" err="1">
                          <a:ln>
                            <a:noFill/>
                          </a:ln>
                          <a:solidFill>
                            <a:srgbClr val="FF0000"/>
                          </a:solidFill>
                          <a:effectLst/>
                          <a:latin typeface="Arial" charset="0"/>
                        </a:rPr>
                        <a:t>defined</a:t>
                      </a:r>
                      <a:r>
                        <a:rPr kumimoji="0" lang="cs-CZ" altLang="cs-CZ" sz="2000" b="0" i="0" u="none" strike="noStrike" cap="none" normalizeH="0" baseline="0" dirty="0">
                          <a:ln>
                            <a:noFill/>
                          </a:ln>
                          <a:solidFill>
                            <a:srgbClr val="FF0000"/>
                          </a:solidFill>
                          <a:effectLst/>
                          <a:latin typeface="Arial" charset="0"/>
                        </a:rPr>
                        <a:t> benefit)</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DC</a:t>
                      </a:r>
                      <a:br>
                        <a:rPr kumimoji="0" lang="cs-CZ" altLang="cs-CZ" sz="2000" b="0" i="0" u="none" strike="noStrike" cap="none" normalizeH="0" baseline="0" dirty="0">
                          <a:ln>
                            <a:noFill/>
                          </a:ln>
                          <a:solidFill>
                            <a:srgbClr val="FF0000"/>
                          </a:solidFill>
                          <a:effectLst/>
                          <a:latin typeface="Arial" charset="0"/>
                        </a:rPr>
                      </a:br>
                      <a:r>
                        <a:rPr kumimoji="0" lang="cs-CZ" altLang="cs-CZ" sz="2000" b="0" i="0" u="none" strike="noStrike" cap="none" normalizeH="0" baseline="0" dirty="0">
                          <a:ln>
                            <a:noFill/>
                          </a:ln>
                          <a:solidFill>
                            <a:srgbClr val="FF0000"/>
                          </a:solidFill>
                          <a:effectLst/>
                          <a:latin typeface="Arial" charset="0"/>
                        </a:rPr>
                        <a:t>(</a:t>
                      </a:r>
                      <a:r>
                        <a:rPr kumimoji="0" lang="cs-CZ" altLang="cs-CZ" sz="2000" b="0" i="0" u="none" strike="noStrike" cap="none" normalizeH="0" baseline="0" dirty="0" err="1">
                          <a:ln>
                            <a:noFill/>
                          </a:ln>
                          <a:solidFill>
                            <a:srgbClr val="FF0000"/>
                          </a:solidFill>
                          <a:effectLst/>
                          <a:latin typeface="Arial" charset="0"/>
                        </a:rPr>
                        <a:t>defined</a:t>
                      </a:r>
                      <a:r>
                        <a:rPr kumimoji="0" lang="cs-CZ" altLang="cs-CZ" sz="2000" b="0" i="0" u="none" strike="noStrike" cap="none" normalizeH="0" baseline="0" dirty="0">
                          <a:ln>
                            <a:noFill/>
                          </a:ln>
                          <a:solidFill>
                            <a:srgbClr val="FF0000"/>
                          </a:solidFill>
                          <a:effectLst/>
                          <a:latin typeface="Arial" charset="0"/>
                        </a:rPr>
                        <a:t> </a:t>
                      </a:r>
                      <a:r>
                        <a:rPr kumimoji="0" lang="cs-CZ" altLang="cs-CZ" sz="2000" b="0" i="0" u="none" strike="noStrike" cap="none" normalizeH="0" baseline="0" dirty="0" err="1">
                          <a:ln>
                            <a:noFill/>
                          </a:ln>
                          <a:solidFill>
                            <a:srgbClr val="FF0000"/>
                          </a:solidFill>
                          <a:effectLst/>
                          <a:latin typeface="Arial" charset="0"/>
                        </a:rPr>
                        <a:t>contribution</a:t>
                      </a:r>
                      <a:r>
                        <a:rPr kumimoji="0" lang="cs-CZ" altLang="cs-CZ" sz="2000" b="0" i="0" u="none" strike="noStrike" cap="none" normalizeH="0" baseline="0" dirty="0">
                          <a:ln>
                            <a:noFill/>
                          </a:ln>
                          <a:solidFill>
                            <a:srgbClr val="FF0000"/>
                          </a:solidFill>
                          <a:effectLst/>
                          <a:latin typeface="Arial" charset="0"/>
                        </a:rPr>
                        <a:t>)</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287">
                <a:tc row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způsob financování</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průběžné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PAYG</a:t>
                      </a:r>
                      <a:br>
                        <a:rPr kumimoji="0" lang="cs-CZ" altLang="cs-CZ" sz="2000" b="0" i="0" u="none" strike="noStrike" cap="none" normalizeH="0" baseline="0" dirty="0">
                          <a:ln>
                            <a:noFill/>
                          </a:ln>
                          <a:solidFill>
                            <a:schemeClr val="tx1"/>
                          </a:solidFill>
                          <a:effectLst/>
                          <a:latin typeface="Arial" charset="0"/>
                        </a:rPr>
                      </a:br>
                      <a:r>
                        <a:rPr kumimoji="0" lang="cs-CZ" altLang="cs-CZ" sz="2000" b="0" i="0" u="none" strike="noStrike" cap="none" normalizeH="0" baseline="0" dirty="0">
                          <a:ln>
                            <a:noFill/>
                          </a:ln>
                          <a:solidFill>
                            <a:schemeClr val="tx1"/>
                          </a:solidFill>
                          <a:effectLst/>
                          <a:latin typeface="Arial" charset="0"/>
                        </a:rPr>
                        <a:t>(</a:t>
                      </a:r>
                      <a:r>
                        <a:rPr kumimoji="0" lang="cs-CZ" altLang="cs-CZ" sz="2000" b="0" i="0" u="none" strike="noStrike" cap="none" normalizeH="0" baseline="0" dirty="0" err="1">
                          <a:ln>
                            <a:noFill/>
                          </a:ln>
                          <a:solidFill>
                            <a:schemeClr val="tx1"/>
                          </a:solidFill>
                          <a:effectLst/>
                          <a:latin typeface="Arial" charset="0"/>
                        </a:rPr>
                        <a:t>pay</a:t>
                      </a:r>
                      <a:r>
                        <a:rPr kumimoji="0" lang="cs-CZ" altLang="cs-CZ" sz="2000" b="0" i="0" u="none" strike="noStrike" cap="none" normalizeH="0" baseline="0" dirty="0">
                          <a:ln>
                            <a:noFill/>
                          </a:ln>
                          <a:solidFill>
                            <a:schemeClr val="tx1"/>
                          </a:solidFill>
                          <a:effectLst/>
                          <a:latin typeface="Arial" charset="0"/>
                        </a:rPr>
                        <a:t> as </a:t>
                      </a:r>
                      <a:r>
                        <a:rPr kumimoji="0" lang="cs-CZ" altLang="cs-CZ" sz="2000" b="0" i="0" u="none" strike="noStrike" cap="none" normalizeH="0" baseline="0" dirty="0" err="1">
                          <a:ln>
                            <a:noFill/>
                          </a:ln>
                          <a:solidFill>
                            <a:schemeClr val="tx1"/>
                          </a:solidFill>
                          <a:effectLst/>
                          <a:latin typeface="Arial" charset="0"/>
                        </a:rPr>
                        <a:t>you</a:t>
                      </a:r>
                      <a:r>
                        <a:rPr kumimoji="0" lang="cs-CZ" altLang="cs-CZ" sz="2000" b="0" i="0" u="none" strike="noStrike" cap="none" normalizeH="0" baseline="0" dirty="0">
                          <a:ln>
                            <a:noFill/>
                          </a:ln>
                          <a:solidFill>
                            <a:schemeClr val="tx1"/>
                          </a:solidFill>
                          <a:effectLst/>
                          <a:latin typeface="Arial" charset="0"/>
                        </a:rPr>
                        <a:t> go)</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NDC</a:t>
                      </a:r>
                      <a:br>
                        <a:rPr kumimoji="0" lang="cs-CZ" altLang="cs-CZ" sz="2000" b="0" i="0" u="none" strike="noStrike" cap="none" normalizeH="0" baseline="0" dirty="0">
                          <a:ln>
                            <a:noFill/>
                          </a:ln>
                          <a:solidFill>
                            <a:schemeClr val="tx1"/>
                          </a:solidFill>
                          <a:effectLst/>
                          <a:latin typeface="Arial" charset="0"/>
                        </a:rPr>
                      </a:br>
                      <a:r>
                        <a:rPr kumimoji="0" lang="cs-CZ" altLang="cs-CZ" sz="2000" b="0" i="0" u="none" strike="noStrike" cap="none" normalizeH="0" baseline="0" dirty="0">
                          <a:ln>
                            <a:noFill/>
                          </a:ln>
                          <a:solidFill>
                            <a:schemeClr val="tx1"/>
                          </a:solidFill>
                          <a:effectLst/>
                          <a:latin typeface="Arial" charset="0"/>
                        </a:rPr>
                        <a:t>(</a:t>
                      </a:r>
                      <a:r>
                        <a:rPr kumimoji="0" lang="cs-CZ" altLang="cs-CZ" sz="2000" b="0" i="0" u="none" strike="noStrike" cap="none" normalizeH="0" baseline="0" dirty="0" err="1">
                          <a:ln>
                            <a:noFill/>
                          </a:ln>
                          <a:solidFill>
                            <a:schemeClr val="tx1"/>
                          </a:solidFill>
                          <a:effectLst/>
                          <a:latin typeface="Arial" charset="0"/>
                        </a:rPr>
                        <a:t>notional</a:t>
                      </a:r>
                      <a:r>
                        <a:rPr kumimoji="0" lang="cs-CZ" altLang="cs-CZ" sz="2000" b="0" i="0" u="none" strike="noStrike" cap="none" normalizeH="0" baseline="0" dirty="0">
                          <a:ln>
                            <a:noFill/>
                          </a:ln>
                          <a:solidFill>
                            <a:schemeClr val="tx1"/>
                          </a:solidFill>
                          <a:effectLst/>
                          <a:latin typeface="Arial" charset="0"/>
                        </a:rPr>
                        <a:t> </a:t>
                      </a:r>
                      <a:r>
                        <a:rPr kumimoji="0" lang="cs-CZ" altLang="cs-CZ" sz="2000" b="0" i="0" u="none" strike="noStrike" cap="none" normalizeH="0" baseline="0" dirty="0" err="1">
                          <a:ln>
                            <a:noFill/>
                          </a:ln>
                          <a:solidFill>
                            <a:schemeClr val="tx1"/>
                          </a:solidFill>
                          <a:effectLst/>
                          <a:latin typeface="Arial" charset="0"/>
                        </a:rPr>
                        <a:t>defined</a:t>
                      </a:r>
                      <a:r>
                        <a:rPr kumimoji="0" lang="cs-CZ" altLang="cs-CZ" sz="2000" b="0" i="0" u="none" strike="noStrike" cap="none" normalizeH="0" baseline="0" dirty="0">
                          <a:ln>
                            <a:noFill/>
                          </a:ln>
                          <a:solidFill>
                            <a:schemeClr val="tx1"/>
                          </a:solidFill>
                          <a:effectLst/>
                          <a:latin typeface="Arial" charset="0"/>
                        </a:rPr>
                        <a:t> </a:t>
                      </a:r>
                      <a:r>
                        <a:rPr kumimoji="0" lang="cs-CZ" altLang="cs-CZ" sz="2000" b="0" i="0" u="none" strike="noStrike" cap="none" normalizeH="0" baseline="0" dirty="0" err="1">
                          <a:ln>
                            <a:noFill/>
                          </a:ln>
                          <a:solidFill>
                            <a:schemeClr val="tx1"/>
                          </a:solidFill>
                          <a:effectLst/>
                          <a:latin typeface="Arial" charset="0"/>
                        </a:rPr>
                        <a:t>contribution</a:t>
                      </a:r>
                      <a:r>
                        <a:rPr kumimoji="0" lang="cs-CZ" altLang="cs-CZ" sz="2000" b="0" i="0" u="none" strike="noStrike" cap="none" normalizeH="0" baseline="0" dirty="0">
                          <a:ln>
                            <a:noFill/>
                          </a:ln>
                          <a:solidFill>
                            <a:schemeClr val="tx1"/>
                          </a:solidFill>
                          <a:effectLst/>
                          <a:latin typeface="Arial" charset="0"/>
                        </a:rPr>
                        <a:t>)</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287">
                <a:tc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fondové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DB FONDY</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DC FONDY</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Nadpis 2">
            <a:extLst>
              <a:ext uri="{FF2B5EF4-FFF2-40B4-BE49-F238E27FC236}">
                <a16:creationId xmlns:a16="http://schemas.microsoft.com/office/drawing/2014/main" id="{D1161C09-8651-4FBB-ADA6-A9C04DE2C48C}"/>
              </a:ext>
            </a:extLst>
          </p:cNvPr>
          <p:cNvSpPr>
            <a:spLocks noGrp="1"/>
          </p:cNvSpPr>
          <p:nvPr>
            <p:ph type="title"/>
          </p:nvPr>
        </p:nvSpPr>
        <p:spPr>
          <a:xfrm>
            <a:off x="729525" y="834300"/>
            <a:ext cx="10938600" cy="451576"/>
          </a:xfrm>
        </p:spPr>
        <p:txBody>
          <a:bodyPr/>
          <a:lstStyle/>
          <a:p>
            <a:r>
              <a:rPr lang="cs-CZ" dirty="0"/>
              <a:t>Členění důchodových systémů</a:t>
            </a:r>
          </a:p>
        </p:txBody>
      </p:sp>
    </p:spTree>
    <p:extLst>
      <p:ext uri="{BB962C8B-B14F-4D97-AF65-F5344CB8AC3E}">
        <p14:creationId xmlns:p14="http://schemas.microsoft.com/office/powerpoint/2010/main" val="605482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2">
            <a:extLst>
              <a:ext uri="{FF2B5EF4-FFF2-40B4-BE49-F238E27FC236}">
                <a16:creationId xmlns:a16="http://schemas.microsoft.com/office/drawing/2014/main" id="{C1BCFC03-084B-4D8A-871C-DB48E471D507}"/>
              </a:ext>
            </a:extLst>
          </p:cNvPr>
          <p:cNvSpPr>
            <a:spLocks noGrp="1"/>
          </p:cNvSpPr>
          <p:nvPr>
            <p:ph type="title"/>
          </p:nvPr>
        </p:nvSpPr>
        <p:spPr>
          <a:xfrm>
            <a:off x="1010618" y="2519888"/>
            <a:ext cx="10600357" cy="1320800"/>
          </a:xfrm>
        </p:spPr>
        <p:txBody>
          <a:bodyPr>
            <a:normAutofit fontScale="90000"/>
          </a:bodyPr>
          <a:lstStyle/>
          <a:p>
            <a:pPr algn="ctr"/>
            <a:r>
              <a:rPr lang="cs-CZ" altLang="cs-CZ" sz="3600" dirty="0"/>
              <a:t>důchody + administrativa = počet odpracovaných let * průměrný vyměřovací základ * </a:t>
            </a:r>
            <a:r>
              <a:rPr lang="cs-CZ" altLang="cs-CZ" dirty="0"/>
              <a:t>příspěvková sazba</a:t>
            </a:r>
            <a:endParaRPr lang="en-GB" altLang="cs-CZ" dirty="0"/>
          </a:p>
        </p:txBody>
      </p:sp>
      <p:sp>
        <p:nvSpPr>
          <p:cNvPr id="3" name="Zástupný obsah 2">
            <a:extLst>
              <a:ext uri="{FF2B5EF4-FFF2-40B4-BE49-F238E27FC236}">
                <a16:creationId xmlns:a16="http://schemas.microsoft.com/office/drawing/2014/main" id="{FC3FC54F-7312-495C-A5CE-D201FF481E41}"/>
              </a:ext>
            </a:extLst>
          </p:cNvPr>
          <p:cNvSpPr>
            <a:spLocks noGrp="1"/>
          </p:cNvSpPr>
          <p:nvPr>
            <p:ph sz="half" idx="1"/>
          </p:nvPr>
        </p:nvSpPr>
        <p:spPr>
          <a:xfrm>
            <a:off x="686212" y="4181489"/>
            <a:ext cx="4184035" cy="2290439"/>
          </a:xfrm>
        </p:spPr>
        <p:txBody>
          <a:bodyPr>
            <a:normAutofit/>
          </a:bodyPr>
          <a:lstStyle/>
          <a:p>
            <a:r>
              <a:rPr lang="cs-CZ" dirty="0"/>
              <a:t>Výhody:</a:t>
            </a:r>
          </a:p>
          <a:p>
            <a:pPr lvl="1">
              <a:lnSpc>
                <a:spcPct val="80000"/>
              </a:lnSpc>
            </a:pPr>
            <a:r>
              <a:rPr lang="cs-CZ" altLang="cs-CZ" dirty="0"/>
              <a:t>příjmová solidarita (jak pro koho)</a:t>
            </a:r>
          </a:p>
          <a:p>
            <a:pPr lvl="1">
              <a:lnSpc>
                <a:spcPct val="80000"/>
              </a:lnSpc>
            </a:pPr>
            <a:r>
              <a:rPr lang="cs-CZ" altLang="cs-CZ" dirty="0"/>
              <a:t>rizika nese stát (pro občana)</a:t>
            </a:r>
          </a:p>
          <a:p>
            <a:pPr lvl="1">
              <a:lnSpc>
                <a:spcPct val="80000"/>
              </a:lnSpc>
            </a:pPr>
            <a:r>
              <a:rPr lang="cs-CZ" altLang="cs-CZ" dirty="0"/>
              <a:t>nízké administrativní náklady (pro stát)</a:t>
            </a:r>
          </a:p>
          <a:p>
            <a:pPr lvl="1">
              <a:lnSpc>
                <a:spcPct val="80000"/>
              </a:lnSpc>
            </a:pPr>
            <a:r>
              <a:rPr lang="cs-CZ" altLang="cs-CZ" dirty="0"/>
              <a:t>indexace automatická (= odolný vůči inflaci)</a:t>
            </a:r>
            <a:endParaRPr lang="en-GB" altLang="cs-CZ" sz="1800" b="1" dirty="0">
              <a:solidFill>
                <a:srgbClr val="990000"/>
              </a:solidFill>
            </a:endParaRPr>
          </a:p>
        </p:txBody>
      </p:sp>
      <p:sp>
        <p:nvSpPr>
          <p:cNvPr id="4" name="Zástupný obsah 3">
            <a:extLst>
              <a:ext uri="{FF2B5EF4-FFF2-40B4-BE49-F238E27FC236}">
                <a16:creationId xmlns:a16="http://schemas.microsoft.com/office/drawing/2014/main" id="{76E4929A-8B95-4E00-9BA7-2E297ECAC625}"/>
              </a:ext>
            </a:extLst>
          </p:cNvPr>
          <p:cNvSpPr>
            <a:spLocks noGrp="1"/>
          </p:cNvSpPr>
          <p:nvPr>
            <p:ph sz="half" idx="2"/>
          </p:nvPr>
        </p:nvSpPr>
        <p:spPr>
          <a:xfrm>
            <a:off x="7003848" y="4181488"/>
            <a:ext cx="4184034" cy="2618912"/>
          </a:xfrm>
        </p:spPr>
        <p:txBody>
          <a:bodyPr>
            <a:normAutofit/>
          </a:bodyPr>
          <a:lstStyle/>
          <a:p>
            <a:r>
              <a:rPr lang="cs-CZ" dirty="0"/>
              <a:t>Nevýhody:</a:t>
            </a:r>
          </a:p>
          <a:p>
            <a:pPr lvl="1">
              <a:lnSpc>
                <a:spcPct val="80000"/>
              </a:lnSpc>
            </a:pPr>
            <a:r>
              <a:rPr lang="cs-CZ" altLang="cs-CZ" dirty="0"/>
              <a:t>citlivost na demografické změny</a:t>
            </a:r>
          </a:p>
          <a:p>
            <a:pPr lvl="1">
              <a:lnSpc>
                <a:spcPct val="80000"/>
              </a:lnSpc>
            </a:pPr>
            <a:r>
              <a:rPr lang="cs-CZ" altLang="cs-CZ" dirty="0"/>
              <a:t>náchylnost k politickým zásahům</a:t>
            </a:r>
          </a:p>
          <a:p>
            <a:pPr lvl="1">
              <a:lnSpc>
                <a:spcPct val="80000"/>
              </a:lnSpc>
            </a:pPr>
            <a:r>
              <a:rPr lang="cs-CZ" altLang="cs-CZ" dirty="0"/>
              <a:t>nízká motivace (slabá vazba příspěvek dávka)</a:t>
            </a:r>
          </a:p>
          <a:p>
            <a:pPr lvl="1">
              <a:lnSpc>
                <a:spcPct val="80000"/>
              </a:lnSpc>
            </a:pPr>
            <a:r>
              <a:rPr lang="cs-CZ" altLang="cs-CZ" dirty="0"/>
              <a:t>obtížnost změny zralého systému</a:t>
            </a:r>
          </a:p>
          <a:p>
            <a:pPr lvl="1">
              <a:lnSpc>
                <a:spcPct val="80000"/>
              </a:lnSpc>
            </a:pPr>
            <a:r>
              <a:rPr lang="cs-CZ" altLang="cs-CZ" dirty="0"/>
              <a:t>negativní dopad krize</a:t>
            </a:r>
            <a:endParaRPr lang="cs-CZ" dirty="0"/>
          </a:p>
          <a:p>
            <a:endParaRPr lang="cs-CZ" dirty="0"/>
          </a:p>
        </p:txBody>
      </p:sp>
      <p:graphicFrame>
        <p:nvGraphicFramePr>
          <p:cNvPr id="5" name="Group 4">
            <a:extLst>
              <a:ext uri="{FF2B5EF4-FFF2-40B4-BE49-F238E27FC236}">
                <a16:creationId xmlns:a16="http://schemas.microsoft.com/office/drawing/2014/main" id="{B1BA025F-DE27-4CC5-8B30-4FA03000947F}"/>
              </a:ext>
            </a:extLst>
          </p:cNvPr>
          <p:cNvGraphicFramePr>
            <a:graphicFrameLocks noGrp="1"/>
          </p:cNvGraphicFramePr>
          <p:nvPr/>
        </p:nvGraphicFramePr>
        <p:xfrm>
          <a:off x="2104614" y="369062"/>
          <a:ext cx="7982771" cy="1810026"/>
        </p:xfrm>
        <a:graphic>
          <a:graphicData uri="http://schemas.openxmlformats.org/drawingml/2006/table">
            <a:tbl>
              <a:tblPr/>
              <a:tblGrid>
                <a:gridCol w="1814266">
                  <a:extLst>
                    <a:ext uri="{9D8B030D-6E8A-4147-A177-3AD203B41FA5}">
                      <a16:colId xmlns:a16="http://schemas.microsoft.com/office/drawing/2014/main" val="20000"/>
                    </a:ext>
                  </a:extLst>
                </a:gridCol>
                <a:gridCol w="1451413">
                  <a:extLst>
                    <a:ext uri="{9D8B030D-6E8A-4147-A177-3AD203B41FA5}">
                      <a16:colId xmlns:a16="http://schemas.microsoft.com/office/drawing/2014/main" val="20001"/>
                    </a:ext>
                  </a:extLst>
                </a:gridCol>
                <a:gridCol w="2449259">
                  <a:extLst>
                    <a:ext uri="{9D8B030D-6E8A-4147-A177-3AD203B41FA5}">
                      <a16:colId xmlns:a16="http://schemas.microsoft.com/office/drawing/2014/main" val="20002"/>
                    </a:ext>
                  </a:extLst>
                </a:gridCol>
                <a:gridCol w="2267833">
                  <a:extLst>
                    <a:ext uri="{9D8B030D-6E8A-4147-A177-3AD203B41FA5}">
                      <a16:colId xmlns:a16="http://schemas.microsoft.com/office/drawing/2014/main" val="20003"/>
                    </a:ext>
                  </a:extLst>
                </a:gridCol>
              </a:tblGrid>
              <a:tr h="466476">
                <a:tc rowSpan="2"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a:ln>
                          <a:noFill/>
                        </a:ln>
                        <a:solidFill>
                          <a:schemeClr val="tx1"/>
                        </a:solidFill>
                        <a:effectLst/>
                        <a:latin typeface="Arial"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vztah mezi příspěvkem a dávkou</a:t>
                      </a:r>
                      <a:endParaRPr kumimoji="0" lang="en-GB" altLang="cs-CZ" sz="2000" b="0" i="0" u="none" strike="noStrike" cap="none" normalizeH="0" baseline="0" dirty="0">
                        <a:ln>
                          <a:noFill/>
                        </a:ln>
                        <a:solidFill>
                          <a:srgbClr val="FF0000"/>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47850">
                <a:tc gridSpan="2" vMerge="1">
                  <a:txBody>
                    <a:bodyPr/>
                    <a:lstStyle/>
                    <a:p>
                      <a:endParaRPr lang="cs-CZ"/>
                    </a:p>
                  </a:txBody>
                  <a:tcPr/>
                </a:tc>
                <a:tc hMerge="1"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DB</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DC</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850">
                <a:tc row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způsob financování</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průběžné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PAYG</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850">
                <a:tc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fondové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1441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2">
            <a:extLst>
              <a:ext uri="{FF2B5EF4-FFF2-40B4-BE49-F238E27FC236}">
                <a16:creationId xmlns:a16="http://schemas.microsoft.com/office/drawing/2014/main" id="{C1BCFC03-084B-4D8A-871C-DB48E471D507}"/>
              </a:ext>
            </a:extLst>
          </p:cNvPr>
          <p:cNvSpPr>
            <a:spLocks noGrp="1"/>
          </p:cNvSpPr>
          <p:nvPr>
            <p:ph type="title"/>
          </p:nvPr>
        </p:nvSpPr>
        <p:spPr>
          <a:xfrm>
            <a:off x="286718" y="2676511"/>
            <a:ext cx="11457607" cy="1320800"/>
          </a:xfrm>
        </p:spPr>
        <p:txBody>
          <a:bodyPr>
            <a:normAutofit/>
          </a:bodyPr>
          <a:lstStyle/>
          <a:p>
            <a:pPr algn="ctr"/>
            <a:r>
              <a:rPr lang="cs-CZ" altLang="cs-CZ" dirty="0"/>
              <a:t>(“příspěvky + zhodnocení“) </a:t>
            </a:r>
            <a:r>
              <a:rPr lang="en-US" altLang="cs-CZ" dirty="0"/>
              <a:t>/</a:t>
            </a:r>
            <a:r>
              <a:rPr lang="cs-CZ" altLang="cs-CZ" dirty="0"/>
              <a:t> naděje na dožití </a:t>
            </a:r>
            <a:br>
              <a:rPr lang="cs-CZ" altLang="cs-CZ" dirty="0"/>
            </a:br>
            <a:r>
              <a:rPr lang="cs-CZ" altLang="cs-CZ" dirty="0"/>
              <a:t>= důchod + administrativa</a:t>
            </a:r>
            <a:endParaRPr lang="en-GB" altLang="cs-CZ" dirty="0"/>
          </a:p>
        </p:txBody>
      </p:sp>
      <p:sp>
        <p:nvSpPr>
          <p:cNvPr id="3" name="Zástupný obsah 2">
            <a:extLst>
              <a:ext uri="{FF2B5EF4-FFF2-40B4-BE49-F238E27FC236}">
                <a16:creationId xmlns:a16="http://schemas.microsoft.com/office/drawing/2014/main" id="{FC3FC54F-7312-495C-A5CE-D201FF481E41}"/>
              </a:ext>
            </a:extLst>
          </p:cNvPr>
          <p:cNvSpPr>
            <a:spLocks noGrp="1"/>
          </p:cNvSpPr>
          <p:nvPr>
            <p:ph sz="half" idx="1"/>
          </p:nvPr>
        </p:nvSpPr>
        <p:spPr>
          <a:xfrm>
            <a:off x="914812" y="4149753"/>
            <a:ext cx="4184035" cy="2290439"/>
          </a:xfrm>
        </p:spPr>
        <p:txBody>
          <a:bodyPr>
            <a:normAutofit/>
          </a:bodyPr>
          <a:lstStyle/>
          <a:p>
            <a:r>
              <a:rPr lang="cs-CZ" dirty="0"/>
              <a:t>Výhody:</a:t>
            </a:r>
          </a:p>
          <a:p>
            <a:pPr lvl="1"/>
            <a:r>
              <a:rPr lang="cs-CZ" altLang="cs-CZ" dirty="0"/>
              <a:t>vazba příspěvek dávka</a:t>
            </a:r>
          </a:p>
          <a:p>
            <a:pPr lvl="1"/>
            <a:r>
              <a:rPr lang="cs-CZ" altLang="cs-CZ" sz="1600" dirty="0"/>
              <a:t>vhodný v případě málo rozvinutého kapitálového trhu</a:t>
            </a:r>
          </a:p>
          <a:p>
            <a:pPr lvl="1"/>
            <a:r>
              <a:rPr lang="cs-CZ" altLang="cs-CZ" sz="1600" dirty="0"/>
              <a:t>snadný přechod oběma směry</a:t>
            </a:r>
          </a:p>
          <a:p>
            <a:pPr lvl="1"/>
            <a:r>
              <a:rPr lang="cs-CZ" altLang="cs-CZ" sz="1600" dirty="0"/>
              <a:t>trh práce</a:t>
            </a:r>
            <a:endParaRPr lang="en-GB" altLang="cs-CZ" sz="1600" dirty="0"/>
          </a:p>
        </p:txBody>
      </p:sp>
      <p:sp>
        <p:nvSpPr>
          <p:cNvPr id="4" name="Zástupný obsah 3">
            <a:extLst>
              <a:ext uri="{FF2B5EF4-FFF2-40B4-BE49-F238E27FC236}">
                <a16:creationId xmlns:a16="http://schemas.microsoft.com/office/drawing/2014/main" id="{76E4929A-8B95-4E00-9BA7-2E297ECAC625}"/>
              </a:ext>
            </a:extLst>
          </p:cNvPr>
          <p:cNvSpPr>
            <a:spLocks noGrp="1"/>
          </p:cNvSpPr>
          <p:nvPr>
            <p:ph sz="half" idx="2"/>
          </p:nvPr>
        </p:nvSpPr>
        <p:spPr>
          <a:xfrm>
            <a:off x="6696876" y="4149753"/>
            <a:ext cx="4184034" cy="1809736"/>
          </a:xfrm>
        </p:spPr>
        <p:txBody>
          <a:bodyPr>
            <a:normAutofit/>
          </a:bodyPr>
          <a:lstStyle/>
          <a:p>
            <a:r>
              <a:rPr lang="cs-CZ" dirty="0"/>
              <a:t>Nevýhody:</a:t>
            </a:r>
          </a:p>
          <a:p>
            <a:pPr lvl="1">
              <a:lnSpc>
                <a:spcPct val="90000"/>
              </a:lnSpc>
            </a:pPr>
            <a:r>
              <a:rPr lang="cs-CZ" altLang="cs-CZ" dirty="0"/>
              <a:t>není to příliš složité pro občana?</a:t>
            </a:r>
          </a:p>
          <a:p>
            <a:pPr lvl="1">
              <a:lnSpc>
                <a:spcPct val="90000"/>
              </a:lnSpc>
            </a:pPr>
            <a:r>
              <a:rPr lang="cs-CZ" altLang="cs-CZ" dirty="0"/>
              <a:t>odtržení příjmové a výdajové strany -  absorpce demografických změn</a:t>
            </a:r>
          </a:p>
          <a:p>
            <a:pPr lvl="1">
              <a:lnSpc>
                <a:spcPct val="90000"/>
              </a:lnSpc>
            </a:pPr>
            <a:r>
              <a:rPr lang="cs-CZ" altLang="cs-CZ" dirty="0"/>
              <a:t>náročné na vstupní data a fungování IS</a:t>
            </a:r>
          </a:p>
          <a:p>
            <a:pPr lvl="1">
              <a:lnSpc>
                <a:spcPct val="90000"/>
              </a:lnSpc>
            </a:pPr>
            <a:r>
              <a:rPr lang="cs-CZ" altLang="cs-CZ" dirty="0"/>
              <a:t>vměšování politiky</a:t>
            </a:r>
            <a:endParaRPr lang="en-GB" altLang="cs-CZ" dirty="0"/>
          </a:p>
          <a:p>
            <a:endParaRPr lang="cs-CZ" dirty="0"/>
          </a:p>
        </p:txBody>
      </p:sp>
      <p:graphicFrame>
        <p:nvGraphicFramePr>
          <p:cNvPr id="5" name="Group 4">
            <a:extLst>
              <a:ext uri="{FF2B5EF4-FFF2-40B4-BE49-F238E27FC236}">
                <a16:creationId xmlns:a16="http://schemas.microsoft.com/office/drawing/2014/main" id="{B1BA025F-DE27-4CC5-8B30-4FA03000947F}"/>
              </a:ext>
            </a:extLst>
          </p:cNvPr>
          <p:cNvGraphicFramePr>
            <a:graphicFrameLocks noGrp="1"/>
          </p:cNvGraphicFramePr>
          <p:nvPr/>
        </p:nvGraphicFramePr>
        <p:xfrm>
          <a:off x="2104614" y="417808"/>
          <a:ext cx="7982771" cy="1810026"/>
        </p:xfrm>
        <a:graphic>
          <a:graphicData uri="http://schemas.openxmlformats.org/drawingml/2006/table">
            <a:tbl>
              <a:tblPr/>
              <a:tblGrid>
                <a:gridCol w="1814266">
                  <a:extLst>
                    <a:ext uri="{9D8B030D-6E8A-4147-A177-3AD203B41FA5}">
                      <a16:colId xmlns:a16="http://schemas.microsoft.com/office/drawing/2014/main" val="20000"/>
                    </a:ext>
                  </a:extLst>
                </a:gridCol>
                <a:gridCol w="1451413">
                  <a:extLst>
                    <a:ext uri="{9D8B030D-6E8A-4147-A177-3AD203B41FA5}">
                      <a16:colId xmlns:a16="http://schemas.microsoft.com/office/drawing/2014/main" val="20001"/>
                    </a:ext>
                  </a:extLst>
                </a:gridCol>
                <a:gridCol w="2449259">
                  <a:extLst>
                    <a:ext uri="{9D8B030D-6E8A-4147-A177-3AD203B41FA5}">
                      <a16:colId xmlns:a16="http://schemas.microsoft.com/office/drawing/2014/main" val="20002"/>
                    </a:ext>
                  </a:extLst>
                </a:gridCol>
                <a:gridCol w="2267833">
                  <a:extLst>
                    <a:ext uri="{9D8B030D-6E8A-4147-A177-3AD203B41FA5}">
                      <a16:colId xmlns:a16="http://schemas.microsoft.com/office/drawing/2014/main" val="20003"/>
                    </a:ext>
                  </a:extLst>
                </a:gridCol>
              </a:tblGrid>
              <a:tr h="466476">
                <a:tc rowSpan="2"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a:ln>
                          <a:noFill/>
                        </a:ln>
                        <a:solidFill>
                          <a:schemeClr val="tx1"/>
                        </a:solidFill>
                        <a:effectLst/>
                        <a:latin typeface="Arial"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vztah mezi příspěvkem a dávkou</a:t>
                      </a:r>
                      <a:endParaRPr kumimoji="0" lang="en-GB" altLang="cs-CZ" sz="2000" b="0" i="0" u="none" strike="noStrike" cap="none" normalizeH="0" baseline="0" dirty="0">
                        <a:ln>
                          <a:noFill/>
                        </a:ln>
                        <a:solidFill>
                          <a:srgbClr val="FF0000"/>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47850">
                <a:tc gridSpan="2" vMerge="1">
                  <a:txBody>
                    <a:bodyPr/>
                    <a:lstStyle/>
                    <a:p>
                      <a:endParaRPr lang="cs-CZ"/>
                    </a:p>
                  </a:txBody>
                  <a:tcPr/>
                </a:tc>
                <a:tc hMerge="1"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DB</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DC</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850">
                <a:tc row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způsob financování</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průběžné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NDC</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850">
                <a:tc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fondové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5094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2">
            <a:extLst>
              <a:ext uri="{FF2B5EF4-FFF2-40B4-BE49-F238E27FC236}">
                <a16:creationId xmlns:a16="http://schemas.microsoft.com/office/drawing/2014/main" id="{C1BCFC03-084B-4D8A-871C-DB48E471D507}"/>
              </a:ext>
            </a:extLst>
          </p:cNvPr>
          <p:cNvSpPr>
            <a:spLocks noGrp="1"/>
          </p:cNvSpPr>
          <p:nvPr>
            <p:ph type="title"/>
          </p:nvPr>
        </p:nvSpPr>
        <p:spPr>
          <a:xfrm>
            <a:off x="1205719" y="2528393"/>
            <a:ext cx="9780559" cy="1320800"/>
          </a:xfrm>
        </p:spPr>
        <p:txBody>
          <a:bodyPr>
            <a:normAutofit/>
          </a:bodyPr>
          <a:lstStyle/>
          <a:p>
            <a:pPr algn="ctr"/>
            <a:r>
              <a:rPr lang="cs-CZ" altLang="cs-CZ" dirty="0"/>
              <a:t>(“příspěvky + zhodnocení“) </a:t>
            </a:r>
            <a:r>
              <a:rPr lang="en-US" altLang="cs-CZ" dirty="0"/>
              <a:t>/</a:t>
            </a:r>
            <a:r>
              <a:rPr lang="cs-CZ" altLang="cs-CZ" dirty="0"/>
              <a:t> naděje na dožití = důchod + administrativa</a:t>
            </a:r>
            <a:endParaRPr lang="en-GB" altLang="cs-CZ" dirty="0"/>
          </a:p>
        </p:txBody>
      </p:sp>
      <p:sp>
        <p:nvSpPr>
          <p:cNvPr id="3" name="Zástupný obsah 2">
            <a:extLst>
              <a:ext uri="{FF2B5EF4-FFF2-40B4-BE49-F238E27FC236}">
                <a16:creationId xmlns:a16="http://schemas.microsoft.com/office/drawing/2014/main" id="{FC3FC54F-7312-495C-A5CE-D201FF481E41}"/>
              </a:ext>
            </a:extLst>
          </p:cNvPr>
          <p:cNvSpPr>
            <a:spLocks noGrp="1"/>
          </p:cNvSpPr>
          <p:nvPr>
            <p:ph sz="half" idx="1"/>
          </p:nvPr>
        </p:nvSpPr>
        <p:spPr>
          <a:xfrm>
            <a:off x="1581562" y="4102752"/>
            <a:ext cx="4184035" cy="2290439"/>
          </a:xfrm>
        </p:spPr>
        <p:txBody>
          <a:bodyPr>
            <a:normAutofit/>
          </a:bodyPr>
          <a:lstStyle/>
          <a:p>
            <a:r>
              <a:rPr lang="cs-CZ" dirty="0"/>
              <a:t>Výhody:</a:t>
            </a:r>
          </a:p>
          <a:p>
            <a:pPr lvl="1">
              <a:lnSpc>
                <a:spcPct val="90000"/>
              </a:lnSpc>
            </a:pPr>
            <a:r>
              <a:rPr lang="cs-CZ" altLang="cs-CZ" dirty="0"/>
              <a:t>vyšší zásluhovost</a:t>
            </a:r>
          </a:p>
          <a:p>
            <a:pPr lvl="1">
              <a:lnSpc>
                <a:spcPct val="90000"/>
              </a:lnSpc>
            </a:pPr>
            <a:r>
              <a:rPr lang="cs-CZ" altLang="cs-CZ" dirty="0"/>
              <a:t>preference jednotlivců</a:t>
            </a:r>
          </a:p>
          <a:p>
            <a:pPr lvl="1">
              <a:lnSpc>
                <a:spcPct val="90000"/>
              </a:lnSpc>
            </a:pPr>
            <a:r>
              <a:rPr lang="cs-CZ" altLang="cs-CZ" dirty="0"/>
              <a:t>průhlednost, transparentnost</a:t>
            </a:r>
          </a:p>
          <a:p>
            <a:pPr lvl="1">
              <a:lnSpc>
                <a:spcPct val="90000"/>
              </a:lnSpc>
            </a:pPr>
            <a:r>
              <a:rPr lang="cs-CZ" altLang="cs-CZ" dirty="0"/>
              <a:t>konkurence = vyšší kvalita služeb</a:t>
            </a:r>
          </a:p>
          <a:p>
            <a:pPr lvl="1">
              <a:lnSpc>
                <a:spcPct val="90000"/>
              </a:lnSpc>
            </a:pPr>
            <a:r>
              <a:rPr lang="cs-CZ" altLang="cs-CZ" dirty="0"/>
              <a:t>možná vyšší odolnost vůči demografickým rizikům</a:t>
            </a:r>
            <a:endParaRPr lang="en-GB" altLang="cs-CZ" dirty="0"/>
          </a:p>
        </p:txBody>
      </p:sp>
      <p:sp>
        <p:nvSpPr>
          <p:cNvPr id="4" name="Zástupný obsah 3">
            <a:extLst>
              <a:ext uri="{FF2B5EF4-FFF2-40B4-BE49-F238E27FC236}">
                <a16:creationId xmlns:a16="http://schemas.microsoft.com/office/drawing/2014/main" id="{76E4929A-8B95-4E00-9BA7-2E297ECAC625}"/>
              </a:ext>
            </a:extLst>
          </p:cNvPr>
          <p:cNvSpPr>
            <a:spLocks noGrp="1"/>
          </p:cNvSpPr>
          <p:nvPr>
            <p:ph sz="half" idx="2"/>
          </p:nvPr>
        </p:nvSpPr>
        <p:spPr>
          <a:xfrm>
            <a:off x="7489623" y="4024017"/>
            <a:ext cx="2987877" cy="2447911"/>
          </a:xfrm>
        </p:spPr>
        <p:txBody>
          <a:bodyPr>
            <a:normAutofit/>
          </a:bodyPr>
          <a:lstStyle/>
          <a:p>
            <a:r>
              <a:rPr lang="cs-CZ" dirty="0"/>
              <a:t>Nevýhody:</a:t>
            </a:r>
          </a:p>
          <a:p>
            <a:pPr lvl="1"/>
            <a:r>
              <a:rPr lang="cs-CZ" altLang="cs-CZ" dirty="0"/>
              <a:t>rizika nesou účastníci</a:t>
            </a:r>
          </a:p>
          <a:p>
            <a:pPr lvl="1"/>
            <a:r>
              <a:rPr lang="cs-CZ" altLang="cs-CZ" dirty="0"/>
              <a:t>obtížná předvídatelnost dávek</a:t>
            </a:r>
          </a:p>
          <a:p>
            <a:pPr lvl="1"/>
            <a:r>
              <a:rPr lang="cs-CZ" altLang="cs-CZ" dirty="0"/>
              <a:t>solidarita je potlačena</a:t>
            </a:r>
          </a:p>
          <a:p>
            <a:pPr lvl="1"/>
            <a:r>
              <a:rPr lang="cs-CZ" altLang="cs-CZ" dirty="0"/>
              <a:t>vyšší náklady na administrativu</a:t>
            </a:r>
          </a:p>
          <a:p>
            <a:pPr lvl="1"/>
            <a:r>
              <a:rPr lang="cs-CZ" altLang="cs-CZ" dirty="0"/>
              <a:t>finančně náročný přechod</a:t>
            </a:r>
          </a:p>
          <a:p>
            <a:pPr lvl="1"/>
            <a:r>
              <a:rPr lang="cs-CZ" altLang="cs-CZ" dirty="0"/>
              <a:t>rizika inflace</a:t>
            </a:r>
          </a:p>
          <a:p>
            <a:pPr lvl="1"/>
            <a:r>
              <a:rPr lang="cs-CZ" altLang="cs-CZ" dirty="0"/>
              <a:t>rizika politických turbulencí</a:t>
            </a:r>
            <a:endParaRPr lang="en-GB" altLang="cs-CZ" dirty="0"/>
          </a:p>
          <a:p>
            <a:endParaRPr lang="cs-CZ" dirty="0"/>
          </a:p>
        </p:txBody>
      </p:sp>
      <p:graphicFrame>
        <p:nvGraphicFramePr>
          <p:cNvPr id="5" name="Group 4">
            <a:extLst>
              <a:ext uri="{FF2B5EF4-FFF2-40B4-BE49-F238E27FC236}">
                <a16:creationId xmlns:a16="http://schemas.microsoft.com/office/drawing/2014/main" id="{B1BA025F-DE27-4CC5-8B30-4FA03000947F}"/>
              </a:ext>
            </a:extLst>
          </p:cNvPr>
          <p:cNvGraphicFramePr>
            <a:graphicFrameLocks noGrp="1"/>
          </p:cNvGraphicFramePr>
          <p:nvPr/>
        </p:nvGraphicFramePr>
        <p:xfrm>
          <a:off x="2104614" y="386072"/>
          <a:ext cx="7982771" cy="1810026"/>
        </p:xfrm>
        <a:graphic>
          <a:graphicData uri="http://schemas.openxmlformats.org/drawingml/2006/table">
            <a:tbl>
              <a:tblPr/>
              <a:tblGrid>
                <a:gridCol w="1814266">
                  <a:extLst>
                    <a:ext uri="{9D8B030D-6E8A-4147-A177-3AD203B41FA5}">
                      <a16:colId xmlns:a16="http://schemas.microsoft.com/office/drawing/2014/main" val="20000"/>
                    </a:ext>
                  </a:extLst>
                </a:gridCol>
                <a:gridCol w="1451413">
                  <a:extLst>
                    <a:ext uri="{9D8B030D-6E8A-4147-A177-3AD203B41FA5}">
                      <a16:colId xmlns:a16="http://schemas.microsoft.com/office/drawing/2014/main" val="20001"/>
                    </a:ext>
                  </a:extLst>
                </a:gridCol>
                <a:gridCol w="2449259">
                  <a:extLst>
                    <a:ext uri="{9D8B030D-6E8A-4147-A177-3AD203B41FA5}">
                      <a16:colId xmlns:a16="http://schemas.microsoft.com/office/drawing/2014/main" val="20002"/>
                    </a:ext>
                  </a:extLst>
                </a:gridCol>
                <a:gridCol w="2267833">
                  <a:extLst>
                    <a:ext uri="{9D8B030D-6E8A-4147-A177-3AD203B41FA5}">
                      <a16:colId xmlns:a16="http://schemas.microsoft.com/office/drawing/2014/main" val="20003"/>
                    </a:ext>
                  </a:extLst>
                </a:gridCol>
              </a:tblGrid>
              <a:tr h="466476">
                <a:tc rowSpan="2"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a:ln>
                          <a:noFill/>
                        </a:ln>
                        <a:solidFill>
                          <a:schemeClr val="tx1"/>
                        </a:solidFill>
                        <a:effectLst/>
                        <a:latin typeface="Arial"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vztah mezi příspěvkem a dávkou</a:t>
                      </a:r>
                      <a:endParaRPr kumimoji="0" lang="en-GB" altLang="cs-CZ" sz="2000" b="0" i="0" u="none" strike="noStrike" cap="none" normalizeH="0" baseline="0" dirty="0">
                        <a:ln>
                          <a:noFill/>
                        </a:ln>
                        <a:solidFill>
                          <a:srgbClr val="FF0000"/>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47850">
                <a:tc gridSpan="2" vMerge="1">
                  <a:txBody>
                    <a:bodyPr/>
                    <a:lstStyle/>
                    <a:p>
                      <a:endParaRPr lang="cs-CZ"/>
                    </a:p>
                  </a:txBody>
                  <a:tcPr/>
                </a:tc>
                <a:tc hMerge="1"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DB</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DC</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850">
                <a:tc row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způsob financování</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průběžné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850">
                <a:tc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fondové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DC FONDY</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6409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C3FC54F-7312-495C-A5CE-D201FF481E41}"/>
              </a:ext>
            </a:extLst>
          </p:cNvPr>
          <p:cNvSpPr>
            <a:spLocks noGrp="1"/>
          </p:cNvSpPr>
          <p:nvPr>
            <p:ph sz="half" idx="1"/>
          </p:nvPr>
        </p:nvSpPr>
        <p:spPr>
          <a:xfrm>
            <a:off x="1156481" y="3498478"/>
            <a:ext cx="10025252" cy="798884"/>
          </a:xfrm>
        </p:spPr>
        <p:txBody>
          <a:bodyPr>
            <a:normAutofit fontScale="92500" lnSpcReduction="10000"/>
          </a:bodyPr>
          <a:lstStyle/>
          <a:p>
            <a:pPr algn="ctr"/>
            <a:r>
              <a:rPr lang="cs-CZ" altLang="cs-CZ" dirty="0"/>
              <a:t>Zaměstnanecké plány, </a:t>
            </a:r>
            <a:br>
              <a:rPr lang="cs-CZ" altLang="cs-CZ" dirty="0"/>
            </a:br>
            <a:r>
              <a:rPr lang="cs-CZ" altLang="cs-CZ" dirty="0"/>
              <a:t>kolik si zaměstnanec přes zaměstnavatele naspoří na důchod.</a:t>
            </a:r>
          </a:p>
        </p:txBody>
      </p:sp>
      <p:graphicFrame>
        <p:nvGraphicFramePr>
          <p:cNvPr id="5" name="Group 4">
            <a:extLst>
              <a:ext uri="{FF2B5EF4-FFF2-40B4-BE49-F238E27FC236}">
                <a16:creationId xmlns:a16="http://schemas.microsoft.com/office/drawing/2014/main" id="{B1BA025F-DE27-4CC5-8B30-4FA03000947F}"/>
              </a:ext>
            </a:extLst>
          </p:cNvPr>
          <p:cNvGraphicFramePr>
            <a:graphicFrameLocks noGrp="1"/>
          </p:cNvGraphicFramePr>
          <p:nvPr/>
        </p:nvGraphicFramePr>
        <p:xfrm>
          <a:off x="2177721" y="1045888"/>
          <a:ext cx="7982771" cy="1810026"/>
        </p:xfrm>
        <a:graphic>
          <a:graphicData uri="http://schemas.openxmlformats.org/drawingml/2006/table">
            <a:tbl>
              <a:tblPr/>
              <a:tblGrid>
                <a:gridCol w="1814266">
                  <a:extLst>
                    <a:ext uri="{9D8B030D-6E8A-4147-A177-3AD203B41FA5}">
                      <a16:colId xmlns:a16="http://schemas.microsoft.com/office/drawing/2014/main" val="20000"/>
                    </a:ext>
                  </a:extLst>
                </a:gridCol>
                <a:gridCol w="1451413">
                  <a:extLst>
                    <a:ext uri="{9D8B030D-6E8A-4147-A177-3AD203B41FA5}">
                      <a16:colId xmlns:a16="http://schemas.microsoft.com/office/drawing/2014/main" val="20001"/>
                    </a:ext>
                  </a:extLst>
                </a:gridCol>
                <a:gridCol w="2449259">
                  <a:extLst>
                    <a:ext uri="{9D8B030D-6E8A-4147-A177-3AD203B41FA5}">
                      <a16:colId xmlns:a16="http://schemas.microsoft.com/office/drawing/2014/main" val="20002"/>
                    </a:ext>
                  </a:extLst>
                </a:gridCol>
                <a:gridCol w="2267833">
                  <a:extLst>
                    <a:ext uri="{9D8B030D-6E8A-4147-A177-3AD203B41FA5}">
                      <a16:colId xmlns:a16="http://schemas.microsoft.com/office/drawing/2014/main" val="20003"/>
                    </a:ext>
                  </a:extLst>
                </a:gridCol>
              </a:tblGrid>
              <a:tr h="466476">
                <a:tc rowSpan="2"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a:ln>
                          <a:noFill/>
                        </a:ln>
                        <a:solidFill>
                          <a:schemeClr val="tx1"/>
                        </a:solidFill>
                        <a:effectLst/>
                        <a:latin typeface="Arial" charset="0"/>
                      </a:endParaRP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vztah mezi příspěvkem a dávkou</a:t>
                      </a:r>
                      <a:endParaRPr kumimoji="0" lang="en-GB" altLang="cs-CZ" sz="2000" b="0" i="0" u="none" strike="noStrike" cap="none" normalizeH="0" baseline="0" dirty="0">
                        <a:ln>
                          <a:noFill/>
                        </a:ln>
                        <a:solidFill>
                          <a:srgbClr val="FF0000"/>
                        </a:solidFill>
                        <a:effectLst/>
                        <a:latin typeface="Arial" charset="0"/>
                      </a:endParaRP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47850">
                <a:tc gridSpan="2" vMerge="1">
                  <a:txBody>
                    <a:bodyPr/>
                    <a:lstStyle/>
                    <a:p>
                      <a:endParaRPr lang="cs-CZ"/>
                    </a:p>
                  </a:txBody>
                  <a:tcPr/>
                </a:tc>
                <a:tc hMerge="1"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DB</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DC</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850">
                <a:tc rowSpan="2">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způsob financování</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průběžné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850">
                <a:tc vMerge="1">
                  <a:txBody>
                    <a:bodyPr/>
                    <a:lstStyle/>
                    <a:p>
                      <a:endParaRPr lang="cs-CZ"/>
                    </a:p>
                  </a:txBody>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rgbClr val="FF0000"/>
                          </a:solidFill>
                          <a:effectLst/>
                          <a:latin typeface="Arial" charset="0"/>
                        </a:rPr>
                        <a:t>fondové</a:t>
                      </a:r>
                      <a:endParaRPr kumimoji="0" lang="en-GB" altLang="cs-CZ" sz="2000" b="0" i="0" u="none" strike="noStrike" cap="none" normalizeH="0" baseline="0" dirty="0">
                        <a:ln>
                          <a:noFill/>
                        </a:ln>
                        <a:solidFill>
                          <a:srgbClr val="FF0000"/>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0" i="0" u="none" strike="noStrike" cap="none" normalizeH="0" baseline="0" dirty="0">
                          <a:ln>
                            <a:noFill/>
                          </a:ln>
                          <a:solidFill>
                            <a:schemeClr val="tx1"/>
                          </a:solidFill>
                          <a:effectLst/>
                          <a:latin typeface="Arial" charset="0"/>
                        </a:rPr>
                        <a:t>DB FONDY</a:t>
                      </a: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70000"/>
                        <a:buFont typeface="Wingdings" pitchFamily="2" charset="2"/>
                        <a:defRPr sz="28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defRPr sz="24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defRPr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GB" altLang="cs-CZ" sz="2000" b="0" i="0" u="none" strike="noStrike" cap="none" normalizeH="0" baseline="0" dirty="0">
                        <a:ln>
                          <a:noFill/>
                        </a:ln>
                        <a:solidFill>
                          <a:schemeClr val="tx1"/>
                        </a:solidFill>
                        <a:effectLst/>
                        <a:latin typeface="Arial" charset="0"/>
                      </a:endParaRPr>
                    </a:p>
                  </a:txBody>
                  <a:tcPr marL="38100" marR="38100" marT="38114" marB="381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53918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787C6-B2EA-463A-BFA5-5ED894F6B794}"/>
              </a:ext>
            </a:extLst>
          </p:cNvPr>
          <p:cNvSpPr>
            <a:spLocks noGrp="1"/>
          </p:cNvSpPr>
          <p:nvPr>
            <p:ph type="title"/>
          </p:nvPr>
        </p:nvSpPr>
        <p:spPr/>
        <p:txBody>
          <a:bodyPr/>
          <a:lstStyle/>
          <a:p>
            <a:r>
              <a:rPr lang="cs-CZ" dirty="0"/>
              <a:t>Pilíře důchodového systému</a:t>
            </a:r>
          </a:p>
        </p:txBody>
      </p:sp>
      <p:sp>
        <p:nvSpPr>
          <p:cNvPr id="3" name="Zástupný obsah 2">
            <a:extLst>
              <a:ext uri="{FF2B5EF4-FFF2-40B4-BE49-F238E27FC236}">
                <a16:creationId xmlns:a16="http://schemas.microsoft.com/office/drawing/2014/main" id="{E0140AC5-0B8D-4EB5-BC81-214C15E54A2F}"/>
              </a:ext>
            </a:extLst>
          </p:cNvPr>
          <p:cNvSpPr>
            <a:spLocks noGrp="1"/>
          </p:cNvSpPr>
          <p:nvPr>
            <p:ph idx="1"/>
          </p:nvPr>
        </p:nvSpPr>
        <p:spPr>
          <a:xfrm>
            <a:off x="677334" y="1438183"/>
            <a:ext cx="11000316" cy="4810217"/>
          </a:xfrm>
        </p:spPr>
        <p:txBody>
          <a:bodyPr>
            <a:normAutofit lnSpcReduction="10000"/>
          </a:bodyPr>
          <a:lstStyle/>
          <a:p>
            <a:r>
              <a:rPr lang="cs-CZ" dirty="0"/>
              <a:t>V realitě se objevuje mix systémů</a:t>
            </a:r>
          </a:p>
          <a:p>
            <a:r>
              <a:rPr lang="cs-CZ" dirty="0"/>
              <a:t>pilíře důchodového systému:</a:t>
            </a:r>
          </a:p>
          <a:p>
            <a:pPr lvl="1"/>
            <a:r>
              <a:rPr lang="cs-CZ" dirty="0"/>
              <a:t>0. pilíř: péče a vliv rodiny</a:t>
            </a:r>
          </a:p>
          <a:p>
            <a:pPr lvl="1"/>
            <a:r>
              <a:rPr lang="cs-CZ" dirty="0"/>
              <a:t>1. pilíř: základní dávka + PAYG nebo NDC</a:t>
            </a:r>
          </a:p>
          <a:p>
            <a:pPr lvl="1"/>
            <a:r>
              <a:rPr lang="cs-CZ" dirty="0"/>
              <a:t>2. pilíř: povinné spoření formou fondového financování</a:t>
            </a:r>
          </a:p>
          <a:p>
            <a:pPr lvl="1"/>
            <a:r>
              <a:rPr lang="cs-CZ" dirty="0"/>
              <a:t>3. pilíř: dobrovolné spoření s podporou státu</a:t>
            </a:r>
          </a:p>
          <a:p>
            <a:pPr lvl="1"/>
            <a:r>
              <a:rPr lang="cs-CZ" dirty="0"/>
              <a:t>4. pilíř: dobrovolné spoření bez podpory státu</a:t>
            </a:r>
          </a:p>
          <a:p>
            <a:pPr lvl="1"/>
            <a:r>
              <a:rPr lang="cs-CZ" dirty="0"/>
              <a:t>V realitě se objevuje mix systémů.</a:t>
            </a:r>
          </a:p>
          <a:p>
            <a:pPr marL="457200" lvl="1" indent="0">
              <a:buNone/>
            </a:pPr>
            <a:endParaRPr lang="cs-CZ" dirty="0"/>
          </a:p>
          <a:p>
            <a:r>
              <a:rPr lang="cs-CZ" dirty="0"/>
              <a:t>Světová banka doporučuje postavit důchodové systémy na tři pilíře. Důvodem jsou: diverzifikace rizika, odolnost vůči demografickým výkyvům, určitá míra solidarity i zásluhovosti.</a:t>
            </a:r>
          </a:p>
          <a:p>
            <a:r>
              <a:rPr lang="cs-CZ" dirty="0"/>
              <a:t>Známe případy: Slovensko, pobaltské země, ČR?</a:t>
            </a:r>
          </a:p>
        </p:txBody>
      </p:sp>
    </p:spTree>
    <p:extLst>
      <p:ext uri="{BB962C8B-B14F-4D97-AF65-F5344CB8AC3E}">
        <p14:creationId xmlns:p14="http://schemas.microsoft.com/office/powerpoint/2010/main" val="42214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FFCB6-5208-4852-B263-1D17F70CB75E}"/>
              </a:ext>
            </a:extLst>
          </p:cNvPr>
          <p:cNvSpPr>
            <a:spLocks noGrp="1"/>
          </p:cNvSpPr>
          <p:nvPr>
            <p:ph type="title"/>
          </p:nvPr>
        </p:nvSpPr>
        <p:spPr/>
        <p:txBody>
          <a:bodyPr/>
          <a:lstStyle/>
          <a:p>
            <a:r>
              <a:rPr lang="cs-CZ" dirty="0"/>
              <a:t>Český důchodový systém do 2012 a od 2014</a:t>
            </a:r>
          </a:p>
        </p:txBody>
      </p:sp>
      <p:pic>
        <p:nvPicPr>
          <p:cNvPr id="3" name="Picture 3" descr="1">
            <a:extLst>
              <a:ext uri="{FF2B5EF4-FFF2-40B4-BE49-F238E27FC236}">
                <a16:creationId xmlns:a16="http://schemas.microsoft.com/office/drawing/2014/main" id="{DB931C71-21FD-46E6-BE90-380BA880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2066925"/>
            <a:ext cx="8734425" cy="352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767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8DCD5E8-3CCD-4702-8F38-01574C3A372B}"/>
              </a:ext>
            </a:extLst>
          </p:cNvPr>
          <p:cNvSpPr>
            <a:spLocks noGrp="1"/>
          </p:cNvSpPr>
          <p:nvPr>
            <p:ph type="title"/>
          </p:nvPr>
        </p:nvSpPr>
        <p:spPr/>
        <p:txBody>
          <a:bodyPr/>
          <a:lstStyle/>
          <a:p>
            <a:r>
              <a:rPr lang="cs-CZ" dirty="0"/>
              <a:t>Hlavní změny v důchodovém pojištění schválené v roce 2021</a:t>
            </a:r>
          </a:p>
        </p:txBody>
      </p:sp>
      <p:sp>
        <p:nvSpPr>
          <p:cNvPr id="5" name="Zástupný obsah 4">
            <a:extLst>
              <a:ext uri="{FF2B5EF4-FFF2-40B4-BE49-F238E27FC236}">
                <a16:creationId xmlns:a16="http://schemas.microsoft.com/office/drawing/2014/main" id="{3B5A7FB4-25C5-4956-B284-413DECECDBDD}"/>
              </a:ext>
            </a:extLst>
          </p:cNvPr>
          <p:cNvSpPr>
            <a:spLocks noGrp="1"/>
          </p:cNvSpPr>
          <p:nvPr>
            <p:ph idx="1"/>
          </p:nvPr>
        </p:nvSpPr>
        <p:spPr>
          <a:xfrm>
            <a:off x="719400" y="2139677"/>
            <a:ext cx="10753200" cy="4139998"/>
          </a:xfrm>
        </p:spPr>
        <p:txBody>
          <a:bodyPr/>
          <a:lstStyle/>
          <a:p>
            <a:r>
              <a:rPr lang="cs-CZ" b="1" i="0" dirty="0">
                <a:solidFill>
                  <a:srgbClr val="393939"/>
                </a:solidFill>
                <a:effectLst/>
                <a:latin typeface="pt_sans"/>
              </a:rPr>
              <a:t>Zákon č. 323/2021 Sb.</a:t>
            </a:r>
            <a:r>
              <a:rPr lang="cs-CZ" b="0" i="0" dirty="0">
                <a:solidFill>
                  <a:srgbClr val="393939"/>
                </a:solidFill>
                <a:effectLst/>
                <a:latin typeface="pt_sans"/>
              </a:rPr>
              <a:t>, kterým se mění zákon č. 155/1995 Sb., o důchodovém pojištění, ve znění pozdějších předpisů, a zákon č. 582/1991 Sb., o organizaci a provádění sociálního zabezpečení, ve znění pozdějších předpisů:</a:t>
            </a:r>
          </a:p>
          <a:p>
            <a:pPr lvl="1">
              <a:buFont typeface="Wingdings" panose="05000000000000000000" pitchFamily="2" charset="2"/>
              <a:buChar char="Ø"/>
            </a:pPr>
            <a:r>
              <a:rPr lang="cs-CZ" b="0" i="0" dirty="0">
                <a:solidFill>
                  <a:srgbClr val="393939"/>
                </a:solidFill>
                <a:effectLst/>
                <a:latin typeface="pt_sans"/>
              </a:rPr>
              <a:t>zvýšení procentní výměry o 300 Kč – účinnost dnem 1. 1. 2022, </a:t>
            </a:r>
          </a:p>
          <a:p>
            <a:pPr lvl="1">
              <a:buFont typeface="Wingdings" panose="05000000000000000000" pitchFamily="2" charset="2"/>
              <a:buChar char="Ø"/>
            </a:pPr>
            <a:r>
              <a:rPr lang="cs-CZ" b="0" i="0" dirty="0">
                <a:solidFill>
                  <a:srgbClr val="393939"/>
                </a:solidFill>
                <a:effectLst/>
                <a:latin typeface="pt_sans"/>
              </a:rPr>
              <a:t>zvýšení procentní výměry starobního důchodu za každé vychované dítě o 500 Kč – účinnost dnem 1. 1. 2023, </a:t>
            </a:r>
          </a:p>
          <a:p>
            <a:pPr lvl="1">
              <a:buFont typeface="Wingdings" panose="05000000000000000000" pitchFamily="2" charset="2"/>
              <a:buChar char="Ø"/>
            </a:pPr>
            <a:r>
              <a:rPr lang="cs-CZ" b="0" i="0" dirty="0">
                <a:solidFill>
                  <a:srgbClr val="393939"/>
                </a:solidFill>
                <a:effectLst/>
                <a:latin typeface="pt_sans"/>
              </a:rPr>
              <a:t>nekrácení starobního důchodu, na který vznikne nárok před dosažením důchodového věku osobám začleněných do složek IZS – účinnost dnem 1. 1. 2023</a:t>
            </a:r>
          </a:p>
          <a:p>
            <a:pPr marL="72000" indent="0">
              <a:buNone/>
            </a:pPr>
            <a:endParaRPr lang="cs-CZ" dirty="0">
              <a:solidFill>
                <a:srgbClr val="393939"/>
              </a:solidFill>
              <a:latin typeface="pt_sans"/>
            </a:endParaRPr>
          </a:p>
          <a:p>
            <a:pPr marL="72000" indent="0">
              <a:buNone/>
            </a:pPr>
            <a:r>
              <a:rPr lang="cs-CZ" sz="2000" dirty="0">
                <a:hlinkClick r:id="rId2"/>
              </a:rPr>
              <a:t>Hlavní změny v důchodovém pojištění schválené v roce 2021 (mpsv.cz)</a:t>
            </a:r>
            <a:endParaRPr lang="cs-CZ" sz="2000" dirty="0"/>
          </a:p>
        </p:txBody>
      </p:sp>
    </p:spTree>
    <p:extLst>
      <p:ext uri="{BB962C8B-B14F-4D97-AF65-F5344CB8AC3E}">
        <p14:creationId xmlns:p14="http://schemas.microsoft.com/office/powerpoint/2010/main" val="2454037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AD027C-C0AF-4704-840D-14114D7E12F3}"/>
              </a:ext>
            </a:extLst>
          </p:cNvPr>
          <p:cNvSpPr>
            <a:spLocks noGrp="1"/>
          </p:cNvSpPr>
          <p:nvPr>
            <p:ph type="title"/>
          </p:nvPr>
        </p:nvSpPr>
        <p:spPr/>
        <p:txBody>
          <a:bodyPr/>
          <a:lstStyle/>
          <a:p>
            <a:r>
              <a:rPr lang="cs-CZ" dirty="0"/>
              <a:t>Jak hodnotí český důchodový systém OECD (</a:t>
            </a:r>
            <a:r>
              <a:rPr lang="cs-CZ" dirty="0" err="1"/>
              <a:t>Pensions</a:t>
            </a:r>
            <a:r>
              <a:rPr lang="cs-CZ" dirty="0"/>
              <a:t> </a:t>
            </a:r>
            <a:r>
              <a:rPr lang="cs-CZ" dirty="0" err="1"/>
              <a:t>at</a:t>
            </a:r>
            <a:r>
              <a:rPr lang="cs-CZ" dirty="0"/>
              <a:t> a Glance 2019)</a:t>
            </a:r>
          </a:p>
        </p:txBody>
      </p:sp>
      <p:sp>
        <p:nvSpPr>
          <p:cNvPr id="3" name="Zástupný obsah 2">
            <a:extLst>
              <a:ext uri="{FF2B5EF4-FFF2-40B4-BE49-F238E27FC236}">
                <a16:creationId xmlns:a16="http://schemas.microsoft.com/office/drawing/2014/main" id="{7BAB3B9A-F2C6-4783-8648-1DB7A56AC101}"/>
              </a:ext>
            </a:extLst>
          </p:cNvPr>
          <p:cNvSpPr>
            <a:spLocks noGrp="1"/>
          </p:cNvSpPr>
          <p:nvPr>
            <p:ph idx="1"/>
          </p:nvPr>
        </p:nvSpPr>
        <p:spPr>
          <a:xfrm>
            <a:off x="720000" y="2038350"/>
            <a:ext cx="10843350" cy="4527075"/>
          </a:xfrm>
        </p:spPr>
        <p:txBody>
          <a:bodyPr>
            <a:normAutofit lnSpcReduction="10000"/>
          </a:bodyPr>
          <a:lstStyle/>
          <a:p>
            <a:r>
              <a:rPr lang="cs-CZ" dirty="0"/>
              <a:t>Složitost výpočtu důchodů.</a:t>
            </a:r>
          </a:p>
          <a:p>
            <a:pPr lvl="1" algn="just"/>
            <a:r>
              <a:rPr lang="cs-CZ" b="0" i="0" dirty="0">
                <a:solidFill>
                  <a:srgbClr val="000000"/>
                </a:solidFill>
                <a:effectLst/>
                <a:latin typeface="Arial" panose="020B0604020202020204" pitchFamily="34" charset="0"/>
              </a:rPr>
              <a:t>Doporučení: nahradit konstantní procentní výměrou za každé období ekonomické aktivity. Tím by se jednak otevřela cesta ke zřízení individuálních důchodových účtů a zároveň by se dosáhlo toho, že v minulosti nabytá práva již nebudou jakkoliv ovlivněna. </a:t>
            </a:r>
          </a:p>
          <a:p>
            <a:r>
              <a:rPr lang="cs-CZ" dirty="0"/>
              <a:t>Nadměrně dlouhá doba pojištění 30-35 let</a:t>
            </a:r>
          </a:p>
          <a:p>
            <a:pPr lvl="1"/>
            <a:r>
              <a:rPr lang="cs-CZ" dirty="0"/>
              <a:t>Doporučení: snížit, započítat i náhradní dobu pojištění</a:t>
            </a:r>
          </a:p>
          <a:p>
            <a:r>
              <a:rPr lang="cs-CZ" dirty="0"/>
              <a:t>Důchodový systém kumuluje deficity a do budoucna není udržitelný.</a:t>
            </a:r>
          </a:p>
          <a:p>
            <a:pPr lvl="1"/>
            <a:r>
              <a:rPr lang="cs-CZ" dirty="0"/>
              <a:t>Doporučení: Navázat důchodový věk na vývoj očekávané doby dožití. Posílit příjmovou stránku systému, provázáním některých daní na důchodový systém.</a:t>
            </a:r>
          </a:p>
          <a:p>
            <a:r>
              <a:rPr lang="cs-CZ" dirty="0"/>
              <a:t>Posílit zásluhovost systému</a:t>
            </a:r>
          </a:p>
          <a:p>
            <a:pPr lvl="1"/>
            <a:r>
              <a:rPr lang="cs-CZ" dirty="0"/>
              <a:t>Doporučení: motivovat občany spořit v soukromých fondech, případně druhý pilíř.</a:t>
            </a:r>
            <a:br>
              <a:rPr lang="cs-CZ" dirty="0"/>
            </a:br>
            <a:endParaRPr lang="cs-CZ" dirty="0"/>
          </a:p>
        </p:txBody>
      </p:sp>
    </p:spTree>
    <p:extLst>
      <p:ext uri="{BB962C8B-B14F-4D97-AF65-F5344CB8AC3E}">
        <p14:creationId xmlns:p14="http://schemas.microsoft.com/office/powerpoint/2010/main" val="2546723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6A98D2-A4C4-4CF0-9AE3-E2F3369D2A4D}"/>
              </a:ext>
            </a:extLst>
          </p:cNvPr>
          <p:cNvSpPr>
            <a:spLocks noGrp="1"/>
          </p:cNvSpPr>
          <p:nvPr>
            <p:ph type="title"/>
          </p:nvPr>
        </p:nvSpPr>
        <p:spPr/>
        <p:txBody>
          <a:bodyPr/>
          <a:lstStyle/>
          <a:p>
            <a:r>
              <a:rPr lang="cs-CZ" dirty="0"/>
              <a:t>Ale co náklady?</a:t>
            </a:r>
          </a:p>
        </p:txBody>
      </p:sp>
      <p:sp>
        <p:nvSpPr>
          <p:cNvPr id="3" name="Zástupný obsah 2">
            <a:extLst>
              <a:ext uri="{FF2B5EF4-FFF2-40B4-BE49-F238E27FC236}">
                <a16:creationId xmlns:a16="http://schemas.microsoft.com/office/drawing/2014/main" id="{FA5FBF53-D663-4A04-950B-E1A788AD9AD6}"/>
              </a:ext>
            </a:extLst>
          </p:cNvPr>
          <p:cNvSpPr>
            <a:spLocks noGrp="1"/>
          </p:cNvSpPr>
          <p:nvPr>
            <p:ph idx="1"/>
          </p:nvPr>
        </p:nvSpPr>
        <p:spPr>
          <a:xfrm>
            <a:off x="720000" y="1523684"/>
            <a:ext cx="11159066" cy="5246051"/>
          </a:xfrm>
        </p:spPr>
        <p:txBody>
          <a:bodyPr>
            <a:normAutofit/>
          </a:bodyPr>
          <a:lstStyle/>
          <a:p>
            <a:r>
              <a:rPr lang="cs-CZ" dirty="0"/>
              <a:t>Predikce nákladů na důchodové systémy dle OECD str. 205:</a:t>
            </a:r>
            <a:endParaRPr lang="cs-CZ" dirty="0">
              <a:hlinkClick r:id="rId2">
                <a:extLst>
                  <a:ext uri="{A12FA001-AC4F-418D-AE19-62706E023703}">
                    <ahyp:hlinkClr xmlns:ahyp="http://schemas.microsoft.com/office/drawing/2018/hyperlinkcolor" val="tx"/>
                  </a:ext>
                </a:extLst>
              </a:hlinkClick>
            </a:endParaRPr>
          </a:p>
          <a:p>
            <a:pPr marL="324000" lvl="1" indent="0">
              <a:buNone/>
            </a:pPr>
            <a:r>
              <a:rPr lang="cs-CZ" dirty="0">
                <a:hlinkClick r:id="rId2"/>
              </a:rPr>
              <a:t>https://www.oecd-ilibrary.org/docserver/b6d3dcfc-en.pdf?expires=1619596217&amp;id=id&amp;accname=guest&amp;checksum=0D8C46BF8E99BD45757C75E175A40976</a:t>
            </a:r>
            <a:endParaRPr lang="cs-CZ" dirty="0"/>
          </a:p>
          <a:p>
            <a:pPr marL="324000" lvl="1" indent="0">
              <a:buNone/>
            </a:pPr>
            <a:endParaRPr lang="cs-CZ" dirty="0"/>
          </a:p>
          <a:p>
            <a:r>
              <a:rPr lang="cs-CZ" dirty="0"/>
              <a:t>A co s tím:</a:t>
            </a:r>
          </a:p>
          <a:p>
            <a:pPr lvl="1"/>
            <a:r>
              <a:rPr lang="cs-CZ" dirty="0"/>
              <a:t>Reforma, ale co to je, jaká, kdy a s čím počítat?</a:t>
            </a:r>
          </a:p>
          <a:p>
            <a:pPr lvl="1"/>
            <a:r>
              <a:rPr lang="cs-CZ" dirty="0"/>
              <a:t>Parametrické změny:</a:t>
            </a:r>
          </a:p>
          <a:p>
            <a:pPr lvl="2"/>
            <a:r>
              <a:rPr lang="cs-CZ" dirty="0"/>
              <a:t>věk odchodu do důchodu</a:t>
            </a:r>
          </a:p>
          <a:p>
            <a:pPr lvl="2"/>
            <a:r>
              <a:rPr lang="cs-CZ" dirty="0"/>
              <a:t>délka doby pojištění</a:t>
            </a:r>
          </a:p>
          <a:p>
            <a:pPr lvl="2"/>
            <a:r>
              <a:rPr lang="cs-CZ" dirty="0"/>
              <a:t>náhradový poměr</a:t>
            </a:r>
          </a:p>
          <a:p>
            <a:pPr lvl="2"/>
            <a:r>
              <a:rPr lang="cs-CZ" dirty="0"/>
              <a:t>příjmová stránka systému: daně, zvýšit příspěvky sociálního pojištění</a:t>
            </a:r>
          </a:p>
          <a:p>
            <a:pPr lvl="1"/>
            <a:r>
              <a:rPr lang="cs-CZ" dirty="0"/>
              <a:t>Rodinná, pro populační politika (je to vhodný nástroj?), migrace?</a:t>
            </a:r>
          </a:p>
          <a:p>
            <a:pPr lvl="1"/>
            <a:r>
              <a:rPr lang="cs-CZ" dirty="0"/>
              <a:t>Míra státního paternalismu? </a:t>
            </a:r>
          </a:p>
          <a:p>
            <a:pPr lvl="1"/>
            <a:r>
              <a:rPr lang="cs-CZ" dirty="0"/>
              <a:t>Opravdu je problém v důchodovém systému? Politika bydlení, sociální služby </a:t>
            </a:r>
            <a:br>
              <a:rPr lang="cs-CZ" dirty="0"/>
            </a:br>
            <a:r>
              <a:rPr lang="cs-CZ" dirty="0"/>
              <a:t>pro rodiny a starší lidi? Problematiky zadluženosti domácností? </a:t>
            </a:r>
          </a:p>
          <a:p>
            <a:pPr marL="457200" lvl="1" indent="0">
              <a:buNone/>
            </a:pPr>
            <a:endParaRPr lang="cs-CZ" dirty="0"/>
          </a:p>
          <a:p>
            <a:pPr marL="457200" lvl="1" indent="0">
              <a:buNone/>
            </a:pPr>
            <a:endParaRPr lang="cs-CZ" dirty="0"/>
          </a:p>
          <a:p>
            <a:endParaRPr lang="cs-CZ" dirty="0"/>
          </a:p>
        </p:txBody>
      </p:sp>
    </p:spTree>
    <p:extLst>
      <p:ext uri="{BB962C8B-B14F-4D97-AF65-F5344CB8AC3E}">
        <p14:creationId xmlns:p14="http://schemas.microsoft.com/office/powerpoint/2010/main" val="269481960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muni-fss-prezentace-16-9-cz-v11</Template>
  <TotalTime>2808</TotalTime>
  <Words>5494</Words>
  <Application>Microsoft Office PowerPoint</Application>
  <PresentationFormat>Širokoúhlá obrazovka</PresentationFormat>
  <Paragraphs>842</Paragraphs>
  <Slides>100</Slides>
  <Notes>15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100</vt:i4>
      </vt:variant>
    </vt:vector>
  </HeadingPairs>
  <TitlesOfParts>
    <vt:vector size="110" baseType="lpstr">
      <vt:lpstr>Arial</vt:lpstr>
      <vt:lpstr>Arial CE</vt:lpstr>
      <vt:lpstr>Calibri</vt:lpstr>
      <vt:lpstr>Century Schoolbook</vt:lpstr>
      <vt:lpstr>Monotype Sorts</vt:lpstr>
      <vt:lpstr>pt_sans</vt:lpstr>
      <vt:lpstr>Tahoma</vt:lpstr>
      <vt:lpstr>Times New Roman</vt:lpstr>
      <vt:lpstr>Wingdings</vt:lpstr>
      <vt:lpstr>Prezentace_MU_CZ</vt:lpstr>
      <vt:lpstr>VPLn8805 Ekonomika sociálního státu </vt:lpstr>
      <vt:lpstr>Úkol z minulé přednášky</vt:lpstr>
      <vt:lpstr>Trh práce</vt:lpstr>
      <vt:lpstr>Nobelovka za nový pohled na pracovní trh – minimální mzda</vt:lpstr>
      <vt:lpstr>Nobelovka za nový pohled na pracovní trh - imigrace</vt:lpstr>
      <vt:lpstr>Mzdy a produktivita práce</vt:lpstr>
      <vt:lpstr>Rovnováha trhu práce v mezinárodním srovnání</vt:lpstr>
      <vt:lpstr>Zadání úkolu k řešení</vt:lpstr>
      <vt:lpstr>Typy nezaměstnanosti</vt:lpstr>
      <vt:lpstr>Prezentace aplikace PowerPoint</vt:lpstr>
      <vt:lpstr>Okunův zákon</vt:lpstr>
      <vt:lpstr>Vybrané problémy</vt:lpstr>
      <vt:lpstr>Inflace</vt:lpstr>
      <vt:lpstr>Úkol k zamyšlení</vt:lpstr>
      <vt:lpstr>Prezentace aplikace PowerPoint</vt:lpstr>
      <vt:lpstr>Prezentace aplikace PowerPoint</vt:lpstr>
      <vt:lpstr>Vývoj cenové hladiny v ČR</vt:lpstr>
      <vt:lpstr>Míra inflace</vt:lpstr>
      <vt:lpstr>ČNB </vt:lpstr>
      <vt:lpstr>Phillipsova křivka</vt:lpstr>
      <vt:lpstr>Volní trh nebo státní zásahy?</vt:lpstr>
      <vt:lpstr>Fiskální politika (FP)</vt:lpstr>
      <vt:lpstr>Monetární politika</vt:lpstr>
      <vt:lpstr>Model dokonalé konkurence</vt:lpstr>
      <vt:lpstr>Trh pšenice – příklad dokonalé konkurence</vt:lpstr>
      <vt:lpstr>Tržní selhání</vt:lpstr>
      <vt:lpstr>Trh s gulášem – příklad nedokonalé konkurence</vt:lpstr>
      <vt:lpstr>Charakteristika nedokonalé konkurence </vt:lpstr>
      <vt:lpstr>Dlouhodobá rovnováha  za dokonalé a nedokonalé konkurence</vt:lpstr>
      <vt:lpstr>Externality</vt:lpstr>
      <vt:lpstr>Jedna z mikroekonomických příčin existence veřejného sektoru</vt:lpstr>
      <vt:lpstr>Externality - definice</vt:lpstr>
      <vt:lpstr>Příklady externalit – doplňte tabulku </vt:lpstr>
      <vt:lpstr>Cíle optimálního stavu ekonomiky,  selhání a fiskální funkce</vt:lpstr>
      <vt:lpstr>Co to znamená?</vt:lpstr>
      <vt:lpstr>Negatívni externality</vt:lpstr>
      <vt:lpstr>Důsledky negativní externality</vt:lpstr>
      <vt:lpstr>Pozitivní externality</vt:lpstr>
      <vt:lpstr>Důsledky pozitivní externality</vt:lpstr>
      <vt:lpstr>Dva typy řešení</vt:lpstr>
      <vt:lpstr>Veřejná řešení (Pigou) </vt:lpstr>
      <vt:lpstr>Pigouvská daň</vt:lpstr>
      <vt:lpstr>Veřejná řešení pro a proti</vt:lpstr>
      <vt:lpstr>Soukromá řešení externalit</vt:lpstr>
      <vt:lpstr>Coaseův teorém</vt:lpstr>
      <vt:lpstr>Externality jako spor přístupů</vt:lpstr>
      <vt:lpstr>Asymetrie informaci</vt:lpstr>
      <vt:lpstr>Veřejné statky</vt:lpstr>
      <vt:lpstr>Je např. školství veřejným statkem?</vt:lpstr>
      <vt:lpstr>„Není zlato, co se třpytí“ </vt:lpstr>
      <vt:lpstr>Fikce „obědu zdarma“</vt:lpstr>
      <vt:lpstr>„Selhání“ vlády</vt:lpstr>
      <vt:lpstr>Statky: Institucionální kritérium</vt:lpstr>
      <vt:lpstr>Statky: Ekonomické kritérium</vt:lpstr>
      <vt:lpstr>Vlastnosti (čistých) veřejných statků</vt:lpstr>
      <vt:lpstr>Samuelson:</vt:lpstr>
      <vt:lpstr>Macmillanův slovník:</vt:lpstr>
      <vt:lpstr>Problém „černého pasažéra“</vt:lpstr>
      <vt:lpstr>Princip</vt:lpstr>
      <vt:lpstr>Veřejné statky a veřejně poskytované statky</vt:lpstr>
      <vt:lpstr>Vzdělávání jako veřejně poskytovaný statek</vt:lpstr>
      <vt:lpstr>Jak vzdělávání ovlivňuje?</vt:lpstr>
      <vt:lpstr>Společenská angažovanost</vt:lpstr>
      <vt:lpstr>Zdraví jako přínos vzdělávání</vt:lpstr>
      <vt:lpstr>Oblasti zdraví, na které má vzdělávání vliv</vt:lpstr>
      <vt:lpstr>Efektivnost poskytování vzdělávání vs. rovnost při jeho poskytování</vt:lpstr>
      <vt:lpstr>Individuální a společenské náklady a výnosy ze vzdělání</vt:lpstr>
      <vt:lpstr>Strategie VPL ČR do roku 2030+ </vt:lpstr>
      <vt:lpstr>Lidský kapitál (LK)</vt:lpstr>
      <vt:lpstr>Efektivní využití LK</vt:lpstr>
      <vt:lpstr>Vzdělávání a trh práce</vt:lpstr>
      <vt:lpstr>Vzdělávací politika a politika zaměstnanosti</vt:lpstr>
      <vt:lpstr>Vzdělávání jako veřejně poskytovaný statek</vt:lpstr>
      <vt:lpstr>Vzdělávání jako veřejně poskytovaný statek</vt:lpstr>
      <vt:lpstr>Ekonomika školství </vt:lpstr>
      <vt:lpstr>Financování reg. školství v ČR</vt:lpstr>
      <vt:lpstr>Klasifikace ISCED</vt:lpstr>
      <vt:lpstr>Neformální vzdělávání</vt:lpstr>
      <vt:lpstr>Veřejná volba</vt:lpstr>
      <vt:lpstr>Sociální výdaje a růst světového HDP na osobu</vt:lpstr>
      <vt:lpstr>Dlouhodobý trend vs. krátkodobé oscilace</vt:lpstr>
      <vt:lpstr>Ekonomický růst</vt:lpstr>
      <vt:lpstr>Typická rodina v Británii s majetkem</vt:lpstr>
      <vt:lpstr>Typická rodina v Mexiku s majetkem</vt:lpstr>
      <vt:lpstr>Typická rodina v Mali s majetkem</vt:lpstr>
      <vt:lpstr>Česká republika</vt:lpstr>
      <vt:lpstr>Příjmové nerovnosti a chudoba</vt:lpstr>
      <vt:lpstr>Důchodový systém</vt:lpstr>
      <vt:lpstr>Důležité aspekty důchodových systémů</vt:lpstr>
      <vt:lpstr>Členění důchodových systémů</vt:lpstr>
      <vt:lpstr>důchody + administrativa = počet odpracovaných let * průměrný vyměřovací základ * příspěvková sazba</vt:lpstr>
      <vt:lpstr>(“příspěvky + zhodnocení“) / naděje na dožití  = důchod + administrativa</vt:lpstr>
      <vt:lpstr>(“příspěvky + zhodnocení“) / naděje na dožití = důchod + administrativa</vt:lpstr>
      <vt:lpstr>Prezentace aplikace PowerPoint</vt:lpstr>
      <vt:lpstr>Pilíře důchodového systému</vt:lpstr>
      <vt:lpstr>Český důchodový systém do 2012 a od 2014</vt:lpstr>
      <vt:lpstr>Hlavní změny v důchodovém pojištění schválené v roce 2021</vt:lpstr>
      <vt:lpstr>Jak hodnotí český důchodový systém OECD (Pensions at a Glance 2019)</vt:lpstr>
      <vt:lpstr>Ale co náklady?</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Gabriela Vaceková</dc:creator>
  <cp:lastModifiedBy>Ucitel</cp:lastModifiedBy>
  <cp:revision>35</cp:revision>
  <cp:lastPrinted>1601-01-01T00:00:00Z</cp:lastPrinted>
  <dcterms:created xsi:type="dcterms:W3CDTF">2021-09-13T16:06:54Z</dcterms:created>
  <dcterms:modified xsi:type="dcterms:W3CDTF">2023-11-25T09:58:17Z</dcterms:modified>
</cp:coreProperties>
</file>