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141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13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6" r:id="rId125"/>
    <p:sldId id="377" r:id="rId126"/>
    <p:sldId id="378" r:id="rId127"/>
    <p:sldId id="379" r:id="rId128"/>
    <p:sldId id="380" r:id="rId129"/>
    <p:sldId id="381" r:id="rId130"/>
    <p:sldId id="382" r:id="rId131"/>
    <p:sldId id="383" r:id="rId132"/>
    <p:sldId id="384" r:id="rId133"/>
    <p:sldId id="385" r:id="rId134"/>
    <p:sldId id="386" r:id="rId135"/>
    <p:sldId id="387" r:id="rId136"/>
    <p:sldId id="388" r:id="rId137"/>
    <p:sldId id="389" r:id="rId138"/>
    <p:sldId id="390" r:id="rId139"/>
    <p:sldId id="391" r:id="rId140"/>
    <p:sldId id="392" r:id="rId141"/>
    <p:sldId id="393" r:id="rId142"/>
    <p:sldId id="394" r:id="rId143"/>
    <p:sldId id="395" r:id="rId144"/>
    <p:sldId id="396" r:id="rId145"/>
  </p:sldIdLst>
  <p:sldSz cy="5143500" cx="9144000"/>
  <p:notesSz cx="6858000" cy="9144000"/>
  <p:embeddedFontLst>
    <p:embeddedFont>
      <p:font typeface="Roboto"/>
      <p:regular r:id="rId146"/>
      <p:bold r:id="rId147"/>
      <p:italic r:id="rId148"/>
      <p:boldItalic r:id="rId149"/>
    </p:embeddedFont>
    <p:embeddedFont>
      <p:font typeface="EB Garamond"/>
      <p:regular r:id="rId150"/>
      <p:bold r:id="rId151"/>
      <p:italic r:id="rId152"/>
      <p:boldItalic r:id="rId153"/>
    </p:embeddedFont>
    <p:embeddedFont>
      <p:font typeface="Roboto Mono"/>
      <p:regular r:id="rId154"/>
      <p:bold r:id="rId155"/>
      <p:italic r:id="rId156"/>
      <p:boldItalic r:id="rId1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07" Type="http://schemas.openxmlformats.org/officeDocument/2006/relationships/slide" Target="slides/slide103.xml"/><Relationship Id="rId106" Type="http://schemas.openxmlformats.org/officeDocument/2006/relationships/slide" Target="slides/slide102.xml"/><Relationship Id="rId105" Type="http://schemas.openxmlformats.org/officeDocument/2006/relationships/slide" Target="slides/slide101.xml"/><Relationship Id="rId104" Type="http://schemas.openxmlformats.org/officeDocument/2006/relationships/slide" Target="slides/slide100.xml"/><Relationship Id="rId109" Type="http://schemas.openxmlformats.org/officeDocument/2006/relationships/slide" Target="slides/slide105.xml"/><Relationship Id="rId108" Type="http://schemas.openxmlformats.org/officeDocument/2006/relationships/slide" Target="slides/slide104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103" Type="http://schemas.openxmlformats.org/officeDocument/2006/relationships/slide" Target="slides/slide99.xml"/><Relationship Id="rId102" Type="http://schemas.openxmlformats.org/officeDocument/2006/relationships/slide" Target="slides/slide98.xml"/><Relationship Id="rId101" Type="http://schemas.openxmlformats.org/officeDocument/2006/relationships/slide" Target="slides/slide97.xml"/><Relationship Id="rId100" Type="http://schemas.openxmlformats.org/officeDocument/2006/relationships/slide" Target="slides/slide96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29" Type="http://schemas.openxmlformats.org/officeDocument/2006/relationships/slide" Target="slides/slide125.xml"/><Relationship Id="rId128" Type="http://schemas.openxmlformats.org/officeDocument/2006/relationships/slide" Target="slides/slide124.xml"/><Relationship Id="rId127" Type="http://schemas.openxmlformats.org/officeDocument/2006/relationships/slide" Target="slides/slide123.xml"/><Relationship Id="rId126" Type="http://schemas.openxmlformats.org/officeDocument/2006/relationships/slide" Target="slides/slide122.xml"/><Relationship Id="rId26" Type="http://schemas.openxmlformats.org/officeDocument/2006/relationships/slide" Target="slides/slide22.xml"/><Relationship Id="rId121" Type="http://schemas.openxmlformats.org/officeDocument/2006/relationships/slide" Target="slides/slide117.xml"/><Relationship Id="rId25" Type="http://schemas.openxmlformats.org/officeDocument/2006/relationships/slide" Target="slides/slide21.xml"/><Relationship Id="rId120" Type="http://schemas.openxmlformats.org/officeDocument/2006/relationships/slide" Target="slides/slide116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125" Type="http://schemas.openxmlformats.org/officeDocument/2006/relationships/slide" Target="slides/slide121.xml"/><Relationship Id="rId29" Type="http://schemas.openxmlformats.org/officeDocument/2006/relationships/slide" Target="slides/slide25.xml"/><Relationship Id="rId124" Type="http://schemas.openxmlformats.org/officeDocument/2006/relationships/slide" Target="slides/slide120.xml"/><Relationship Id="rId123" Type="http://schemas.openxmlformats.org/officeDocument/2006/relationships/slide" Target="slides/slide119.xml"/><Relationship Id="rId122" Type="http://schemas.openxmlformats.org/officeDocument/2006/relationships/slide" Target="slides/slide118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11" Type="http://schemas.openxmlformats.org/officeDocument/2006/relationships/slide" Target="slides/slide7.xml"/><Relationship Id="rId99" Type="http://schemas.openxmlformats.org/officeDocument/2006/relationships/slide" Target="slides/slide95.xml"/><Relationship Id="rId10" Type="http://schemas.openxmlformats.org/officeDocument/2006/relationships/slide" Target="slides/slide6.xml"/><Relationship Id="rId98" Type="http://schemas.openxmlformats.org/officeDocument/2006/relationships/slide" Target="slides/slide94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118" Type="http://schemas.openxmlformats.org/officeDocument/2006/relationships/slide" Target="slides/slide114.xml"/><Relationship Id="rId117" Type="http://schemas.openxmlformats.org/officeDocument/2006/relationships/slide" Target="slides/slide113.xml"/><Relationship Id="rId116" Type="http://schemas.openxmlformats.org/officeDocument/2006/relationships/slide" Target="slides/slide112.xml"/><Relationship Id="rId115" Type="http://schemas.openxmlformats.org/officeDocument/2006/relationships/slide" Target="slides/slide111.xml"/><Relationship Id="rId119" Type="http://schemas.openxmlformats.org/officeDocument/2006/relationships/slide" Target="slides/slide115.xml"/><Relationship Id="rId15" Type="http://schemas.openxmlformats.org/officeDocument/2006/relationships/slide" Target="slides/slide11.xml"/><Relationship Id="rId110" Type="http://schemas.openxmlformats.org/officeDocument/2006/relationships/slide" Target="slides/slide106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14" Type="http://schemas.openxmlformats.org/officeDocument/2006/relationships/slide" Target="slides/slide110.xml"/><Relationship Id="rId18" Type="http://schemas.openxmlformats.org/officeDocument/2006/relationships/slide" Target="slides/slide14.xml"/><Relationship Id="rId113" Type="http://schemas.openxmlformats.org/officeDocument/2006/relationships/slide" Target="slides/slide109.xml"/><Relationship Id="rId112" Type="http://schemas.openxmlformats.org/officeDocument/2006/relationships/slide" Target="slides/slide108.xml"/><Relationship Id="rId111" Type="http://schemas.openxmlformats.org/officeDocument/2006/relationships/slide" Target="slides/slide107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8" Type="http://schemas.openxmlformats.org/officeDocument/2006/relationships/slide" Target="slides/slide84.xml"/><Relationship Id="rId150" Type="http://schemas.openxmlformats.org/officeDocument/2006/relationships/font" Target="fonts/EBGaramond-regular.fntdata"/><Relationship Id="rId87" Type="http://schemas.openxmlformats.org/officeDocument/2006/relationships/slide" Target="slides/slide83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149" Type="http://schemas.openxmlformats.org/officeDocument/2006/relationships/font" Target="fonts/Roboto-boldItalic.fntdata"/><Relationship Id="rId4" Type="http://schemas.openxmlformats.org/officeDocument/2006/relationships/notesMaster" Target="notesMasters/notesMaster1.xml"/><Relationship Id="rId148" Type="http://schemas.openxmlformats.org/officeDocument/2006/relationships/font" Target="fonts/Roboto-italic.fntdata"/><Relationship Id="rId9" Type="http://schemas.openxmlformats.org/officeDocument/2006/relationships/slide" Target="slides/slide5.xml"/><Relationship Id="rId143" Type="http://schemas.openxmlformats.org/officeDocument/2006/relationships/slide" Target="slides/slide139.xml"/><Relationship Id="rId142" Type="http://schemas.openxmlformats.org/officeDocument/2006/relationships/slide" Target="slides/slide138.xml"/><Relationship Id="rId141" Type="http://schemas.openxmlformats.org/officeDocument/2006/relationships/slide" Target="slides/slide137.xml"/><Relationship Id="rId140" Type="http://schemas.openxmlformats.org/officeDocument/2006/relationships/slide" Target="slides/slide136.xml"/><Relationship Id="rId5" Type="http://schemas.openxmlformats.org/officeDocument/2006/relationships/slide" Target="slides/slide1.xml"/><Relationship Id="rId147" Type="http://schemas.openxmlformats.org/officeDocument/2006/relationships/font" Target="fonts/Roboto-bold.fntdata"/><Relationship Id="rId6" Type="http://schemas.openxmlformats.org/officeDocument/2006/relationships/slide" Target="slides/slide2.xml"/><Relationship Id="rId146" Type="http://schemas.openxmlformats.org/officeDocument/2006/relationships/font" Target="fonts/Roboto-regular.fntdata"/><Relationship Id="rId7" Type="http://schemas.openxmlformats.org/officeDocument/2006/relationships/slide" Target="slides/slide3.xml"/><Relationship Id="rId145" Type="http://schemas.openxmlformats.org/officeDocument/2006/relationships/slide" Target="slides/slide141.xml"/><Relationship Id="rId8" Type="http://schemas.openxmlformats.org/officeDocument/2006/relationships/slide" Target="slides/slide4.xml"/><Relationship Id="rId144" Type="http://schemas.openxmlformats.org/officeDocument/2006/relationships/slide" Target="slides/slide14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139" Type="http://schemas.openxmlformats.org/officeDocument/2006/relationships/slide" Target="slides/slide135.xml"/><Relationship Id="rId138" Type="http://schemas.openxmlformats.org/officeDocument/2006/relationships/slide" Target="slides/slide134.xml"/><Relationship Id="rId137" Type="http://schemas.openxmlformats.org/officeDocument/2006/relationships/slide" Target="slides/slide133.xml"/><Relationship Id="rId132" Type="http://schemas.openxmlformats.org/officeDocument/2006/relationships/slide" Target="slides/slide128.xml"/><Relationship Id="rId131" Type="http://schemas.openxmlformats.org/officeDocument/2006/relationships/slide" Target="slides/slide127.xml"/><Relationship Id="rId130" Type="http://schemas.openxmlformats.org/officeDocument/2006/relationships/slide" Target="slides/slide126.xml"/><Relationship Id="rId136" Type="http://schemas.openxmlformats.org/officeDocument/2006/relationships/slide" Target="slides/slide132.xml"/><Relationship Id="rId135" Type="http://schemas.openxmlformats.org/officeDocument/2006/relationships/slide" Target="slides/slide131.xml"/><Relationship Id="rId134" Type="http://schemas.openxmlformats.org/officeDocument/2006/relationships/slide" Target="slides/slide130.xml"/><Relationship Id="rId133" Type="http://schemas.openxmlformats.org/officeDocument/2006/relationships/slide" Target="slides/slide12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154" Type="http://schemas.openxmlformats.org/officeDocument/2006/relationships/font" Target="fonts/RobotoMono-regular.fntdata"/><Relationship Id="rId58" Type="http://schemas.openxmlformats.org/officeDocument/2006/relationships/slide" Target="slides/slide54.xml"/><Relationship Id="rId153" Type="http://schemas.openxmlformats.org/officeDocument/2006/relationships/font" Target="fonts/EBGaramond-boldItalic.fntdata"/><Relationship Id="rId152" Type="http://schemas.openxmlformats.org/officeDocument/2006/relationships/font" Target="fonts/EBGaramond-italic.fntdata"/><Relationship Id="rId151" Type="http://schemas.openxmlformats.org/officeDocument/2006/relationships/font" Target="fonts/EBGaramond-bold.fntdata"/><Relationship Id="rId157" Type="http://schemas.openxmlformats.org/officeDocument/2006/relationships/font" Target="fonts/RobotoMono-boldItalic.fntdata"/><Relationship Id="rId156" Type="http://schemas.openxmlformats.org/officeDocument/2006/relationships/font" Target="fonts/RobotoMono-italic.fntdata"/><Relationship Id="rId155" Type="http://schemas.openxmlformats.org/officeDocument/2006/relationships/font" Target="fonts/RobotoMon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inyurl.com/datazur3data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rozhlas.cz/zpravy-domov/nemoci-srdce-kardiovaskularni-onemocneni-umrtnost-zdravi_2303300600_jab" TargetMode="External"/><Relationship Id="rId3" Type="http://schemas.openxmlformats.org/officeDocument/2006/relationships/hyperlink" Target="https://www.irozhlas.cz/zpravy-domov/reforma-psychiatricke-pece-psychiatrie-psychologie-psychoterapie_2201030500_jab" TargetMode="External"/><Relationship Id="rId4" Type="http://schemas.openxmlformats.org/officeDocument/2006/relationships/hyperlink" Target="https://www.irozhlas.cz/zpravy-svet/ukrajina-statistika-demografie-populace_2204190500_jab" TargetMode="External"/><Relationship Id="rId10" Type="http://schemas.openxmlformats.org/officeDocument/2006/relationships/hyperlink" Target="https://www.irozhlas.cz/sport/olympijske-hry/olympijske-hry-peking-vyska-vaha_2202040706_jab" TargetMode="External"/><Relationship Id="rId9" Type="http://schemas.openxmlformats.org/officeDocument/2006/relationships/hyperlink" Target="https://www.irozhlas.cz/zpravy-domov/spolu-ods-ano-koalice-komunalni-volby-radnice-okresni-mesta_2211140500_jgr" TargetMode="External"/><Relationship Id="rId5" Type="http://schemas.openxmlformats.org/officeDocument/2006/relationships/hyperlink" Target="https://www.irozhlas.cz/zpravy-domov/dostupnost-psychoterapie-terapie-cena-sezeni-data-regiony-pojistovny-vzp_2212200600_jab" TargetMode="External"/><Relationship Id="rId6" Type="http://schemas.openxmlformats.org/officeDocument/2006/relationships/hyperlink" Target="https://www.irozhlas.cz/volby/brno-volby-politika-zastupitelstvo-hlasovani_2209160600_krz" TargetMode="External"/><Relationship Id="rId7" Type="http://schemas.openxmlformats.org/officeDocument/2006/relationships/hyperlink" Target="https://www.irozhlas.cz/zpravy-domov/cirkev-restituce-zemedelstvi-ekologie-puda-louky-grafy-data_2206070600_jab" TargetMode="External"/><Relationship Id="rId8" Type="http://schemas.openxmlformats.org/officeDocument/2006/relationships/hyperlink" Target="https://www.irozhlas.cz/zpravy-domov/umrtnost-data-muzi-zeny-zelezna-opona-cesko-rakousko-nemecko-ockovani_1901210600_jab" TargetMode="Externa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vox.com/2015/11/28/9811654/finland-bear-map" TargetMode="Externa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kurzy.cz/makroekonomika/nezamestnanost/" TargetMode="Externa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vox.com/2015/11/19/9758062/y-axis-zero-chart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highcharts.com/demo" TargetMode="External"/><Relationship Id="rId3" Type="http://schemas.openxmlformats.org/officeDocument/2006/relationships/hyperlink" Target="https://extremepresentation.typepad.com/files/choosing-a-good-chart-09.pdf" TargetMode="Externa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lorbrewer2.org/" TargetMode="Externa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oogle.com/search?q=amazing+pie+chart&amp;tbm=isch&amp;ved=2ahUKEwiN-LaTr_-CAxWxpCcCHczwCA8Q2-cCegQIABAA&amp;oq=amazing+pie+chart&amp;gs_lcp=CgNpbWcQAzIHCAAQgAQQEzoGCAAQBxAeOggIABAIEAcQHlC8B1iNDmC6EWgAcAB4AIABY4gBswWSAQE5mAEAoAEBqgELZ3dzLXdpei1pbWfAAQE&amp;sclient=img&amp;ei=mcxyZc3HELHJnsEPzOGjeA&amp;bih=738&amp;biw=1536" TargetMode="Externa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lorbrewer2.org/" TargetMode="Externa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rozhlas.cz/zpravy-domov/dusevni-pece-centra-zdravi-nedostatek_2311210700_jas" TargetMode="External"/><Relationship Id="rId3" Type="http://schemas.openxmlformats.org/officeDocument/2006/relationships/hyperlink" Target="https://www.irozhlas.cz/zpravy-domov/samota-osamelost-domacnosti-jednotlivcu-scitani-obyvatel-singles-seniori_2304270500_jab" TargetMode="Externa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oogle.com/search?q=amazing+pie+chart&amp;tbm=isch&amp;ved=2ahUKEwiN-LaTr_-CAxWxpCcCHczwCA8Q2-cCegQIABAA&amp;oq=amazing+pie+chart&amp;gs_lcp=CgNpbWcQAzIHCAAQgAQQEzoGCAAQBxAeOggIABAIEAcQHlC8B1iNDmC6EWgAcAB4AIABY4gBswWSAQE5mAEAoAEBqgELZ3dzLXdpei1pbWfAAQE&amp;sclient=img&amp;ei=mcxyZc3HELHJnsEPzOGjeA&amp;bih=738&amp;biw=1536" TargetMode="Externa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hn.cz/c1-62241760-podivejte-se-kdo-vyhral-u-vas-vysledky-voleb-ve-vsech-obcich" TargetMode="Externa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blog.aktualne.cz/blogy/michal-skop.php?itemid=22999" TargetMode="Externa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igma.com/" TargetMode="Externa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highcharts.com/demo" TargetMode="External"/><Relationship Id="rId3" Type="http://schemas.openxmlformats.org/officeDocument/2006/relationships/hyperlink" Target="https://www.highcharts.com/chartchooser/" TargetMode="External"/><Relationship Id="rId4" Type="http://schemas.openxmlformats.org/officeDocument/2006/relationships/hyperlink" Target="https://api.highcharts.com/highcharts/" TargetMode="External"/><Relationship Id="rId5" Type="http://schemas.openxmlformats.org/officeDocument/2006/relationships/hyperlink" Target="https://shancarter.github.io/mr-data-converter/" TargetMode="Externa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hancarter.github.io/mr-data-converter/" TargetMode="Externa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marektomas.cz/predmet-iskm56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nformationisbeautifulawards.com/showcase/4191-migration-waves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rozhlas.cz/volby/obecni-komunalni-volby-2018-politika-kandidatky-demografie-kscm_1808301010_jab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rozhlas.cz/zpravy-domov/brno-dopravni-prestupky-mapa-mestska-statni-policie-parkovani_2311150500_jab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rozhlas.cz/zpravy-domov/radnicni-koalice-cssd-bude-mit-primatora-ve-ctyrech-krajskych-mestech-kde-vyhralo-ano_201411030800_jbocek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rozhlas.cz/zpravy-domov/cirkev-restituce-zemedelstvi-ekologie-puda-louky-grafy-data_2206070600_jab" TargetMode="Externa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rozhlas.cz/zpravy-domov/radnicni-koalice-cssd-bude-mit-primatora-ve-ctyrech-krajskych-mestech-kde-vyhralo-ano_201411030800_jbocek" TargetMode="Externa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rozhlas.cz/zpravy-domov/brno-dopravni-prestupky-mapa-mestska-statni-policie-parkovani_2311150500_jab" TargetMode="Externa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rozhlas.cz/zpravy-domov/cirkev-restituce-zemedelstvi-ekologie-puda-louky-grafy-data_2206070600_jab" TargetMode="Externa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hatefree.cz/blo/analyzy/1129-inforgrafika-uprchlici-a-cisla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argetmap.com/viewer.aspx?reportId=3073" TargetMode="Externa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nformationisbeautiful.net/visualizations/colours-in-cultures/" TargetMode="Externa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rozhlas.cz/zpravy-domov/radnicni-koalice-cssd-bude-mit-primatora-ve-ctyrech-krajskych-mestech-kde-vyhralo-ano_201411030800_jbocek" TargetMode="Externa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rozhlas.cz/zpravy-domov/samota-osamelost-domacnosti-jednotlivcu-scitani-obyvatel-singles-seniori_2304270500_jab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lorbrewer2.org/" TargetMode="Externa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lorbrewer2.org/" TargetMode="Externa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lorbrewer2.org/" TargetMode="Externa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edwardtufte.com/tufte/" TargetMode="Externa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22d88880e58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22d88880e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https://tinyurl.com/datazur3data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a2eac9547d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a2eac954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line, bar, dumbbell: </a:t>
            </a:r>
            <a:r>
              <a:rPr lang="cs" u="sng">
                <a:solidFill>
                  <a:schemeClr val="hlink"/>
                </a:solidFill>
                <a:hlinkClick r:id="rId2"/>
              </a:rPr>
              <a:t>https://www.irozhlas.cz/zpravy-domov/nemoci-srdce-kardiovaskularni-onemocneni-umrtnost-zdravi_2303300600_jab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scatter, stream: </a:t>
            </a:r>
            <a:r>
              <a:rPr lang="cs" u="sng">
                <a:solidFill>
                  <a:schemeClr val="hlink"/>
                </a:solidFill>
                <a:hlinkClick r:id="rId3"/>
              </a:rPr>
              <a:t>https://www.irozhlas.cz/zpravy-domov/reforma-psychiatricke-pece-psychiatrie-psychologie-psychoterapie_2201030500_jab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honeycomb: </a:t>
            </a:r>
            <a:r>
              <a:rPr lang="cs" u="sng">
                <a:solidFill>
                  <a:schemeClr val="hlink"/>
                </a:solidFill>
                <a:hlinkClick r:id="rId4"/>
              </a:rPr>
              <a:t>https://www.irozhlas.cz/zpravy-svet/ukrajina-statistika-demografie-populace_2204190500_jab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slope, čtverečky, figurky: </a:t>
            </a:r>
            <a:r>
              <a:rPr lang="cs" u="sng">
                <a:solidFill>
                  <a:schemeClr val="hlink"/>
                </a:solidFill>
                <a:hlinkClick r:id="rId5"/>
              </a:rPr>
              <a:t>https://www.irozhlas.cz/zpravy-domov/dostupnost-psychoterapie-terapie-cena-sezeni-data-regiony-pojistovny-vzp_2212200600_jab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network graph: </a:t>
            </a:r>
            <a:r>
              <a:rPr lang="cs" u="sng">
                <a:solidFill>
                  <a:schemeClr val="hlink"/>
                </a:solidFill>
                <a:hlinkClick r:id="rId6"/>
              </a:rPr>
              <a:t>https://www.irozhlas.cz/volby/brno-volby-politika-zastupitelstvo-hlasovani_2209160600_krz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pseudomapa: </a:t>
            </a:r>
            <a:r>
              <a:rPr lang="cs" u="sng">
                <a:solidFill>
                  <a:schemeClr val="hlink"/>
                </a:solidFill>
                <a:hlinkClick r:id="rId7"/>
              </a:rPr>
              <a:t>https://www.irozhlas.cz/zpravy-domov/cirkev-restituce-zemedelstvi-ekologie-puda-louky-grafy-data_2206070600_jab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čtverečky: </a:t>
            </a:r>
            <a:r>
              <a:rPr lang="cs" u="sng">
                <a:solidFill>
                  <a:schemeClr val="hlink"/>
                </a:solidFill>
                <a:hlinkClick r:id="rId8"/>
              </a:rPr>
              <a:t>https://www.irozhlas.cz/zpravy-domov/umrtnost-data-muzi-zeny-zelezna-opona-cesko-rakousko-nemecko-ockovani_1901210600_jab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pseudo sna: </a:t>
            </a:r>
            <a:r>
              <a:rPr lang="cs" u="sng">
                <a:solidFill>
                  <a:schemeClr val="hlink"/>
                </a:solidFill>
                <a:hlinkClick r:id="rId9"/>
              </a:rPr>
              <a:t>https://www.irozhlas.cz/zpravy-domov/spolu-ods-ano-koalice-komunalni-volby-radnice-okresni-mesta_2211140500_jgr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pure divno: </a:t>
            </a:r>
            <a:r>
              <a:rPr lang="cs" u="sng">
                <a:solidFill>
                  <a:schemeClr val="hlink"/>
                </a:solidFill>
                <a:hlinkClick r:id="rId10"/>
              </a:rPr>
              <a:t>https://www.irozhlas.cz/sport/olympijske-hry/olympijske-hry-peking-vyska-vaha_2202040706_jab</a:t>
            </a:r>
            <a:r>
              <a:rPr lang="cs"/>
              <a:t>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a2f6151acc_0_63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2a2f6151acc_0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https://www.vox.com/2015/11/28/9811654/finland-bear-map</a:t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a2f6151acc_0_65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2a2f6151acc_0_6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a2f6151acc_0_67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2a2f6151acc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a2f6151acc_0_67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2a2f6151acc_0_6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a2f6151acc_0_68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2a2f6151acc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a342d82849_0_8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2a342d82849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https://www.kurzy.cz/makroekonomika/nezamestnanost/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2a2f6151acc_0_5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2a2f6151acc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2a2f6151acc_0_51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2a2f6151acc_0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a342d82849_0_28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2a342d82849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2a2f6151acc_0_69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2a2f6151acc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http://www.vox.com/2015/11/19/9758062/y-axis-zero-chart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a2eac9547d_0_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a2eac9547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https://www.highcharts.com/demo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https://extremepresentation.typepad.com/files/choosing-a-good-chart-09.pdf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2a2f6151acc_0_68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2a2f6151acc_0_6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2a2f6151acc_0_66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2a2f6151acc_0_6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https://colorbrewer2.org/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a2f6151acc_0_52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2a2f6151acc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2a2f6151acc_0_71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2a2f6151acc_0_7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2a2f6151acc_0_72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2a2f6151acc_0_7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2a2f6151acc_0_71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2a2f6151acc_0_7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2a2f6151acc_0_76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2a2f6151acc_0_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google.com/search?q=amazing+pie+chart&amp;tbm=isch&amp;ved=2ahUKEwiN-LaTr_-CAxWxpCcCHczwCA8Q2-cCegQIABAA&amp;oq=amazing+pie+chart&amp;gs_lcp=CgNpbWcQAzIHCAAQgAQQEzoGCAAQBxAeOggIABAIEAcQHlC8B1iNDmC6EWgAcAB4AIABY4gBswWSAQE5mAEAoAEBqgELZ3dzLXdpei1pbWfAAQE&amp;sclient=img&amp;ei=mcxyZc3HELHJnsEPzOGjeA&amp;bih=738&amp;biw=1536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2a342d82849_0_44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2a342d82849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2a342d82849_0_47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2a342d82849_0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a342d82849_0_50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2a342d82849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a342d82849_0_14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a342d82849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a2f6151acc_0_69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2a2f6151acc_0_6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https://colorbrewer2.org/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2a2f6151acc_0_73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2a2f6151acc_0_7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2a2f6151acc_0_74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2a2f6151acc_0_7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2a2f6151acc_0_74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2a2f6151acc_0_7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2a2f6151acc_0_86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2a2f6151acc_0_8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2a2f6151acc_0_90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2a2f6151acc_0_9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https://www.irozhlas.cz/zpravy-domov/dusevni-pece-centra-zdravi-nedostatek_2311210700_jas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https://www.irozhlas.cz/zpravy-domov/samota-osamelost-domacnosti-jednotlivcu-scitani-obyvatel-singles-seniori_2304270500_jab</a:t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2a342d82849_0_53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2a342d82849_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google.com/search?q=amazing+pie+chart&amp;tbm=isch&amp;ved=2ahUKEwiN-LaTr_-CAxWxpCcCHczwCA8Q2-cCegQIABAA&amp;oq=amazing+pie+chart&amp;gs_lcp=CgNpbWcQAzIHCAAQgAQQEzoGCAAQBxAeOggIABAIEAcQHlC8B1iNDmC6EWgAcAB4AIABY4gBswWSAQE5mAEAoAEBqgELZ3dzLXdpei1pbWfAAQE&amp;sclient=img&amp;ei=mcxyZc3HELHJnsEPzOGjeA&amp;bih=738&amp;biw=1536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a2f6151acc_0_85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2a2f6151acc_0_8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https://hn.cz/c1-62241760-podivejte-se-kdo-vyhral-u-vas-vysledky-voleb-ve-vsech-obcich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2a2f6151acc_0_86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2a2f6151acc_0_8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http://blog.aktualne.cz/blogy/michal-skop.php?itemid=22999</a:t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2a2f6151acc_0_83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2a2f6151acc_0_8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a342d82849_0_17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a342d82849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2a2f6151acc_0_77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2a2f6151acc_0_7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2a2f6151acc_0_78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2a2f6151acc_0_7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2a2f6151acc_0_78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2a2f6151acc_0_7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2a2f6151acc_0_78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2a2f6151acc_0_7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2a2f6151acc_0_55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2a2f6151acc_0_5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a2f6151acc_0_25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2a2f6151acc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2a2f6151acc_0_48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2a2f6151acc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https://www.figma.com/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a2f6151acc_0_48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2a2f6151acc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https://www.highcharts.com/demo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https://www.highcharts.com/chartchooser/</a:t>
            </a:r>
            <a:r>
              <a:rPr lang="cs">
                <a:solidFill>
                  <a:schemeClr val="dk1"/>
                </a:solidFill>
              </a:rPr>
              <a:t>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4"/>
              </a:rPr>
              <a:t>https://api.highcharts.com/highcharts/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u="sng">
                <a:solidFill>
                  <a:schemeClr val="hlink"/>
                </a:solidFill>
                <a:hlinkClick r:id="rId5"/>
              </a:rPr>
              <a:t>https://shancarter.github.io/mr-data-converter/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2a2f6151acc_0_26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2a2f6151acc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https://shancarter.github.io/mr-data-converter/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2a2f6151acc_0_55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2a2f6151acc_0_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a2eac9547d_0_6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a2eac9547d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2a2f6151acc_0_56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2a2f6151acc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2a2f6151acc_0_43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2a2f6151acc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a2eac9547d_0_6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a2eac9547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a342d82849_0_9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a342d82849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a342d82849_0_9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a342d82849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https://www.marektomas.cz/predmet-iskm56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a342d82849_0_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a342d8284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a2eac9547d_0_7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a2eac9547d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5d603196fb_0_32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" name="Google Shape;34;g25d603196fb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a2eac9547d_0_8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a2eac9547d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a2eac9547d_0_9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a2eac9547d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https://www.informationisbeautifulawards.com/showcase/4191-migration-waves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a2eac9547d_0_9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a2eac9547d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a342d82849_0_1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a342d8284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a2eac9547d_0_1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a2eac9547d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a342d82849_0_2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a342d8284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a2eac9547d_0_1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a2eac9547d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a342d82849_0_10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a342d82849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a2eac9547d_0_13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a2eac9547d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a2eac9547d_0_1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a2eac9547d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8bd096301e_0_9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g28bd096301e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a2eac9547d_0_15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a2eac9547d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https://www.irozhlas.cz/volby/obecni-komunalni-volby-2018-politika-kandidatky-demografie-kscm_1808301010_jab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a2eac9547d_0_14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a2eac9547d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https://www.irozhlas.cz/zpravy-domov/brno-dopravni-prestupky-mapa-mestska-statni-policie-parkovani_2311150500_jab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prestupky.htm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a2eac9547d_0_15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a2eac9547d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https://www.irozhlas.cz/zpravy-domov/radnicni-koalice-cssd-bude-mit-primatora-ve-ctyrech-krajskych-mestech-kde-vyhralo-ano_201411030800_jbocek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a2f6151acc_0_9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a2f6151acc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https://www.irozhlas.cz/zpravy-domov/cirkev-restituce-zemedelstvi-ekologie-puda-louky-grafy-data_2206070600_jab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a2eac9547d_0_17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a2eac9547d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a2eac9547d_0_16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a2eac9547d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a342d82849_0_2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a342d8284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a2eac9547d_0_19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a2eac9547d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a2eac9547d_0_25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a2eac9547d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a2eac9547d_0_3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a2eac9547d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a2eac9547d_0_2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2a2eac9547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a2eac9547d_0_32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a2eac9547d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a2eac9547d_0_33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a2eac9547d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a342d82849_0_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a342d8284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a342d82849_0_4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a342d8284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342d82849_0_11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a342d82849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a342d82849_0_5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a342d8284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a2eac9547d_0_3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a2eac9547d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a2eac9547d_0_35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a2eac9547d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a2eac9547d_0_35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a2eac9547d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a342d82849_0_1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a342d82849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a2eac9547d_0_1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a2eac9547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a342d82849_0_14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a342d82849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a342d82849_0_12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a342d82849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a342d82849_0_13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a342d82849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a2f6151acc_0_3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a2f6151ac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a2f6151acc_0_6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a2f6151acc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a2f6151acc_0_8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a2f6151acc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https://www.irozhlas.cz/zpravy-domov/radnicni-koalice-cssd-bude-mit-primatora-ve-ctyrech-krajskych-mestech-kde-vyhralo-ano_201411030800_jbocek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a342d82849_0_17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a342d82849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a342d82849_0_3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a342d82849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48, 23, 13, 11, 3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a342d82849_0_35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a342d82849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a342d82849_0_43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a342d82849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a2eac9547d_0_2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a2eac9547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a342d82849_0_4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a342d82849_0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a2f6151acc_0_7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a2f6151acc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a342d82849_0_6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a342d8284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a2f6151acc_0_9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2a2f6151acc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https://www.irozhlas.cz/zpravy-domov/brno-dopravni-prestupky-mapa-mestska-statni-policie-parkovani_2311150500_jab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prestupky.htm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a2f6151acc_0_10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a2f6151acc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https://www.irozhlas.cz/zpravy-domov/cirkev-restituce-zemedelstvi-ekologie-puda-louky-grafy-data_2206070600_jab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a342d82849_0_28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a342d82849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a342d82849_0_29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2a342d82849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a342d82849_0_30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a342d82849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a342d82849_0_31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a342d82849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Markétino vykrajovací řešení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a342d82849_0_35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a342d82849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https://www.hatefree.cz/blo/analyzy/1129-inforgrafika-uprchlici-a-cisla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a2eac9547d_0_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a2eac9547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a342d82849_0_36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a342d82849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a342d82849_0_36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a342d82849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a2f6151acc_0_10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2a2f6151acc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a2f6151acc_0_15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a2f6151acc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a2f6151acc_0_17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a2f6151acc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a2f6151acc_0_18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a2f6151acc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https://www.targetmap.com/viewer.aspx?reportId=3073</a:t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a2f6151acc_0_46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a2f6151acc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https://www.informationisbeautiful.net/visualizations/colours-in-cultures/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a2f6151acc_0_18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2a2f6151acc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a2f6151acc_0_22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a2f6151acc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https://www.irozhlas.cz/zpravy-domov/radnicni-koalice-cssd-bude-mit-primatora-ve-ctyrech-krajskych-mestech-kde-vyhralo-ano_201411030800_jbocek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a342d82849_0_8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2a342d82849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https://www.irozhlas.cz/zpravy-domov/samota-osamelost-domacnosti-jednotlivcu-scitani-obyvatel-singles-seniori_2304270500_jab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d603196fb_0_33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d603196fb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a342d82849_0_25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a342d82849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https://colorbrewer2.org/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a2f6151acc_0_14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a2f6151acc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a2f6151acc_0_1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a2f6151acc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a2f6151acc_0_14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2a2f6151acc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a342d82849_0_25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2a342d82849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https://colorbrewer2.org/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a2f6151acc_0_15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2a2f6151acc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a2f6151acc_0_22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2a2f6151acc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https://colorbrewer2.org/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22d31380235_0_4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22d3138023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a2f6151acc_0_49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a2f6151acc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a2f6151acc_0_59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2a2f6151acc_0_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a2eac9547d_0_5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a2eac9547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a2f6151acc_0_60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a2f6151acc_0_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a342d82849_0_26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2a342d82849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a342d82849_0_26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a342d82849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a2f6151acc_0_58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a2f6151acc_0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a2f6151acc_0_64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2a2f6151acc_0_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a2f6151acc_0_62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2a2f6151acc_0_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a2f6151acc_0_62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2a2f6151acc_0_6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a342d82849_0_27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2a342d82849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https://www.edwardtufte.com/tufte/</a:t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a2f6151acc_0_62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2a2f6151acc_0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a2f6151acc_0_63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2a2f6151acc_0_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685800" y="2840054"/>
            <a:ext cx="7772400" cy="784738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3" name="Google Shape;13;p3"/>
          <p:cNvSpPr txBox="1"/>
          <p:nvPr>
            <p:ph idx="1" type="body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6" name="Google Shape;16;p4"/>
          <p:cNvSpPr txBox="1"/>
          <p:nvPr>
            <p:ph idx="1" type="body"/>
          </p:nvPr>
        </p:nvSpPr>
        <p:spPr>
          <a:xfrm>
            <a:off x="457200" y="1200150"/>
            <a:ext cx="3994526" cy="372568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2" type="body"/>
          </p:nvPr>
        </p:nvSpPr>
        <p:spPr>
          <a:xfrm>
            <a:off x="4692274" y="1200150"/>
            <a:ext cx="3994526" cy="372568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/>
          <p:nvPr>
            <p:ph idx="1" type="body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hyperlink" Target="https://tinyurl.com/datazur3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gif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82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4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55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54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52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53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69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57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5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58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4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63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65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61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59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4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60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62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6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4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68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66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4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64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75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4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73.jp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80.pn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7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70.pn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74.pn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79.pn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78.pn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4.pn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4.pn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72.pn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1.pn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77.pn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4.png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7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7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0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1.png"/><Relationship Id="rId4" Type="http://schemas.openxmlformats.org/officeDocument/2006/relationships/image" Target="../media/image36.jpg"/><Relationship Id="rId5" Type="http://schemas.openxmlformats.org/officeDocument/2006/relationships/image" Target="../media/image3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4.png"/><Relationship Id="rId4" Type="http://schemas.openxmlformats.org/officeDocument/2006/relationships/image" Target="../media/image36.jpg"/><Relationship Id="rId5" Type="http://schemas.openxmlformats.org/officeDocument/2006/relationships/image" Target="../media/image39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1.png"/><Relationship Id="rId4" Type="http://schemas.openxmlformats.org/officeDocument/2006/relationships/image" Target="../media/image36.jpg"/><Relationship Id="rId5" Type="http://schemas.openxmlformats.org/officeDocument/2006/relationships/image" Target="../media/image39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4.png"/><Relationship Id="rId4" Type="http://schemas.openxmlformats.org/officeDocument/2006/relationships/image" Target="../media/image36.jpg"/><Relationship Id="rId5" Type="http://schemas.openxmlformats.org/officeDocument/2006/relationships/image" Target="../media/image39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0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1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3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51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4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48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6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4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4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4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4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4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4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4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43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49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4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41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45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8"/>
          <p:cNvSpPr txBox="1"/>
          <p:nvPr/>
        </p:nvSpPr>
        <p:spPr>
          <a:xfrm>
            <a:off x="267300" y="4296150"/>
            <a:ext cx="8609400" cy="627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cs" sz="2600" u="sng">
                <a:solidFill>
                  <a:schemeClr val="hlink"/>
                </a:solidFill>
                <a:latin typeface="Roboto Mono"/>
                <a:ea typeface="Roboto Mono"/>
                <a:cs typeface="Roboto Mono"/>
                <a:sym typeface="Roboto Mono"/>
                <a:hlinkClick r:id="rId4"/>
              </a:rPr>
              <a:t>tinyurl.com/datazur3</a:t>
            </a:r>
            <a:r>
              <a:rPr b="1" lang="cs" sz="26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endParaRPr b="1" sz="2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4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9" name="Google Shape;29;p8"/>
          <p:cNvSpPr txBox="1"/>
          <p:nvPr/>
        </p:nvSpPr>
        <p:spPr>
          <a:xfrm>
            <a:off x="267300" y="1552950"/>
            <a:ext cx="8609400" cy="8847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cs" sz="54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DATA V ŽURNALISTICE</a:t>
            </a:r>
            <a:endParaRPr b="1" sz="5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0" name="Google Shape;30;p8"/>
          <p:cNvSpPr txBox="1"/>
          <p:nvPr/>
        </p:nvSpPr>
        <p:spPr>
          <a:xfrm>
            <a:off x="267300" y="638550"/>
            <a:ext cx="8609400" cy="8337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cs" sz="39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JAN BOČEK</a:t>
            </a:r>
            <a:endParaRPr b="1" sz="39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4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1" name="Google Shape;31;p8"/>
          <p:cNvSpPr txBox="1"/>
          <p:nvPr/>
        </p:nvSpPr>
        <p:spPr>
          <a:xfrm>
            <a:off x="267300" y="2543550"/>
            <a:ext cx="8609400" cy="8847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cs" sz="54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VIZUALIZACE</a:t>
            </a:r>
            <a:endParaRPr b="1" sz="5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2000" y="152400"/>
            <a:ext cx="599998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umblr_n5yyubRMTo1t4599co1_1280.jpg" id="668" name="Google Shape;668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9825" y="0"/>
            <a:ext cx="360045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p10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108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MANIPULACE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75" name="Google Shape;675;p108"/>
          <p:cNvSpPr txBox="1"/>
          <p:nvPr/>
        </p:nvSpPr>
        <p:spPr>
          <a:xfrm>
            <a:off x="829025" y="1863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Podsekávání osy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313" y="0"/>
            <a:ext cx="827137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013" y="0"/>
            <a:ext cx="833197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6275" y="152400"/>
            <a:ext cx="427145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388" y="152400"/>
            <a:ext cx="670322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J8MxZsa.jpg" id="700" name="Google Shape;700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5738"/>
            <a:ext cx="9144000" cy="477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000" y="152400"/>
            <a:ext cx="810201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6354" y="1204637"/>
            <a:ext cx="3787800" cy="273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115"/>
          <p:cNvPicPr preferRelativeResize="0"/>
          <p:nvPr/>
        </p:nvPicPr>
        <p:blipFill rotWithShape="1">
          <a:blip r:embed="rId4">
            <a:alphaModFix/>
          </a:blip>
          <a:srcRect b="0" l="0" r="0" t="24499"/>
          <a:stretch/>
        </p:blipFill>
        <p:spPr>
          <a:xfrm>
            <a:off x="318350" y="665625"/>
            <a:ext cx="4271450" cy="365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xxx.png" id="716" name="Google Shape;716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1"/>
            <a:ext cx="9144001" cy="5140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4338"/>
            <a:ext cx="9144000" cy="4362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BgPn9CWoAA58fn.png" id="721" name="Google Shape;721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450" y="271075"/>
            <a:ext cx="4796224" cy="479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11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118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MANIPULACE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28" name="Google Shape;728;p118"/>
          <p:cNvSpPr txBox="1"/>
          <p:nvPr/>
        </p:nvSpPr>
        <p:spPr>
          <a:xfrm>
            <a:off x="829025" y="2625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Koláče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7263" y="0"/>
            <a:ext cx="69094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3800" y="152400"/>
            <a:ext cx="580349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25" y="390525"/>
            <a:ext cx="7981950" cy="421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3775" y="241788"/>
            <a:ext cx="4836450" cy="465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Google Shape;753;p12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123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ZÁSADY PRO PEČENÍ KOLÁČŮ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55" name="Google Shape;755;p123"/>
          <p:cNvSpPr txBox="1"/>
          <p:nvPr/>
        </p:nvSpPr>
        <p:spPr>
          <a:xfrm>
            <a:off x="829025" y="1101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</a:t>
            </a: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aximálně pět výsečí, od 12. hod.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56" name="Google Shape;756;p123"/>
          <p:cNvSpPr txBox="1"/>
          <p:nvPr/>
        </p:nvSpPr>
        <p:spPr>
          <a:xfrm>
            <a:off x="829025" y="1863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nikdy 3D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57" name="Google Shape;757;p123"/>
          <p:cNvSpPr txBox="1"/>
          <p:nvPr/>
        </p:nvSpPr>
        <p:spPr>
          <a:xfrm>
            <a:off x="829025" y="2625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koláč, ne donut!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58" name="Google Shape;758;p123"/>
          <p:cNvSpPr txBox="1"/>
          <p:nvPr/>
        </p:nvSpPr>
        <p:spPr>
          <a:xfrm>
            <a:off x="829025" y="3387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hodnoty i legenda přímo v grafu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59" name="Google Shape;759;p123"/>
          <p:cNvSpPr txBox="1"/>
          <p:nvPr/>
        </p:nvSpPr>
        <p:spPr>
          <a:xfrm>
            <a:off x="829025" y="4149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nebuďte kreativní, pls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4338"/>
            <a:ext cx="9144000" cy="418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125"/>
          <p:cNvPicPr preferRelativeResize="0"/>
          <p:nvPr/>
        </p:nvPicPr>
        <p:blipFill rotWithShape="1">
          <a:blip r:embed="rId3">
            <a:alphaModFix/>
          </a:blip>
          <a:srcRect b="2752" l="1536" r="0" t="0"/>
          <a:stretch/>
        </p:blipFill>
        <p:spPr>
          <a:xfrm>
            <a:off x="1194200" y="648825"/>
            <a:ext cx="6862900" cy="359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3988" y="193738"/>
            <a:ext cx="4756025" cy="475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38062" y="119063"/>
            <a:ext cx="8067876" cy="47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12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127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MANIPULACE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81" name="Google Shape;781;p127"/>
          <p:cNvSpPr txBox="1"/>
          <p:nvPr/>
        </p:nvSpPr>
        <p:spPr>
          <a:xfrm>
            <a:off x="829025" y="3387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Třetí rozměr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7154" y="35237"/>
            <a:ext cx="4889688" cy="507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776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13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130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MANIPULACE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98" name="Google Shape;798;p130"/>
          <p:cNvSpPr txBox="1"/>
          <p:nvPr/>
        </p:nvSpPr>
        <p:spPr>
          <a:xfrm>
            <a:off x="829025" y="4149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Mapování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eatmap.png" id="803" name="Google Shape;803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9526" y="94850"/>
            <a:ext cx="4516850" cy="489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763" y="280988"/>
            <a:ext cx="6848475" cy="458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13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133"/>
          <p:cNvSpPr txBox="1"/>
          <p:nvPr/>
        </p:nvSpPr>
        <p:spPr>
          <a:xfrm>
            <a:off x="676500" y="18519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Vzorce, ne mapu za každou cenu!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4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3138"/>
            <a:ext cx="9144001" cy="4244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136"/>
          <p:cNvPicPr preferRelativeResize="0"/>
          <p:nvPr/>
        </p:nvPicPr>
        <p:blipFill rotWithShape="1">
          <a:blip r:embed="rId3">
            <a:alphaModFix/>
          </a:blip>
          <a:srcRect b="10716" l="5881" r="6729" t="10138"/>
          <a:stretch/>
        </p:blipFill>
        <p:spPr>
          <a:xfrm>
            <a:off x="966088" y="123588"/>
            <a:ext cx="7211824" cy="489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38062" y="119063"/>
            <a:ext cx="8067876" cy="47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/>
          <p:nvPr/>
        </p:nvSpPr>
        <p:spPr>
          <a:xfrm>
            <a:off x="1290395" y="457009"/>
            <a:ext cx="885575" cy="4455650"/>
          </a:xfrm>
          <a:custGeom>
            <a:rect b="b" l="l" r="r" t="t"/>
            <a:pathLst>
              <a:path extrusionOk="0" h="178226" w="35423">
                <a:moveTo>
                  <a:pt x="4503" y="168813"/>
                </a:moveTo>
                <a:cubicBezTo>
                  <a:pt x="4503" y="132352"/>
                  <a:pt x="4378" y="95867"/>
                  <a:pt x="2710" y="59444"/>
                </a:cubicBezTo>
                <a:cubicBezTo>
                  <a:pt x="1406" y="30979"/>
                  <a:pt x="918" y="30999"/>
                  <a:pt x="21" y="2518"/>
                </a:cubicBezTo>
                <a:cubicBezTo>
                  <a:pt x="-64" y="-174"/>
                  <a:pt x="5407" y="2321"/>
                  <a:pt x="8089" y="2070"/>
                </a:cubicBezTo>
                <a:cubicBezTo>
                  <a:pt x="15236" y="1400"/>
                  <a:pt x="22940" y="-1494"/>
                  <a:pt x="29604" y="1173"/>
                </a:cubicBezTo>
                <a:cubicBezTo>
                  <a:pt x="32959" y="2516"/>
                  <a:pt x="34472" y="7008"/>
                  <a:pt x="34983" y="10586"/>
                </a:cubicBezTo>
                <a:cubicBezTo>
                  <a:pt x="37504" y="28241"/>
                  <a:pt x="27805" y="45666"/>
                  <a:pt x="26915" y="63478"/>
                </a:cubicBezTo>
                <a:cubicBezTo>
                  <a:pt x="26527" y="71239"/>
                  <a:pt x="25315" y="79101"/>
                  <a:pt x="26467" y="86786"/>
                </a:cubicBezTo>
                <a:cubicBezTo>
                  <a:pt x="27167" y="91459"/>
                  <a:pt x="30363" y="95545"/>
                  <a:pt x="30949" y="100233"/>
                </a:cubicBezTo>
                <a:cubicBezTo>
                  <a:pt x="34172" y="126031"/>
                  <a:pt x="31397" y="152228"/>
                  <a:pt x="31397" y="178226"/>
                </a:cubicBezTo>
              </a:path>
            </a:pathLst>
          </a:cu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Google Shape;834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1613" y="285750"/>
            <a:ext cx="6505575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" name="Google Shape;839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1613" y="285750"/>
            <a:ext cx="6505575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1613" y="285750"/>
            <a:ext cx="6505575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1613" y="285750"/>
            <a:ext cx="6505575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14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142"/>
          <p:cNvSpPr txBox="1"/>
          <p:nvPr/>
        </p:nvSpPr>
        <p:spPr>
          <a:xfrm>
            <a:off x="248100" y="1643250"/>
            <a:ext cx="8647800" cy="670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4</a:t>
            </a: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. Kreslení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0300" y="0"/>
            <a:ext cx="634340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" name="Google Shape;870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4338"/>
            <a:ext cx="9144000" cy="4362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Google Shape;875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00" y="393513"/>
            <a:ext cx="8839198" cy="4204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" name="Google Shape;880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50" y="152400"/>
            <a:ext cx="800469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14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147"/>
          <p:cNvSpPr txBox="1"/>
          <p:nvPr/>
        </p:nvSpPr>
        <p:spPr>
          <a:xfrm>
            <a:off x="868900" y="2521975"/>
            <a:ext cx="6334200" cy="653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800">
                <a:solidFill>
                  <a:srgbClr val="444444"/>
                </a:solidFill>
                <a:highlight>
                  <a:srgbClr val="EFEFEF"/>
                </a:highlight>
              </a:rPr>
              <a:t>🖉		</a:t>
            </a: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honza.bocek@gmail.com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87" name="Google Shape;887;p147"/>
          <p:cNvSpPr txBox="1"/>
          <p:nvPr/>
        </p:nvSpPr>
        <p:spPr>
          <a:xfrm>
            <a:off x="868900" y="1699425"/>
            <a:ext cx="6334200" cy="698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x		honzabocek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88" name="Google Shape;888;p147"/>
          <p:cNvSpPr txBox="1"/>
          <p:nvPr/>
        </p:nvSpPr>
        <p:spPr>
          <a:xfrm>
            <a:off x="868900" y="921875"/>
            <a:ext cx="6334200" cy="653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500">
                <a:solidFill>
                  <a:srgbClr val="444444"/>
                </a:solidFill>
                <a:highlight>
                  <a:srgbClr val="EFEFEF"/>
                </a:highlight>
                <a:latin typeface="Roboto"/>
                <a:ea typeface="Roboto"/>
                <a:cs typeface="Roboto"/>
                <a:sym typeface="Roboto"/>
              </a:rPr>
              <a:t>🖂		</a:t>
            </a: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samizdat.cz 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yIF2buXEAAC7M3.jpg" id="893" name="Google Shape;893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2400"/>
            <a:ext cx="8189999" cy="453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50" y="152400"/>
            <a:ext cx="8004693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/>
          <p:nvPr/>
        </p:nvSpPr>
        <p:spPr>
          <a:xfrm>
            <a:off x="1727550" y="660950"/>
            <a:ext cx="631575" cy="417175"/>
          </a:xfrm>
          <a:custGeom>
            <a:rect b="b" l="l" r="r" t="t"/>
            <a:pathLst>
              <a:path extrusionOk="0" h="16687" w="33492">
                <a:moveTo>
                  <a:pt x="0" y="0"/>
                </a:moveTo>
                <a:cubicBezTo>
                  <a:pt x="8237" y="0"/>
                  <a:pt x="16516" y="7"/>
                  <a:pt x="24689" y="1028"/>
                </a:cubicBezTo>
                <a:cubicBezTo>
                  <a:pt x="27459" y="1374"/>
                  <a:pt x="31370" y="249"/>
                  <a:pt x="32919" y="2571"/>
                </a:cubicBezTo>
                <a:cubicBezTo>
                  <a:pt x="34065" y="4289"/>
                  <a:pt x="32696" y="6700"/>
                  <a:pt x="32404" y="8744"/>
                </a:cubicBezTo>
                <a:cubicBezTo>
                  <a:pt x="32085" y="10976"/>
                  <a:pt x="33180" y="14077"/>
                  <a:pt x="31376" y="15430"/>
                </a:cubicBezTo>
                <a:cubicBezTo>
                  <a:pt x="28084" y="17899"/>
                  <a:pt x="23121" y="15884"/>
                  <a:pt x="19031" y="15430"/>
                </a:cubicBezTo>
                <a:cubicBezTo>
                  <a:pt x="12726" y="14730"/>
                  <a:pt x="6344" y="15430"/>
                  <a:pt x="0" y="15430"/>
                </a:cubicBezTo>
              </a:path>
            </a:pathLst>
          </a:cu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1" name="Google Shape;121;p22"/>
          <p:cNvSpPr/>
          <p:nvPr/>
        </p:nvSpPr>
        <p:spPr>
          <a:xfrm>
            <a:off x="1752325" y="1648350"/>
            <a:ext cx="2048368" cy="442525"/>
          </a:xfrm>
          <a:custGeom>
            <a:rect b="b" l="l" r="r" t="t"/>
            <a:pathLst>
              <a:path extrusionOk="0" h="17701" w="86566">
                <a:moveTo>
                  <a:pt x="0" y="109"/>
                </a:moveTo>
                <a:cubicBezTo>
                  <a:pt x="18688" y="109"/>
                  <a:pt x="37377" y="109"/>
                  <a:pt x="56065" y="109"/>
                </a:cubicBezTo>
                <a:cubicBezTo>
                  <a:pt x="63103" y="109"/>
                  <a:pt x="70115" y="1137"/>
                  <a:pt x="77153" y="1137"/>
                </a:cubicBezTo>
                <a:cubicBezTo>
                  <a:pt x="80068" y="1137"/>
                  <a:pt x="84280" y="-1288"/>
                  <a:pt x="85897" y="1137"/>
                </a:cubicBezTo>
                <a:cubicBezTo>
                  <a:pt x="87324" y="3277"/>
                  <a:pt x="85897" y="6280"/>
                  <a:pt x="85897" y="8852"/>
                </a:cubicBezTo>
                <a:cubicBezTo>
                  <a:pt x="85897" y="11424"/>
                  <a:pt x="87324" y="14428"/>
                  <a:pt x="85897" y="16568"/>
                </a:cubicBezTo>
                <a:cubicBezTo>
                  <a:pt x="84467" y="18712"/>
                  <a:pt x="80759" y="17082"/>
                  <a:pt x="78182" y="17082"/>
                </a:cubicBezTo>
                <a:cubicBezTo>
                  <a:pt x="72000" y="17082"/>
                  <a:pt x="65847" y="16053"/>
                  <a:pt x="59665" y="16053"/>
                </a:cubicBezTo>
                <a:cubicBezTo>
                  <a:pt x="40291" y="16053"/>
                  <a:pt x="20917" y="16053"/>
                  <a:pt x="1543" y="16053"/>
                </a:cubicBezTo>
              </a:path>
            </a:pathLst>
          </a:cu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2" name="Google Shape;122;p22"/>
          <p:cNvSpPr/>
          <p:nvPr/>
        </p:nvSpPr>
        <p:spPr>
          <a:xfrm>
            <a:off x="1752325" y="2410350"/>
            <a:ext cx="2048368" cy="442525"/>
          </a:xfrm>
          <a:custGeom>
            <a:rect b="b" l="l" r="r" t="t"/>
            <a:pathLst>
              <a:path extrusionOk="0" h="17701" w="86566">
                <a:moveTo>
                  <a:pt x="0" y="109"/>
                </a:moveTo>
                <a:cubicBezTo>
                  <a:pt x="18688" y="109"/>
                  <a:pt x="37377" y="109"/>
                  <a:pt x="56065" y="109"/>
                </a:cubicBezTo>
                <a:cubicBezTo>
                  <a:pt x="63103" y="109"/>
                  <a:pt x="70115" y="1137"/>
                  <a:pt x="77153" y="1137"/>
                </a:cubicBezTo>
                <a:cubicBezTo>
                  <a:pt x="80068" y="1137"/>
                  <a:pt x="84280" y="-1288"/>
                  <a:pt x="85897" y="1137"/>
                </a:cubicBezTo>
                <a:cubicBezTo>
                  <a:pt x="87324" y="3277"/>
                  <a:pt x="85897" y="6280"/>
                  <a:pt x="85897" y="8852"/>
                </a:cubicBezTo>
                <a:cubicBezTo>
                  <a:pt x="85897" y="11424"/>
                  <a:pt x="87324" y="14428"/>
                  <a:pt x="85897" y="16568"/>
                </a:cubicBezTo>
                <a:cubicBezTo>
                  <a:pt x="84467" y="18712"/>
                  <a:pt x="80759" y="17082"/>
                  <a:pt x="78182" y="17082"/>
                </a:cubicBezTo>
                <a:cubicBezTo>
                  <a:pt x="72000" y="17082"/>
                  <a:pt x="65847" y="16053"/>
                  <a:pt x="59665" y="16053"/>
                </a:cubicBezTo>
                <a:cubicBezTo>
                  <a:pt x="40291" y="16053"/>
                  <a:pt x="20917" y="16053"/>
                  <a:pt x="1543" y="16053"/>
                </a:cubicBezTo>
              </a:path>
            </a:pathLst>
          </a:cu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Google Shape;123;p22"/>
          <p:cNvSpPr/>
          <p:nvPr/>
        </p:nvSpPr>
        <p:spPr>
          <a:xfrm>
            <a:off x="1752325" y="3172350"/>
            <a:ext cx="2048368" cy="442525"/>
          </a:xfrm>
          <a:custGeom>
            <a:rect b="b" l="l" r="r" t="t"/>
            <a:pathLst>
              <a:path extrusionOk="0" h="17701" w="86566">
                <a:moveTo>
                  <a:pt x="0" y="109"/>
                </a:moveTo>
                <a:cubicBezTo>
                  <a:pt x="18688" y="109"/>
                  <a:pt x="37377" y="109"/>
                  <a:pt x="56065" y="109"/>
                </a:cubicBezTo>
                <a:cubicBezTo>
                  <a:pt x="63103" y="109"/>
                  <a:pt x="70115" y="1137"/>
                  <a:pt x="77153" y="1137"/>
                </a:cubicBezTo>
                <a:cubicBezTo>
                  <a:pt x="80068" y="1137"/>
                  <a:pt x="84280" y="-1288"/>
                  <a:pt x="85897" y="1137"/>
                </a:cubicBezTo>
                <a:cubicBezTo>
                  <a:pt x="87324" y="3277"/>
                  <a:pt x="85897" y="6280"/>
                  <a:pt x="85897" y="8852"/>
                </a:cubicBezTo>
                <a:cubicBezTo>
                  <a:pt x="85897" y="11424"/>
                  <a:pt x="87324" y="14428"/>
                  <a:pt x="85897" y="16568"/>
                </a:cubicBezTo>
                <a:cubicBezTo>
                  <a:pt x="84467" y="18712"/>
                  <a:pt x="80759" y="17082"/>
                  <a:pt x="78182" y="17082"/>
                </a:cubicBezTo>
                <a:cubicBezTo>
                  <a:pt x="72000" y="17082"/>
                  <a:pt x="65847" y="16053"/>
                  <a:pt x="59665" y="16053"/>
                </a:cubicBezTo>
                <a:cubicBezTo>
                  <a:pt x="40291" y="16053"/>
                  <a:pt x="20917" y="16053"/>
                  <a:pt x="1543" y="16053"/>
                </a:cubicBezTo>
              </a:path>
            </a:pathLst>
          </a:cu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50" y="152400"/>
            <a:ext cx="775570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4"/>
          <p:cNvSpPr txBox="1"/>
          <p:nvPr/>
        </p:nvSpPr>
        <p:spPr>
          <a:xfrm>
            <a:off x="248100" y="1832675"/>
            <a:ext cx="8647800" cy="670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Tomáš Marek: Vizualizace dat na KISK</a:t>
            </a:r>
            <a:endParaRPr b="1" sz="3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/>
          <p:nvPr/>
        </p:nvSpPr>
        <p:spPr>
          <a:xfrm>
            <a:off x="248100" y="1832675"/>
            <a:ext cx="8647800" cy="670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William Playfair (1780+)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663" y="0"/>
            <a:ext cx="889668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838" y="111575"/>
            <a:ext cx="8604323" cy="49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550" y="56063"/>
            <a:ext cx="7172892" cy="503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925" y="76200"/>
            <a:ext cx="720616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0"/>
          <p:cNvSpPr txBox="1"/>
          <p:nvPr/>
        </p:nvSpPr>
        <p:spPr>
          <a:xfrm>
            <a:off x="248100" y="1832675"/>
            <a:ext cx="8647800" cy="670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Charles Joseph Minard (1869)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6538" y="152400"/>
            <a:ext cx="489091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2"/>
          <p:cNvSpPr txBox="1"/>
          <p:nvPr/>
        </p:nvSpPr>
        <p:spPr>
          <a:xfrm>
            <a:off x="248100" y="1479250"/>
            <a:ext cx="8647800" cy="1696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„Probably the best statistical graphic ever drawn.“ 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457200" lvl="0" marL="4572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- Edward Tufte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8200"/>
            <a:ext cx="9143999" cy="4494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9825" y="152400"/>
            <a:ext cx="664436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6"/>
          <p:cNvSpPr txBox="1"/>
          <p:nvPr/>
        </p:nvSpPr>
        <p:spPr>
          <a:xfrm>
            <a:off x="248100" y="1832675"/>
            <a:ext cx="8647800" cy="670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2. Jak čtete grafy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0"/>
          <p:cNvPicPr preferRelativeResize="0"/>
          <p:nvPr/>
        </p:nvPicPr>
        <p:blipFill rotWithShape="1">
          <a:blip r:embed="rId3">
            <a:alphaModFix/>
          </a:blip>
          <a:srcRect b="4122" l="2018" r="1409" t="10887"/>
          <a:stretch/>
        </p:blipFill>
        <p:spPr>
          <a:xfrm>
            <a:off x="2257125" y="1372800"/>
            <a:ext cx="5886901" cy="376425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0"/>
          <p:cNvSpPr/>
          <p:nvPr/>
        </p:nvSpPr>
        <p:spPr>
          <a:xfrm>
            <a:off x="720850" y="4176537"/>
            <a:ext cx="1580600" cy="731925"/>
          </a:xfrm>
          <a:custGeom>
            <a:rect b="b" l="l" r="r" t="t"/>
            <a:pathLst>
              <a:path extrusionOk="0" h="29277" w="63224">
                <a:moveTo>
                  <a:pt x="20895" y="12667"/>
                </a:moveTo>
                <a:cubicBezTo>
                  <a:pt x="17757" y="13391"/>
                  <a:pt x="13525" y="12859"/>
                  <a:pt x="11653" y="15480"/>
                </a:cubicBezTo>
                <a:cubicBezTo>
                  <a:pt x="8823" y="19443"/>
                  <a:pt x="14484" y="27136"/>
                  <a:pt x="19288" y="27937"/>
                </a:cubicBezTo>
                <a:cubicBezTo>
                  <a:pt x="28102" y="29407"/>
                  <a:pt x="37587" y="26231"/>
                  <a:pt x="45407" y="21909"/>
                </a:cubicBezTo>
                <a:cubicBezTo>
                  <a:pt x="47647" y="20671"/>
                  <a:pt x="51030" y="18811"/>
                  <a:pt x="50631" y="16283"/>
                </a:cubicBezTo>
                <a:cubicBezTo>
                  <a:pt x="48670" y="3859"/>
                  <a:pt x="14303" y="-1476"/>
                  <a:pt x="13261" y="11059"/>
                </a:cubicBezTo>
                <a:cubicBezTo>
                  <a:pt x="12781" y="16835"/>
                  <a:pt x="17314" y="24001"/>
                  <a:pt x="22905" y="25526"/>
                </a:cubicBezTo>
                <a:cubicBezTo>
                  <a:pt x="29032" y="27197"/>
                  <a:pt x="39782" y="23036"/>
                  <a:pt x="39782" y="16685"/>
                </a:cubicBezTo>
                <a:cubicBezTo>
                  <a:pt x="39782" y="11945"/>
                  <a:pt x="33918" y="5835"/>
                  <a:pt x="29334" y="7041"/>
                </a:cubicBezTo>
                <a:cubicBezTo>
                  <a:pt x="22912" y="8731"/>
                  <a:pt x="11925" y="16723"/>
                  <a:pt x="16073" y="21909"/>
                </a:cubicBezTo>
                <a:cubicBezTo>
                  <a:pt x="21537" y="28740"/>
                  <a:pt x="41020" y="19318"/>
                  <a:pt x="39782" y="10658"/>
                </a:cubicBezTo>
                <a:cubicBezTo>
                  <a:pt x="38758" y="3493"/>
                  <a:pt x="16432" y="21082"/>
                  <a:pt x="22905" y="24320"/>
                </a:cubicBezTo>
                <a:cubicBezTo>
                  <a:pt x="26428" y="26082"/>
                  <a:pt x="29955" y="20454"/>
                  <a:pt x="32549" y="17489"/>
                </a:cubicBezTo>
                <a:cubicBezTo>
                  <a:pt x="34227" y="15571"/>
                  <a:pt x="30402" y="25124"/>
                  <a:pt x="32951" y="25124"/>
                </a:cubicBezTo>
                <a:cubicBezTo>
                  <a:pt x="34580" y="25124"/>
                  <a:pt x="34345" y="21821"/>
                  <a:pt x="33754" y="20302"/>
                </a:cubicBezTo>
                <a:cubicBezTo>
                  <a:pt x="32733" y="17677"/>
                  <a:pt x="28599" y="15350"/>
                  <a:pt x="26119" y="16685"/>
                </a:cubicBezTo>
                <a:cubicBezTo>
                  <a:pt x="22650" y="18553"/>
                  <a:pt x="25914" y="28893"/>
                  <a:pt x="29736" y="27937"/>
                </a:cubicBezTo>
                <a:cubicBezTo>
                  <a:pt x="32795" y="27172"/>
                  <a:pt x="30608" y="19975"/>
                  <a:pt x="27727" y="18694"/>
                </a:cubicBezTo>
                <a:cubicBezTo>
                  <a:pt x="24859" y="17419"/>
                  <a:pt x="19090" y="21915"/>
                  <a:pt x="20494" y="24722"/>
                </a:cubicBezTo>
                <a:cubicBezTo>
                  <a:pt x="23518" y="30770"/>
                  <a:pt x="39912" y="28638"/>
                  <a:pt x="40585" y="21909"/>
                </a:cubicBezTo>
                <a:cubicBezTo>
                  <a:pt x="41175" y="16007"/>
                  <a:pt x="29115" y="10534"/>
                  <a:pt x="24512" y="14274"/>
                </a:cubicBezTo>
                <a:cubicBezTo>
                  <a:pt x="22422" y="15972"/>
                  <a:pt x="21804" y="20407"/>
                  <a:pt x="23708" y="22311"/>
                </a:cubicBezTo>
                <a:cubicBezTo>
                  <a:pt x="28641" y="27245"/>
                  <a:pt x="43143" y="27927"/>
                  <a:pt x="44604" y="21105"/>
                </a:cubicBezTo>
                <a:cubicBezTo>
                  <a:pt x="45483" y="17003"/>
                  <a:pt x="36737" y="17250"/>
                  <a:pt x="32549" y="17489"/>
                </a:cubicBezTo>
                <a:cubicBezTo>
                  <a:pt x="29166" y="17682"/>
                  <a:pt x="22623" y="17327"/>
                  <a:pt x="22905" y="20704"/>
                </a:cubicBezTo>
                <a:cubicBezTo>
                  <a:pt x="23070" y="22688"/>
                  <a:pt x="27505" y="24420"/>
                  <a:pt x="28530" y="22713"/>
                </a:cubicBezTo>
                <a:cubicBezTo>
                  <a:pt x="31978" y="16970"/>
                  <a:pt x="15539" y="18694"/>
                  <a:pt x="8840" y="18694"/>
                </a:cubicBezTo>
                <a:cubicBezTo>
                  <a:pt x="6466" y="18694"/>
                  <a:pt x="331" y="19026"/>
                  <a:pt x="2009" y="20704"/>
                </a:cubicBezTo>
                <a:cubicBezTo>
                  <a:pt x="4000" y="22695"/>
                  <a:pt x="11000" y="23866"/>
                  <a:pt x="10448" y="21105"/>
                </a:cubicBezTo>
                <a:cubicBezTo>
                  <a:pt x="9813" y="17931"/>
                  <a:pt x="8310" y="14899"/>
                  <a:pt x="6429" y="12265"/>
                </a:cubicBezTo>
                <a:cubicBezTo>
                  <a:pt x="5769" y="11340"/>
                  <a:pt x="4019" y="11462"/>
                  <a:pt x="4822" y="10658"/>
                </a:cubicBezTo>
                <a:cubicBezTo>
                  <a:pt x="6899" y="8581"/>
                  <a:pt x="9921" y="14274"/>
                  <a:pt x="12859" y="14274"/>
                </a:cubicBezTo>
                <a:cubicBezTo>
                  <a:pt x="14386" y="14274"/>
                  <a:pt x="9869" y="12533"/>
                  <a:pt x="8439" y="13069"/>
                </a:cubicBezTo>
                <a:cubicBezTo>
                  <a:pt x="4248" y="14641"/>
                  <a:pt x="0" y="19039"/>
                  <a:pt x="0" y="23516"/>
                </a:cubicBezTo>
                <a:cubicBezTo>
                  <a:pt x="0" y="33004"/>
                  <a:pt x="22464" y="24981"/>
                  <a:pt x="27727" y="17087"/>
                </a:cubicBezTo>
                <a:cubicBezTo>
                  <a:pt x="30105" y="13521"/>
                  <a:pt x="30390" y="7586"/>
                  <a:pt x="27727" y="4228"/>
                </a:cubicBezTo>
                <a:cubicBezTo>
                  <a:pt x="23430" y="-1190"/>
                  <a:pt x="14043" y="-188"/>
                  <a:pt x="7233" y="1014"/>
                </a:cubicBezTo>
                <a:cubicBezTo>
                  <a:pt x="6608" y="1124"/>
                  <a:pt x="6677" y="1603"/>
                  <a:pt x="6831" y="2219"/>
                </a:cubicBezTo>
                <a:cubicBezTo>
                  <a:pt x="7760" y="5935"/>
                  <a:pt x="12340" y="8189"/>
                  <a:pt x="16073" y="9050"/>
                </a:cubicBezTo>
                <a:cubicBezTo>
                  <a:pt x="25354" y="11192"/>
                  <a:pt x="41592" y="16480"/>
                  <a:pt x="44604" y="7443"/>
                </a:cubicBezTo>
                <a:cubicBezTo>
                  <a:pt x="48123" y="-3117"/>
                  <a:pt x="11251" y="-2081"/>
                  <a:pt x="11251" y="9050"/>
                </a:cubicBezTo>
                <a:cubicBezTo>
                  <a:pt x="11251" y="16837"/>
                  <a:pt x="21497" y="22003"/>
                  <a:pt x="28932" y="24320"/>
                </a:cubicBezTo>
                <a:cubicBezTo>
                  <a:pt x="39722" y="27683"/>
                  <a:pt x="52064" y="31397"/>
                  <a:pt x="62686" y="27535"/>
                </a:cubicBezTo>
                <a:cubicBezTo>
                  <a:pt x="63953" y="27075"/>
                  <a:pt x="62602" y="25872"/>
                  <a:pt x="61481" y="25124"/>
                </a:cubicBezTo>
                <a:cubicBezTo>
                  <a:pt x="57592" y="22531"/>
                  <a:pt x="57572" y="22253"/>
                  <a:pt x="53042" y="21105"/>
                </a:cubicBezTo>
                <a:cubicBezTo>
                  <a:pt x="38235" y="17354"/>
                  <a:pt x="20793" y="12868"/>
                  <a:pt x="7233" y="19900"/>
                </a:cubicBezTo>
                <a:cubicBezTo>
                  <a:pt x="-1239" y="24294"/>
                  <a:pt x="42327" y="29239"/>
                  <a:pt x="35763" y="22311"/>
                </a:cubicBezTo>
                <a:cubicBezTo>
                  <a:pt x="31021" y="17305"/>
                  <a:pt x="23654" y="15143"/>
                  <a:pt x="16877" y="13872"/>
                </a:cubicBezTo>
                <a:cubicBezTo>
                  <a:pt x="13323" y="13205"/>
                  <a:pt x="8921" y="11702"/>
                  <a:pt x="6028" y="13872"/>
                </a:cubicBezTo>
                <a:cubicBezTo>
                  <a:pt x="4973" y="14663"/>
                  <a:pt x="8336" y="15306"/>
                  <a:pt x="9644" y="15480"/>
                </a:cubicBezTo>
                <a:cubicBezTo>
                  <a:pt x="11997" y="15794"/>
                  <a:pt x="15414" y="15593"/>
                  <a:pt x="16475" y="13470"/>
                </a:cubicBezTo>
              </a:path>
            </a:pathLst>
          </a:custGeom>
          <a:noFill/>
          <a:ln cap="flat" cmpd="sng" w="1905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" name="Google Shape;43;p10"/>
          <p:cNvSpPr txBox="1"/>
          <p:nvPr/>
        </p:nvSpPr>
        <p:spPr>
          <a:xfrm>
            <a:off x="779425" y="3549100"/>
            <a:ext cx="125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000"/>
              <a:t>OTÁZKY</a:t>
            </a:r>
            <a:endParaRPr b="1" sz="2000"/>
          </a:p>
        </p:txBody>
      </p:sp>
      <p:sp>
        <p:nvSpPr>
          <p:cNvPr id="44" name="Google Shape;44;p10"/>
          <p:cNvSpPr txBox="1"/>
          <p:nvPr/>
        </p:nvSpPr>
        <p:spPr>
          <a:xfrm>
            <a:off x="190875" y="247725"/>
            <a:ext cx="8800200" cy="802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CO SE BUDE DÍT?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5" name="Google Shape;45;p10"/>
          <p:cNvSpPr txBox="1"/>
          <p:nvPr/>
        </p:nvSpPr>
        <p:spPr>
          <a:xfrm>
            <a:off x="419475" y="1727016"/>
            <a:ext cx="3282900" cy="80250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000">
                <a:solidFill>
                  <a:srgbClr val="A61C00"/>
                </a:solidFill>
                <a:highlight>
                  <a:schemeClr val="lt1"/>
                </a:highlight>
                <a:latin typeface="Roboto Mono"/>
                <a:ea typeface="Roboto Mono"/>
                <a:cs typeface="Roboto Mono"/>
                <a:sym typeface="Roboto Mono"/>
              </a:rPr>
              <a:t>3) DATAVIZ</a:t>
            </a:r>
            <a:endParaRPr b="1" sz="4000">
              <a:solidFill>
                <a:srgbClr val="A61C00"/>
              </a:solidFill>
              <a:highlight>
                <a:schemeClr val="lt1"/>
              </a:highlight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6" name="Google Shape;46;p10"/>
          <p:cNvSpPr/>
          <p:nvPr/>
        </p:nvSpPr>
        <p:spPr>
          <a:xfrm>
            <a:off x="3817550" y="2203500"/>
            <a:ext cx="955225" cy="199450"/>
          </a:xfrm>
          <a:custGeom>
            <a:rect b="b" l="l" r="r" t="t"/>
            <a:pathLst>
              <a:path extrusionOk="0" h="7978" w="38209">
                <a:moveTo>
                  <a:pt x="0" y="0"/>
                </a:moveTo>
                <a:cubicBezTo>
                  <a:pt x="13011" y="0"/>
                  <a:pt x="25699" y="4404"/>
                  <a:pt x="38209" y="7978"/>
                </a:cubicBezTo>
              </a:path>
            </a:pathLst>
          </a:custGeom>
          <a:noFill/>
          <a:ln cap="flat" cmpd="sng" w="762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" name="Google Shape;47;p10"/>
          <p:cNvSpPr/>
          <p:nvPr/>
        </p:nvSpPr>
        <p:spPr>
          <a:xfrm>
            <a:off x="4447350" y="2119525"/>
            <a:ext cx="551075" cy="472375"/>
          </a:xfrm>
          <a:custGeom>
            <a:rect b="b" l="l" r="r" t="t"/>
            <a:pathLst>
              <a:path extrusionOk="0" h="18895" w="22043">
                <a:moveTo>
                  <a:pt x="10077" y="0"/>
                </a:moveTo>
                <a:cubicBezTo>
                  <a:pt x="14183" y="2053"/>
                  <a:pt x="15229" y="7671"/>
                  <a:pt x="18475" y="10917"/>
                </a:cubicBezTo>
                <a:cubicBezTo>
                  <a:pt x="20157" y="12599"/>
                  <a:pt x="22669" y="14987"/>
                  <a:pt x="21834" y="17215"/>
                </a:cubicBezTo>
                <a:cubicBezTo>
                  <a:pt x="20997" y="19447"/>
                  <a:pt x="17079" y="17635"/>
                  <a:pt x="14696" y="17635"/>
                </a:cubicBezTo>
                <a:cubicBezTo>
                  <a:pt x="9779" y="17635"/>
                  <a:pt x="4873" y="18245"/>
                  <a:pt x="0" y="18895"/>
                </a:cubicBezTo>
              </a:path>
            </a:pathLst>
          </a:custGeom>
          <a:noFill/>
          <a:ln cap="flat" cmpd="sng" w="76200">
            <a:solidFill>
              <a:srgbClr val="A61C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700" y="175025"/>
            <a:ext cx="7568600" cy="479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8"/>
          <p:cNvPicPr preferRelativeResize="0"/>
          <p:nvPr/>
        </p:nvPicPr>
        <p:blipFill rotWithShape="1">
          <a:blip r:embed="rId3">
            <a:alphaModFix/>
          </a:blip>
          <a:srcRect b="6028" l="0" r="0" t="13907"/>
          <a:stretch/>
        </p:blipFill>
        <p:spPr>
          <a:xfrm>
            <a:off x="752387" y="106150"/>
            <a:ext cx="7639226" cy="493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9"/>
          <p:cNvPicPr preferRelativeResize="0"/>
          <p:nvPr/>
        </p:nvPicPr>
        <p:blipFill rotWithShape="1">
          <a:blip r:embed="rId3">
            <a:alphaModFix/>
          </a:blip>
          <a:srcRect b="0" l="0" r="0" t="9494"/>
          <a:stretch/>
        </p:blipFill>
        <p:spPr>
          <a:xfrm>
            <a:off x="2067225" y="150013"/>
            <a:ext cx="5009550" cy="48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40"/>
          <p:cNvPicPr preferRelativeResize="0"/>
          <p:nvPr/>
        </p:nvPicPr>
        <p:blipFill rotWithShape="1">
          <a:blip r:embed="rId3">
            <a:alphaModFix/>
          </a:blip>
          <a:srcRect b="0" l="0" r="0" t="30934"/>
          <a:stretch/>
        </p:blipFill>
        <p:spPr>
          <a:xfrm>
            <a:off x="135950" y="177288"/>
            <a:ext cx="8872101" cy="478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4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41"/>
          <p:cNvSpPr txBox="1"/>
          <p:nvPr/>
        </p:nvSpPr>
        <p:spPr>
          <a:xfrm>
            <a:off x="600425" y="232025"/>
            <a:ext cx="8019600" cy="772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VIZUÁLNÍ MOZEK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25" name="Google Shape;225;p41"/>
          <p:cNvSpPr txBox="1"/>
          <p:nvPr/>
        </p:nvSpPr>
        <p:spPr>
          <a:xfrm>
            <a:off x="829025" y="1222625"/>
            <a:ext cx="7791000" cy="666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36 tisíc vizuálních signálů / s</a:t>
            </a:r>
            <a:endParaRPr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26" name="Google Shape;226;p41"/>
          <p:cNvSpPr txBox="1"/>
          <p:nvPr/>
        </p:nvSpPr>
        <p:spPr>
          <a:xfrm>
            <a:off x="829025" y="1989691"/>
            <a:ext cx="7791000" cy="666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90 % všech podnětů</a:t>
            </a:r>
            <a:endParaRPr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27" name="Google Shape;227;p41"/>
          <p:cNvSpPr txBox="1"/>
          <p:nvPr/>
        </p:nvSpPr>
        <p:spPr>
          <a:xfrm>
            <a:off x="829025" y="2756758"/>
            <a:ext cx="7791000" cy="666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13 milisekund reakční doba</a:t>
            </a:r>
            <a:endParaRPr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28" name="Google Shape;228;p41"/>
          <p:cNvSpPr txBox="1"/>
          <p:nvPr/>
        </p:nvSpPr>
        <p:spPr>
          <a:xfrm>
            <a:off x="829025" y="3523824"/>
            <a:ext cx="7791000" cy="666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čtvrtina buněk v mozkové kůře</a:t>
            </a:r>
            <a:endParaRPr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850" y="152400"/>
            <a:ext cx="47622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3"/>
          <p:cNvSpPr txBox="1"/>
          <p:nvPr/>
        </p:nvSpPr>
        <p:spPr>
          <a:xfrm>
            <a:off x="600425" y="232025"/>
            <a:ext cx="8019600" cy="772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VIZUÁLNÍ MOZEK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40" name="Google Shape;240;p43"/>
          <p:cNvSpPr txBox="1"/>
          <p:nvPr/>
        </p:nvSpPr>
        <p:spPr>
          <a:xfrm>
            <a:off x="829025" y="1222625"/>
            <a:ext cx="7791000" cy="666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36 tisíc vizuálních signálů / s</a:t>
            </a:r>
            <a:endParaRPr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41" name="Google Shape;241;p43"/>
          <p:cNvSpPr txBox="1"/>
          <p:nvPr/>
        </p:nvSpPr>
        <p:spPr>
          <a:xfrm>
            <a:off x="829025" y="1989691"/>
            <a:ext cx="7791000" cy="666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90 % všech podnětů</a:t>
            </a:r>
            <a:endParaRPr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42" name="Google Shape;242;p43"/>
          <p:cNvSpPr txBox="1"/>
          <p:nvPr/>
        </p:nvSpPr>
        <p:spPr>
          <a:xfrm>
            <a:off x="829025" y="2756758"/>
            <a:ext cx="7791000" cy="666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13 milisekund reakční doba</a:t>
            </a:r>
            <a:endParaRPr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43" name="Google Shape;243;p43"/>
          <p:cNvSpPr txBox="1"/>
          <p:nvPr/>
        </p:nvSpPr>
        <p:spPr>
          <a:xfrm>
            <a:off x="829025" y="3523824"/>
            <a:ext cx="7791000" cy="666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čtvrtina buněk v mozkové kůře</a:t>
            </a:r>
            <a:endParaRPr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44" name="Google Shape;244;p43"/>
          <p:cNvSpPr txBox="1"/>
          <p:nvPr/>
        </p:nvSpPr>
        <p:spPr>
          <a:xfrm>
            <a:off x="829025" y="4290890"/>
            <a:ext cx="7791000" cy="666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CC0000"/>
                </a:solidFill>
                <a:latin typeface="Roboto Mono"/>
                <a:ea typeface="Roboto Mono"/>
                <a:cs typeface="Roboto Mono"/>
                <a:sym typeface="Roboto Mono"/>
              </a:rPr>
              <a:t>pořád pátrá po vzorcích!</a:t>
            </a:r>
            <a:endParaRPr b="1" sz="2800">
              <a:solidFill>
                <a:srgbClr val="CC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138" y="0"/>
            <a:ext cx="691973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800" y="0"/>
            <a:ext cx="69424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6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TŘÍSTUPŇOVÝ MODEL VNÍMÁNÍ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61" name="Google Shape;261;p46"/>
          <p:cNvSpPr txBox="1"/>
          <p:nvPr/>
        </p:nvSpPr>
        <p:spPr>
          <a:xfrm>
            <a:off x="829025" y="1101175"/>
            <a:ext cx="7791000" cy="19872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Fáze 1: neurony na sítnici a ve vizuálním kortexu hledají nejzákladnější objekty ve vizuálním poli.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1"/>
          <p:cNvSpPr txBox="1"/>
          <p:nvPr/>
        </p:nvSpPr>
        <p:spPr>
          <a:xfrm>
            <a:off x="248100" y="1009725"/>
            <a:ext cx="8647800" cy="670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1. Vizualizace jako metafora 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7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TŘÍSTUPŇOVÝ MODEL </a:t>
            </a: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VNÍMÁNÍ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68" name="Google Shape;268;p47"/>
          <p:cNvSpPr txBox="1"/>
          <p:nvPr/>
        </p:nvSpPr>
        <p:spPr>
          <a:xfrm>
            <a:off x="829025" y="1101175"/>
            <a:ext cx="7791000" cy="1558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Fáze 2: mozek rozdělí vizuální pole na regiony a snaží se detekovat vzory.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8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TŘÍSTUPŇOVÝ MODEL </a:t>
            </a: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VNÍMÁNÍ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75" name="Google Shape;275;p48"/>
          <p:cNvSpPr txBox="1"/>
          <p:nvPr/>
        </p:nvSpPr>
        <p:spPr>
          <a:xfrm>
            <a:off x="829025" y="1101250"/>
            <a:ext cx="7791000" cy="19737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Fáze 3: základní rysy se kombinují do složitějších objektů, které se ukládají do operativní paměti a porovnávají se i s tím, co už známe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4549" y="169487"/>
            <a:ext cx="6394900" cy="480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5649" y="159613"/>
            <a:ext cx="5952700" cy="482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4592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200" y="336176"/>
            <a:ext cx="7367600" cy="447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5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53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PŘEDPOZORNOST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02" name="Google Shape;302;p53"/>
          <p:cNvSpPr txBox="1"/>
          <p:nvPr/>
        </p:nvSpPr>
        <p:spPr>
          <a:xfrm>
            <a:off x="829025" y="1101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(Hackování fáze 1.)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5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4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PŘEDPOZORNOST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09" name="Google Shape;309;p54"/>
          <p:cNvSpPr txBox="1"/>
          <p:nvPr/>
        </p:nvSpPr>
        <p:spPr>
          <a:xfrm>
            <a:off x="829025" y="1101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(Hackování fáze 1.)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10" name="Google Shape;310;p54"/>
          <p:cNvSpPr txBox="1"/>
          <p:nvPr/>
        </p:nvSpPr>
        <p:spPr>
          <a:xfrm>
            <a:off x="829025" y="1863175"/>
            <a:ext cx="7791000" cy="10824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Zdůraznit odlišnost tvarem, barvou, pohybem, apod.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5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55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PŘEDPOZORNOST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17" name="Google Shape;317;p55"/>
          <p:cNvSpPr txBox="1"/>
          <p:nvPr/>
        </p:nvSpPr>
        <p:spPr>
          <a:xfrm>
            <a:off x="829025" y="1101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(Hackování fáze 1.)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18" name="Google Shape;318;p55"/>
          <p:cNvSpPr txBox="1"/>
          <p:nvPr/>
        </p:nvSpPr>
        <p:spPr>
          <a:xfrm>
            <a:off x="829025" y="1863175"/>
            <a:ext cx="7791000" cy="10824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Zdůraznit odlišnost tvarem, barvou, pohybem, apod.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19" name="Google Shape;319;p55"/>
          <p:cNvSpPr txBox="1"/>
          <p:nvPr/>
        </p:nvSpPr>
        <p:spPr>
          <a:xfrm>
            <a:off x="829025" y="3082375"/>
            <a:ext cx="7791000" cy="10824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Všechno, co narušuje vzory, co se vymyká okolí.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950" y="50750"/>
            <a:ext cx="8390099" cy="50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 txBox="1"/>
          <p:nvPr/>
        </p:nvSpPr>
        <p:spPr>
          <a:xfrm>
            <a:off x="248100" y="1009725"/>
            <a:ext cx="8647800" cy="670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1. Vizualizace jako metafora</a:t>
            </a: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0" name="Google Shape;60;p12"/>
          <p:cNvSpPr txBox="1"/>
          <p:nvPr/>
        </p:nvSpPr>
        <p:spPr>
          <a:xfrm>
            <a:off x="248100" y="1771725"/>
            <a:ext cx="8647800" cy="670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2</a:t>
            </a: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. Jak čtete grafy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600" y="112962"/>
            <a:ext cx="8426323" cy="491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650" y="152400"/>
            <a:ext cx="766070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000" y="152400"/>
            <a:ext cx="747799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60"/>
          <p:cNvSpPr txBox="1"/>
          <p:nvPr/>
        </p:nvSpPr>
        <p:spPr>
          <a:xfrm>
            <a:off x="3308250" y="232025"/>
            <a:ext cx="2527500" cy="1029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6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MOZEK</a:t>
            </a:r>
            <a:endParaRPr b="1"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46" name="Google Shape;346;p60"/>
          <p:cNvSpPr txBox="1"/>
          <p:nvPr/>
        </p:nvSpPr>
        <p:spPr>
          <a:xfrm>
            <a:off x="587525" y="659025"/>
            <a:ext cx="1241100" cy="823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5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ANO</a:t>
            </a:r>
            <a:endParaRPr b="1" sz="45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47" name="Google Shape;347;p60"/>
          <p:cNvSpPr txBox="1"/>
          <p:nvPr/>
        </p:nvSpPr>
        <p:spPr>
          <a:xfrm>
            <a:off x="7744877" y="659025"/>
            <a:ext cx="949200" cy="823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5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NE</a:t>
            </a:r>
            <a:endParaRPr b="1" sz="45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6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61"/>
          <p:cNvSpPr txBox="1"/>
          <p:nvPr/>
        </p:nvSpPr>
        <p:spPr>
          <a:xfrm>
            <a:off x="3308250" y="232025"/>
            <a:ext cx="2527500" cy="1029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6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MOZEK</a:t>
            </a:r>
            <a:endParaRPr b="1"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54" name="Google Shape;354;p61"/>
          <p:cNvSpPr txBox="1"/>
          <p:nvPr/>
        </p:nvSpPr>
        <p:spPr>
          <a:xfrm>
            <a:off x="587525" y="659025"/>
            <a:ext cx="1241100" cy="823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5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ANO</a:t>
            </a:r>
            <a:endParaRPr b="1" sz="45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55" name="Google Shape;355;p61"/>
          <p:cNvSpPr txBox="1"/>
          <p:nvPr/>
        </p:nvSpPr>
        <p:spPr>
          <a:xfrm>
            <a:off x="7744877" y="659025"/>
            <a:ext cx="949200" cy="823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5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NE</a:t>
            </a:r>
            <a:endParaRPr b="1" sz="45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56" name="Google Shape;356;p61"/>
          <p:cNvSpPr txBox="1"/>
          <p:nvPr/>
        </p:nvSpPr>
        <p:spPr>
          <a:xfrm>
            <a:off x="587525" y="1878225"/>
            <a:ext cx="3975300" cy="6132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9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pravé úhly</a:t>
            </a:r>
            <a:endParaRPr sz="29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57" name="Google Shape;357;p61"/>
          <p:cNvSpPr txBox="1"/>
          <p:nvPr/>
        </p:nvSpPr>
        <p:spPr>
          <a:xfrm>
            <a:off x="4633175" y="1878225"/>
            <a:ext cx="4279800" cy="6132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9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jiné úhly</a:t>
            </a:r>
            <a:endParaRPr sz="29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62"/>
          <p:cNvPicPr preferRelativeResize="0"/>
          <p:nvPr/>
        </p:nvPicPr>
        <p:blipFill rotWithShape="1">
          <a:blip r:embed="rId3">
            <a:alphaModFix/>
          </a:blip>
          <a:srcRect b="0" l="0" r="0" t="9494"/>
          <a:stretch/>
        </p:blipFill>
        <p:spPr>
          <a:xfrm>
            <a:off x="2067225" y="150013"/>
            <a:ext cx="5009550" cy="48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xxx.png" id="367" name="Google Shape;36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5468" y="0"/>
            <a:ext cx="498018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xxx.png" id="372" name="Google Shape;37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50" y="377299"/>
            <a:ext cx="8081100" cy="436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64"/>
          <p:cNvSpPr/>
          <p:nvPr/>
        </p:nvSpPr>
        <p:spPr>
          <a:xfrm>
            <a:off x="1391650" y="545391"/>
            <a:ext cx="366600" cy="22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4" name="Google Shape;374;p64"/>
          <p:cNvSpPr/>
          <p:nvPr/>
        </p:nvSpPr>
        <p:spPr>
          <a:xfrm>
            <a:off x="2954500" y="2399741"/>
            <a:ext cx="366600" cy="22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5" name="Google Shape;375;p64"/>
          <p:cNvSpPr/>
          <p:nvPr/>
        </p:nvSpPr>
        <p:spPr>
          <a:xfrm>
            <a:off x="4451575" y="3247991"/>
            <a:ext cx="366600" cy="22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6" name="Google Shape;376;p64"/>
          <p:cNvSpPr/>
          <p:nvPr/>
        </p:nvSpPr>
        <p:spPr>
          <a:xfrm>
            <a:off x="6033225" y="3400391"/>
            <a:ext cx="366600" cy="22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7" name="Google Shape;377;p64"/>
          <p:cNvSpPr/>
          <p:nvPr/>
        </p:nvSpPr>
        <p:spPr>
          <a:xfrm>
            <a:off x="7492650" y="3938291"/>
            <a:ext cx="366600" cy="22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xxx.png" id="382" name="Google Shape;38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50" y="377299"/>
            <a:ext cx="8081151" cy="436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66"/>
          <p:cNvPicPr preferRelativeResize="0"/>
          <p:nvPr/>
        </p:nvPicPr>
        <p:blipFill rotWithShape="1">
          <a:blip r:embed="rId3">
            <a:alphaModFix/>
          </a:blip>
          <a:srcRect b="0" l="1883" r="0" t="16915"/>
          <a:stretch/>
        </p:blipFill>
        <p:spPr>
          <a:xfrm>
            <a:off x="0" y="0"/>
            <a:ext cx="91912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/>
        </p:nvSpPr>
        <p:spPr>
          <a:xfrm>
            <a:off x="248100" y="1009725"/>
            <a:ext cx="8647800" cy="670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1. Vizualizace jako metafora 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248100" y="1771725"/>
            <a:ext cx="8647800" cy="670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2. Jak čtete grafy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248100" y="2533725"/>
            <a:ext cx="8647800" cy="670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3. </a:t>
            </a: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Manipulace × dobrá praxe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003VL-9150.jpeg" id="392" name="Google Shape;39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398" y="0"/>
            <a:ext cx="779319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6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68"/>
          <p:cNvSpPr txBox="1"/>
          <p:nvPr/>
        </p:nvSpPr>
        <p:spPr>
          <a:xfrm>
            <a:off x="3308250" y="232025"/>
            <a:ext cx="2527500" cy="1029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6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MOZEK</a:t>
            </a:r>
            <a:endParaRPr b="1"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99" name="Google Shape;399;p68"/>
          <p:cNvSpPr txBox="1"/>
          <p:nvPr/>
        </p:nvSpPr>
        <p:spPr>
          <a:xfrm>
            <a:off x="587525" y="659025"/>
            <a:ext cx="1241100" cy="823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5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ANO</a:t>
            </a:r>
            <a:endParaRPr b="1" sz="45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00" name="Google Shape;400;p68"/>
          <p:cNvSpPr txBox="1"/>
          <p:nvPr/>
        </p:nvSpPr>
        <p:spPr>
          <a:xfrm>
            <a:off x="7744877" y="659025"/>
            <a:ext cx="949200" cy="823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5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NE</a:t>
            </a:r>
            <a:endParaRPr b="1" sz="45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01" name="Google Shape;401;p68"/>
          <p:cNvSpPr txBox="1"/>
          <p:nvPr/>
        </p:nvSpPr>
        <p:spPr>
          <a:xfrm>
            <a:off x="587525" y="1878225"/>
            <a:ext cx="3975300" cy="6132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9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pravé úhly</a:t>
            </a:r>
            <a:endParaRPr sz="29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02" name="Google Shape;402;p68"/>
          <p:cNvSpPr txBox="1"/>
          <p:nvPr/>
        </p:nvSpPr>
        <p:spPr>
          <a:xfrm>
            <a:off x="4633175" y="1878225"/>
            <a:ext cx="4279800" cy="6132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9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jiné úhly</a:t>
            </a:r>
            <a:endParaRPr sz="29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6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69"/>
          <p:cNvSpPr txBox="1"/>
          <p:nvPr/>
        </p:nvSpPr>
        <p:spPr>
          <a:xfrm>
            <a:off x="3308250" y="232025"/>
            <a:ext cx="2527500" cy="1029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6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MOZEK</a:t>
            </a:r>
            <a:endParaRPr b="1"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09" name="Google Shape;409;p69"/>
          <p:cNvSpPr txBox="1"/>
          <p:nvPr/>
        </p:nvSpPr>
        <p:spPr>
          <a:xfrm>
            <a:off x="587525" y="659025"/>
            <a:ext cx="1241100" cy="823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5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ANO</a:t>
            </a:r>
            <a:endParaRPr b="1" sz="45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10" name="Google Shape;410;p69"/>
          <p:cNvSpPr txBox="1"/>
          <p:nvPr/>
        </p:nvSpPr>
        <p:spPr>
          <a:xfrm>
            <a:off x="7744877" y="659025"/>
            <a:ext cx="949200" cy="823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5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NE</a:t>
            </a:r>
            <a:endParaRPr b="1" sz="45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11" name="Google Shape;411;p69"/>
          <p:cNvSpPr txBox="1"/>
          <p:nvPr/>
        </p:nvSpPr>
        <p:spPr>
          <a:xfrm>
            <a:off x="587525" y="2564025"/>
            <a:ext cx="3975300" cy="6132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9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délka</a:t>
            </a:r>
            <a:endParaRPr sz="4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12" name="Google Shape;412;p69"/>
          <p:cNvSpPr txBox="1"/>
          <p:nvPr/>
        </p:nvSpPr>
        <p:spPr>
          <a:xfrm>
            <a:off x="4633175" y="2564025"/>
            <a:ext cx="4279800" cy="6132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9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plocha</a:t>
            </a:r>
            <a:endParaRPr sz="4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13" name="Google Shape;413;p69"/>
          <p:cNvSpPr txBox="1"/>
          <p:nvPr/>
        </p:nvSpPr>
        <p:spPr>
          <a:xfrm>
            <a:off x="587525" y="1878225"/>
            <a:ext cx="3975300" cy="6132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9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pravé úhly</a:t>
            </a:r>
            <a:endParaRPr sz="29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14" name="Google Shape;414;p69"/>
          <p:cNvSpPr txBox="1"/>
          <p:nvPr/>
        </p:nvSpPr>
        <p:spPr>
          <a:xfrm>
            <a:off x="4633175" y="1878225"/>
            <a:ext cx="4279800" cy="6132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9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jiné úhly</a:t>
            </a:r>
            <a:endParaRPr sz="29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70"/>
          <p:cNvPicPr preferRelativeResize="0"/>
          <p:nvPr/>
        </p:nvPicPr>
        <p:blipFill rotWithShape="1">
          <a:blip r:embed="rId3">
            <a:alphaModFix/>
          </a:blip>
          <a:srcRect b="6028" l="0" r="0" t="13907"/>
          <a:stretch/>
        </p:blipFill>
        <p:spPr>
          <a:xfrm>
            <a:off x="752387" y="106150"/>
            <a:ext cx="7639226" cy="493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71"/>
          <p:cNvPicPr preferRelativeResize="0"/>
          <p:nvPr/>
        </p:nvPicPr>
        <p:blipFill rotWithShape="1">
          <a:blip r:embed="rId3">
            <a:alphaModFix/>
          </a:blip>
          <a:srcRect b="0" l="0" r="0" t="30934"/>
          <a:stretch/>
        </p:blipFill>
        <p:spPr>
          <a:xfrm>
            <a:off x="135950" y="177288"/>
            <a:ext cx="8872101" cy="478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1388" y="145150"/>
            <a:ext cx="6505575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72"/>
          <p:cNvSpPr txBox="1"/>
          <p:nvPr/>
        </p:nvSpPr>
        <p:spPr>
          <a:xfrm>
            <a:off x="503450" y="520225"/>
            <a:ext cx="2853600" cy="3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/>
              <a:t>poměr délek</a:t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3×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3,5×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4×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4,5×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5×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6×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7×</a:t>
            </a:r>
            <a:endParaRPr sz="3000"/>
          </a:p>
        </p:txBody>
      </p:sp>
      <p:pic>
        <p:nvPicPr>
          <p:cNvPr id="431" name="Google Shape;431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5650" y="4363025"/>
            <a:ext cx="545374" cy="54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4413" y="4445925"/>
            <a:ext cx="379550" cy="3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7413" y="133350"/>
            <a:ext cx="6505575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73"/>
          <p:cNvSpPr txBox="1"/>
          <p:nvPr/>
        </p:nvSpPr>
        <p:spPr>
          <a:xfrm>
            <a:off x="503450" y="520225"/>
            <a:ext cx="2750100" cy="3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/>
              <a:t>poměr ploch</a:t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4×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8×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12×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15×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20×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25×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30×</a:t>
            </a:r>
            <a:endParaRPr sz="3000"/>
          </a:p>
        </p:txBody>
      </p:sp>
      <p:pic>
        <p:nvPicPr>
          <p:cNvPr id="439" name="Google Shape;439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3550" y="4363025"/>
            <a:ext cx="545374" cy="54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6663" y="3421000"/>
            <a:ext cx="379550" cy="3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1388" y="145150"/>
            <a:ext cx="6505575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74"/>
          <p:cNvSpPr txBox="1"/>
          <p:nvPr/>
        </p:nvSpPr>
        <p:spPr>
          <a:xfrm>
            <a:off x="503450" y="520225"/>
            <a:ext cx="2693700" cy="3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/>
              <a:t>poměr délek</a:t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3×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3,5×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4×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/>
              <a:t>4,5×</a:t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5×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6×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7×</a:t>
            </a:r>
            <a:endParaRPr sz="3000"/>
          </a:p>
        </p:txBody>
      </p:sp>
      <p:pic>
        <p:nvPicPr>
          <p:cNvPr id="447" name="Google Shape;447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5650" y="4363025"/>
            <a:ext cx="545374" cy="54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4413" y="4445925"/>
            <a:ext cx="379550" cy="3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7413" y="133350"/>
            <a:ext cx="6505575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75"/>
          <p:cNvSpPr txBox="1"/>
          <p:nvPr/>
        </p:nvSpPr>
        <p:spPr>
          <a:xfrm>
            <a:off x="503450" y="520225"/>
            <a:ext cx="2005500" cy="3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3000">
                <a:solidFill>
                  <a:schemeClr val="dk1"/>
                </a:solidFill>
              </a:rPr>
              <a:t>kolikrát?</a:t>
            </a:r>
            <a:endParaRPr b="1"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4×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8×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12×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000"/>
              <a:t>15×</a:t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20×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25×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/>
              <a:t>30×</a:t>
            </a:r>
            <a:endParaRPr sz="3000"/>
          </a:p>
        </p:txBody>
      </p:sp>
      <p:pic>
        <p:nvPicPr>
          <p:cNvPr id="455" name="Google Shape;455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3550" y="4363025"/>
            <a:ext cx="545374" cy="54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6663" y="3421000"/>
            <a:ext cx="379550" cy="3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75" y="0"/>
            <a:ext cx="81210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248100" y="1009725"/>
            <a:ext cx="8647800" cy="670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1. Vizualizace jako metafora 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248100" y="1771725"/>
            <a:ext cx="8647800" cy="670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2. Jak čtete grafy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248100" y="2533725"/>
            <a:ext cx="8647800" cy="670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3. </a:t>
            </a: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Manipulace × dobrá praxe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248100" y="3295725"/>
            <a:ext cx="8647800" cy="670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4. </a:t>
            </a: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Kreslení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75" y="0"/>
            <a:ext cx="81210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77"/>
          <p:cNvSpPr txBox="1"/>
          <p:nvPr/>
        </p:nvSpPr>
        <p:spPr>
          <a:xfrm>
            <a:off x="3874075" y="611200"/>
            <a:ext cx="54162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77"/>
          <p:cNvSpPr txBox="1"/>
          <p:nvPr/>
        </p:nvSpPr>
        <p:spPr>
          <a:xfrm>
            <a:off x="4146750" y="282100"/>
            <a:ext cx="1110600" cy="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3000">
                <a:solidFill>
                  <a:srgbClr val="EFEFEF"/>
                </a:solidFill>
                <a:highlight>
                  <a:srgbClr val="000000"/>
                </a:highlight>
                <a:latin typeface="EB Garamond"/>
                <a:ea typeface="EB Garamond"/>
                <a:cs typeface="EB Garamond"/>
                <a:sym typeface="EB Garamond"/>
              </a:rPr>
              <a:t>3,6×</a:t>
            </a:r>
            <a:endParaRPr b="1" sz="3000">
              <a:solidFill>
                <a:srgbClr val="EFEFEF"/>
              </a:solidFill>
              <a:highlight>
                <a:srgbClr val="000000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69" name="Google Shape;469;p77"/>
          <p:cNvSpPr txBox="1"/>
          <p:nvPr/>
        </p:nvSpPr>
        <p:spPr>
          <a:xfrm>
            <a:off x="6356550" y="282100"/>
            <a:ext cx="638100" cy="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3000">
                <a:solidFill>
                  <a:srgbClr val="EFEFEF"/>
                </a:solidFill>
                <a:highlight>
                  <a:srgbClr val="000000"/>
                </a:highlight>
                <a:latin typeface="EB Garamond"/>
                <a:ea typeface="EB Garamond"/>
                <a:cs typeface="EB Garamond"/>
                <a:sym typeface="EB Garamond"/>
              </a:rPr>
              <a:t>3×</a:t>
            </a:r>
            <a:endParaRPr b="1" sz="3000">
              <a:solidFill>
                <a:srgbClr val="EFEFEF"/>
              </a:solidFill>
              <a:highlight>
                <a:srgbClr val="000000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75" y="0"/>
            <a:ext cx="81210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78"/>
          <p:cNvSpPr/>
          <p:nvPr/>
        </p:nvSpPr>
        <p:spPr>
          <a:xfrm>
            <a:off x="1711378" y="1495100"/>
            <a:ext cx="3403800" cy="33852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78"/>
          <p:cNvSpPr/>
          <p:nvPr/>
        </p:nvSpPr>
        <p:spPr>
          <a:xfrm>
            <a:off x="5362675" y="2726900"/>
            <a:ext cx="927900" cy="9309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78"/>
          <p:cNvSpPr/>
          <p:nvPr/>
        </p:nvSpPr>
        <p:spPr>
          <a:xfrm>
            <a:off x="7138903" y="3018391"/>
            <a:ext cx="329100" cy="3384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78"/>
          <p:cNvSpPr txBox="1"/>
          <p:nvPr/>
        </p:nvSpPr>
        <p:spPr>
          <a:xfrm>
            <a:off x="4146750" y="282100"/>
            <a:ext cx="1110600" cy="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3000">
                <a:solidFill>
                  <a:srgbClr val="EFEFEF"/>
                </a:solidFill>
                <a:highlight>
                  <a:srgbClr val="000000"/>
                </a:highlight>
                <a:latin typeface="EB Garamond"/>
                <a:ea typeface="EB Garamond"/>
                <a:cs typeface="EB Garamond"/>
                <a:sym typeface="EB Garamond"/>
              </a:rPr>
              <a:t>3,6×</a:t>
            </a:r>
            <a:endParaRPr b="1" sz="3000">
              <a:solidFill>
                <a:srgbClr val="EFEFEF"/>
              </a:solidFill>
              <a:highlight>
                <a:srgbClr val="000000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79" name="Google Shape;479;p78"/>
          <p:cNvSpPr txBox="1"/>
          <p:nvPr/>
        </p:nvSpPr>
        <p:spPr>
          <a:xfrm>
            <a:off x="6356550" y="282100"/>
            <a:ext cx="638100" cy="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3000">
                <a:solidFill>
                  <a:srgbClr val="EFEFEF"/>
                </a:solidFill>
                <a:highlight>
                  <a:srgbClr val="000000"/>
                </a:highlight>
                <a:latin typeface="EB Garamond"/>
                <a:ea typeface="EB Garamond"/>
                <a:cs typeface="EB Garamond"/>
                <a:sym typeface="EB Garamond"/>
              </a:rPr>
              <a:t>3×</a:t>
            </a:r>
            <a:endParaRPr b="1" sz="3000">
              <a:solidFill>
                <a:srgbClr val="EFEFEF"/>
              </a:solidFill>
              <a:highlight>
                <a:srgbClr val="000000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80" name="Google Shape;480;p78"/>
          <p:cNvSpPr txBox="1"/>
          <p:nvPr/>
        </p:nvSpPr>
        <p:spPr>
          <a:xfrm>
            <a:off x="5061150" y="1958500"/>
            <a:ext cx="1110600" cy="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3000">
                <a:solidFill>
                  <a:srgbClr val="EFEFEF"/>
                </a:solidFill>
                <a:highlight>
                  <a:srgbClr val="000000"/>
                </a:highlight>
                <a:latin typeface="EB Garamond"/>
                <a:ea typeface="EB Garamond"/>
                <a:cs typeface="EB Garamond"/>
                <a:sym typeface="EB Garamond"/>
              </a:rPr>
              <a:t>13,2×</a:t>
            </a:r>
            <a:endParaRPr b="1" sz="3000">
              <a:solidFill>
                <a:srgbClr val="EFEFEF"/>
              </a:solidFill>
              <a:highlight>
                <a:srgbClr val="000000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81" name="Google Shape;481;p78"/>
          <p:cNvSpPr txBox="1"/>
          <p:nvPr/>
        </p:nvSpPr>
        <p:spPr>
          <a:xfrm>
            <a:off x="6356550" y="2263300"/>
            <a:ext cx="927900" cy="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3000">
                <a:solidFill>
                  <a:srgbClr val="EFEFEF"/>
                </a:solidFill>
                <a:highlight>
                  <a:srgbClr val="000000"/>
                </a:highlight>
                <a:latin typeface="EB Garamond"/>
                <a:ea typeface="EB Garamond"/>
                <a:cs typeface="EB Garamond"/>
                <a:sym typeface="EB Garamond"/>
              </a:rPr>
              <a:t>9,3×</a:t>
            </a:r>
            <a:endParaRPr b="1" sz="3000">
              <a:solidFill>
                <a:srgbClr val="EFEFEF"/>
              </a:solidFill>
              <a:highlight>
                <a:srgbClr val="000000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7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79"/>
          <p:cNvSpPr txBox="1"/>
          <p:nvPr/>
        </p:nvSpPr>
        <p:spPr>
          <a:xfrm>
            <a:off x="3308250" y="232025"/>
            <a:ext cx="2527500" cy="1029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6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MOZEK</a:t>
            </a:r>
            <a:endParaRPr b="1"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88" name="Google Shape;488;p79"/>
          <p:cNvSpPr txBox="1"/>
          <p:nvPr/>
        </p:nvSpPr>
        <p:spPr>
          <a:xfrm>
            <a:off x="587525" y="659025"/>
            <a:ext cx="1241100" cy="823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5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ANO</a:t>
            </a:r>
            <a:endParaRPr b="1" sz="45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89" name="Google Shape;489;p79"/>
          <p:cNvSpPr txBox="1"/>
          <p:nvPr/>
        </p:nvSpPr>
        <p:spPr>
          <a:xfrm>
            <a:off x="7744877" y="659025"/>
            <a:ext cx="949200" cy="823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5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NE</a:t>
            </a:r>
            <a:endParaRPr b="1" sz="45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90" name="Google Shape;490;p79"/>
          <p:cNvSpPr txBox="1"/>
          <p:nvPr/>
        </p:nvSpPr>
        <p:spPr>
          <a:xfrm>
            <a:off x="587525" y="2564025"/>
            <a:ext cx="3975300" cy="6132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9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délka</a:t>
            </a:r>
            <a:endParaRPr sz="4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91" name="Google Shape;491;p79"/>
          <p:cNvSpPr txBox="1"/>
          <p:nvPr/>
        </p:nvSpPr>
        <p:spPr>
          <a:xfrm>
            <a:off x="4633175" y="2564025"/>
            <a:ext cx="4279800" cy="6132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9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plocha</a:t>
            </a:r>
            <a:endParaRPr sz="4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92" name="Google Shape;492;p79"/>
          <p:cNvSpPr txBox="1"/>
          <p:nvPr/>
        </p:nvSpPr>
        <p:spPr>
          <a:xfrm>
            <a:off x="587525" y="1878225"/>
            <a:ext cx="3975300" cy="6132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9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pravé úhly</a:t>
            </a:r>
            <a:endParaRPr sz="29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93" name="Google Shape;493;p79"/>
          <p:cNvSpPr txBox="1"/>
          <p:nvPr/>
        </p:nvSpPr>
        <p:spPr>
          <a:xfrm>
            <a:off x="4633175" y="1878225"/>
            <a:ext cx="4279800" cy="6132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9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jiné úhly</a:t>
            </a:r>
            <a:endParaRPr sz="29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94" name="Google Shape;494;p79"/>
          <p:cNvSpPr txBox="1"/>
          <p:nvPr/>
        </p:nvSpPr>
        <p:spPr>
          <a:xfrm>
            <a:off x="587525" y="3249825"/>
            <a:ext cx="8325600" cy="6132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9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barvy</a:t>
            </a:r>
            <a:endParaRPr sz="4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95" name="Google Shape;495;p79"/>
          <p:cNvSpPr/>
          <p:nvPr/>
        </p:nvSpPr>
        <p:spPr>
          <a:xfrm>
            <a:off x="2831661" y="3433303"/>
            <a:ext cx="1230625" cy="901875"/>
          </a:xfrm>
          <a:custGeom>
            <a:rect b="b" l="l" r="r" t="t"/>
            <a:pathLst>
              <a:path extrusionOk="0" h="36075" w="49225">
                <a:moveTo>
                  <a:pt x="10703" y="733"/>
                </a:moveTo>
                <a:cubicBezTo>
                  <a:pt x="15432" y="-1369"/>
                  <a:pt x="27071" y="1618"/>
                  <a:pt x="25149" y="6423"/>
                </a:cubicBezTo>
                <a:cubicBezTo>
                  <a:pt x="23041" y="11693"/>
                  <a:pt x="18249" y="15848"/>
                  <a:pt x="13330" y="18680"/>
                </a:cubicBezTo>
                <a:cubicBezTo>
                  <a:pt x="8320" y="21565"/>
                  <a:pt x="-2725" y="25794"/>
                  <a:pt x="635" y="30499"/>
                </a:cubicBezTo>
                <a:cubicBezTo>
                  <a:pt x="2466" y="33062"/>
                  <a:pt x="6678" y="32688"/>
                  <a:pt x="9828" y="32688"/>
                </a:cubicBezTo>
                <a:cubicBezTo>
                  <a:pt x="15681" y="32688"/>
                  <a:pt x="21502" y="33560"/>
                  <a:pt x="27338" y="34001"/>
                </a:cubicBezTo>
                <a:cubicBezTo>
                  <a:pt x="29186" y="34140"/>
                  <a:pt x="49225" y="36882"/>
                  <a:pt x="49225" y="35752"/>
                </a:cubicBezTo>
                <a:cubicBezTo>
                  <a:pt x="49225" y="34407"/>
                  <a:pt x="46161" y="34471"/>
                  <a:pt x="46161" y="33126"/>
                </a:cubicBezTo>
              </a:path>
            </a:pathLst>
          </a:cu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6" name="Google Shape;496;p79"/>
          <p:cNvSpPr/>
          <p:nvPr/>
        </p:nvSpPr>
        <p:spPr>
          <a:xfrm>
            <a:off x="3107621" y="4491250"/>
            <a:ext cx="243300" cy="163875"/>
          </a:xfrm>
          <a:custGeom>
            <a:rect b="b" l="l" r="r" t="t"/>
            <a:pathLst>
              <a:path extrusionOk="0" h="6555" w="9732">
                <a:moveTo>
                  <a:pt x="9732" y="876"/>
                </a:moveTo>
                <a:cubicBezTo>
                  <a:pt x="6464" y="59"/>
                  <a:pt x="-715" y="672"/>
                  <a:pt x="102" y="3940"/>
                </a:cubicBezTo>
                <a:cubicBezTo>
                  <a:pt x="662" y="6178"/>
                  <a:pt x="4605" y="7161"/>
                  <a:pt x="6668" y="6129"/>
                </a:cubicBezTo>
                <a:cubicBezTo>
                  <a:pt x="8568" y="5178"/>
                  <a:pt x="10319" y="950"/>
                  <a:pt x="8419" y="0"/>
                </a:cubicBezTo>
              </a:path>
            </a:pathLst>
          </a:custGeom>
          <a:noFill/>
          <a:ln cap="flat" cmpd="sng" w="762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8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80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BARVA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03" name="Google Shape;503;p80"/>
          <p:cNvSpPr txBox="1"/>
          <p:nvPr/>
        </p:nvSpPr>
        <p:spPr>
          <a:xfrm>
            <a:off x="829025" y="1101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Kóduje hodnoty/kategorie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8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81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BARVA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10" name="Google Shape;510;p81"/>
          <p:cNvSpPr txBox="1"/>
          <p:nvPr/>
        </p:nvSpPr>
        <p:spPr>
          <a:xfrm>
            <a:off x="829025" y="1863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Nese význam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11" name="Google Shape;511;p81"/>
          <p:cNvSpPr txBox="1"/>
          <p:nvPr/>
        </p:nvSpPr>
        <p:spPr>
          <a:xfrm>
            <a:off x="829025" y="1101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Kóduje hodnoty/kategorie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xxx.png" id="516" name="Google Shape;51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0018"/>
            <a:ext cx="9144000" cy="4543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276_colours_in_culture.png" id="521" name="Google Shape;521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222" y="0"/>
            <a:ext cx="740756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8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84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BARVA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28" name="Google Shape;528;p84"/>
          <p:cNvSpPr txBox="1"/>
          <p:nvPr/>
        </p:nvSpPr>
        <p:spPr>
          <a:xfrm>
            <a:off x="829025" y="2625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Vyvolává nezáměrné asociace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29" name="Google Shape;529;p84"/>
          <p:cNvSpPr txBox="1"/>
          <p:nvPr/>
        </p:nvSpPr>
        <p:spPr>
          <a:xfrm>
            <a:off x="829025" y="1863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Nese význam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30" name="Google Shape;530;p84"/>
          <p:cNvSpPr txBox="1"/>
          <p:nvPr/>
        </p:nvSpPr>
        <p:spPr>
          <a:xfrm>
            <a:off x="829025" y="1101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Kóduje hodnoty/kategorie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85"/>
          <p:cNvPicPr preferRelativeResize="0"/>
          <p:nvPr/>
        </p:nvPicPr>
        <p:blipFill rotWithShape="1">
          <a:blip r:embed="rId3">
            <a:alphaModFix/>
          </a:blip>
          <a:srcRect b="0" l="0" r="0" t="9494"/>
          <a:stretch/>
        </p:blipFill>
        <p:spPr>
          <a:xfrm>
            <a:off x="2067225" y="150013"/>
            <a:ext cx="5009550" cy="48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963" y="205625"/>
            <a:ext cx="7156076" cy="473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8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87"/>
          <p:cNvSpPr txBox="1"/>
          <p:nvPr/>
        </p:nvSpPr>
        <p:spPr>
          <a:xfrm>
            <a:off x="562200" y="184117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BARVY JSOU RELATIVNÍ!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563" y="0"/>
            <a:ext cx="736286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6663" y="152400"/>
            <a:ext cx="689066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3350" y="152400"/>
            <a:ext cx="569729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9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91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ANOMÁLIE BAREVNÉHO VIDĚNÍ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68" name="Google Shape;568;p91"/>
          <p:cNvSpPr txBox="1"/>
          <p:nvPr/>
        </p:nvSpPr>
        <p:spPr>
          <a:xfrm>
            <a:off x="829025" y="1863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Ženy 0,5 %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69" name="Google Shape;569;p91"/>
          <p:cNvSpPr txBox="1"/>
          <p:nvPr/>
        </p:nvSpPr>
        <p:spPr>
          <a:xfrm>
            <a:off x="829025" y="1101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Muži 8-9 %	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663" y="0"/>
            <a:ext cx="745068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9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93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BAREVNÉ ŠKÁLY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81" name="Google Shape;581;p93"/>
          <p:cNvSpPr txBox="1"/>
          <p:nvPr/>
        </p:nvSpPr>
        <p:spPr>
          <a:xfrm>
            <a:off x="829025" y="2625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Kvantitativní, divergentní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82" name="Google Shape;582;p93"/>
          <p:cNvSpPr txBox="1"/>
          <p:nvPr/>
        </p:nvSpPr>
        <p:spPr>
          <a:xfrm>
            <a:off x="829025" y="1863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Kvantitativní, konvergentní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83" name="Google Shape;583;p93"/>
          <p:cNvSpPr txBox="1"/>
          <p:nvPr/>
        </p:nvSpPr>
        <p:spPr>
          <a:xfrm>
            <a:off x="829025" y="1101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Kvalitativní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9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95"/>
          <p:cNvSpPr txBox="1"/>
          <p:nvPr/>
        </p:nvSpPr>
        <p:spPr>
          <a:xfrm>
            <a:off x="248100" y="1643250"/>
            <a:ext cx="8647800" cy="670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3. Manipulace × dobrá praxe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9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96"/>
          <p:cNvSpPr txBox="1"/>
          <p:nvPr/>
        </p:nvSpPr>
        <p:spPr>
          <a:xfrm>
            <a:off x="248100" y="1643250"/>
            <a:ext cx="8647800" cy="670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Pointa </a:t>
            </a:r>
            <a:r>
              <a:rPr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vizualizace? </a:t>
            </a:r>
            <a:endParaRPr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248100" y="1832675"/>
            <a:ext cx="8647800" cy="670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1. Vizualizace jako metafora 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9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97"/>
          <p:cNvSpPr txBox="1"/>
          <p:nvPr/>
        </p:nvSpPr>
        <p:spPr>
          <a:xfrm>
            <a:off x="248100" y="1490850"/>
            <a:ext cx="8647800" cy="17223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Chceme v datech najít </a:t>
            </a: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vzory, trendy, změny a korelace</a:t>
            </a:r>
            <a:r>
              <a:rPr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. Chceme z nich dostat </a:t>
            </a: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smysluplné informace</a:t>
            </a:r>
            <a:r>
              <a:rPr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.</a:t>
            </a:r>
            <a:endParaRPr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9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98"/>
          <p:cNvSpPr txBox="1"/>
          <p:nvPr/>
        </p:nvSpPr>
        <p:spPr>
          <a:xfrm>
            <a:off x="248100" y="1490850"/>
            <a:ext cx="8647800" cy="17223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Chceme v datech najít </a:t>
            </a: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vzory, trendy, změny a korelace</a:t>
            </a:r>
            <a:r>
              <a:rPr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. Chceme z nich dostat </a:t>
            </a: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smysluplné informace</a:t>
            </a:r>
            <a:r>
              <a:rPr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.</a:t>
            </a:r>
            <a:endParaRPr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9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99"/>
          <p:cNvSpPr txBox="1"/>
          <p:nvPr/>
        </p:nvSpPr>
        <p:spPr>
          <a:xfrm>
            <a:off x="248100" y="1643250"/>
            <a:ext cx="8647800" cy="125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Skrz vizualizovaná data dokážeme lépe </a:t>
            </a:r>
            <a:r>
              <a:rPr b="1" lang="cs" sz="32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působit na emoce</a:t>
            </a:r>
            <a:endParaRPr b="1" sz="32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10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00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MANIPULACE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25" name="Google Shape;625;p100"/>
          <p:cNvSpPr txBox="1"/>
          <p:nvPr/>
        </p:nvSpPr>
        <p:spPr>
          <a:xfrm>
            <a:off x="829025" y="1863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Podsekávání osy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26" name="Google Shape;626;p100"/>
          <p:cNvSpPr txBox="1"/>
          <p:nvPr/>
        </p:nvSpPr>
        <p:spPr>
          <a:xfrm>
            <a:off x="829025" y="1101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Chartjunk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27" name="Google Shape;627;p100"/>
          <p:cNvSpPr txBox="1"/>
          <p:nvPr/>
        </p:nvSpPr>
        <p:spPr>
          <a:xfrm>
            <a:off x="829025" y="2625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Koláče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28" name="Google Shape;628;p100"/>
          <p:cNvSpPr txBox="1"/>
          <p:nvPr/>
        </p:nvSpPr>
        <p:spPr>
          <a:xfrm>
            <a:off x="829025" y="3387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Třetí rozměr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29" name="Google Shape;629;p100"/>
          <p:cNvSpPr txBox="1"/>
          <p:nvPr/>
        </p:nvSpPr>
        <p:spPr>
          <a:xfrm>
            <a:off x="829025" y="4149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Mapování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10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101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MANIPULACE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36" name="Google Shape;636;p101"/>
          <p:cNvSpPr txBox="1"/>
          <p:nvPr/>
        </p:nvSpPr>
        <p:spPr>
          <a:xfrm>
            <a:off x="829025" y="1101175"/>
            <a:ext cx="7791000" cy="642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Chartjunk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hartjunk-stockings1.jpg" id="641" name="Google Shape;641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338" y="23813"/>
            <a:ext cx="5267325" cy="49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813" y="69113"/>
            <a:ext cx="6626375" cy="500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10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104"/>
          <p:cNvSpPr txBox="1"/>
          <p:nvPr/>
        </p:nvSpPr>
        <p:spPr>
          <a:xfrm>
            <a:off x="600425" y="232025"/>
            <a:ext cx="8019600" cy="749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Data-ink ratio</a:t>
            </a:r>
            <a:endParaRPr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53" name="Google Shape;653;p104"/>
          <p:cNvSpPr txBox="1"/>
          <p:nvPr/>
        </p:nvSpPr>
        <p:spPr>
          <a:xfrm>
            <a:off x="829025" y="1101175"/>
            <a:ext cx="7791000" cy="10998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28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Vyjádřit co nejvíce dat za použití co nejméně inkoustu</a:t>
            </a:r>
            <a:endParaRPr b="1" sz="28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9550"/>
            <a:ext cx="9144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27275"/>
            <a:ext cx="9144000" cy="3936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