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9" r:id="rId3"/>
    <p:sldId id="257" r:id="rId4"/>
    <p:sldId id="273" r:id="rId5"/>
    <p:sldId id="274" r:id="rId6"/>
    <p:sldId id="275" r:id="rId7"/>
    <p:sldId id="276" r:id="rId8"/>
    <p:sldId id="277" r:id="rId9"/>
    <p:sldId id="281" r:id="rId10"/>
    <p:sldId id="282" r:id="rId11"/>
    <p:sldId id="258" r:id="rId12"/>
    <p:sldId id="260" r:id="rId13"/>
    <p:sldId id="265" r:id="rId14"/>
    <p:sldId id="283" r:id="rId15"/>
    <p:sldId id="270" r:id="rId16"/>
    <p:sldId id="262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1487" autoAdjust="0"/>
  </p:normalViewPr>
  <p:slideViewPr>
    <p:cSldViewPr snapToGrid="0">
      <p:cViewPr varScale="1">
        <p:scale>
          <a:sx n="80" d="100"/>
          <a:sy n="80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2A08B-8600-4959-866C-E241485EFB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6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72A08B-8600-4959-866C-E241485EFBF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5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72A08B-8600-4959-866C-E241485EFBF6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56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2A08B-8600-4959-866C-E241485EFBF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1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A08B-8600-4959-866C-E241485EFB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81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A08B-8600-4959-866C-E241485EFB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16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03859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8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97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72A08B-8600-4959-866C-E241485EFBF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0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72A08B-8600-4959-866C-E241485EFB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4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72A08B-8600-4959-866C-E241485EFBF6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52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72A08B-8600-4959-866C-E241485EFBF6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35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2A08B-8600-4959-866C-E241485EFB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6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72A08B-8600-4959-866C-E241485EFBF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4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72A08B-8600-4959-866C-E241485EFBF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12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72A08B-8600-4959-866C-E241485EFBF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3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7872A08B-8600-4959-866C-E241485EFBF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85119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marie.bedrosova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rtis.muni.cz/for-media/why-do-czech-adolescents-meet-face-to-face-with-people-from-the-internet" TargetMode="External"/><Relationship Id="rId2" Type="http://schemas.openxmlformats.org/officeDocument/2006/relationships/hyperlink" Target="https://blogs.lse.ac.uk/parenting4digitalfuture/2020/06/24/euko-cyberhat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skills.eu/how-do-digital-skills-relate-to-cyberhate-exposure/" TargetMode="External"/><Relationship Id="rId4" Type="http://schemas.openxmlformats.org/officeDocument/2006/relationships/hyperlink" Target="https://yskills.eu/news-from-the-first-wave-of-the-yskills-school-survey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free-icons/thank-yo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giarism.org/" TargetMode="External"/><Relationship Id="rId2" Type="http://schemas.openxmlformats.org/officeDocument/2006/relationships/hyperlink" Target="https://is.muni.cz/auth/el/fss/podzim2022/ZURb1614/um/presentations/Introduction.pdf?predmet=1474508,149610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uni.cz/en/about-us/official-notice-board/plagiaris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formattingand_style_guide/index.html" TargetMode="External"/><Relationship Id="rId2" Type="http://schemas.openxmlformats.org/officeDocument/2006/relationships/hyperlink" Target="https://www.citace.com/CSN-ISO-69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5D873-0F19-4284-9E43-77608550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2" y="2194512"/>
            <a:ext cx="6002297" cy="1171580"/>
          </a:xfrm>
        </p:spPr>
        <p:txBody>
          <a:bodyPr/>
          <a:lstStyle/>
          <a:p>
            <a:r>
              <a:rPr lang="en-US" b="0" dirty="0"/>
              <a:t>ZURb1614 / CMA17</a:t>
            </a:r>
            <a:br>
              <a:rPr lang="en-US" dirty="0"/>
            </a:br>
            <a:r>
              <a:rPr lang="en-US" dirty="0"/>
              <a:t>Current </a:t>
            </a:r>
            <a:r>
              <a:rPr lang="cs-CZ" dirty="0"/>
              <a:t>i</a:t>
            </a:r>
            <a:r>
              <a:rPr lang="en-US" dirty="0" err="1"/>
              <a:t>ssues</a:t>
            </a:r>
            <a:r>
              <a:rPr lang="en-US" dirty="0"/>
              <a:t> in research of media and audiences</a:t>
            </a:r>
            <a:br>
              <a:rPr lang="en-US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4D408E-B168-4854-A164-73B4D1374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814234"/>
            <a:ext cx="11361600" cy="698497"/>
          </a:xfrm>
        </p:spPr>
        <p:txBody>
          <a:bodyPr/>
          <a:lstStyle/>
          <a:p>
            <a:r>
              <a:rPr lang="cs-CZ" b="1" dirty="0" err="1"/>
              <a:t>Closing</a:t>
            </a:r>
            <a:r>
              <a:rPr lang="cs-CZ" b="1" dirty="0"/>
              <a:t> session and feedback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83AE124-E4FC-4530-BD1A-1487E082186F}"/>
              </a:ext>
            </a:extLst>
          </p:cNvPr>
          <p:cNvSpPr txBox="1"/>
          <p:nvPr/>
        </p:nvSpPr>
        <p:spPr>
          <a:xfrm>
            <a:off x="235346" y="6015788"/>
            <a:ext cx="353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altLang="x-none" sz="1800" b="1" dirty="0">
                <a:latin typeface="+mj-lt"/>
                <a:ea typeface="Dosis" charset="0"/>
                <a:cs typeface="Calibri" panose="020F0502020204030204" pitchFamily="34" charset="0"/>
              </a:rPr>
              <a:t>Marie Jaroň Bedrošová</a:t>
            </a:r>
            <a:br>
              <a:rPr lang="cs-CZ" altLang="x-none" sz="1800" dirty="0">
                <a:latin typeface="+mj-lt"/>
                <a:ea typeface="Dosis" charset="0"/>
                <a:cs typeface="Calibri" panose="020F0502020204030204" pitchFamily="34" charset="0"/>
              </a:rPr>
            </a:br>
            <a:r>
              <a:rPr lang="cs-CZ" altLang="x-none" sz="1800" dirty="0">
                <a:latin typeface="+mj-lt"/>
                <a:ea typeface="Dosis" charset="0"/>
                <a:cs typeface="Calibri" panose="020F0502020204030204" pitchFamily="34" charset="0"/>
                <a:hlinkClick r:id="rId2"/>
              </a:rPr>
              <a:t>marie.bedrosova@mail.muni.cz</a:t>
            </a:r>
            <a:r>
              <a:rPr lang="cs-CZ" altLang="x-none" sz="1800" dirty="0">
                <a:latin typeface="+mj-lt"/>
                <a:ea typeface="Dosis" charset="0"/>
                <a:cs typeface="Calibri" panose="020F0502020204030204" pitchFamily="34" charset="0"/>
              </a:rPr>
              <a:t> </a:t>
            </a:r>
            <a:endParaRPr lang="cs-CZ" sz="1800" dirty="0">
              <a:latin typeface="+mj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52FF7B-3654-4E9C-AD53-E35575192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1" r="5650"/>
          <a:stretch/>
        </p:blipFill>
        <p:spPr>
          <a:xfrm>
            <a:off x="6481011" y="0"/>
            <a:ext cx="5710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7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2EFAB-2AB6-4960-6424-1BA1C6A1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How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 to cite? </a:t>
            </a:r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Examples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…</a:t>
            </a:r>
            <a:br>
              <a:rPr lang="cs-CZ" sz="4000" b="1" dirty="0">
                <a:solidFill>
                  <a:schemeClr val="tx2"/>
                </a:solidFill>
                <a:latin typeface="+mn-lt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A15C1F-6EE5-DCC1-813F-0D2B8CC3F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02000" cy="4645298"/>
          </a:xfrm>
        </p:spPr>
        <p:txBody>
          <a:bodyPr/>
          <a:lstStyle/>
          <a:p>
            <a:r>
              <a:rPr lang="cs-CZ" b="1" dirty="0">
                <a:solidFill>
                  <a:schemeClr val="accent6"/>
                </a:solidFill>
              </a:rPr>
              <a:t>In-text </a:t>
            </a:r>
            <a:r>
              <a:rPr lang="cs-CZ" b="1" dirty="0" err="1">
                <a:solidFill>
                  <a:schemeClr val="accent6"/>
                </a:solidFill>
              </a:rPr>
              <a:t>citations</a:t>
            </a:r>
            <a:r>
              <a:rPr lang="cs-CZ" b="1" dirty="0">
                <a:solidFill>
                  <a:schemeClr val="accent6"/>
                </a:solidFill>
              </a:rPr>
              <a:t>:</a:t>
            </a:r>
          </a:p>
          <a:p>
            <a:pPr lvl="1"/>
            <a:r>
              <a:rPr lang="cs-CZ" b="1" dirty="0"/>
              <a:t>Direct </a:t>
            </a:r>
            <a:r>
              <a:rPr lang="cs-CZ" b="1" dirty="0" err="1"/>
              <a:t>quotation</a:t>
            </a:r>
            <a:r>
              <a:rPr lang="cs-CZ" dirty="0"/>
              <a:t>: </a:t>
            </a:r>
            <a:r>
              <a:rPr lang="en-US" dirty="0"/>
              <a:t>„Plagiarism is the use (of ideas, content or structures) of another work without appropriately acknowledging the source to benefit in a setting where originality is expected“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err="1">
                <a:solidFill>
                  <a:schemeClr val="accent1"/>
                </a:solidFill>
              </a:rPr>
              <a:t>Foltýnek</a:t>
            </a:r>
            <a:r>
              <a:rPr lang="en-US" dirty="0">
                <a:solidFill>
                  <a:schemeClr val="accent1"/>
                </a:solidFill>
              </a:rPr>
              <a:t> et al.</a:t>
            </a:r>
            <a:r>
              <a:rPr lang="cs-CZ" dirty="0">
                <a:solidFill>
                  <a:schemeClr val="accent1"/>
                </a:solidFill>
              </a:rPr>
              <a:t>,</a:t>
            </a:r>
            <a:r>
              <a:rPr lang="en-US" dirty="0">
                <a:solidFill>
                  <a:schemeClr val="accent1"/>
                </a:solidFill>
              </a:rPr>
              <a:t> 2019</a:t>
            </a:r>
            <a:r>
              <a:rPr lang="cs-CZ" dirty="0">
                <a:solidFill>
                  <a:schemeClr val="accent1"/>
                </a:solidFill>
              </a:rPr>
              <a:t>, p. 9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.</a:t>
            </a:r>
          </a:p>
          <a:p>
            <a:pPr lvl="1"/>
            <a:r>
              <a:rPr lang="cs-CZ" b="1" dirty="0" err="1"/>
              <a:t>Paraphrasing</a:t>
            </a:r>
            <a:r>
              <a:rPr lang="cs-CZ" dirty="0"/>
              <a:t>: In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guidebook</a:t>
            </a:r>
            <a:r>
              <a:rPr lang="cs-CZ" dirty="0"/>
              <a:t>, </a:t>
            </a:r>
            <a:r>
              <a:rPr lang="cs-CZ" dirty="0" err="1">
                <a:solidFill>
                  <a:schemeClr val="accent1"/>
                </a:solidFill>
              </a:rPr>
              <a:t>Foltýnek</a:t>
            </a:r>
            <a:r>
              <a:rPr lang="cs-CZ" dirty="0">
                <a:solidFill>
                  <a:schemeClr val="accent1"/>
                </a:solidFill>
              </a:rPr>
              <a:t> and his </a:t>
            </a:r>
            <a:r>
              <a:rPr lang="cs-CZ" dirty="0" err="1">
                <a:solidFill>
                  <a:schemeClr val="accent1"/>
                </a:solidFill>
              </a:rPr>
              <a:t>colleagues</a:t>
            </a:r>
            <a:r>
              <a:rPr lang="cs-CZ" dirty="0">
                <a:solidFill>
                  <a:schemeClr val="accent1"/>
                </a:solidFill>
              </a:rPr>
              <a:t> (2019) </a:t>
            </a:r>
            <a:r>
              <a:rPr lang="cs-CZ" dirty="0" err="1"/>
              <a:t>give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tips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plagiarism</a:t>
            </a:r>
            <a:r>
              <a:rPr lang="cs-CZ" dirty="0"/>
              <a:t>, such as </a:t>
            </a:r>
            <a:r>
              <a:rPr lang="cs-CZ" dirty="0" err="1"/>
              <a:t>differentiating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thoughts</a:t>
            </a:r>
            <a:r>
              <a:rPr lang="cs-CZ" dirty="0"/>
              <a:t> and </a:t>
            </a:r>
            <a:r>
              <a:rPr lang="cs-CZ" dirty="0" err="1"/>
              <a:t>ideas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 and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refering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b="1" dirty="0" err="1">
                <a:solidFill>
                  <a:schemeClr val="accent6"/>
                </a:solidFill>
              </a:rPr>
              <a:t>References</a:t>
            </a:r>
            <a:r>
              <a:rPr lang="cs-CZ" b="1" dirty="0">
                <a:solidFill>
                  <a:schemeClr val="accent6"/>
                </a:solidFill>
              </a:rPr>
              <a:t> / </a:t>
            </a:r>
            <a:r>
              <a:rPr lang="cs-CZ" b="1" dirty="0" err="1">
                <a:solidFill>
                  <a:schemeClr val="accent6"/>
                </a:solidFill>
              </a:rPr>
              <a:t>bibliography</a:t>
            </a:r>
            <a:r>
              <a:rPr lang="cs-CZ" b="1" dirty="0">
                <a:solidFill>
                  <a:schemeClr val="accent6"/>
                </a:solidFill>
              </a:rPr>
              <a:t>:</a:t>
            </a:r>
          </a:p>
          <a:p>
            <a:pPr lvl="1"/>
            <a:r>
              <a:rPr lang="cs-CZ" dirty="0"/>
              <a:t>List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text.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Foltýnek</a:t>
            </a:r>
            <a:r>
              <a:rPr lang="cs-CZ" dirty="0"/>
              <a:t>, T., </a:t>
            </a:r>
            <a:r>
              <a:rPr lang="cs-CZ" dirty="0" err="1"/>
              <a:t>Černikovský</a:t>
            </a:r>
            <a:r>
              <a:rPr lang="cs-CZ" dirty="0"/>
              <a:t>, P., </a:t>
            </a:r>
            <a:r>
              <a:rPr lang="cs-CZ" dirty="0" err="1"/>
              <a:t>Fontana</a:t>
            </a:r>
            <a:r>
              <a:rPr lang="cs-CZ" dirty="0"/>
              <a:t>, J., </a:t>
            </a:r>
            <a:r>
              <a:rPr lang="cs-CZ" dirty="0" err="1"/>
              <a:t>Gojná</a:t>
            </a:r>
            <a:r>
              <a:rPr lang="cs-CZ" dirty="0"/>
              <a:t>, Z., Henek Dlabolová, D., Holeček, T., Hradecký, J., </a:t>
            </a:r>
            <a:r>
              <a:rPr lang="cs-CZ" dirty="0" err="1"/>
              <a:t>Kozmanová</a:t>
            </a:r>
            <a:r>
              <a:rPr lang="cs-CZ" dirty="0"/>
              <a:t>, I., Mach, J., Římanová, R., Tesaříková Čermáková, K., Válová, A., Vorel, F., &amp; Vorlová, H. (2020). </a:t>
            </a:r>
            <a:r>
              <a:rPr lang="en-US" i="1" dirty="0"/>
              <a:t>How to avoid plagiarism. Student </a:t>
            </a:r>
            <a:r>
              <a:rPr lang="cs-CZ" i="1" dirty="0"/>
              <a:t>h</a:t>
            </a:r>
            <a:r>
              <a:rPr lang="en-US" i="1" dirty="0" err="1"/>
              <a:t>andbook</a:t>
            </a:r>
            <a:r>
              <a:rPr lang="cs-CZ" dirty="0"/>
              <a:t>. Charles University, Karolinum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492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174FDD1D-B616-48FA-AFD8-39737CBD9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7310" r="7205" b="8462"/>
          <a:stretch/>
        </p:blipFill>
        <p:spPr>
          <a:xfrm>
            <a:off x="3212431" y="607846"/>
            <a:ext cx="5767137" cy="5642308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D1E3F09-EA76-4798-93CC-0D8820285849}"/>
              </a:ext>
            </a:extLst>
          </p:cNvPr>
          <p:cNvSpPr txBox="1"/>
          <p:nvPr/>
        </p:nvSpPr>
        <p:spPr>
          <a:xfrm rot="21133329">
            <a:off x="3479769" y="5228435"/>
            <a:ext cx="2081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 err="1">
                <a:solidFill>
                  <a:schemeClr val="bg1"/>
                </a:solidFill>
                <a:latin typeface="+mn-lt"/>
              </a:rPr>
              <a:t>Designed</a:t>
            </a:r>
            <a:r>
              <a:rPr lang="cs-CZ" sz="1000" dirty="0">
                <a:solidFill>
                  <a:schemeClr val="bg1"/>
                </a:solidFill>
                <a:latin typeface="+mn-lt"/>
              </a:rPr>
              <a:t> by </a:t>
            </a:r>
            <a:r>
              <a:rPr lang="cs-CZ" sz="1000" dirty="0" err="1">
                <a:solidFill>
                  <a:schemeClr val="bg1"/>
                </a:solidFill>
                <a:latin typeface="+mn-lt"/>
              </a:rPr>
              <a:t>starline</a:t>
            </a:r>
            <a:r>
              <a:rPr lang="cs-CZ" sz="10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cs-CZ" sz="1000" dirty="0" err="1">
                <a:solidFill>
                  <a:schemeClr val="bg1"/>
                </a:solidFill>
                <a:latin typeface="+mn-lt"/>
              </a:rPr>
              <a:t>Freepik</a:t>
            </a:r>
            <a:endParaRPr lang="cs-CZ" sz="1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294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AB992-2B66-488C-AC83-F5717D41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popularisation texts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884079-5589-4536-BE57-3345D627B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hlinkClick r:id="rId2"/>
              </a:rPr>
              <a:t>https://blogs.lse.ac.uk/parenting4digitalfuture/2020/06/24/euko-cyberhate/</a:t>
            </a:r>
            <a:endParaRPr lang="cs-CZ" sz="2000" dirty="0"/>
          </a:p>
          <a:p>
            <a:r>
              <a:rPr lang="cs-CZ" sz="2000" dirty="0">
                <a:hlinkClick r:id="rId3"/>
              </a:rPr>
              <a:t>https://irtis.muni.cz/for-media/why-do-czech-adolescents-meet-face-to-face-with-people-from-the-internet</a:t>
            </a:r>
            <a:endParaRPr lang="cs-CZ" sz="2000" dirty="0">
              <a:hlinkClick r:id="rId4"/>
            </a:endParaRPr>
          </a:p>
          <a:p>
            <a:r>
              <a:rPr lang="cs-CZ" sz="2000" dirty="0">
                <a:hlinkClick r:id="rId4"/>
              </a:rPr>
              <a:t>https://yskills.eu/news-from-the-first-wave-of-the-yskills-school-survey/</a:t>
            </a:r>
            <a:endParaRPr lang="cs-CZ" sz="2000" dirty="0"/>
          </a:p>
          <a:p>
            <a:r>
              <a:rPr lang="cs-CZ" sz="2000" dirty="0">
                <a:hlinkClick r:id="rId5"/>
              </a:rPr>
              <a:t>https://yskills.eu/how-do-digital-skills-relate-to-cyberhate-exposure/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6F8B9C5-2743-4143-85CA-9AEEEA387F0D}"/>
              </a:ext>
            </a:extLst>
          </p:cNvPr>
          <p:cNvGrpSpPr/>
          <p:nvPr/>
        </p:nvGrpSpPr>
        <p:grpSpPr>
          <a:xfrm>
            <a:off x="5991486" y="4228490"/>
            <a:ext cx="6248878" cy="2978419"/>
            <a:chOff x="5626101" y="4256204"/>
            <a:chExt cx="6248878" cy="2978419"/>
          </a:xfrm>
        </p:grpSpPr>
        <p:sp>
          <p:nvSpPr>
            <p:cNvPr id="6" name="Řečová bublina: obdélníkový bublinový popisek 5">
              <a:extLst>
                <a:ext uri="{FF2B5EF4-FFF2-40B4-BE49-F238E27FC236}">
                  <a16:creationId xmlns:a16="http://schemas.microsoft.com/office/drawing/2014/main" id="{54912B18-FDFB-4DED-8A85-6D52C4A212A9}"/>
                </a:ext>
              </a:extLst>
            </p:cNvPr>
            <p:cNvSpPr/>
            <p:nvPr/>
          </p:nvSpPr>
          <p:spPr bwMode="auto">
            <a:xfrm>
              <a:off x="5626101" y="4256204"/>
              <a:ext cx="5995738" cy="2496441"/>
            </a:xfrm>
            <a:prstGeom prst="wedgeRoundRectCallout">
              <a:avLst>
                <a:gd name="adj1" fmla="val -22951"/>
                <a:gd name="adj2" fmla="val -60103"/>
                <a:gd name="adj3" fmla="val 16667"/>
              </a:avLst>
            </a:prstGeom>
            <a:solidFill>
              <a:srgbClr val="0094D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3D1B5A3-97F6-4B7F-AB52-D47E54E29FC5}"/>
                </a:ext>
              </a:extLst>
            </p:cNvPr>
            <p:cNvSpPr txBox="1"/>
            <p:nvPr/>
          </p:nvSpPr>
          <p:spPr>
            <a:xfrm>
              <a:off x="5879241" y="4272110"/>
              <a:ext cx="5995738" cy="2962513"/>
            </a:xfrm>
            <a:prstGeom prst="wedgeRoundRectCallout">
              <a:avLst>
                <a:gd name="adj1" fmla="val -27188"/>
                <a:gd name="adj2" fmla="val -54104"/>
                <a:gd name="adj3" fmla="val 1666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BUT: </a:t>
              </a:r>
              <a:r>
                <a:rPr kumimoji="0" lang="en-GB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These examples generally introduced a single study/result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to the public – that is a specific format</a:t>
              </a:r>
              <a:r>
                <a:rPr lang="cs-CZ" sz="1400" dirty="0">
                  <a:solidFill>
                    <a:schemeClr val="bg1"/>
                  </a:solidFill>
                  <a:latin typeface="+mn-lt"/>
                </a:rPr>
                <a:t>!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dirty="0">
                  <a:solidFill>
                    <a:schemeClr val="bg1"/>
                  </a:solidFill>
                  <a:latin typeface="+mn-lt"/>
                </a:rPr>
                <a:t>You need to introduce a bit broader topic and use at least two academic sources</a:t>
              </a:r>
              <a:r>
                <a:rPr lang="cs-CZ" sz="1400" dirty="0">
                  <a:solidFill>
                    <a:schemeClr val="bg1"/>
                  </a:solidFill>
                  <a:latin typeface="+mn-lt"/>
                </a:rPr>
                <a:t>!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400" dirty="0">
                  <a:solidFill>
                    <a:schemeClr val="bg1"/>
                  </a:solidFill>
                  <a:latin typeface="+mn-lt"/>
                </a:rPr>
                <a:t>Do </a:t>
              </a:r>
              <a:r>
                <a:rPr lang="en-GB" sz="1400" dirty="0">
                  <a:solidFill>
                    <a:schemeClr val="bg1"/>
                  </a:solidFill>
                  <a:latin typeface="+mn-lt"/>
                </a:rPr>
                <a:t>not forget to properly cite your references</a:t>
              </a:r>
              <a:r>
                <a:rPr lang="cs-CZ" sz="1400" dirty="0">
                  <a:solidFill>
                    <a:schemeClr val="bg1"/>
                  </a:solidFill>
                  <a:latin typeface="+mn-lt"/>
                </a:rPr>
                <a:t>!</a:t>
              </a:r>
              <a:endParaRPr kumimoji="0" lang="cs-CZ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cs-CZ" sz="1400" dirty="0">
                <a:solidFill>
                  <a:schemeClr val="bg1"/>
                </a:solidFill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normalizeH="0" baseline="0" dirty="0">
                  <a:latin typeface="+mn-lt"/>
                </a:rPr>
                <a:t>Do not feel constrained by these examples.</a:t>
              </a:r>
              <a:r>
                <a:rPr kumimoji="0" lang="cs-CZ" sz="1400" i="0" u="none" strike="noStrike" normalizeH="0" baseline="0" dirty="0">
                  <a:latin typeface="+mn-lt"/>
                </a:rPr>
                <a:t> </a:t>
              </a:r>
              <a:r>
                <a:rPr kumimoji="0" lang="en-US" sz="1400" i="0" u="none" strike="noStrike" normalizeH="0" baseline="0" dirty="0">
                  <a:latin typeface="+mn-lt"/>
                </a:rPr>
                <a:t>You can be creative and approach the</a:t>
              </a:r>
              <a:r>
                <a:rPr kumimoji="0" lang="cs-CZ" sz="1400" i="0" u="none" strike="noStrike" normalizeH="0" baseline="0" dirty="0">
                  <a:latin typeface="+mn-lt"/>
                </a:rPr>
                <a:t> </a:t>
              </a:r>
              <a:r>
                <a:rPr kumimoji="0" lang="en-US" sz="1400" i="0" u="none" strike="noStrike" normalizeH="0" baseline="0" dirty="0">
                  <a:latin typeface="+mn-lt"/>
                </a:rPr>
                <a:t>task originally.</a:t>
              </a:r>
              <a:endParaRPr kumimoji="0" lang="cs-CZ" sz="1400" i="0" u="none" strike="noStrike" normalizeH="0" baseline="0" dirty="0"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9262593E-D920-4FAD-A648-19A1757302FB}"/>
              </a:ext>
            </a:extLst>
          </p:cNvPr>
          <p:cNvGrpSpPr/>
          <p:nvPr/>
        </p:nvGrpSpPr>
        <p:grpSpPr>
          <a:xfrm>
            <a:off x="9115925" y="231914"/>
            <a:ext cx="2975813" cy="887360"/>
            <a:chOff x="9115926" y="231914"/>
            <a:chExt cx="2759242" cy="887360"/>
          </a:xfrm>
        </p:grpSpPr>
        <p:sp>
          <p:nvSpPr>
            <p:cNvPr id="4" name="Řečová bublina: obdélníkový bublinový popisek 3">
              <a:extLst>
                <a:ext uri="{FF2B5EF4-FFF2-40B4-BE49-F238E27FC236}">
                  <a16:creationId xmlns:a16="http://schemas.microsoft.com/office/drawing/2014/main" id="{0B266FF3-A67E-48E2-A0E0-8D30DC5DD282}"/>
                </a:ext>
              </a:extLst>
            </p:cNvPr>
            <p:cNvSpPr/>
            <p:nvPr/>
          </p:nvSpPr>
          <p:spPr bwMode="auto">
            <a:xfrm>
              <a:off x="9115926" y="231914"/>
              <a:ext cx="2759242" cy="713874"/>
            </a:xfrm>
            <a:prstGeom prst="wedgeRoundRectCallou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6468EC4B-ECF3-43EE-A060-02D6308362A7}"/>
                </a:ext>
              </a:extLst>
            </p:cNvPr>
            <p:cNvSpPr txBox="1"/>
            <p:nvPr/>
          </p:nvSpPr>
          <p:spPr>
            <a:xfrm>
              <a:off x="9378268" y="404185"/>
              <a:ext cx="2295916" cy="715089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For inspiration only</a:t>
              </a:r>
              <a:r>
                <a:rPr lang="cs-CZ" sz="1800" dirty="0">
                  <a:latin typeface="+mn-lt"/>
                </a:rPr>
                <a:t>..</a:t>
              </a:r>
              <a:r>
                <a:rPr lang="en-US" sz="1800" dirty="0">
                  <a:latin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01ECD61E-6EAA-4EC5-B889-BCBB33B4630A}"/>
              </a:ext>
            </a:extLst>
          </p:cNvPr>
          <p:cNvSpPr/>
          <p:nvPr/>
        </p:nvSpPr>
        <p:spPr bwMode="auto">
          <a:xfrm>
            <a:off x="1" y="288063"/>
            <a:ext cx="12075694" cy="134021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D82265-2508-4393-93C9-8ACDDDF7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9446"/>
            <a:ext cx="10753200" cy="45157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Course feedback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31F5A3-2F69-4A2C-98E3-C2F107B6A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043" y="6317527"/>
            <a:ext cx="5301914" cy="4139998"/>
          </a:xfrm>
        </p:spPr>
        <p:txBody>
          <a:bodyPr/>
          <a:lstStyle/>
          <a:p>
            <a:pPr marL="72000" indent="0" algn="ctr">
              <a:lnSpc>
                <a:spcPct val="150000"/>
              </a:lnSpc>
              <a:buNone/>
            </a:pPr>
            <a:r>
              <a:rPr lang="en-US" sz="2000" dirty="0"/>
              <a:t>https://padlet.com/cyber_marie/feedback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30FC4E-DD3C-43CC-92E9-3585C21E6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7547" y="1628275"/>
            <a:ext cx="4800601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2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01ECD61E-6EAA-4EC5-B889-BCBB33B4630A}"/>
              </a:ext>
            </a:extLst>
          </p:cNvPr>
          <p:cNvSpPr/>
          <p:nvPr/>
        </p:nvSpPr>
        <p:spPr bwMode="auto">
          <a:xfrm>
            <a:off x="1" y="288063"/>
            <a:ext cx="12075694" cy="134021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D82265-2508-4393-93C9-8ACDDDF7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9446"/>
            <a:ext cx="10753200" cy="45157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Course feedback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31F5A3-2F69-4A2C-98E3-C2F107B6A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1777611"/>
            <a:ext cx="7876673" cy="4139998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cs-CZ" sz="2000" b="1" dirty="0" err="1">
                <a:solidFill>
                  <a:schemeClr val="accent1"/>
                </a:solidFill>
              </a:rPr>
              <a:t>Individual</a:t>
            </a:r>
            <a:r>
              <a:rPr lang="en-US" sz="2000" b="1" dirty="0">
                <a:solidFill>
                  <a:schemeClr val="accent1"/>
                </a:solidFill>
              </a:rPr>
              <a:t> task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Were my expectations about the course </a:t>
            </a:r>
            <a:r>
              <a:rPr lang="en-US" sz="2000" dirty="0"/>
              <a:t>fulfilled</a:t>
            </a:r>
            <a:r>
              <a:rPr lang="en-GB" sz="2000" dirty="0"/>
              <a:t>? Did I learn what I wanted to learn?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What did I like the most?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What could have been better?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Was there anything that needs to be changed?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Do I </a:t>
            </a:r>
            <a:r>
              <a:rPr lang="en-US" sz="2000" dirty="0"/>
              <a:t>have</a:t>
            </a:r>
            <a:r>
              <a:rPr lang="cs-CZ" sz="2000" dirty="0"/>
              <a:t> feedback </a:t>
            </a:r>
            <a:r>
              <a:rPr lang="en-US" sz="2000" dirty="0"/>
              <a:t>for</a:t>
            </a:r>
            <a:r>
              <a:rPr lang="cs-CZ" sz="2000" dirty="0"/>
              <a:t> a </a:t>
            </a:r>
            <a:r>
              <a:rPr lang="en-US" sz="2000" dirty="0"/>
              <a:t>specific</a:t>
            </a:r>
            <a:r>
              <a:rPr lang="cs-CZ" sz="2000" dirty="0"/>
              <a:t> </a:t>
            </a:r>
            <a:r>
              <a:rPr lang="en-US" sz="2000" dirty="0"/>
              <a:t>lecture</a:t>
            </a:r>
            <a:r>
              <a:rPr lang="cs-CZ" sz="2000" dirty="0"/>
              <a:t>?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Is there anything else I would like to address</a:t>
            </a:r>
            <a:r>
              <a:rPr lang="cs-CZ" sz="2000" dirty="0"/>
              <a:t>?</a:t>
            </a:r>
            <a:endParaRPr lang="en-US" sz="2000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4D4BAE4E-2B8D-41F7-B91C-5A2C90318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36" y="1777611"/>
            <a:ext cx="3449159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8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0BCDA038-15E9-494D-8083-74A342051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61" y="1560093"/>
            <a:ext cx="4197278" cy="419727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799BA5D-E3B4-1976-58DC-A358AB08AC1F}"/>
              </a:ext>
            </a:extLst>
          </p:cNvPr>
          <p:cNvSpPr txBox="1"/>
          <p:nvPr/>
        </p:nvSpPr>
        <p:spPr>
          <a:xfrm>
            <a:off x="7482840" y="5524500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 err="1">
                <a:latin typeface="+mn-lt"/>
                <a:hlinkClick r:id="rId3"/>
              </a:rPr>
              <a:t>flaticon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04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40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3AFD5-2FC9-43C0-AACD-F47042BA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assignment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062A3D-F61A-499D-A0E5-7F3A1D2AB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Writing a </a:t>
            </a:r>
            <a:r>
              <a:rPr lang="en-GB" sz="2000" b="1" dirty="0">
                <a:solidFill>
                  <a:schemeClr val="accent1"/>
                </a:solidFill>
              </a:rPr>
              <a:t>popularisation</a:t>
            </a:r>
            <a:r>
              <a:rPr lang="en-US" sz="2000" b="1" dirty="0">
                <a:solidFill>
                  <a:schemeClr val="accent1"/>
                </a:solidFill>
              </a:rPr>
              <a:t> text</a:t>
            </a:r>
          </a:p>
          <a:p>
            <a:pPr lvl="1"/>
            <a:r>
              <a:rPr lang="en-US" sz="1800" dirty="0"/>
              <a:t>Topic taught in the course selected by the student</a:t>
            </a:r>
            <a:endParaRPr lang="cs-CZ" sz="1800" dirty="0"/>
          </a:p>
          <a:p>
            <a:pPr lvl="1"/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Please,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write the topic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of the selected lecture on the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title page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of your 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popularisation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 text!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1800" dirty="0"/>
              <a:t>3 standard pages (1 standard page = 1,800 characters), including references</a:t>
            </a:r>
            <a:endParaRPr lang="cs-CZ" sz="1800" dirty="0"/>
          </a:p>
          <a:p>
            <a:pPr lvl="1"/>
            <a:r>
              <a:rPr lang="cs-CZ" sz="1800" dirty="0"/>
              <a:t>At least 2 </a:t>
            </a:r>
            <a:r>
              <a:rPr lang="en-US" sz="1800" dirty="0"/>
              <a:t>academic sources</a:t>
            </a:r>
          </a:p>
          <a:p>
            <a:pPr lvl="1"/>
            <a:r>
              <a:rPr lang="en-US" sz="1800" dirty="0"/>
              <a:t>Deadline: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January 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, 202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2000" dirty="0"/>
          </a:p>
          <a:p>
            <a:r>
              <a:rPr lang="en-US" sz="2000" dirty="0"/>
              <a:t>Returned assignments need to be revised and submitted in a week</a:t>
            </a:r>
          </a:p>
          <a:p>
            <a:r>
              <a:rPr lang="en-US" sz="2000" dirty="0"/>
              <a:t>If you need to finish the course earlier</a:t>
            </a:r>
            <a:r>
              <a:rPr lang="cs-CZ" sz="2000" dirty="0"/>
              <a:t> </a:t>
            </a:r>
            <a:r>
              <a:rPr lang="en-US" sz="2000" dirty="0"/>
              <a:t>or have a general question about the final task </a:t>
            </a:r>
            <a:r>
              <a:rPr lang="cs-CZ" sz="2000" dirty="0"/>
              <a:t>– </a:t>
            </a:r>
            <a:r>
              <a:rPr lang="en-US" sz="2000" dirty="0"/>
              <a:t>write to </a:t>
            </a:r>
            <a:r>
              <a:rPr lang="en-US" sz="2000" b="1" dirty="0"/>
              <a:t>Marie </a:t>
            </a:r>
            <a:r>
              <a:rPr lang="cs-CZ" sz="2000" b="1" dirty="0"/>
              <a:t>Jaroň </a:t>
            </a:r>
            <a:r>
              <a:rPr lang="en-US" sz="2000" b="1" dirty="0"/>
              <a:t>Bedrošová</a:t>
            </a:r>
            <a:endParaRPr lang="cs-CZ" sz="2000" b="1" dirty="0"/>
          </a:p>
          <a:p>
            <a:r>
              <a:rPr lang="en-US" sz="2000" b="0" i="0" dirty="0">
                <a:effectLst/>
                <a:latin typeface="+mj-lt"/>
              </a:rPr>
              <a:t>Questions about selected assignment topics – write to the </a:t>
            </a:r>
            <a:r>
              <a:rPr lang="en-US" sz="2000" b="1" i="0" dirty="0">
                <a:effectLst/>
                <a:latin typeface="+mj-lt"/>
              </a:rPr>
              <a:t>teacher of the relevant lecture</a:t>
            </a:r>
          </a:p>
          <a:p>
            <a:endParaRPr lang="en-US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473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9C1C8-F114-40E9-9385-A6EAB272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Popularisation 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1299B-9C69-4E4F-AE00-225230EB6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a popularisation text and what is the purpose?</a:t>
            </a:r>
          </a:p>
          <a:p>
            <a:pPr lvl="1"/>
            <a:r>
              <a:rPr lang="en-GB" dirty="0"/>
              <a:t>For revision and specific information</a:t>
            </a:r>
            <a:r>
              <a:rPr lang="cs-CZ" dirty="0"/>
              <a:t>: </a:t>
            </a:r>
            <a:r>
              <a:rPr lang="en-US" dirty="0">
                <a:hlinkClick r:id="rId2"/>
              </a:rPr>
              <a:t>presentation from the 1st lecture</a:t>
            </a:r>
            <a:endParaRPr lang="cs-CZ" dirty="0"/>
          </a:p>
          <a:p>
            <a:pPr lvl="1"/>
            <a:endParaRPr lang="cs-CZ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Communicating science to the public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GB" dirty="0"/>
              <a:t>Interesting and relevant topic for public</a:t>
            </a:r>
          </a:p>
          <a:p>
            <a:pPr lvl="1"/>
            <a:r>
              <a:rPr lang="en-GB" dirty="0"/>
              <a:t>Understandable language – explain and describe all terminology and concepts, do not unnecessarily use academic terms</a:t>
            </a:r>
          </a:p>
          <a:p>
            <a:pPr lvl="1"/>
            <a:r>
              <a:rPr lang="en-GB" dirty="0"/>
              <a:t>Use visuals, interviews, quotes</a:t>
            </a:r>
            <a:r>
              <a:rPr lang="cs-CZ" dirty="0"/>
              <a:t>, …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Not </a:t>
            </a:r>
            <a:r>
              <a:rPr lang="en-GB" dirty="0">
                <a:solidFill>
                  <a:schemeClr val="tx2"/>
                </a:solidFill>
              </a:rPr>
              <a:t>academic paper, but also not a tabloid text</a:t>
            </a:r>
          </a:p>
          <a:p>
            <a:pPr lvl="2"/>
            <a:r>
              <a:rPr lang="en-GB" dirty="0"/>
              <a:t>I.e., we do not want you to write and academic essay or a seminar paper</a:t>
            </a:r>
          </a:p>
          <a:p>
            <a:pPr lvl="2"/>
            <a:r>
              <a:rPr lang="en-GB" dirty="0"/>
              <a:t>Imagine a blog post or an article in a popular magazine which is presenting science to normal people</a:t>
            </a:r>
          </a:p>
          <a:p>
            <a:pPr lvl="1"/>
            <a:r>
              <a:rPr lang="en-GB" dirty="0"/>
              <a:t>Use references</a:t>
            </a:r>
          </a:p>
          <a:p>
            <a:pPr lvl="1"/>
            <a:r>
              <a:rPr lang="en-GB" dirty="0"/>
              <a:t>Be aware of plagiarism (and self-plagiarism)</a:t>
            </a:r>
          </a:p>
          <a:p>
            <a:pPr lvl="2"/>
            <a:r>
              <a:rPr lang="en-GB" dirty="0"/>
              <a:t>More info </a:t>
            </a:r>
            <a:r>
              <a:rPr lang="en-US" dirty="0"/>
              <a:t>for</a:t>
            </a:r>
            <a:r>
              <a:rPr lang="cs-CZ" dirty="0"/>
              <a:t> </a:t>
            </a:r>
            <a:r>
              <a:rPr lang="en-US" dirty="0"/>
              <a:t>example</a:t>
            </a:r>
            <a:r>
              <a:rPr lang="cs-CZ" dirty="0"/>
              <a:t> </a:t>
            </a:r>
            <a:r>
              <a:rPr lang="en-GB" dirty="0"/>
              <a:t>her</a:t>
            </a:r>
            <a:r>
              <a:rPr lang="cs-CZ" dirty="0"/>
              <a:t>e: </a:t>
            </a:r>
            <a:r>
              <a:rPr lang="cs-CZ" dirty="0">
                <a:hlinkClick r:id="rId3"/>
              </a:rPr>
              <a:t>https://www.plagiarism.org/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		            </a:t>
            </a:r>
            <a:r>
              <a:rPr lang="cs-CZ" sz="1000" dirty="0"/>
              <a:t> </a:t>
            </a:r>
            <a:r>
              <a:rPr lang="cs-CZ" dirty="0">
                <a:hlinkClick r:id="rId4"/>
              </a:rPr>
              <a:t>https://www.muni.cz/en/about-us/official-notice-board/plagiarism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87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9C1C8-F114-40E9-9385-A6EAB272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Plagiarism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1299B-9C69-4E4F-AE00-225230EB6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70296"/>
          </a:xfrm>
        </p:spPr>
        <p:txBody>
          <a:bodyPr/>
          <a:lstStyle/>
          <a:p>
            <a:r>
              <a:rPr lang="en-US" i="1" dirty="0">
                <a:solidFill>
                  <a:schemeClr val="accent6"/>
                </a:solidFill>
              </a:rPr>
              <a:t>How to avoid plagiarism</a:t>
            </a:r>
            <a:r>
              <a:rPr lang="cs-CZ" i="1" dirty="0">
                <a:solidFill>
                  <a:schemeClr val="accent6"/>
                </a:solidFill>
              </a:rPr>
              <a:t>:</a:t>
            </a:r>
            <a:r>
              <a:rPr lang="en-US" i="1" dirty="0">
                <a:solidFill>
                  <a:schemeClr val="accent6"/>
                </a:solidFill>
              </a:rPr>
              <a:t> Student </a:t>
            </a:r>
            <a:r>
              <a:rPr lang="cs-CZ" i="1" dirty="0">
                <a:solidFill>
                  <a:schemeClr val="accent6"/>
                </a:solidFill>
              </a:rPr>
              <a:t>h</a:t>
            </a:r>
            <a:r>
              <a:rPr lang="en-US" i="1" dirty="0" err="1">
                <a:solidFill>
                  <a:schemeClr val="accent6"/>
                </a:solidFill>
              </a:rPr>
              <a:t>andbook</a:t>
            </a:r>
            <a:r>
              <a:rPr lang="cs-CZ" i="1" dirty="0">
                <a:solidFill>
                  <a:schemeClr val="accent6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Foltýnek</a:t>
            </a:r>
            <a:r>
              <a:rPr lang="cs-CZ" dirty="0"/>
              <a:t> et al., 2020)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14985212-F06B-8AE5-E558-4FDB99222D73}"/>
              </a:ext>
            </a:extLst>
          </p:cNvPr>
          <p:cNvGrpSpPr/>
          <p:nvPr/>
        </p:nvGrpSpPr>
        <p:grpSpPr>
          <a:xfrm>
            <a:off x="6878473" y="492127"/>
            <a:ext cx="4885898" cy="831434"/>
            <a:chOff x="9115926" y="231914"/>
            <a:chExt cx="2738159" cy="1323438"/>
          </a:xfrm>
        </p:grpSpPr>
        <p:sp>
          <p:nvSpPr>
            <p:cNvPr id="5" name="Řečová bublina: obdélníkový bublinový popisek 4">
              <a:extLst>
                <a:ext uri="{FF2B5EF4-FFF2-40B4-BE49-F238E27FC236}">
                  <a16:creationId xmlns:a16="http://schemas.microsoft.com/office/drawing/2014/main" id="{BE7C6DE9-E818-09C2-7482-2D302A187DC3}"/>
                </a:ext>
              </a:extLst>
            </p:cNvPr>
            <p:cNvSpPr/>
            <p:nvPr/>
          </p:nvSpPr>
          <p:spPr bwMode="auto">
            <a:xfrm>
              <a:off x="9115926" y="231914"/>
              <a:ext cx="2738159" cy="1323438"/>
            </a:xfrm>
            <a:prstGeom prst="wedgeRoundRectCallou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260D3EE9-2D24-5AE7-C971-A1A8F237189C}"/>
                </a:ext>
              </a:extLst>
            </p:cNvPr>
            <p:cNvSpPr txBox="1"/>
            <p:nvPr/>
          </p:nvSpPr>
          <p:spPr>
            <a:xfrm>
              <a:off x="9378268" y="404185"/>
              <a:ext cx="2295916" cy="1029842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1600" dirty="0">
                  <a:latin typeface="+mn-lt"/>
                </a:rPr>
                <a:t>Same </a:t>
              </a:r>
              <a:r>
                <a:rPr lang="cs-CZ" sz="1600" dirty="0" err="1">
                  <a:latin typeface="+mn-lt"/>
                </a:rPr>
                <a:t>rules</a:t>
              </a:r>
              <a:r>
                <a:rPr lang="cs-CZ" sz="1600" dirty="0">
                  <a:latin typeface="+mn-lt"/>
                </a:rPr>
                <a:t> </a:t>
              </a:r>
              <a:r>
                <a:rPr lang="cs-CZ" sz="1600" dirty="0" err="1">
                  <a:latin typeface="+mn-lt"/>
                </a:rPr>
                <a:t>for</a:t>
              </a:r>
              <a:r>
                <a:rPr lang="cs-CZ" sz="1600" dirty="0">
                  <a:latin typeface="+mn-lt"/>
                </a:rPr>
                <a:t> </a:t>
              </a:r>
              <a:r>
                <a:rPr lang="cs-CZ" sz="1600" dirty="0" err="1">
                  <a:latin typeface="+mn-lt"/>
                </a:rPr>
                <a:t>citations</a:t>
              </a:r>
              <a:r>
                <a:rPr lang="cs-CZ" sz="1600" dirty="0">
                  <a:latin typeface="+mn-lt"/>
                </a:rPr>
                <a:t> and </a:t>
              </a:r>
              <a:r>
                <a:rPr lang="cs-CZ" sz="1600" dirty="0" err="1">
                  <a:latin typeface="+mn-lt"/>
                </a:rPr>
                <a:t>paraphrases</a:t>
              </a:r>
              <a:r>
                <a:rPr lang="cs-CZ" sz="1600" dirty="0">
                  <a:latin typeface="+mn-lt"/>
                </a:rPr>
                <a:t> </a:t>
              </a:r>
              <a:r>
                <a:rPr lang="cs-CZ" sz="1600" dirty="0" err="1">
                  <a:latin typeface="+mn-lt"/>
                </a:rPr>
                <a:t>apply</a:t>
              </a:r>
              <a:r>
                <a:rPr lang="cs-CZ" sz="1600" dirty="0">
                  <a:latin typeface="+mn-lt"/>
                </a:rPr>
                <a:t> </a:t>
              </a:r>
              <a:r>
                <a:rPr lang="cs-CZ" sz="1600" dirty="0" err="1">
                  <a:latin typeface="+mn-lt"/>
                </a:rPr>
                <a:t>also</a:t>
              </a:r>
              <a:r>
                <a:rPr lang="cs-CZ" sz="1600" dirty="0">
                  <a:latin typeface="+mn-lt"/>
                </a:rPr>
                <a:t> </a:t>
              </a:r>
              <a:r>
                <a:rPr lang="cs-CZ" sz="1600" dirty="0" err="1">
                  <a:latin typeface="+mn-lt"/>
                </a:rPr>
                <a:t>for</a:t>
              </a:r>
              <a:r>
                <a:rPr lang="cs-CZ" sz="1600" dirty="0">
                  <a:latin typeface="+mn-lt"/>
                </a:rPr>
                <a:t> </a:t>
              </a:r>
              <a:r>
                <a:rPr lang="cs-CZ" sz="1600" dirty="0" err="1">
                  <a:latin typeface="+mn-lt"/>
                </a:rPr>
                <a:t>your</a:t>
              </a:r>
              <a:r>
                <a:rPr lang="cs-CZ" sz="1600" dirty="0">
                  <a:latin typeface="+mn-lt"/>
                </a:rPr>
                <a:t> </a:t>
              </a:r>
              <a:r>
                <a:rPr lang="cs-CZ" sz="1600" dirty="0" err="1">
                  <a:latin typeface="+mn-lt"/>
                </a:rPr>
                <a:t>popularisation</a:t>
              </a:r>
              <a:r>
                <a:rPr lang="cs-CZ" sz="1600" dirty="0">
                  <a:latin typeface="+mn-lt"/>
                </a:rPr>
                <a:t> </a:t>
              </a:r>
              <a:r>
                <a:rPr lang="cs-CZ" sz="1600" dirty="0" err="1">
                  <a:latin typeface="+mn-lt"/>
                </a:rPr>
                <a:t>texts</a:t>
              </a:r>
              <a:r>
                <a:rPr lang="cs-CZ" sz="1600" dirty="0">
                  <a:latin typeface="+mn-lt"/>
                </a:rPr>
                <a:t>.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DD2D4FC7-BB34-08AE-05A6-969F3AB9AD24}"/>
              </a:ext>
            </a:extLst>
          </p:cNvPr>
          <p:cNvGrpSpPr/>
          <p:nvPr/>
        </p:nvGrpSpPr>
        <p:grpSpPr>
          <a:xfrm>
            <a:off x="201606" y="2402148"/>
            <a:ext cx="7144983" cy="3876109"/>
            <a:chOff x="348017" y="2589438"/>
            <a:chExt cx="7144983" cy="3876109"/>
          </a:xfrm>
        </p:grpSpPr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AAA89EC5-7484-568A-C839-9F1474AE51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1" t="2874" r="9728" b="11471"/>
            <a:stretch/>
          </p:blipFill>
          <p:spPr>
            <a:xfrm flipH="1">
              <a:off x="348017" y="2589438"/>
              <a:ext cx="7144983" cy="3876109"/>
            </a:xfrm>
            <a:prstGeom prst="rect">
              <a:avLst/>
            </a:prstGeom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28E19A74-0856-CE36-0EA4-F50A71677886}"/>
                </a:ext>
              </a:extLst>
            </p:cNvPr>
            <p:cNvSpPr txBox="1"/>
            <p:nvPr/>
          </p:nvSpPr>
          <p:spPr>
            <a:xfrm>
              <a:off x="1198859" y="3797300"/>
              <a:ext cx="5062241" cy="1658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0" i="0" u="none" strike="noStrike" baseline="0" dirty="0">
                  <a:latin typeface="PTSerif-Regular"/>
                </a:rPr>
                <a:t>„</a:t>
              </a:r>
              <a:r>
                <a:rPr lang="en-US" sz="2000" b="0" i="0" u="none" strike="noStrike" baseline="0" dirty="0">
                  <a:latin typeface="PTSerif-Regular"/>
                </a:rPr>
                <a:t>Plagiarism is </a:t>
              </a:r>
              <a:r>
                <a:rPr lang="en-US" sz="2000" b="1" i="0" u="none" strike="noStrike" baseline="0" dirty="0">
                  <a:latin typeface="PTSerif-Bold"/>
                </a:rPr>
                <a:t>the use (of ideas, content or structures) of another</a:t>
              </a:r>
              <a:r>
                <a:rPr lang="cs-CZ" sz="2000" b="1" i="0" u="none" strike="noStrike" baseline="0" dirty="0">
                  <a:latin typeface="PTSerif-Bold"/>
                </a:rPr>
                <a:t> </a:t>
              </a:r>
              <a:r>
                <a:rPr lang="en-US" sz="2000" b="1" i="0" u="none" strike="noStrike" baseline="0" dirty="0">
                  <a:latin typeface="PTSerif-Bold"/>
                </a:rPr>
                <a:t>work without appropriately acknowledging the source to benefit</a:t>
              </a:r>
              <a:r>
                <a:rPr lang="cs-CZ" sz="2000" b="1" i="0" u="none" strike="noStrike" baseline="0" dirty="0">
                  <a:latin typeface="PTSerif-Bold"/>
                </a:rPr>
                <a:t> </a:t>
              </a:r>
              <a:r>
                <a:rPr lang="en-US" sz="2000" b="1" i="0" u="none" strike="noStrike" baseline="0" dirty="0">
                  <a:latin typeface="PTSerif-Bold"/>
                </a:rPr>
                <a:t>in a setting where originality is expected</a:t>
              </a:r>
              <a:r>
                <a:rPr lang="cs-CZ" sz="2000" i="0" u="none" strike="noStrike" baseline="0" dirty="0">
                  <a:latin typeface="PTSerif-Bold"/>
                </a:rPr>
                <a:t>“ </a:t>
              </a:r>
              <a:r>
                <a:rPr lang="en-US" sz="2000" b="0" i="0" u="none" strike="noStrike" baseline="0" dirty="0">
                  <a:latin typeface="PTSerif-Regular"/>
                </a:rPr>
                <a:t>(</a:t>
              </a:r>
              <a:r>
                <a:rPr lang="en-US" sz="2000" b="0" i="0" u="none" strike="noStrike" baseline="0" dirty="0" err="1">
                  <a:latin typeface="PTSerif-Regular"/>
                </a:rPr>
                <a:t>Foltýnek</a:t>
              </a:r>
              <a:r>
                <a:rPr lang="en-US" sz="2000" b="0" i="0" u="none" strike="noStrike" baseline="0" dirty="0">
                  <a:latin typeface="PTSerif-Regular"/>
                </a:rPr>
                <a:t> et al. 2019).</a:t>
              </a:r>
              <a:endParaRPr lang="cs-CZ" sz="2000" dirty="0" err="1">
                <a:latin typeface="+mn-lt"/>
              </a:endParaRPr>
            </a:p>
          </p:txBody>
        </p: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CFBB686-ECB6-782D-7F41-36B2867FF5C0}"/>
              </a:ext>
            </a:extLst>
          </p:cNvPr>
          <p:cNvSpPr txBox="1"/>
          <p:nvPr/>
        </p:nvSpPr>
        <p:spPr>
          <a:xfrm>
            <a:off x="7643128" y="3025342"/>
            <a:ext cx="4200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+mn-lt"/>
              </a:rPr>
              <a:t>Three tips against plagiarism</a:t>
            </a:r>
            <a:r>
              <a:rPr lang="cs-CZ" sz="2000" b="1" dirty="0">
                <a:latin typeface="+mn-lt"/>
              </a:rPr>
              <a:t>:</a:t>
            </a:r>
          </a:p>
          <a:p>
            <a:pPr algn="l"/>
            <a:endParaRPr lang="en-US" sz="2000" b="1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1. Distinguish other people’s ideas from your own</a:t>
            </a:r>
          </a:p>
          <a:p>
            <a:pPr algn="l"/>
            <a:endParaRPr lang="cs-CZ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2. Reference the original source</a:t>
            </a:r>
          </a:p>
          <a:p>
            <a:pPr algn="l"/>
            <a:endParaRPr lang="cs-CZ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3. Identify the original source so that it can be traced back</a:t>
            </a:r>
            <a:endParaRPr lang="cs-CZ" sz="2000" dirty="0" err="1">
              <a:latin typeface="+mn-lt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E725FDC-1B48-81FB-DDB2-4E5BCED205BC}"/>
              </a:ext>
            </a:extLst>
          </p:cNvPr>
          <p:cNvSpPr txBox="1"/>
          <p:nvPr/>
        </p:nvSpPr>
        <p:spPr>
          <a:xfrm>
            <a:off x="1052448" y="5887664"/>
            <a:ext cx="2068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 err="1">
                <a:solidFill>
                  <a:schemeClr val="bg1"/>
                </a:solidFill>
                <a:latin typeface="+mn-lt"/>
              </a:rPr>
              <a:t>Designed</a:t>
            </a:r>
            <a:r>
              <a:rPr lang="cs-CZ" sz="1000" dirty="0">
                <a:solidFill>
                  <a:schemeClr val="bg1"/>
                </a:solidFill>
                <a:latin typeface="+mn-lt"/>
              </a:rPr>
              <a:t> by </a:t>
            </a:r>
            <a:r>
              <a:rPr lang="cs-CZ" sz="1000" dirty="0" err="1">
                <a:solidFill>
                  <a:schemeClr val="bg1"/>
                </a:solidFill>
                <a:latin typeface="+mn-lt"/>
              </a:rPr>
              <a:t>starline</a:t>
            </a:r>
            <a:r>
              <a:rPr lang="cs-CZ" sz="10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cs-CZ" sz="1000" dirty="0" err="1">
                <a:solidFill>
                  <a:schemeClr val="bg1"/>
                </a:solidFill>
                <a:latin typeface="+mn-lt"/>
              </a:rPr>
              <a:t>Freepik</a:t>
            </a:r>
            <a:endParaRPr lang="cs-CZ" sz="1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715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9C1C8-F114-40E9-9385-A6EAB272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Plagiarism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1299B-9C69-4E4F-AE00-225230EB6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70296"/>
          </a:xfrm>
        </p:spPr>
        <p:txBody>
          <a:bodyPr/>
          <a:lstStyle/>
          <a:p>
            <a:r>
              <a:rPr lang="en-US" i="1" dirty="0">
                <a:solidFill>
                  <a:schemeClr val="accent6"/>
                </a:solidFill>
              </a:rPr>
              <a:t>How to avoid plagiarism</a:t>
            </a:r>
            <a:r>
              <a:rPr lang="cs-CZ" i="1" dirty="0">
                <a:solidFill>
                  <a:schemeClr val="accent6"/>
                </a:solidFill>
              </a:rPr>
              <a:t>:</a:t>
            </a:r>
            <a:r>
              <a:rPr lang="en-US" i="1" dirty="0">
                <a:solidFill>
                  <a:schemeClr val="accent6"/>
                </a:solidFill>
              </a:rPr>
              <a:t> Student </a:t>
            </a:r>
            <a:r>
              <a:rPr lang="cs-CZ" i="1" dirty="0">
                <a:solidFill>
                  <a:schemeClr val="accent6"/>
                </a:solidFill>
              </a:rPr>
              <a:t>h</a:t>
            </a:r>
            <a:r>
              <a:rPr lang="en-US" i="1" dirty="0" err="1">
                <a:solidFill>
                  <a:schemeClr val="accent6"/>
                </a:solidFill>
              </a:rPr>
              <a:t>andbook</a:t>
            </a:r>
            <a:r>
              <a:rPr lang="cs-CZ" i="1" dirty="0">
                <a:solidFill>
                  <a:schemeClr val="accent6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Foltýnek</a:t>
            </a:r>
            <a:r>
              <a:rPr lang="cs-CZ" dirty="0"/>
              <a:t> et al., 2020)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8B7283-E804-1EEC-49AC-B5F9033A5923}"/>
              </a:ext>
            </a:extLst>
          </p:cNvPr>
          <p:cNvSpPr txBox="1"/>
          <p:nvPr/>
        </p:nvSpPr>
        <p:spPr>
          <a:xfrm>
            <a:off x="876300" y="2323853"/>
            <a:ext cx="941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Different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types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of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plagiarism</a:t>
            </a:r>
            <a:r>
              <a:rPr lang="cs-CZ" sz="2800" dirty="0">
                <a:latin typeface="+mn-lt"/>
              </a:rPr>
              <a:t>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87E536D-D58E-3815-433A-6B62105CDB7F}"/>
              </a:ext>
            </a:extLst>
          </p:cNvPr>
          <p:cNvSpPr txBox="1"/>
          <p:nvPr/>
        </p:nvSpPr>
        <p:spPr>
          <a:xfrm>
            <a:off x="876300" y="3167390"/>
            <a:ext cx="941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solidFill>
                  <a:schemeClr val="tx2"/>
                </a:solidFill>
                <a:latin typeface="+mn-lt"/>
              </a:rPr>
              <a:t>Word-</a:t>
            </a:r>
            <a:r>
              <a:rPr lang="cs-CZ" sz="2800" b="1" dirty="0" err="1">
                <a:solidFill>
                  <a:schemeClr val="tx2"/>
                </a:solidFill>
                <a:latin typeface="+mn-lt"/>
              </a:rPr>
              <a:t>for</a:t>
            </a:r>
            <a:r>
              <a:rPr lang="cs-CZ" sz="2800" b="1" dirty="0">
                <a:solidFill>
                  <a:schemeClr val="tx2"/>
                </a:solidFill>
                <a:latin typeface="+mn-lt"/>
              </a:rPr>
              <a:t>-</a:t>
            </a:r>
            <a:r>
              <a:rPr lang="cs-CZ" sz="2800" b="1" dirty="0" err="1">
                <a:solidFill>
                  <a:schemeClr val="tx2"/>
                </a:solidFill>
                <a:latin typeface="+mn-lt"/>
              </a:rPr>
              <a:t>word</a:t>
            </a:r>
            <a:r>
              <a:rPr lang="cs-CZ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chemeClr val="tx2"/>
                </a:solidFill>
                <a:latin typeface="+mn-lt"/>
              </a:rPr>
              <a:t>plagiarism</a:t>
            </a:r>
            <a:endParaRPr lang="cs-CZ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2BD58A9-1BDE-E780-CE47-246A7B3D8E81}"/>
              </a:ext>
            </a:extLst>
          </p:cNvPr>
          <p:cNvSpPr txBox="1"/>
          <p:nvPr/>
        </p:nvSpPr>
        <p:spPr>
          <a:xfrm>
            <a:off x="876300" y="3929703"/>
            <a:ext cx="86233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400" b="0" i="0" u="none" strike="noStrike" baseline="0" dirty="0">
                <a:latin typeface="+mj-lt"/>
              </a:rPr>
              <a:t>„</a:t>
            </a:r>
            <a:r>
              <a:rPr lang="en-US" sz="2400" b="0" i="0" u="none" strike="noStrike" baseline="0" dirty="0">
                <a:latin typeface="+mj-lt"/>
              </a:rPr>
              <a:t>Copying a whole text or a part of a text written by someone else </a:t>
            </a:r>
            <a:r>
              <a:rPr lang="en-US" b="0" i="0" u="none" strike="noStrike" baseline="0" dirty="0">
                <a:latin typeface="+mj-lt"/>
              </a:rPr>
              <a:t>without</a:t>
            </a:r>
            <a:r>
              <a:rPr lang="cs-CZ" b="0" i="0" u="none" strike="noStrike" baseline="0" dirty="0">
                <a:latin typeface="+mj-lt"/>
              </a:rPr>
              <a:t> </a:t>
            </a:r>
            <a:r>
              <a:rPr lang="en-US" b="0" i="0" u="none" strike="noStrike" baseline="0" dirty="0">
                <a:latin typeface="+mj-lt"/>
              </a:rPr>
              <a:t>declaring its source and pretending that it is your own work </a:t>
            </a:r>
            <a:r>
              <a:rPr lang="en-GB" b="0" i="0" u="none" strike="noStrike" baseline="0" dirty="0">
                <a:latin typeface="+mj-lt"/>
              </a:rPr>
              <a:t>[</a:t>
            </a:r>
            <a:r>
              <a:rPr lang="cs-CZ" b="0" i="0" u="none" strike="noStrike" baseline="0" dirty="0">
                <a:latin typeface="+mj-lt"/>
              </a:rPr>
              <a:t>…</a:t>
            </a:r>
            <a:r>
              <a:rPr lang="en-GB" b="0" i="0" u="none" strike="noStrike" baseline="0" dirty="0">
                <a:latin typeface="+mj-lt"/>
              </a:rPr>
              <a:t>]</a:t>
            </a:r>
            <a:r>
              <a:rPr lang="en-US" b="0" i="0" u="none" strike="noStrike" baseline="0" dirty="0">
                <a:latin typeface="+mj-lt"/>
              </a:rPr>
              <a:t>. Plagiarism also occurs when the</a:t>
            </a:r>
            <a:r>
              <a:rPr lang="cs-CZ" b="0" i="0" u="none" strike="noStrike" baseline="0" dirty="0">
                <a:latin typeface="+mj-lt"/>
              </a:rPr>
              <a:t> </a:t>
            </a:r>
            <a:r>
              <a:rPr lang="en-US" b="0" i="0" u="none" strike="noStrike" baseline="0" dirty="0">
                <a:latin typeface="+mj-lt"/>
              </a:rPr>
              <a:t>text is referenced, but it is </a:t>
            </a:r>
            <a:r>
              <a:rPr lang="en-US" b="1" i="0" u="none" strike="noStrike" baseline="0" dirty="0">
                <a:latin typeface="+mj-lt"/>
              </a:rPr>
              <a:t>unclear what </a:t>
            </a:r>
            <a:r>
              <a:rPr lang="en-US" b="1" i="0" u="none" strike="noStrike" baseline="0" dirty="0" err="1">
                <a:latin typeface="+mj-lt"/>
              </a:rPr>
              <a:t>i</a:t>
            </a:r>
            <a:r>
              <a:rPr lang="cs-CZ" b="1" dirty="0">
                <a:latin typeface="+mj-lt"/>
              </a:rPr>
              <a:t>s</a:t>
            </a:r>
            <a:r>
              <a:rPr lang="en-US" b="1" i="0" u="none" strike="noStrike" baseline="0" dirty="0">
                <a:latin typeface="+mj-lt"/>
              </a:rPr>
              <a:t> and isn’t your own idea</a:t>
            </a:r>
            <a:r>
              <a:rPr lang="en-US" b="0" i="0" u="none" strike="noStrike" baseline="0" dirty="0">
                <a:latin typeface="+mj-lt"/>
              </a:rPr>
              <a:t>.</a:t>
            </a:r>
            <a:r>
              <a:rPr lang="cs-CZ" b="0" i="0" u="none" strike="noStrike" baseline="0" dirty="0">
                <a:latin typeface="+mj-lt"/>
              </a:rPr>
              <a:t> </a:t>
            </a:r>
            <a:r>
              <a:rPr lang="en-GB" b="0" i="0" u="none" strike="noStrike" baseline="0" dirty="0">
                <a:latin typeface="+mj-lt"/>
              </a:rPr>
              <a:t>[…] </a:t>
            </a:r>
            <a:r>
              <a:rPr lang="en-US" b="0" i="0" u="none" strike="noStrike" baseline="0" dirty="0">
                <a:latin typeface="+mj-lt"/>
              </a:rPr>
              <a:t>If we use a source in several places, </a:t>
            </a:r>
            <a:r>
              <a:rPr lang="en-US" b="1" i="0" u="none" strike="noStrike" baseline="0" dirty="0">
                <a:latin typeface="+mj-lt"/>
              </a:rPr>
              <a:t>the reference must be included in</a:t>
            </a:r>
            <a:r>
              <a:rPr lang="cs-CZ" b="1" i="0" u="none" strike="noStrike" baseline="0" dirty="0">
                <a:latin typeface="+mj-lt"/>
              </a:rPr>
              <a:t> </a:t>
            </a:r>
            <a:r>
              <a:rPr lang="en-US" b="1" i="0" u="none" strike="noStrike" baseline="0" dirty="0">
                <a:latin typeface="+mj-lt"/>
              </a:rPr>
              <a:t>all places</a:t>
            </a:r>
            <a:r>
              <a:rPr lang="en-US" b="0" i="0" u="none" strike="noStrike" baseline="0" dirty="0">
                <a:latin typeface="+mj-lt"/>
              </a:rPr>
              <a:t> where we make use of the text.</a:t>
            </a:r>
            <a:r>
              <a:rPr lang="cs-CZ" b="0" i="0" u="none" strike="noStrike" baseline="0" dirty="0">
                <a:latin typeface="+mj-lt"/>
              </a:rPr>
              <a:t>“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006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E2BD58A9-1BDE-E780-CE47-246A7B3D8E81}"/>
              </a:ext>
            </a:extLst>
          </p:cNvPr>
          <p:cNvSpPr txBox="1"/>
          <p:nvPr/>
        </p:nvSpPr>
        <p:spPr>
          <a:xfrm>
            <a:off x="876300" y="3929703"/>
            <a:ext cx="9677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400" b="0" i="0" u="none" strike="noStrike" baseline="0" dirty="0">
                <a:latin typeface="+mj-lt"/>
              </a:rPr>
              <a:t>„</a:t>
            </a:r>
            <a:r>
              <a:rPr lang="en-US" sz="2400" b="0" i="0" u="none" strike="noStrike" baseline="0" dirty="0">
                <a:latin typeface="+mj-lt"/>
              </a:rPr>
              <a:t>This results from compiling several short segments of text from different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sources, without stating a reference for each reproduced segment.</a:t>
            </a:r>
            <a:endParaRPr lang="cs-CZ" sz="2400" b="0" i="0" u="none" strike="noStrike" baseline="0" dirty="0">
              <a:latin typeface="+mj-lt"/>
            </a:endParaRPr>
          </a:p>
          <a:p>
            <a:pPr algn="l"/>
            <a:endParaRPr lang="cs-CZ" dirty="0">
              <a:latin typeface="+mj-lt"/>
            </a:endParaRPr>
          </a:p>
          <a:p>
            <a:pPr algn="l"/>
            <a:r>
              <a:rPr lang="en-US" dirty="0">
                <a:latin typeface="+mj-lt"/>
              </a:rPr>
              <a:t>Always state </a:t>
            </a:r>
            <a:r>
              <a:rPr lang="en-US" b="1" dirty="0">
                <a:latin typeface="+mj-lt"/>
              </a:rPr>
              <a:t>all your sources</a:t>
            </a:r>
            <a:r>
              <a:rPr lang="en-US" dirty="0">
                <a:latin typeface="+mj-lt"/>
              </a:rPr>
              <a:t>, even if you’re only</a:t>
            </a:r>
            <a:r>
              <a:rPr lang="cs-CZ" dirty="0">
                <a:latin typeface="+mj-lt"/>
              </a:rPr>
              <a:t> </a:t>
            </a:r>
            <a:r>
              <a:rPr lang="en-US" dirty="0">
                <a:latin typeface="+mj-lt"/>
              </a:rPr>
              <a:t>citing a portion of a sentence. It does not suffice to list all sources in</a:t>
            </a:r>
            <a:r>
              <a:rPr lang="cs-CZ" dirty="0">
                <a:latin typeface="+mj-lt"/>
              </a:rPr>
              <a:t> </a:t>
            </a:r>
            <a:r>
              <a:rPr lang="en-US" dirty="0">
                <a:latin typeface="+mj-lt"/>
              </a:rPr>
              <a:t>the bibliography. We must also </a:t>
            </a:r>
            <a:r>
              <a:rPr lang="en-US" b="1" dirty="0">
                <a:latin typeface="+mj-lt"/>
              </a:rPr>
              <a:t>refer to each source within the text</a:t>
            </a:r>
            <a:r>
              <a:rPr lang="en-US" dirty="0">
                <a:latin typeface="+mj-lt"/>
              </a:rPr>
              <a:t>.</a:t>
            </a:r>
            <a:r>
              <a:rPr lang="cs-CZ" dirty="0">
                <a:latin typeface="+mj-lt"/>
              </a:rPr>
              <a:t>“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C9C1C8-F114-40E9-9385-A6EAB272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Plagiarism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1299B-9C69-4E4F-AE00-225230EB6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70296"/>
          </a:xfrm>
        </p:spPr>
        <p:txBody>
          <a:bodyPr/>
          <a:lstStyle/>
          <a:p>
            <a:r>
              <a:rPr lang="en-US" i="1" dirty="0">
                <a:solidFill>
                  <a:schemeClr val="accent6"/>
                </a:solidFill>
              </a:rPr>
              <a:t>How to avoid plagiarism</a:t>
            </a:r>
            <a:r>
              <a:rPr lang="cs-CZ" i="1" dirty="0">
                <a:solidFill>
                  <a:schemeClr val="accent6"/>
                </a:solidFill>
              </a:rPr>
              <a:t>:</a:t>
            </a:r>
            <a:r>
              <a:rPr lang="en-US" i="1" dirty="0">
                <a:solidFill>
                  <a:schemeClr val="accent6"/>
                </a:solidFill>
              </a:rPr>
              <a:t> Student </a:t>
            </a:r>
            <a:r>
              <a:rPr lang="cs-CZ" i="1" dirty="0">
                <a:solidFill>
                  <a:schemeClr val="accent6"/>
                </a:solidFill>
              </a:rPr>
              <a:t>h</a:t>
            </a:r>
            <a:r>
              <a:rPr lang="en-US" i="1" dirty="0" err="1">
                <a:solidFill>
                  <a:schemeClr val="accent6"/>
                </a:solidFill>
              </a:rPr>
              <a:t>andbook</a:t>
            </a:r>
            <a:r>
              <a:rPr lang="cs-CZ" i="1" dirty="0">
                <a:solidFill>
                  <a:schemeClr val="accent6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Foltýnek</a:t>
            </a:r>
            <a:r>
              <a:rPr lang="cs-CZ" dirty="0"/>
              <a:t> et al., 2020)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8B7283-E804-1EEC-49AC-B5F9033A5923}"/>
              </a:ext>
            </a:extLst>
          </p:cNvPr>
          <p:cNvSpPr txBox="1"/>
          <p:nvPr/>
        </p:nvSpPr>
        <p:spPr>
          <a:xfrm>
            <a:off x="876300" y="2323853"/>
            <a:ext cx="941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Different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types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of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plagiarism</a:t>
            </a:r>
            <a:r>
              <a:rPr lang="cs-CZ" sz="2800" dirty="0">
                <a:latin typeface="+mn-lt"/>
              </a:rPr>
              <a:t>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87E536D-D58E-3815-433A-6B62105CDB7F}"/>
              </a:ext>
            </a:extLst>
          </p:cNvPr>
          <p:cNvSpPr txBox="1"/>
          <p:nvPr/>
        </p:nvSpPr>
        <p:spPr>
          <a:xfrm>
            <a:off x="876300" y="3167390"/>
            <a:ext cx="941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 err="1">
                <a:solidFill>
                  <a:schemeClr val="tx2"/>
                </a:solidFill>
                <a:latin typeface="+mn-lt"/>
              </a:rPr>
              <a:t>Mosaic</a:t>
            </a:r>
            <a:r>
              <a:rPr lang="cs-CZ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chemeClr val="tx2"/>
                </a:solidFill>
                <a:latin typeface="+mn-lt"/>
              </a:rPr>
              <a:t>plagiarism</a:t>
            </a:r>
            <a:endParaRPr lang="cs-CZ" sz="28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16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9C1C8-F114-40E9-9385-A6EAB272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Plagiarism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1299B-9C69-4E4F-AE00-225230EB6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70296"/>
          </a:xfrm>
        </p:spPr>
        <p:txBody>
          <a:bodyPr/>
          <a:lstStyle/>
          <a:p>
            <a:r>
              <a:rPr lang="en-US" i="1" dirty="0">
                <a:solidFill>
                  <a:schemeClr val="accent6"/>
                </a:solidFill>
              </a:rPr>
              <a:t>How to avoid plagiarism</a:t>
            </a:r>
            <a:r>
              <a:rPr lang="cs-CZ" i="1" dirty="0">
                <a:solidFill>
                  <a:schemeClr val="accent6"/>
                </a:solidFill>
              </a:rPr>
              <a:t>:</a:t>
            </a:r>
            <a:r>
              <a:rPr lang="en-US" i="1" dirty="0">
                <a:solidFill>
                  <a:schemeClr val="accent6"/>
                </a:solidFill>
              </a:rPr>
              <a:t> Student </a:t>
            </a:r>
            <a:r>
              <a:rPr lang="cs-CZ" i="1" dirty="0">
                <a:solidFill>
                  <a:schemeClr val="accent6"/>
                </a:solidFill>
              </a:rPr>
              <a:t>h</a:t>
            </a:r>
            <a:r>
              <a:rPr lang="en-US" i="1" dirty="0" err="1">
                <a:solidFill>
                  <a:schemeClr val="accent6"/>
                </a:solidFill>
              </a:rPr>
              <a:t>andbook</a:t>
            </a:r>
            <a:r>
              <a:rPr lang="cs-CZ" i="1" dirty="0">
                <a:solidFill>
                  <a:schemeClr val="accent6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Foltýnek</a:t>
            </a:r>
            <a:r>
              <a:rPr lang="cs-CZ" dirty="0"/>
              <a:t> et al., 2020)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8B7283-E804-1EEC-49AC-B5F9033A5923}"/>
              </a:ext>
            </a:extLst>
          </p:cNvPr>
          <p:cNvSpPr txBox="1"/>
          <p:nvPr/>
        </p:nvSpPr>
        <p:spPr>
          <a:xfrm>
            <a:off x="876300" y="2323853"/>
            <a:ext cx="941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Different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types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of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plagiarism</a:t>
            </a:r>
            <a:r>
              <a:rPr lang="cs-CZ" sz="2800" dirty="0">
                <a:latin typeface="+mn-lt"/>
              </a:rPr>
              <a:t>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87E536D-D58E-3815-433A-6B62105CDB7F}"/>
              </a:ext>
            </a:extLst>
          </p:cNvPr>
          <p:cNvSpPr txBox="1"/>
          <p:nvPr/>
        </p:nvSpPr>
        <p:spPr>
          <a:xfrm>
            <a:off x="876300" y="3167390"/>
            <a:ext cx="941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+mn-lt"/>
              </a:rPr>
              <a:t>Paraphrase or translation without source</a:t>
            </a:r>
            <a:endParaRPr lang="cs-CZ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2BD58A9-1BDE-E780-CE47-246A7B3D8E81}"/>
              </a:ext>
            </a:extLst>
          </p:cNvPr>
          <p:cNvSpPr txBox="1"/>
          <p:nvPr/>
        </p:nvSpPr>
        <p:spPr>
          <a:xfrm>
            <a:off x="876300" y="3929703"/>
            <a:ext cx="9677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400" b="0" i="0" u="none" strike="noStrike" baseline="0" dirty="0">
                <a:latin typeface="+mj-lt"/>
              </a:rPr>
              <a:t>„</a:t>
            </a:r>
            <a:r>
              <a:rPr lang="en-US" sz="2400" b="0" i="0" u="none" strike="noStrike" baseline="0" dirty="0">
                <a:latin typeface="+mj-lt"/>
              </a:rPr>
              <a:t>The original idea is what counts. Even if we describe it in our own words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– that is, we paraphrase – or we translate it from a different language,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it is not our own idea. Accordingly, we must reference it.</a:t>
            </a:r>
            <a:r>
              <a:rPr lang="cs-CZ" sz="2400" b="0" i="0" u="none" strike="noStrike" baseline="0" dirty="0">
                <a:latin typeface="+mj-lt"/>
              </a:rPr>
              <a:t>“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922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E2BD58A9-1BDE-E780-CE47-246A7B3D8E81}"/>
              </a:ext>
            </a:extLst>
          </p:cNvPr>
          <p:cNvSpPr txBox="1"/>
          <p:nvPr/>
        </p:nvSpPr>
        <p:spPr>
          <a:xfrm>
            <a:off x="876300" y="3929703"/>
            <a:ext cx="7721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400" b="0" i="0" u="none" strike="noStrike" baseline="0" dirty="0">
                <a:latin typeface="+mj-lt"/>
              </a:rPr>
              <a:t>„</a:t>
            </a:r>
            <a:r>
              <a:rPr lang="en-US" sz="2400" b="0" i="0" u="none" strike="noStrike" baseline="0" dirty="0">
                <a:latin typeface="+mj-lt"/>
              </a:rPr>
              <a:t>When we reuse our own work that has already been published or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that we have already submitted for a different course, and we don’t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reference it, that constitutes self-plagiarism. That </a:t>
            </a:r>
            <a:r>
              <a:rPr lang="en-US" sz="2400" b="0" i="0" u="none" strike="noStrike" baseline="0" dirty="0" err="1">
                <a:latin typeface="+mj-lt"/>
              </a:rPr>
              <a:t>i</a:t>
            </a:r>
            <a:r>
              <a:rPr lang="cs-CZ" dirty="0">
                <a:latin typeface="+mj-lt"/>
              </a:rPr>
              <a:t>s </a:t>
            </a:r>
            <a:r>
              <a:rPr lang="en-US" sz="2400" b="0" i="0" u="none" strike="noStrike" baseline="0" dirty="0">
                <a:latin typeface="+mj-lt"/>
              </a:rPr>
              <a:t>because we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repeatedly gain an advantage from the same work or its part, such as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an educational grade or scientific recognition.</a:t>
            </a:r>
            <a:r>
              <a:rPr lang="cs-CZ" sz="2400" b="0" i="0" u="none" strike="noStrike" baseline="0" dirty="0">
                <a:latin typeface="+mj-lt"/>
              </a:rPr>
              <a:t>“</a:t>
            </a:r>
            <a:endParaRPr lang="cs-CZ" dirty="0">
              <a:latin typeface="+mj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C9C1C8-F114-40E9-9385-A6EAB272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Plagiarism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1299B-9C69-4E4F-AE00-225230EB6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70296"/>
          </a:xfrm>
        </p:spPr>
        <p:txBody>
          <a:bodyPr/>
          <a:lstStyle/>
          <a:p>
            <a:r>
              <a:rPr lang="en-US" i="1" dirty="0">
                <a:solidFill>
                  <a:schemeClr val="accent6"/>
                </a:solidFill>
              </a:rPr>
              <a:t>How to avoid plagiarism</a:t>
            </a:r>
            <a:r>
              <a:rPr lang="cs-CZ" i="1" dirty="0">
                <a:solidFill>
                  <a:schemeClr val="accent6"/>
                </a:solidFill>
              </a:rPr>
              <a:t>:</a:t>
            </a:r>
            <a:r>
              <a:rPr lang="en-US" i="1" dirty="0">
                <a:solidFill>
                  <a:schemeClr val="accent6"/>
                </a:solidFill>
              </a:rPr>
              <a:t> Student </a:t>
            </a:r>
            <a:r>
              <a:rPr lang="cs-CZ" i="1" dirty="0">
                <a:solidFill>
                  <a:schemeClr val="accent6"/>
                </a:solidFill>
              </a:rPr>
              <a:t>h</a:t>
            </a:r>
            <a:r>
              <a:rPr lang="en-US" i="1" dirty="0" err="1">
                <a:solidFill>
                  <a:schemeClr val="accent6"/>
                </a:solidFill>
              </a:rPr>
              <a:t>andbook</a:t>
            </a:r>
            <a:r>
              <a:rPr lang="cs-CZ" i="1" dirty="0">
                <a:solidFill>
                  <a:schemeClr val="accent6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Foltýnek</a:t>
            </a:r>
            <a:r>
              <a:rPr lang="cs-CZ" dirty="0"/>
              <a:t> et al., 2020)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8B7283-E804-1EEC-49AC-B5F9033A5923}"/>
              </a:ext>
            </a:extLst>
          </p:cNvPr>
          <p:cNvSpPr txBox="1"/>
          <p:nvPr/>
        </p:nvSpPr>
        <p:spPr>
          <a:xfrm>
            <a:off x="876300" y="2323853"/>
            <a:ext cx="941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Different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types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of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plagiarism</a:t>
            </a:r>
            <a:r>
              <a:rPr lang="cs-CZ" sz="2800" dirty="0">
                <a:latin typeface="+mn-lt"/>
              </a:rPr>
              <a:t>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87E536D-D58E-3815-433A-6B62105CDB7F}"/>
              </a:ext>
            </a:extLst>
          </p:cNvPr>
          <p:cNvSpPr txBox="1"/>
          <p:nvPr/>
        </p:nvSpPr>
        <p:spPr>
          <a:xfrm>
            <a:off x="876300" y="3167390"/>
            <a:ext cx="941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+mn-lt"/>
              </a:rPr>
              <a:t>Self-plagiarism</a:t>
            </a:r>
            <a:endParaRPr lang="cs-CZ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3523A3-9212-7483-C968-08DA58823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6"/>
          <a:stretch/>
        </p:blipFill>
        <p:spPr>
          <a:xfrm>
            <a:off x="9035558" y="2343588"/>
            <a:ext cx="3080242" cy="43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7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9E9ED-DA4E-25C5-2A3F-000B6520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err="1">
                <a:solidFill>
                  <a:schemeClr val="tx2"/>
                </a:solidFill>
                <a:latin typeface="+mn-lt"/>
              </a:rPr>
              <a:t>How</a:t>
            </a:r>
            <a:r>
              <a:rPr lang="cs-CZ" sz="4000" b="1" dirty="0">
                <a:solidFill>
                  <a:schemeClr val="tx2"/>
                </a:solidFill>
                <a:latin typeface="+mn-lt"/>
              </a:rPr>
              <a:t> to cite?</a:t>
            </a:r>
            <a:br>
              <a:rPr lang="cs-CZ" sz="4000" b="1" dirty="0">
                <a:solidFill>
                  <a:schemeClr val="tx2"/>
                </a:solidFill>
                <a:latin typeface="+mn-lt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50115-3102-2229-A990-37A41FFFC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6747600" cy="4139998"/>
          </a:xfrm>
        </p:spPr>
        <p:txBody>
          <a:bodyPr/>
          <a:lstStyle/>
          <a:p>
            <a:pPr algn="l"/>
            <a:r>
              <a:rPr lang="cs-CZ" sz="2800" b="0" i="0" u="none" strike="noStrike" baseline="0" dirty="0" err="1">
                <a:latin typeface="+mj-lt"/>
              </a:rPr>
              <a:t>Choose</a:t>
            </a:r>
            <a:r>
              <a:rPr lang="cs-CZ" sz="2800" b="0" i="0" u="none" strike="noStrike" baseline="0" dirty="0">
                <a:latin typeface="+mj-lt"/>
              </a:rPr>
              <a:t> a </a:t>
            </a:r>
            <a:r>
              <a:rPr lang="cs-CZ" sz="2800" i="0" u="none" strike="noStrike" baseline="0" dirty="0" err="1">
                <a:latin typeface="+mj-lt"/>
              </a:rPr>
              <a:t>referencing</a:t>
            </a:r>
            <a:r>
              <a:rPr lang="cs-CZ" sz="2800" i="0" u="none" strike="noStrike" baseline="0" dirty="0">
                <a:latin typeface="+mj-lt"/>
              </a:rPr>
              <a:t> style </a:t>
            </a:r>
            <a:r>
              <a:rPr lang="cs-CZ" sz="2800" b="0" i="0" u="none" strike="noStrike" baseline="0" dirty="0">
                <a:latin typeface="+mj-lt"/>
              </a:rPr>
              <a:t>and use </a:t>
            </a:r>
            <a:r>
              <a:rPr lang="cs-CZ" sz="2800" b="0" i="0" u="none" strike="noStrike" baseline="0" dirty="0" err="1">
                <a:latin typeface="+mj-lt"/>
              </a:rPr>
              <a:t>it</a:t>
            </a:r>
            <a:r>
              <a:rPr lang="cs-CZ" sz="2800" b="0" i="0" u="none" strike="noStrike" baseline="0" dirty="0">
                <a:latin typeface="+mj-lt"/>
              </a:rPr>
              <a:t> </a:t>
            </a:r>
            <a:r>
              <a:rPr lang="cs-CZ" sz="2800" b="0" i="0" u="none" strike="noStrike" baseline="0" dirty="0" err="1">
                <a:latin typeface="+mj-lt"/>
              </a:rPr>
              <a:t>consistently</a:t>
            </a:r>
            <a:r>
              <a:rPr lang="cs-CZ" sz="2800" b="0" i="0" u="none" strike="noStrike" baseline="0" dirty="0">
                <a:latin typeface="+mj-lt"/>
              </a:rPr>
              <a:t> in </a:t>
            </a:r>
            <a:r>
              <a:rPr lang="cs-CZ" sz="2800" b="0" i="0" u="none" strike="noStrike" baseline="0" dirty="0" err="1">
                <a:latin typeface="+mj-lt"/>
              </a:rPr>
              <a:t>your</a:t>
            </a:r>
            <a:r>
              <a:rPr lang="cs-CZ" sz="2800" b="0" i="0" u="none" strike="noStrike" baseline="0" dirty="0">
                <a:latin typeface="+mj-lt"/>
              </a:rPr>
              <a:t> text, </a:t>
            </a:r>
            <a:r>
              <a:rPr lang="cs-CZ" sz="2800" b="0" i="0" u="none" strike="noStrike" baseline="0" dirty="0" err="1">
                <a:latin typeface="+mj-lt"/>
              </a:rPr>
              <a:t>e.g</a:t>
            </a:r>
            <a:r>
              <a:rPr lang="cs-CZ" sz="2800" b="0" i="0" u="none" strike="noStrike" baseline="0" dirty="0">
                <a:latin typeface="+mj-lt"/>
              </a:rPr>
              <a:t>.:</a:t>
            </a:r>
          </a:p>
          <a:p>
            <a:pPr algn="l"/>
            <a:endParaRPr lang="cs-CZ" dirty="0">
              <a:latin typeface="+mj-lt"/>
            </a:endParaRPr>
          </a:p>
          <a:p>
            <a:pPr marL="324000" lvl="1" indent="0">
              <a:buNone/>
            </a:pPr>
            <a:r>
              <a:rPr lang="cs-CZ" sz="2800" b="1" dirty="0">
                <a:latin typeface="+mj-lt"/>
              </a:rPr>
              <a:t>ČSN ISO 690</a:t>
            </a:r>
          </a:p>
          <a:p>
            <a:pPr marL="324000" lvl="1" indent="0">
              <a:buNone/>
            </a:pPr>
            <a:r>
              <a:rPr lang="cs-CZ" sz="2800" dirty="0">
                <a:latin typeface="+mj-lt"/>
                <a:hlinkClick r:id="rId2"/>
              </a:rPr>
              <a:t>https://www.citace.com/CSN-ISO-690</a:t>
            </a:r>
            <a:r>
              <a:rPr lang="cs-CZ" sz="2800" dirty="0">
                <a:latin typeface="+mj-lt"/>
              </a:rPr>
              <a:t> </a:t>
            </a:r>
          </a:p>
          <a:p>
            <a:pPr marL="324000" lvl="1" indent="0">
              <a:buNone/>
            </a:pPr>
            <a:endParaRPr lang="cs-CZ" sz="2800" dirty="0">
              <a:latin typeface="+mj-lt"/>
            </a:endParaRPr>
          </a:p>
          <a:p>
            <a:pPr marL="324000" lvl="1" indent="0">
              <a:buNone/>
            </a:pPr>
            <a:r>
              <a:rPr lang="cs-CZ" sz="2800" b="1" dirty="0">
                <a:latin typeface="+mj-lt"/>
              </a:rPr>
              <a:t>APA</a:t>
            </a:r>
          </a:p>
          <a:p>
            <a:pPr marL="324000" lvl="1" indent="0">
              <a:buNone/>
            </a:pPr>
            <a:r>
              <a:rPr lang="cs-CZ" sz="2800" dirty="0">
                <a:latin typeface="+mj-lt"/>
                <a:hlinkClick r:id="rId3"/>
              </a:rPr>
              <a:t>https://owl.purdue.edu/owl/research_and_citation/apa_style/apa_formattingand_style_guide/index.html</a:t>
            </a:r>
            <a:r>
              <a:rPr lang="cs-CZ" sz="2800" dirty="0">
                <a:latin typeface="+mj-lt"/>
              </a:rPr>
              <a:t> </a:t>
            </a:r>
          </a:p>
          <a:p>
            <a:endParaRPr lang="cs-CZ" dirty="0"/>
          </a:p>
        </p:txBody>
      </p:sp>
      <p:pic>
        <p:nvPicPr>
          <p:cNvPr id="2052" name="Picture 4" descr="Amazon.com: Publication Manual (OFFICIAL) 7th Edition of the American  Psychological Association: 9781433832178: American Psychological Association">
            <a:extLst>
              <a:ext uri="{FF2B5EF4-FFF2-40B4-BE49-F238E27FC236}">
                <a16:creationId xmlns:a16="http://schemas.microsoft.com/office/drawing/2014/main" id="{061780D4-6772-47DC-B00B-C4A21730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439" y="1466864"/>
            <a:ext cx="3369845" cy="43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7740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</Template>
  <TotalTime>332</TotalTime>
  <Words>1184</Words>
  <Application>Microsoft Office PowerPoint</Application>
  <PresentationFormat>Širokoúhlá obrazovka</PresentationFormat>
  <Paragraphs>106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PTSerif-Bold</vt:lpstr>
      <vt:lpstr>PTSerif-Regular</vt:lpstr>
      <vt:lpstr>Tahoma</vt:lpstr>
      <vt:lpstr>Wingdings</vt:lpstr>
      <vt:lpstr>Prezentace_MU_CZ</vt:lpstr>
      <vt:lpstr>ZURb1614 / CMA17 Current issues in research of media and audiences </vt:lpstr>
      <vt:lpstr>Final assignment</vt:lpstr>
      <vt:lpstr>Popularisation text</vt:lpstr>
      <vt:lpstr>Plagiarism</vt:lpstr>
      <vt:lpstr>Plagiarism</vt:lpstr>
      <vt:lpstr>Plagiarism</vt:lpstr>
      <vt:lpstr>Plagiarism</vt:lpstr>
      <vt:lpstr>Plagiarism</vt:lpstr>
      <vt:lpstr>How to cite? </vt:lpstr>
      <vt:lpstr>How to cite? Examples… </vt:lpstr>
      <vt:lpstr>Prezentace aplikace PowerPoint</vt:lpstr>
      <vt:lpstr>Examples of popularisation texts</vt:lpstr>
      <vt:lpstr>Course feedback</vt:lpstr>
      <vt:lpstr>Course feedback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Marie Bedrošová</dc:creator>
  <cp:lastModifiedBy>Marie Bedrošová</cp:lastModifiedBy>
  <cp:revision>142</cp:revision>
  <dcterms:created xsi:type="dcterms:W3CDTF">2022-11-29T15:06:28Z</dcterms:created>
  <dcterms:modified xsi:type="dcterms:W3CDTF">2023-12-12T15:16:10Z</dcterms:modified>
</cp:coreProperties>
</file>