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3" r:id="rId2"/>
    <p:sldId id="257" r:id="rId3"/>
    <p:sldId id="260" r:id="rId4"/>
    <p:sldId id="266" r:id="rId5"/>
    <p:sldId id="267" r:id="rId6"/>
    <p:sldId id="268" r:id="rId7"/>
    <p:sldId id="269" r:id="rId8"/>
    <p:sldId id="270" r:id="rId9"/>
    <p:sldId id="280" r:id="rId10"/>
    <p:sldId id="272" r:id="rId11"/>
    <p:sldId id="273" r:id="rId12"/>
    <p:sldId id="274" r:id="rId13"/>
    <p:sldId id="262" r:id="rId14"/>
    <p:sldId id="264" r:id="rId15"/>
    <p:sldId id="265" r:id="rId16"/>
    <p:sldId id="275" r:id="rId17"/>
    <p:sldId id="276" r:id="rId18"/>
    <p:sldId id="279" r:id="rId19"/>
    <p:sldId id="277" r:id="rId20"/>
    <p:sldId id="278" r:id="rId2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5E9C5-A1C2-C32D-06BE-85694759ACB5}" v="150" dt="2023-12-01T14:06:10.320"/>
    <p1510:client id="{2160A992-6A2C-7C5C-8F4A-A70A79413C8D}" v="13" dt="2022-12-02T20:49:57.968"/>
    <p1510:client id="{391BB726-452E-209B-4E18-BFB5B2F7DDF2}" v="167" dt="2023-11-30T15:16:01.440"/>
    <p1510:client id="{910B24AC-C5D2-48EE-B0A1-B89F3B5185F2}" v="232" dt="2022-11-25T10:33:53.079"/>
    <p1510:client id="{92CE786F-04F2-0E0B-02DB-9CA8ED013F3C}" v="279" dt="2023-12-01T11:35:37.652"/>
    <p1510:client id="{A2DD085D-C045-430E-A9A8-8EBDE1D6EAFA}" v="69" dt="2023-12-01T12:32:31.807"/>
    <p1510:client id="{A4826DE2-E2D1-0203-1ABB-3985E55D6E9D}" v="632" dt="2022-11-25T12:32:58.347"/>
    <p1510:client id="{ED450C4D-E605-A3A9-1FB7-C90864DBA781}" v="295" dt="2023-11-28T16:29:41.322"/>
    <p1510:client id="{F1A017C0-69E0-F9B1-B37E-EBA0A6690869}" v="12" dt="2022-11-25T12:24:21.8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849053-9659-4AA3-902E-D4EC6B2DC1D9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47348AB-B5FC-4349-B701-723C71BE7584}">
      <dgm:prSet/>
      <dgm:spPr/>
      <dgm:t>
        <a:bodyPr/>
        <a:lstStyle/>
        <a:p>
          <a:pPr rtl="0"/>
          <a:r>
            <a:rPr lang="cs-CZ"/>
            <a:t>Vytvořte analýzu využívání </a:t>
          </a:r>
          <a:r>
            <a:rPr lang="cs-CZ" err="1">
              <a:latin typeface="Arial"/>
            </a:rPr>
            <a:t>Linkedin</a:t>
          </a:r>
          <a:r>
            <a:rPr lang="cs-CZ"/>
            <a:t> (MPI6_3_OSS_BIN) vzhledem k výši vzdělání (EDU.Q</a:t>
          </a:r>
          <a:r>
            <a:rPr lang="cs-CZ">
              <a:latin typeface="Arial"/>
            </a:rPr>
            <a:t>), přičemž počítejte s tím, že chcete data</a:t>
          </a:r>
          <a:r>
            <a:rPr lang="cs-CZ"/>
            <a:t> </a:t>
          </a:r>
          <a:r>
            <a:rPr lang="cs-CZ">
              <a:latin typeface="Arial"/>
            </a:rPr>
            <a:t>pro celou populaci (tj. Vzdělání je referenční proměnná) a </a:t>
          </a:r>
          <a:r>
            <a:rPr lang="cs-CZ"/>
            <a:t>poté ověřte, zda podobný efekt najdete, i když do hry vpustíte pohlaví respondenta (R2)</a:t>
          </a:r>
          <a:endParaRPr lang="en-US"/>
        </a:p>
      </dgm:t>
    </dgm:pt>
    <dgm:pt modelId="{808F9EBC-2AC5-460E-9FF8-7517175EA813}" type="parTrans" cxnId="{3811005E-C633-4162-A0CA-65D65D830808}">
      <dgm:prSet/>
      <dgm:spPr/>
      <dgm:t>
        <a:bodyPr/>
        <a:lstStyle/>
        <a:p>
          <a:endParaRPr lang="en-US"/>
        </a:p>
      </dgm:t>
    </dgm:pt>
    <dgm:pt modelId="{F0E92CE1-5E2A-4CB6-B820-B5D2EBD3C4E2}" type="sibTrans" cxnId="{3811005E-C633-4162-A0CA-65D65D830808}">
      <dgm:prSet/>
      <dgm:spPr/>
      <dgm:t>
        <a:bodyPr/>
        <a:lstStyle/>
        <a:p>
          <a:endParaRPr lang="en-US"/>
        </a:p>
      </dgm:t>
    </dgm:pt>
    <dgm:pt modelId="{B88AB940-64EA-40F1-AA0D-D06733408A7B}">
      <dgm:prSet/>
      <dgm:spPr/>
      <dgm:t>
        <a:bodyPr/>
        <a:lstStyle/>
        <a:p>
          <a:pPr rtl="0"/>
          <a:r>
            <a:rPr lang="cs-CZ"/>
            <a:t>Vytvořte analýzu důvěry v novináře (DUV_7</a:t>
          </a:r>
          <a:r>
            <a:rPr lang="cs-CZ">
              <a:latin typeface="Arial"/>
            </a:rPr>
            <a:t>)</a:t>
          </a:r>
          <a:r>
            <a:rPr lang="cs-CZ"/>
            <a:t> s ohledem na věk (AGE.Q) a poté vpusťte do hry to, </a:t>
          </a:r>
          <a:r>
            <a:rPr lang="cs-CZ">
              <a:latin typeface="Arial"/>
            </a:rPr>
            <a:t>zda člověk sleduje alternativní média nebo ne (</a:t>
          </a:r>
          <a:r>
            <a:rPr lang="cs-CZ"/>
            <a:t>DVM7_1 </a:t>
          </a:r>
          <a:r>
            <a:rPr lang="cs-CZ">
              <a:latin typeface="Arial"/>
            </a:rPr>
            <a:t>).</a:t>
          </a:r>
          <a:endParaRPr lang="en-US"/>
        </a:p>
      </dgm:t>
    </dgm:pt>
    <dgm:pt modelId="{251FEDEE-6FA5-4685-A1E7-DAEC13D9E598}" type="parTrans" cxnId="{D853AB07-9F8D-418F-AAFD-56216106C49C}">
      <dgm:prSet/>
      <dgm:spPr/>
      <dgm:t>
        <a:bodyPr/>
        <a:lstStyle/>
        <a:p>
          <a:endParaRPr lang="en-US"/>
        </a:p>
      </dgm:t>
    </dgm:pt>
    <dgm:pt modelId="{FBAC469E-A8CA-4939-9025-9732EA5868DA}" type="sibTrans" cxnId="{D853AB07-9F8D-418F-AAFD-56216106C49C}">
      <dgm:prSet/>
      <dgm:spPr/>
      <dgm:t>
        <a:bodyPr/>
        <a:lstStyle/>
        <a:p>
          <a:endParaRPr lang="en-US"/>
        </a:p>
      </dgm:t>
    </dgm:pt>
    <dgm:pt modelId="{864959BE-25C5-4318-A656-0F54A4C9C8D0}" type="pres">
      <dgm:prSet presAssocID="{AC849053-9659-4AA3-902E-D4EC6B2DC1D9}" presName="vert0" presStyleCnt="0">
        <dgm:presLayoutVars>
          <dgm:dir/>
          <dgm:animOne val="branch"/>
          <dgm:animLvl val="lvl"/>
        </dgm:presLayoutVars>
      </dgm:prSet>
      <dgm:spPr/>
    </dgm:pt>
    <dgm:pt modelId="{2E222ABE-3749-494D-ABDC-E7F319AB7620}" type="pres">
      <dgm:prSet presAssocID="{B47348AB-B5FC-4349-B701-723C71BE7584}" presName="thickLine" presStyleLbl="alignNode1" presStyleIdx="0" presStyleCnt="2"/>
      <dgm:spPr/>
    </dgm:pt>
    <dgm:pt modelId="{EB9A8E2F-C236-4868-A99D-DE45CF10E3D4}" type="pres">
      <dgm:prSet presAssocID="{B47348AB-B5FC-4349-B701-723C71BE7584}" presName="horz1" presStyleCnt="0"/>
      <dgm:spPr/>
    </dgm:pt>
    <dgm:pt modelId="{D3BDEBCA-4C66-4FAE-8757-2C90177CB4EF}" type="pres">
      <dgm:prSet presAssocID="{B47348AB-B5FC-4349-B701-723C71BE7584}" presName="tx1" presStyleLbl="revTx" presStyleIdx="0" presStyleCnt="2"/>
      <dgm:spPr/>
    </dgm:pt>
    <dgm:pt modelId="{1140D79E-C2D8-4F5A-A28E-565D574700C5}" type="pres">
      <dgm:prSet presAssocID="{B47348AB-B5FC-4349-B701-723C71BE7584}" presName="vert1" presStyleCnt="0"/>
      <dgm:spPr/>
    </dgm:pt>
    <dgm:pt modelId="{3277E3E3-9874-4802-A04D-309B15FFE7B1}" type="pres">
      <dgm:prSet presAssocID="{B88AB940-64EA-40F1-AA0D-D06733408A7B}" presName="thickLine" presStyleLbl="alignNode1" presStyleIdx="1" presStyleCnt="2"/>
      <dgm:spPr/>
    </dgm:pt>
    <dgm:pt modelId="{57FFE7B8-28E0-4035-8348-35BAC3EA9262}" type="pres">
      <dgm:prSet presAssocID="{B88AB940-64EA-40F1-AA0D-D06733408A7B}" presName="horz1" presStyleCnt="0"/>
      <dgm:spPr/>
    </dgm:pt>
    <dgm:pt modelId="{663BFED2-2B08-4657-9F4C-3631A45EF44E}" type="pres">
      <dgm:prSet presAssocID="{B88AB940-64EA-40F1-AA0D-D06733408A7B}" presName="tx1" presStyleLbl="revTx" presStyleIdx="1" presStyleCnt="2"/>
      <dgm:spPr/>
    </dgm:pt>
    <dgm:pt modelId="{39A01E27-9E9D-48B3-B8D5-3EF93C5B7C97}" type="pres">
      <dgm:prSet presAssocID="{B88AB940-64EA-40F1-AA0D-D06733408A7B}" presName="vert1" presStyleCnt="0"/>
      <dgm:spPr/>
    </dgm:pt>
  </dgm:ptLst>
  <dgm:cxnLst>
    <dgm:cxn modelId="{D853AB07-9F8D-418F-AAFD-56216106C49C}" srcId="{AC849053-9659-4AA3-902E-D4EC6B2DC1D9}" destId="{B88AB940-64EA-40F1-AA0D-D06733408A7B}" srcOrd="1" destOrd="0" parTransId="{251FEDEE-6FA5-4685-A1E7-DAEC13D9E598}" sibTransId="{FBAC469E-A8CA-4939-9025-9732EA5868DA}"/>
    <dgm:cxn modelId="{2C858A0A-36D7-455F-AE19-9845A03B4706}" type="presOf" srcId="{B88AB940-64EA-40F1-AA0D-D06733408A7B}" destId="{663BFED2-2B08-4657-9F4C-3631A45EF44E}" srcOrd="0" destOrd="0" presId="urn:microsoft.com/office/officeart/2008/layout/LinedList"/>
    <dgm:cxn modelId="{3811005E-C633-4162-A0CA-65D65D830808}" srcId="{AC849053-9659-4AA3-902E-D4EC6B2DC1D9}" destId="{B47348AB-B5FC-4349-B701-723C71BE7584}" srcOrd="0" destOrd="0" parTransId="{808F9EBC-2AC5-460E-9FF8-7517175EA813}" sibTransId="{F0E92CE1-5E2A-4CB6-B820-B5D2EBD3C4E2}"/>
    <dgm:cxn modelId="{DFD523DA-B706-453F-BE1E-B0BCB8543993}" type="presOf" srcId="{B47348AB-B5FC-4349-B701-723C71BE7584}" destId="{D3BDEBCA-4C66-4FAE-8757-2C90177CB4EF}" srcOrd="0" destOrd="0" presId="urn:microsoft.com/office/officeart/2008/layout/LinedList"/>
    <dgm:cxn modelId="{ACF0ACE9-BF76-4310-889D-B360CBFA27DA}" type="presOf" srcId="{AC849053-9659-4AA3-902E-D4EC6B2DC1D9}" destId="{864959BE-25C5-4318-A656-0F54A4C9C8D0}" srcOrd="0" destOrd="0" presId="urn:microsoft.com/office/officeart/2008/layout/LinedList"/>
    <dgm:cxn modelId="{871A04F5-8DD1-4BEB-A4C6-5B2CC0A05983}" type="presParOf" srcId="{864959BE-25C5-4318-A656-0F54A4C9C8D0}" destId="{2E222ABE-3749-494D-ABDC-E7F319AB7620}" srcOrd="0" destOrd="0" presId="urn:microsoft.com/office/officeart/2008/layout/LinedList"/>
    <dgm:cxn modelId="{8433E030-8A8E-454E-8FF4-47CC091CF6AF}" type="presParOf" srcId="{864959BE-25C5-4318-A656-0F54A4C9C8D0}" destId="{EB9A8E2F-C236-4868-A99D-DE45CF10E3D4}" srcOrd="1" destOrd="0" presId="urn:microsoft.com/office/officeart/2008/layout/LinedList"/>
    <dgm:cxn modelId="{B6972699-CD49-4938-A10B-59D00D56D780}" type="presParOf" srcId="{EB9A8E2F-C236-4868-A99D-DE45CF10E3D4}" destId="{D3BDEBCA-4C66-4FAE-8757-2C90177CB4EF}" srcOrd="0" destOrd="0" presId="urn:microsoft.com/office/officeart/2008/layout/LinedList"/>
    <dgm:cxn modelId="{6F41CF72-4A8D-42B8-BF33-326A4EE899EF}" type="presParOf" srcId="{EB9A8E2F-C236-4868-A99D-DE45CF10E3D4}" destId="{1140D79E-C2D8-4F5A-A28E-565D574700C5}" srcOrd="1" destOrd="0" presId="urn:microsoft.com/office/officeart/2008/layout/LinedList"/>
    <dgm:cxn modelId="{B72A32AC-A282-492E-84BA-1E2D1005BB7D}" type="presParOf" srcId="{864959BE-25C5-4318-A656-0F54A4C9C8D0}" destId="{3277E3E3-9874-4802-A04D-309B15FFE7B1}" srcOrd="2" destOrd="0" presId="urn:microsoft.com/office/officeart/2008/layout/LinedList"/>
    <dgm:cxn modelId="{4EC3030F-A564-44C2-AC5C-FFE7D82423DF}" type="presParOf" srcId="{864959BE-25C5-4318-A656-0F54A4C9C8D0}" destId="{57FFE7B8-28E0-4035-8348-35BAC3EA9262}" srcOrd="3" destOrd="0" presId="urn:microsoft.com/office/officeart/2008/layout/LinedList"/>
    <dgm:cxn modelId="{E5244BE8-F815-47DB-912D-CC4BE07ECFDA}" type="presParOf" srcId="{57FFE7B8-28E0-4035-8348-35BAC3EA9262}" destId="{663BFED2-2B08-4657-9F4C-3631A45EF44E}" srcOrd="0" destOrd="0" presId="urn:microsoft.com/office/officeart/2008/layout/LinedList"/>
    <dgm:cxn modelId="{55FE1A9C-0158-44D2-A84B-96A54489DDF3}" type="presParOf" srcId="{57FFE7B8-28E0-4035-8348-35BAC3EA9262}" destId="{39A01E27-9E9D-48B3-B8D5-3EF93C5B7C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22ABE-3749-494D-ABDC-E7F319AB762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DEBCA-4C66-4FAE-8757-2C90177CB4EF}">
      <dsp:nvSpPr>
        <dsp:cNvPr id="0" name=""/>
        <dsp:cNvSpPr/>
      </dsp:nvSpPr>
      <dsp:spPr>
        <a:xfrm>
          <a:off x="0" y="0"/>
          <a:ext cx="10515600" cy="2243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Vytvořte analýzu využívání </a:t>
          </a:r>
          <a:r>
            <a:rPr lang="cs-CZ" sz="2800" kern="1200" err="1">
              <a:latin typeface="Arial"/>
            </a:rPr>
            <a:t>Linkedin</a:t>
          </a:r>
          <a:r>
            <a:rPr lang="cs-CZ" sz="2800" kern="1200"/>
            <a:t> (MPI6_3_OSS_BIN) vzhledem k výši vzdělání (EDU.Q</a:t>
          </a:r>
          <a:r>
            <a:rPr lang="cs-CZ" sz="2800" kern="1200">
              <a:latin typeface="Arial"/>
            </a:rPr>
            <a:t>), přičemž počítejte s tím, že chcete data</a:t>
          </a:r>
          <a:r>
            <a:rPr lang="cs-CZ" sz="2800" kern="1200"/>
            <a:t> </a:t>
          </a:r>
          <a:r>
            <a:rPr lang="cs-CZ" sz="2800" kern="1200">
              <a:latin typeface="Arial"/>
            </a:rPr>
            <a:t>pro celou populaci (tj. Vzdělání je referenční proměnná) a </a:t>
          </a:r>
          <a:r>
            <a:rPr lang="cs-CZ" sz="2800" kern="1200"/>
            <a:t>poté ověřte, zda podobný efekt najdete, i když do hry vpustíte pohlaví respondenta (R2)</a:t>
          </a:r>
          <a:endParaRPr lang="en-US" sz="2800" kern="1200"/>
        </a:p>
      </dsp:txBody>
      <dsp:txXfrm>
        <a:off x="0" y="0"/>
        <a:ext cx="10515600" cy="2243661"/>
      </dsp:txXfrm>
    </dsp:sp>
    <dsp:sp modelId="{3277E3E3-9874-4802-A04D-309B15FFE7B1}">
      <dsp:nvSpPr>
        <dsp:cNvPr id="0" name=""/>
        <dsp:cNvSpPr/>
      </dsp:nvSpPr>
      <dsp:spPr>
        <a:xfrm>
          <a:off x="0" y="224366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3BFED2-2B08-4657-9F4C-3631A45EF44E}">
      <dsp:nvSpPr>
        <dsp:cNvPr id="0" name=""/>
        <dsp:cNvSpPr/>
      </dsp:nvSpPr>
      <dsp:spPr>
        <a:xfrm>
          <a:off x="0" y="2243661"/>
          <a:ext cx="10515600" cy="2243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Vytvořte analýzu důvěry v novináře (DUV_7</a:t>
          </a:r>
          <a:r>
            <a:rPr lang="cs-CZ" sz="2800" kern="1200">
              <a:latin typeface="Arial"/>
            </a:rPr>
            <a:t>)</a:t>
          </a:r>
          <a:r>
            <a:rPr lang="cs-CZ" sz="2800" kern="1200"/>
            <a:t> s ohledem na věk (AGE.Q) a poté vpusťte do hry to, </a:t>
          </a:r>
          <a:r>
            <a:rPr lang="cs-CZ" sz="2800" kern="1200">
              <a:latin typeface="Arial"/>
            </a:rPr>
            <a:t>zda člověk sleduje alternativní média nebo ne (</a:t>
          </a:r>
          <a:r>
            <a:rPr lang="cs-CZ" sz="2800" kern="1200"/>
            <a:t>DVM7_1 </a:t>
          </a:r>
          <a:r>
            <a:rPr lang="cs-CZ" sz="2800" kern="1200">
              <a:latin typeface="Arial"/>
            </a:rPr>
            <a:t>).</a:t>
          </a:r>
          <a:endParaRPr lang="en-US" sz="2800" kern="1200"/>
        </a:p>
      </dsp:txBody>
      <dsp:txXfrm>
        <a:off x="0" y="2243661"/>
        <a:ext cx="10515600" cy="224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E05DC23B-0ACB-437F-8CAD-711B943E8CC6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699E10-FBB6-4892-8D01-B53078B1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75702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/>
            </a:lvl1pPr>
          </a:lstStyle>
          <a:p>
            <a:r>
              <a:rPr lang="cs-CZ"/>
              <a:t>Zde bude hlavní nadpis prezentace.</a:t>
            </a:r>
            <a:br>
              <a:rPr lang="cs-CZ"/>
            </a:br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4C6EA-92BC-4AE1-AECB-5B89F097657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4136"/>
            <a:ext cx="75702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0000D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Zde je prostor pro podnadpis prezentace, který může mít několik řádků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0D9C729-91FA-4006-B1FB-18BC1E52E6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4AD3A0D-E0B6-4459-9ECD-F8425210AA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0F4EED4B-4BA5-7742-A836-7E632C77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0017" y="659428"/>
            <a:ext cx="1709347" cy="11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6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895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C39A-8053-494B-80C4-DC553B6F9E92}" type="datetimeFigureOut">
              <a:rPr lang="cs-CZ" smtClean="0"/>
              <a:t>01.12.2023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61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zdělov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AA8854EB-10EE-4BAB-B628-2235B50B13BD}"/>
              </a:ext>
            </a:extLst>
          </p:cNvPr>
          <p:cNvSpPr/>
          <p:nvPr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obrázku 9">
            <a:extLst>
              <a:ext uri="{FF2B5EF4-FFF2-40B4-BE49-F238E27FC236}">
                <a16:creationId xmlns:a16="http://schemas.microsoft.com/office/drawing/2014/main" id="{4E4A2ABB-7047-44E5-9371-26DEDFEF50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EF68A76-9EA3-4769-89CC-3E3242CA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>
            <a:lvl1pPr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Zde bude nadpis nové kapitoly</a:t>
            </a:r>
            <a:br>
              <a:rPr lang="cs-CZ"/>
            </a:br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6EC5477C-5035-4DF7-B956-67C193255C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Zde je prostor pro podnadpis nové kapitoly</a:t>
            </a:r>
          </a:p>
        </p:txBody>
      </p:sp>
    </p:spTree>
    <p:extLst>
      <p:ext uri="{BB962C8B-B14F-4D97-AF65-F5344CB8AC3E}">
        <p14:creationId xmlns:p14="http://schemas.microsoft.com/office/powerpoint/2010/main" val="228088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E3FE1988-DEB1-4659-B14F-004B8C3C2FDF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704550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2EE420-7DDB-44FD-BE8E-B6FB3975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71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886B44EB-9E47-4BA0-B80C-E3B970D42D0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000ACD-3285-4D87-B507-B75492EDE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68729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0C16B7-93C4-421D-9DB3-6F370AE6C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CAE875-615F-49A4-85FB-11CDBD04F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4301"/>
            <a:ext cx="5181600" cy="448891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D997956-04A4-492B-865C-089159D745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63D511B-B5A7-408E-B07D-E9AB4EA077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677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6A59724A-8142-41A6-AE78-E1F6281040A0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63908-2D8E-4397-B245-CDADAD404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756308"/>
          </a:xfrm>
        </p:spPr>
        <p:txBody>
          <a:bodyPr anchor="t"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CB50C834-CC67-4D15-8942-33178A6869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21EE5B4-9AB7-48A1-9F80-86BC01032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009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58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er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C2AE5670-E46B-4FAD-BEF9-D372E7CE38EA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7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0FFE8153-9F50-402E-901B-2142C939C5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9412476B-32CF-44E9-BD59-8EDEF4A5F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DA6AA7C-22FA-456B-AEF3-841F0E099B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7432" y="577850"/>
            <a:ext cx="4797212" cy="270854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2">
            <a:extLst>
              <a:ext uri="{FF2B5EF4-FFF2-40B4-BE49-F238E27FC236}">
                <a16:creationId xmlns:a16="http://schemas.microsoft.com/office/drawing/2014/main" id="{E6EF555B-D212-4788-B60C-9E0C3C185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56472" y="577850"/>
            <a:ext cx="6043404" cy="525360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6" name="Zástupný symbol obrázku 2">
            <a:extLst>
              <a:ext uri="{FF2B5EF4-FFF2-40B4-BE49-F238E27FC236}">
                <a16:creationId xmlns:a16="http://schemas.microsoft.com/office/drawing/2014/main" id="{B43D41BB-3863-4EFD-AAC0-EE36CF1B305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17433" y="3422920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17" name="Zástupný symbol obrázku 2">
            <a:extLst>
              <a:ext uri="{FF2B5EF4-FFF2-40B4-BE49-F238E27FC236}">
                <a16:creationId xmlns:a16="http://schemas.microsoft.com/office/drawing/2014/main" id="{CF5BB52A-669D-47D6-9E5B-000EB134913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86952" y="3422919"/>
            <a:ext cx="2327692" cy="24085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290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9A91CFD-230F-5A4C-8607-39E00DD3B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17" y="2717010"/>
            <a:ext cx="4977364" cy="142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4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ymbol 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1D6C39EC-9967-423C-AF20-9ED8940686A5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00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4489191-4B37-3C4E-8C04-E751501E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767" y="977741"/>
            <a:ext cx="3623735" cy="496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1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51BF1FC-03B7-4A0B-ABC8-C4894B3F0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3FC6D6-A20F-4CBD-B0B5-BCBAF4FBB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2BEF99-0ECB-4CB0-A7C8-9CB0CAF1F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7433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BB64C3-505F-4769-86D8-D266149F2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Muni Bold" panose="00000500000000000000" pitchFamily="2" charset="-18"/>
              </a:defRPr>
            </a:lvl1pPr>
          </a:lstStyle>
          <a:p>
            <a:fld id="{7BAA2B15-C953-48FF-B163-4499FADB52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4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DC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rgbClr val="0000DC"/>
        </a:buClr>
        <a:buFont typeface="Arial" panose="020B0604020202020204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000DC"/>
        </a:buClr>
        <a:buFont typeface="Arial" panose="020B0604020202020204" pitchFamily="34" charset="0"/>
        <a:buChar char="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4396381/je-n-jak-t-ma-kter-jsme-probrali-a-kter-byste-si-pot-ebovali-n7a86ertf5oodwhc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auth/el/fss/podzim2023/ZURn4108/um/zadani_prubeznych_a_zaverecneho_ukolu/7_ukol_kontingencni_tabulky/zadani_ukol_7_tabulky3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8">
            <a:extLst>
              <a:ext uri="{FF2B5EF4-FFF2-40B4-BE49-F238E27FC236}">
                <a16:creationId xmlns:a16="http://schemas.microsoft.com/office/drawing/2014/main" id="{59076C8F-C23E-4A29-F8CE-6990D5DE9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1000"/>
            <a:ext cx="6096000" cy="6096000"/>
          </a:xfrm>
          <a:prstGeom prst="rect">
            <a:avLst/>
          </a:prstGeom>
          <a:noFill/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05A9F6-6539-4A64-828B-E2B9BBC4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865673"/>
            <a:ext cx="4827078" cy="1309512"/>
          </a:xfrm>
        </p:spPr>
        <p:txBody>
          <a:bodyPr anchor="t">
            <a:normAutofit/>
          </a:bodyPr>
          <a:lstStyle/>
          <a:p>
            <a:r>
              <a:rPr lang="cs-CZ"/>
              <a:t>Procvičování a interpretace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180A0-67D1-40CA-8DDE-91D6684F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92437"/>
            <a:ext cx="4827078" cy="741872"/>
          </a:xfrm>
        </p:spPr>
        <p:txBody>
          <a:bodyPr>
            <a:normAutofit/>
          </a:bodyPr>
          <a:lstStyle/>
          <a:p>
            <a:r>
              <a:rPr lang="cs-CZ"/>
              <a:t>ZURn4108 | Deskriptivní analýza </a:t>
            </a:r>
            <a:r>
              <a:rPr lang="cs-CZ" err="1"/>
              <a:t>kvantidat</a:t>
            </a:r>
            <a:endParaRPr lang="cs-CZ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B197452E-3978-4813-1413-2D27EF4974B9}"/>
              </a:ext>
            </a:extLst>
          </p:cNvPr>
          <p:cNvSpPr txBox="1">
            <a:spLocks/>
          </p:cNvSpPr>
          <p:nvPr/>
        </p:nvSpPr>
        <p:spPr>
          <a:xfrm>
            <a:off x="826595" y="5908251"/>
            <a:ext cx="4827078" cy="741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DC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458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2AD416-72B0-0DBC-F575-B13430A5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číslo, Písmo&#10;&#10;Popis se vygeneroval automaticky.">
            <a:extLst>
              <a:ext uri="{FF2B5EF4-FFF2-40B4-BE49-F238E27FC236}">
                <a16:creationId xmlns:a16="http://schemas.microsoft.com/office/drawing/2014/main" id="{A7E2189E-E535-78B5-0EDB-A728C1A1C9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040" y="1395891"/>
            <a:ext cx="10299920" cy="4487324"/>
          </a:xfrm>
        </p:spPr>
      </p:pic>
    </p:spTree>
    <p:extLst>
      <p:ext uri="{BB962C8B-B14F-4D97-AF65-F5344CB8AC3E}">
        <p14:creationId xmlns:p14="http://schemas.microsoft.com/office/powerpoint/2010/main" val="466539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8B3E69-1089-315F-FA53-4FF79486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software, číslo&#10;&#10;Popis se vygeneroval automaticky.">
            <a:extLst>
              <a:ext uri="{FF2B5EF4-FFF2-40B4-BE49-F238E27FC236}">
                <a16:creationId xmlns:a16="http://schemas.microsoft.com/office/drawing/2014/main" id="{C50F54EA-B62F-8CE6-D8B3-1FCE4CC4C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149" y="1395891"/>
            <a:ext cx="9895701" cy="4487324"/>
          </a:xfrm>
        </p:spPr>
      </p:pic>
    </p:spTree>
    <p:extLst>
      <p:ext uri="{BB962C8B-B14F-4D97-AF65-F5344CB8AC3E}">
        <p14:creationId xmlns:p14="http://schemas.microsoft.com/office/powerpoint/2010/main" val="212304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E6C26C-2791-2B32-32B8-69C9BA7EE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obsah 3" descr="Obsah obrázku text, snímek obrazovky, číslo, Paralelní&#10;&#10;Popis se vygeneroval automaticky.">
            <a:extLst>
              <a:ext uri="{FF2B5EF4-FFF2-40B4-BE49-F238E27FC236}">
                <a16:creationId xmlns:a16="http://schemas.microsoft.com/office/drawing/2014/main" id="{90B3D705-C77E-3FAA-9343-BB61F5AC4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141" y="1395891"/>
            <a:ext cx="7911717" cy="4487324"/>
          </a:xfrm>
        </p:spPr>
      </p:pic>
    </p:spTree>
    <p:extLst>
      <p:ext uri="{BB962C8B-B14F-4D97-AF65-F5344CB8AC3E}">
        <p14:creationId xmlns:p14="http://schemas.microsoft.com/office/powerpoint/2010/main" val="2974005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F6BB78-08FD-BEB0-2539-897DE4C3A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/>
              <a:t>Cvičení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6D8E25D7-A99E-3568-736C-17CCE9EDF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87093"/>
              </p:ext>
            </p:extLst>
          </p:nvPr>
        </p:nvGraphicFramePr>
        <p:xfrm>
          <a:off x="838200" y="1395891"/>
          <a:ext cx="10515600" cy="44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985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25CBA879-1AA7-CD30-937D-D944C3B2D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759" y="68263"/>
            <a:ext cx="7176482" cy="6040437"/>
          </a:xfrm>
          <a:noFill/>
        </p:spPr>
      </p:pic>
    </p:spTree>
    <p:extLst>
      <p:ext uri="{BB962C8B-B14F-4D97-AF65-F5344CB8AC3E}">
        <p14:creationId xmlns:p14="http://schemas.microsoft.com/office/powerpoint/2010/main" val="3987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7" descr="Obsah obrázku stůl&#10;&#10;Popis se vygeneroval automaticky.">
            <a:extLst>
              <a:ext uri="{FF2B5EF4-FFF2-40B4-BE49-F238E27FC236}">
                <a16:creationId xmlns:a16="http://schemas.microsoft.com/office/drawing/2014/main" id="{25B61758-FDE6-D7BA-3BD7-4935198B1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5938" y="68263"/>
            <a:ext cx="8660124" cy="6040437"/>
          </a:xfrm>
          <a:noFill/>
        </p:spPr>
      </p:pic>
    </p:spTree>
    <p:extLst>
      <p:ext uri="{BB962C8B-B14F-4D97-AF65-F5344CB8AC3E}">
        <p14:creationId xmlns:p14="http://schemas.microsoft.com/office/powerpoint/2010/main" val="2854211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8EEB3-329A-03C7-0962-9F709196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cs typeface="Arial"/>
              </a:rPr>
              <a:t>PROCVIČOVÁNÍ NA ZÁKLADĚ VAŠICH POŽADAVKŮ :)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58669C-4DF5-D074-38B2-9D878D1BE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https://padlet.com/4396381/je-n-jak-t-ma-kter-jsme-probrali-a-kter-byste-si-pot-ebovali-n7a86ertf5oodwhc</a:t>
            </a:r>
            <a:r>
              <a:rPr lang="cs-CZ">
                <a:ea typeface="+mn-lt"/>
                <a:cs typeface="+mn-lt"/>
              </a:rPr>
              <a:t>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22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8092519-1DE8-E0CC-AAE6-D6ED8C103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Zadání cvičení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CCE17C-0695-E53F-5C73-F941CAF3B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Arial"/>
              </a:rPr>
              <a:t>Cvičení 1: Podívejte se na baterii otázek, která zkoumá důvody toho, proč lidé chodí na Facebook (MPI6A_1 – 11) a zjistěte, který z nich je pro respondenty nejvíce častý a který nejméně. Dejte tyto proměnné do jedné tabulky, abyste to mohli snadno porovnat. V 2. kroku se podívejte, jestli je tato situace rozdílná vzhledem k pohlaví.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 err="1">
                <a:cs typeface="Arial"/>
              </a:rPr>
              <a:t>Univariační</a:t>
            </a:r>
            <a:r>
              <a:rPr lang="cs-CZ" sz="1600">
                <a:cs typeface="Arial"/>
              </a:rPr>
              <a:t> analýza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cs typeface="Arial"/>
              </a:rPr>
              <a:t>Spojení do jedné tabulky a udělání </a:t>
            </a:r>
            <a:r>
              <a:rPr lang="cs-CZ" sz="1600" err="1">
                <a:cs typeface="Arial"/>
              </a:rPr>
              <a:t>bivariační</a:t>
            </a:r>
            <a:r>
              <a:rPr lang="cs-CZ" sz="1600">
                <a:cs typeface="Arial"/>
              </a:rPr>
              <a:t> analýzy</a:t>
            </a:r>
          </a:p>
          <a:p>
            <a:r>
              <a:rPr lang="cs-CZ" sz="2000">
                <a:cs typeface="Arial"/>
              </a:rPr>
              <a:t>Cvičení 2: </a:t>
            </a:r>
            <a:r>
              <a:rPr lang="cs-CZ" sz="2000">
                <a:latin typeface="Arial"/>
                <a:cs typeface="Arial"/>
              </a:rPr>
              <a:t>Podívejte se na proměnné, které měří míru důvěry v Mladou Frontu Dnes (DVM_12) a poté zkuste zjistit, jestli se tato důvěra liší u </a:t>
            </a:r>
            <a:r>
              <a:rPr lang="cs-CZ" sz="2000" b="1">
                <a:latin typeface="Arial"/>
                <a:cs typeface="Arial"/>
              </a:rPr>
              <a:t>voličů jednotlivých politických stran.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cs-CZ" sz="1600">
                <a:cs typeface="Arial"/>
              </a:rPr>
              <a:t>UNIVARIAČNÍ ANALÝZA</a:t>
            </a:r>
          </a:p>
          <a:p>
            <a:r>
              <a:rPr lang="cs-CZ" sz="2000">
                <a:cs typeface="Arial"/>
              </a:rPr>
              <a:t>Cvičení 3: Transformujte proměnnou VOLBY4 tak, že voliči Trikolory, SPD a ANO budou tvořit jednu skupinu a ostatní strany druhou skupinu. Následně se podívejte, jak se volba těchto stran podepisuje na důvěře v lidi, kteří jsou odlišné národnosti (DUV_2)</a:t>
            </a:r>
          </a:p>
          <a:p>
            <a:endParaRPr lang="cs-CZ" sz="2000">
              <a:cs typeface="Arial"/>
            </a:endParaRPr>
          </a:p>
          <a:p>
            <a:endParaRPr lang="cs-CZ">
              <a:cs typeface="Arial"/>
            </a:endParaRPr>
          </a:p>
          <a:p>
            <a:endParaRPr lang="cs-CZ">
              <a:cs typeface="Arial"/>
            </a:endParaRPr>
          </a:p>
          <a:p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3925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C9E0C-042E-74D6-9019-6D58DC5F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Zadání cvičení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0666EA-6A4B-5CF2-8113-57102513D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Arial"/>
              </a:rPr>
              <a:t>Cvičení 4: Podívejte se jaké jsou nejčastější hodnoty pro důvěru ve vědu (DUV_5)</a:t>
            </a:r>
          </a:p>
          <a:p>
            <a:pPr marL="0" indent="0">
              <a:buNone/>
            </a:pPr>
            <a:endParaRPr lang="cs-CZ">
              <a:cs typeface="Arial"/>
            </a:endParaRPr>
          </a:p>
          <a:p>
            <a:r>
              <a:rPr lang="cs-CZ">
                <a:cs typeface="Arial"/>
              </a:rPr>
              <a:t>Cvičení 5: Otočte škálu hodnot pro věkové kategorie (AGE_Q) a následně porovnejte jak se důvěra ve vědu mění napříč věkovými kategoriemi. Které věková kategorie důvěřuje vědě nejméně a která nejvíc?</a:t>
            </a:r>
          </a:p>
        </p:txBody>
      </p:sp>
    </p:spTree>
    <p:extLst>
      <p:ext uri="{BB962C8B-B14F-4D97-AF65-F5344CB8AC3E}">
        <p14:creationId xmlns:p14="http://schemas.microsoft.com/office/powerpoint/2010/main" val="1860845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BEA24-CBD6-CA19-120C-C0E446F4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Arial"/>
              </a:rPr>
              <a:t>Zadání průběžného úkolu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90C962-0A72-80B2-D44D-1D95D6FFF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ea typeface="+mn-lt"/>
                <a:cs typeface="+mn-lt"/>
                <a:hlinkClick r:id="rId2"/>
              </a:rPr>
              <a:t>https://is.muni.cz/auth/el/fss/podzim2023/ZURn4108/um/zadani_prubeznych_a_zaverecneho_ukolu/7_ukol_kontingencni_tabulky/zadani_ukol_7_tabulky3.pdf</a:t>
            </a:r>
            <a:r>
              <a:rPr lang="cs-CZ">
                <a:ea typeface="+mn-lt"/>
                <a:cs typeface="+mn-lt"/>
              </a:rPr>
              <a:t> </a:t>
            </a:r>
          </a:p>
          <a:p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8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C93EE-2773-6685-E058-11248032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 anchor="t">
            <a:normAutofit/>
          </a:bodyPr>
          <a:lstStyle/>
          <a:p>
            <a:r>
              <a:rPr lang="cs-CZ"/>
              <a:t>Třídění třetího stupně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ECFE0F-7880-D71E-760D-6E9BC06D8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891"/>
            <a:ext cx="10515600" cy="44873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Situace, kdy analyzujeme souběžně vztahy mezi několika proměnnými </a:t>
            </a:r>
          </a:p>
          <a:p>
            <a:pPr marL="0" indent="0">
              <a:buNone/>
            </a:pPr>
            <a:endParaRPr lang="cs-CZ">
              <a:cs typeface="Arial"/>
            </a:endParaRPr>
          </a:p>
          <a:p>
            <a:r>
              <a:rPr lang="cs-CZ"/>
              <a:t>chceme analyzovat situaci v podskupinách</a:t>
            </a:r>
            <a:endParaRPr lang="cs-CZ">
              <a:cs typeface="Arial"/>
            </a:endParaRPr>
          </a:p>
          <a:p>
            <a:pPr marL="0" indent="0">
              <a:buNone/>
            </a:pPr>
            <a:endParaRPr lang="cs-CZ">
              <a:cs typeface="Arial"/>
            </a:endParaRPr>
          </a:p>
          <a:p>
            <a:r>
              <a:rPr lang="cs-CZ"/>
              <a:t>princip je v zásadě stejný jako u dvourozměrné analýzy</a:t>
            </a:r>
            <a:endParaRPr lang="cs-CZ">
              <a:cs typeface="Arial"/>
            </a:endParaRPr>
          </a:p>
          <a:p>
            <a:pPr marL="0" indent="0">
              <a:buNone/>
            </a:pPr>
            <a:endParaRPr lang="cs-CZ">
              <a:cs typeface="Arial"/>
            </a:endParaRPr>
          </a:p>
          <a:p>
            <a:r>
              <a:rPr lang="cs-CZ"/>
              <a:t>pozor, třetí a další proměnné se ukazují vždy v řádcích!</a:t>
            </a:r>
            <a:endParaRPr lang="cs-CZ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851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E88FC-D002-442D-2055-D2C2DE27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4100"/>
              <a:t>Zápočtový test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95D364-06FE-2E12-BBD9-4D37BFC8E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4301"/>
            <a:ext cx="5181600" cy="44889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 sz="2600"/>
              <a:t>Test bude ověřovat znalost základních teoretických konceptů probíraných v kurzu.</a:t>
            </a:r>
          </a:p>
          <a:p>
            <a:r>
              <a:rPr lang="cs-CZ" sz="2600"/>
              <a:t>Nepůjde tedy o počítání příkladů nebo „klikání“ v SPSS, ale o porozumění pojmům. </a:t>
            </a:r>
            <a:endParaRPr lang="cs-CZ" sz="2600">
              <a:cs typeface="Arial"/>
            </a:endParaRPr>
          </a:p>
          <a:p>
            <a:r>
              <a:rPr lang="cs-CZ" sz="2600" b="1">
                <a:cs typeface="Arial"/>
              </a:rPr>
              <a:t>10 uzavřených a 2 otevřené otázky</a:t>
            </a:r>
          </a:p>
          <a:p>
            <a:r>
              <a:rPr lang="cs-CZ" sz="2600" b="1">
                <a:cs typeface="Arial"/>
              </a:rPr>
              <a:t>Hranice úspěšnosti je 60 %</a:t>
            </a:r>
          </a:p>
          <a:p>
            <a:r>
              <a:rPr lang="cs-CZ" sz="2600"/>
              <a:t>Test se uskuteční prezenčně v počítačové učebně na FSS. </a:t>
            </a:r>
            <a:endParaRPr lang="cs-CZ" sz="2600">
              <a:cs typeface="Arial"/>
            </a:endParaRPr>
          </a:p>
          <a:p>
            <a:endParaRPr lang="cs-CZ" sz="2600"/>
          </a:p>
          <a:p>
            <a:endParaRPr lang="cs-CZ" sz="260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23F8067-EFE1-DB17-7611-4D7D4BCAD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83433"/>
              </p:ext>
            </p:extLst>
          </p:nvPr>
        </p:nvGraphicFramePr>
        <p:xfrm>
          <a:off x="6184295" y="2099348"/>
          <a:ext cx="5181601" cy="1917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58355">
                  <a:extLst>
                    <a:ext uri="{9D8B030D-6E8A-4147-A177-3AD203B41FA5}">
                      <a16:colId xmlns:a16="http://schemas.microsoft.com/office/drawing/2014/main" val="170761774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920216478"/>
                    </a:ext>
                  </a:extLst>
                </a:gridCol>
                <a:gridCol w="1056296">
                  <a:extLst>
                    <a:ext uri="{9D8B030D-6E8A-4147-A177-3AD203B41FA5}">
                      <a16:colId xmlns:a16="http://schemas.microsoft.com/office/drawing/2014/main" val="1558112163"/>
                    </a:ext>
                  </a:extLst>
                </a:gridCol>
              </a:tblGrid>
              <a:tr h="479420">
                <a:tc>
                  <a:txBody>
                    <a:bodyPr/>
                    <a:lstStyle/>
                    <a:p>
                      <a:r>
                        <a:rPr lang="cs-CZ" sz="2100"/>
                        <a:t>pátek 15. 12.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na konci hodiny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PC25</a:t>
                      </a:r>
                    </a:p>
                  </a:txBody>
                  <a:tcPr marL="108959" marR="108959" marT="54479" marB="54479" anchor="ctr"/>
                </a:tc>
                <a:extLst>
                  <a:ext uri="{0D108BD9-81ED-4DB2-BD59-A6C34878D82A}">
                    <a16:rowId xmlns:a16="http://schemas.microsoft.com/office/drawing/2014/main" val="4163491887"/>
                  </a:ext>
                </a:extLst>
              </a:tr>
              <a:tr h="479420">
                <a:tc>
                  <a:txBody>
                    <a:bodyPr/>
                    <a:lstStyle/>
                    <a:p>
                      <a:r>
                        <a:rPr lang="cs-CZ" sz="2100"/>
                        <a:t>pátek 5. 1.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12:00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PC25</a:t>
                      </a:r>
                    </a:p>
                  </a:txBody>
                  <a:tcPr marL="108959" marR="108959" marT="54479" marB="54479" anchor="ctr"/>
                </a:tc>
                <a:extLst>
                  <a:ext uri="{0D108BD9-81ED-4DB2-BD59-A6C34878D82A}">
                    <a16:rowId xmlns:a16="http://schemas.microsoft.com/office/drawing/2014/main" val="955787874"/>
                  </a:ext>
                </a:extLst>
              </a:tr>
              <a:tr h="479420">
                <a:tc>
                  <a:txBody>
                    <a:bodyPr/>
                    <a:lstStyle/>
                    <a:p>
                      <a:r>
                        <a:rPr lang="cs-CZ" sz="2100"/>
                        <a:t>pátek 12. 1.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12:00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PC25</a:t>
                      </a:r>
                    </a:p>
                  </a:txBody>
                  <a:tcPr marL="108959" marR="108959" marT="54479" marB="54479" anchor="ctr"/>
                </a:tc>
                <a:extLst>
                  <a:ext uri="{0D108BD9-81ED-4DB2-BD59-A6C34878D82A}">
                    <a16:rowId xmlns:a16="http://schemas.microsoft.com/office/drawing/2014/main" val="2263151829"/>
                  </a:ext>
                </a:extLst>
              </a:tr>
              <a:tr h="479420">
                <a:tc>
                  <a:txBody>
                    <a:bodyPr/>
                    <a:lstStyle/>
                    <a:p>
                      <a:r>
                        <a:rPr lang="cs-CZ" sz="2100"/>
                        <a:t>čtvrtek 18.1.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12:00</a:t>
                      </a:r>
                    </a:p>
                  </a:txBody>
                  <a:tcPr marL="108959" marR="108959" marT="54479" marB="54479" anchor="ctr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PC26</a:t>
                      </a:r>
                    </a:p>
                  </a:txBody>
                  <a:tcPr marL="108959" marR="108959" marT="54479" marB="54479" anchor="ctr"/>
                </a:tc>
                <a:extLst>
                  <a:ext uri="{0D108BD9-81ED-4DB2-BD59-A6C34878D82A}">
                    <a16:rowId xmlns:a16="http://schemas.microsoft.com/office/drawing/2014/main" val="842530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4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05C281-42D1-5653-A42A-93A50B3CE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7298"/>
          </a:xfrm>
        </p:spPr>
        <p:txBody>
          <a:bodyPr anchor="t">
            <a:normAutofit/>
          </a:bodyPr>
          <a:lstStyle/>
          <a:p>
            <a:r>
              <a:rPr lang="cs-CZ" sz="3400"/>
              <a:t>Třídění 3. stupně nám umožňuje jít dvou krokově</a:t>
            </a:r>
          </a:p>
        </p:txBody>
      </p:sp>
      <p:pic>
        <p:nvPicPr>
          <p:cNvPr id="4" name="Obrázek 4" descr="Obsah obrázku stůl&#10;&#10;Popis se vygeneroval automaticky.">
            <a:extLst>
              <a:ext uri="{FF2B5EF4-FFF2-40B4-BE49-F238E27FC236}">
                <a16:creationId xmlns:a16="http://schemas.microsoft.com/office/drawing/2014/main" id="{E9D96B8A-B22C-9C7E-12FD-2CCB6D1F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0565"/>
            <a:ext cx="10167257" cy="4266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890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software, číslo&#10;&#10;Popis se vygeneroval automaticky.">
            <a:extLst>
              <a:ext uri="{FF2B5EF4-FFF2-40B4-BE49-F238E27FC236}">
                <a16:creationId xmlns:a16="http://schemas.microsoft.com/office/drawing/2014/main" id="{7722A7F2-CD1C-0637-9FE8-63FD675DB9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4969" y="68263"/>
            <a:ext cx="8982062" cy="6040437"/>
          </a:xfrm>
          <a:noFill/>
        </p:spPr>
      </p:pic>
    </p:spTree>
    <p:extLst>
      <p:ext uri="{BB962C8B-B14F-4D97-AF65-F5344CB8AC3E}">
        <p14:creationId xmlns:p14="http://schemas.microsoft.com/office/powerpoint/2010/main" val="2897964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text, snímek obrazovky, software, Počítačová ikona&#10;&#10;Popis se vygeneroval automaticky.">
            <a:extLst>
              <a:ext uri="{FF2B5EF4-FFF2-40B4-BE49-F238E27FC236}">
                <a16:creationId xmlns:a16="http://schemas.microsoft.com/office/drawing/2014/main" id="{CA21BCC6-D18D-C13B-54D7-42C1442B0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50" y="235253"/>
            <a:ext cx="11950700" cy="5706456"/>
          </a:xfrm>
          <a:noFill/>
        </p:spPr>
      </p:pic>
    </p:spTree>
    <p:extLst>
      <p:ext uri="{BB962C8B-B14F-4D97-AF65-F5344CB8AC3E}">
        <p14:creationId xmlns:p14="http://schemas.microsoft.com/office/powerpoint/2010/main" val="21712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D2A891B-1C4E-3C12-3E6A-CAE14C79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Zástupný obsah 3" descr="Obsah obrázku text, snímek obrazovky, displej, číslo&#10;&#10;Popis se vygeneroval automaticky.">
            <a:extLst>
              <a:ext uri="{FF2B5EF4-FFF2-40B4-BE49-F238E27FC236}">
                <a16:creationId xmlns:a16="http://schemas.microsoft.com/office/drawing/2014/main" id="{B23BBFA1-D983-BC20-2B3A-44492104C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3047"/>
            <a:ext cx="10515600" cy="4393012"/>
          </a:xfrm>
          <a:noFill/>
        </p:spPr>
      </p:pic>
    </p:spTree>
    <p:extLst>
      <p:ext uri="{BB962C8B-B14F-4D97-AF65-F5344CB8AC3E}">
        <p14:creationId xmlns:p14="http://schemas.microsoft.com/office/powerpoint/2010/main" val="405787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9E800EF-BB07-A514-39B6-6BC59E3F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455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Zástupný obsah 3" descr="Obsah obrázku text, snímek obrazovky, software, displej&#10;&#10;Popis se vygeneroval automaticky.">
            <a:extLst>
              <a:ext uri="{FF2B5EF4-FFF2-40B4-BE49-F238E27FC236}">
                <a16:creationId xmlns:a16="http://schemas.microsoft.com/office/drawing/2014/main" id="{474B79B0-813D-A73D-2EC4-098CB35E2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1923" y="1395891"/>
            <a:ext cx="4748153" cy="4487324"/>
          </a:xfrm>
          <a:noFill/>
        </p:spPr>
      </p:pic>
    </p:spTree>
    <p:extLst>
      <p:ext uri="{BB962C8B-B14F-4D97-AF65-F5344CB8AC3E}">
        <p14:creationId xmlns:p14="http://schemas.microsoft.com/office/powerpoint/2010/main" val="118047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 descr="Obsah obrázku text, číslo, snímek obrazovky, Písmo&#10;&#10;Popis se vygeneroval automaticky.">
            <a:extLst>
              <a:ext uri="{FF2B5EF4-FFF2-40B4-BE49-F238E27FC236}">
                <a16:creationId xmlns:a16="http://schemas.microsoft.com/office/drawing/2014/main" id="{0536137C-AAEB-1A4C-05BC-A8E357644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871" y="68263"/>
            <a:ext cx="8754258" cy="6040437"/>
          </a:xfrm>
          <a:noFill/>
        </p:spPr>
      </p:pic>
    </p:spTree>
    <p:extLst>
      <p:ext uri="{BB962C8B-B14F-4D97-AF65-F5344CB8AC3E}">
        <p14:creationId xmlns:p14="http://schemas.microsoft.com/office/powerpoint/2010/main" val="1907283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9D90E3-F89A-9163-D192-FBE54F242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3A2549-D3BD-5FB7-9AC9-54504DF48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Arial"/>
              </a:rPr>
              <a:t>Analýza na předchozím slidu nám tak říká, jaký vliv má pohlaví na důvěru v Českou televizi, a to ještě s přihlédnutím k věkovým kategoriím</a:t>
            </a:r>
          </a:p>
          <a:p>
            <a:r>
              <a:rPr lang="cs-CZ" dirty="0">
                <a:cs typeface="Arial"/>
              </a:rPr>
              <a:t>Jinými slovy jsme schopni například zjistit, kolik žen mezi 18 a 24 lety zcela důvěřuje tomuto médiu</a:t>
            </a:r>
          </a:p>
        </p:txBody>
      </p:sp>
    </p:spTree>
    <p:extLst>
      <p:ext uri="{BB962C8B-B14F-4D97-AF65-F5344CB8AC3E}">
        <p14:creationId xmlns:p14="http://schemas.microsoft.com/office/powerpoint/2010/main" val="1242675502"/>
      </p:ext>
    </p:extLst>
  </p:cSld>
  <p:clrMapOvr>
    <a:masterClrMapping/>
  </p:clrMapOvr>
</p:sld>
</file>

<file path=ppt/theme/theme1.xml><?xml version="1.0" encoding="utf-8"?>
<a:theme xmlns:a="http://schemas.openxmlformats.org/drawingml/2006/main" name="MUN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lavní nastavení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NI" id="{3F33FAD7-B940-414C-A3DC-ABA841DE248A}" vid="{EDB6FFCF-716C-49DC-ADEB-BC696942FC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Širokoúhlá obrazovka</PresentationFormat>
  <Slides>20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MUNI</vt:lpstr>
      <vt:lpstr>Procvičování a interpretace</vt:lpstr>
      <vt:lpstr>Třídění třetího stupně</vt:lpstr>
      <vt:lpstr>Třídění 3. stupně nám umožňuje jít dvou krokově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Cvičení</vt:lpstr>
      <vt:lpstr>Prezentace aplikace PowerPoint</vt:lpstr>
      <vt:lpstr>Prezentace aplikace PowerPoint</vt:lpstr>
      <vt:lpstr>PROCVIČOVÁNÍ NA ZÁKLADĚ VAŠICH POŽADAVKŮ :)</vt:lpstr>
      <vt:lpstr>Zadání cvičení</vt:lpstr>
      <vt:lpstr>Zadání cvičení</vt:lpstr>
      <vt:lpstr>Zadání průběžného úkolu</vt:lpstr>
      <vt:lpstr>Zápočtový test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revision>16</cp:revision>
  <dcterms:created xsi:type="dcterms:W3CDTF">2022-11-25T09:47:37Z</dcterms:created>
  <dcterms:modified xsi:type="dcterms:W3CDTF">2023-12-01T14:06:33Z</dcterms:modified>
</cp:coreProperties>
</file>